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 bwMode="auto">
          <a:xfrm>
            <a:off x="2043473" y="4437111"/>
            <a:ext cx="8081653" cy="100811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/>
            </a:fld>
            <a:endParaRPr/>
          </a:p>
        </p:txBody>
      </p:sp>
      <p:grpSp>
        <p:nvGrpSpPr>
          <p:cNvPr id="313" name="Группа 312"/>
          <p:cNvGrpSpPr/>
          <p:nvPr userDrawn="1"/>
        </p:nvGrpSpPr>
        <p:grpSpPr bwMode="auto">
          <a:xfrm>
            <a:off x="-22006" y="-7442"/>
            <a:ext cx="12214008" cy="1742779"/>
            <a:chOff x="5534482" y="2204917"/>
            <a:chExt cx="5756459" cy="1155514"/>
          </a:xfrm>
        </p:grpSpPr>
        <p:grpSp>
          <p:nvGrpSpPr>
            <p:cNvPr id="383" name="Группа 382"/>
            <p:cNvGrpSpPr/>
            <p:nvPr userDrawn="1"/>
          </p:nvGrpSpPr>
          <p:grpSpPr bwMode="auto">
            <a:xfrm>
              <a:off x="10137289" y="2208431"/>
              <a:ext cx="1153653" cy="1152000"/>
              <a:chOff x="8985289" y="2208431"/>
              <a:chExt cx="1153653" cy="1152000"/>
            </a:xfrm>
          </p:grpSpPr>
          <p:sp>
            <p:nvSpPr>
              <p:cNvPr id="432" name="Прямоугольник 431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Группа 432"/>
              <p:cNvGrpSpPr/>
              <p:nvPr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434" name="Прямоугольник 433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5" name="Прямоугольник 434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Прямоугольник 435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7" name="Прямоугольник 436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38" name="Прямоугольник 437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Прямоугольник 438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40" name="Прямоугольник 439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Прямоугольник 440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Прямоугольник 441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Группа 383"/>
            <p:cNvGrpSpPr/>
            <p:nvPr userDrawn="1"/>
          </p:nvGrpSpPr>
          <p:grpSpPr bwMode="auto">
            <a:xfrm>
              <a:off x="8985885" y="2204917"/>
              <a:ext cx="1153057" cy="1152000"/>
              <a:chOff x="8985885" y="2208431"/>
              <a:chExt cx="1153057" cy="1152000"/>
            </a:xfrm>
          </p:grpSpPr>
          <p:sp>
            <p:nvSpPr>
              <p:cNvPr id="421" name="Прямоугольник 420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Группа 421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23" name="Прямоугольник 422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Прямоугольник 423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Прямоугольник 424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6" name="Прямоугольник 425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27" name="Прямоугольник 426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Прямоугольник 427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9" name="Прямоугольник 428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Прямоугольник 429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Прямоугольник 430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Группа 384"/>
            <p:cNvGrpSpPr/>
            <p:nvPr userDrawn="1"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410" name="Прямоугольник 409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Группа 410"/>
              <p:cNvGrpSpPr/>
              <p:nvPr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412" name="Прямоугольник 411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413" name="Прямоугольник 412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414" name="Прямоугольник 413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15" name="Прямоугольник 414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6" name="Прямоугольник 415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7" name="Прямоугольник 416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18" name="Прямоугольник 417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9" name="Прямоугольник 418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0" name="Прямоугольник 419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Группа 385"/>
            <p:cNvGrpSpPr/>
            <p:nvPr userDrawn="1"/>
          </p:nvGrpSpPr>
          <p:grpSpPr bwMode="auto">
            <a:xfrm>
              <a:off x="6683297" y="2204917"/>
              <a:ext cx="1153057" cy="1152000"/>
              <a:chOff x="8985885" y="2208431"/>
              <a:chExt cx="1153057" cy="1152000"/>
            </a:xfrm>
          </p:grpSpPr>
          <p:sp>
            <p:nvSpPr>
              <p:cNvPr id="399" name="Прямоугольник 398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Группа 399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01" name="Прямоугольник 400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2" name="Прямоугольник 401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03" name="Прямоугольник 402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04" name="Прямоугольник 403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405" name="Прямоугольник 404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Прямоугольник 405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07" name="Прямоугольник 406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408" name="Прямоугольник 407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409" name="Прямоугольник 408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Группа 386"/>
            <p:cNvGrpSpPr/>
            <p:nvPr userDrawn="1"/>
          </p:nvGrpSpPr>
          <p:grpSpPr bwMode="auto">
            <a:xfrm>
              <a:off x="5534482" y="2204917"/>
              <a:ext cx="1153057" cy="1152000"/>
              <a:chOff x="8985885" y="2208431"/>
              <a:chExt cx="1153057" cy="1152000"/>
            </a:xfrm>
          </p:grpSpPr>
          <p:sp>
            <p:nvSpPr>
              <p:cNvPr id="388" name="Прямоугольник 38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Группа 388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390" name="Прямоугольник 38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391" name="Прямоугольник 39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392" name="Прямоугольник 39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393" name="Прямоугольник 39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394" name="Прямоугольник 39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395" name="Прямоугольник 39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9"/>
                  </a:schemeClr>
                </a:solidFill>
                <a:ln>
                  <a:noFill/>
                </a:ln>
              </p:spPr>
            </p:sp>
            <p:sp>
              <p:nvSpPr>
                <p:cNvPr id="396" name="Прямоугольник 39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397" name="Прямоугольник 39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Прямоугольник 397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Группа 4"/>
          <p:cNvGrpSpPr/>
          <p:nvPr userDrawn="1"/>
        </p:nvGrpSpPr>
        <p:grpSpPr bwMode="auto">
          <a:xfrm>
            <a:off x="1" y="6597351"/>
            <a:ext cx="12191998" cy="290795"/>
            <a:chOff x="-22006" y="8796469"/>
            <a:chExt cx="6520455" cy="387727"/>
          </a:xfrm>
        </p:grpSpPr>
        <p:sp>
          <p:nvSpPr>
            <p:cNvPr id="464" name="Прямоугольник 463"/>
            <p:cNvSpPr/>
            <p:nvPr userDrawn="1"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Прямоугольник 464"/>
            <p:cNvSpPr/>
            <p:nvPr userDrawn="1"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466" name="Прямоугольник 465"/>
            <p:cNvSpPr/>
            <p:nvPr userDrawn="1"/>
          </p:nvSpPr>
          <p:spPr bwMode="auto">
            <a:xfrm>
              <a:off x="5731506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Прямоугольник 466"/>
            <p:cNvSpPr/>
            <p:nvPr userDrawn="1"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68" name="Прямоугольник 467"/>
            <p:cNvSpPr/>
            <p:nvPr userDrawn="1"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Прямоугольник 468"/>
            <p:cNvSpPr/>
            <p:nvPr userDrawn="1"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470" name="Прямоугольник 469"/>
            <p:cNvSpPr/>
            <p:nvPr userDrawn="1"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Прямоугольник 470"/>
            <p:cNvSpPr/>
            <p:nvPr userDrawn="1"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472" name="Прямоугольник 471"/>
            <p:cNvSpPr/>
            <p:nvPr userDrawn="1"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Прямоугольник 472"/>
            <p:cNvSpPr/>
            <p:nvPr userDrawn="1"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474" name="Прямоугольник 473"/>
            <p:cNvSpPr/>
            <p:nvPr userDrawn="1"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475" name="Прямоугольник 474"/>
            <p:cNvSpPr/>
            <p:nvPr userDrawn="1"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476" name="Прямоугольник 475"/>
            <p:cNvSpPr/>
            <p:nvPr userDrawn="1"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Прямоугольник 476"/>
            <p:cNvSpPr/>
            <p:nvPr userDrawn="1"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478" name="Прямоугольник 477"/>
            <p:cNvSpPr/>
            <p:nvPr userDrawn="1"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Прямоугольник 478"/>
            <p:cNvSpPr/>
            <p:nvPr userDrawn="1"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80" name="Прямоугольник 479"/>
            <p:cNvSpPr/>
            <p:nvPr userDrawn="1"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Прямоугольник 480"/>
            <p:cNvSpPr/>
            <p:nvPr userDrawn="1"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99"/>
              </a:schemeClr>
            </a:solidFill>
            <a:ln>
              <a:noFill/>
            </a:ln>
          </p:spPr>
        </p:sp>
        <p:sp>
          <p:nvSpPr>
            <p:cNvPr id="482" name="Прямоугольник 481"/>
            <p:cNvSpPr/>
            <p:nvPr userDrawn="1"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483" name="Прямоугольник 482"/>
            <p:cNvSpPr/>
            <p:nvPr userDrawn="1"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999"/>
              </a:schemeClr>
            </a:solidFill>
            <a:ln>
              <a:noFill/>
            </a:ln>
          </p:spPr>
        </p:sp>
        <p:sp>
          <p:nvSpPr>
            <p:cNvPr id="484" name="Прямоугольник 483"/>
            <p:cNvSpPr/>
            <p:nvPr userDrawn="1"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Прямоугольник 484"/>
            <p:cNvSpPr/>
            <p:nvPr userDrawn="1"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Прямоугольник 485"/>
            <p:cNvSpPr/>
            <p:nvPr userDrawn="1"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980729"/>
            <a:ext cx="2743200" cy="5040559"/>
          </a:xfrm>
        </p:spPr>
        <p:txBody>
          <a:bodyPr vert="eaVert"/>
          <a:lstStyle>
            <a:lvl1pPr>
              <a:defRPr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980727"/>
            <a:ext cx="8026399" cy="5040561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14"/>
          <p:cNvSpPr>
            <a:spLocks noGrp="1"/>
          </p:cNvSpPr>
          <p:nvPr>
            <p:ph type="dt" sz="half" idx="10"/>
          </p:nvPr>
        </p:nvSpPr>
        <p:spPr bwMode="auto">
          <a:xfrm>
            <a:off x="607261" y="6109507"/>
            <a:ext cx="2844799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5" name="Нижний колонтитул 15"/>
          <p:cNvSpPr>
            <a:spLocks noGrp="1"/>
          </p:cNvSpPr>
          <p:nvPr>
            <p:ph type="ftr" sz="quarter" idx="11"/>
          </p:nvPr>
        </p:nvSpPr>
        <p:spPr bwMode="auto">
          <a:xfrm>
            <a:off x="7758885" y="6132835"/>
            <a:ext cx="3860799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 bwMode="auto">
          <a:xfrm>
            <a:off x="5190395" y="6132835"/>
            <a:ext cx="952634" cy="365125"/>
          </a:xfrm>
        </p:spPr>
        <p:txBody>
          <a:bodyPr/>
          <a:lstStyle/>
          <a:p>
            <a:pPr>
              <a:defRPr/>
            </a:pPr>
            <a:fld id="{91974DF9-AD47-4691-BA21-BBFCE3637A9A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23391" y="2060847"/>
            <a:ext cx="10945215" cy="3960439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/>
            </a:fld>
            <a:endParaRPr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4127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41277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/>
            </a:fld>
            <a:endParaRPr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847861" y="1196753"/>
            <a:ext cx="6816757" cy="48245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23393" y="1196753"/>
            <a:ext cx="4011084" cy="48245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797151"/>
            <a:ext cx="7315200" cy="576063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1196751"/>
            <a:ext cx="7315200" cy="35283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Вставка рисунка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445223"/>
            <a:ext cx="73152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/>
          <p:cNvSpPr/>
          <p:nvPr userDrawn="1"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Прямоугольник 350"/>
          <p:cNvSpPr/>
          <p:nvPr userDrawn="1"/>
        </p:nvSpPr>
        <p:spPr bwMode="auto">
          <a:xfrm>
            <a:off x="1" y="-5610"/>
            <a:ext cx="765454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/>
          <p:cNvGrpSpPr/>
          <p:nvPr userDrawn="1"/>
        </p:nvGrpSpPr>
        <p:grpSpPr bwMode="auto">
          <a:xfrm>
            <a:off x="2" y="-8405"/>
            <a:ext cx="12199158" cy="867598"/>
            <a:chOff x="1" y="-11207"/>
            <a:chExt cx="12199158" cy="1156798"/>
          </a:xfrm>
        </p:grpSpPr>
        <p:grpSp>
          <p:nvGrpSpPr>
            <p:cNvPr id="113" name="Группа 112"/>
            <p:cNvGrpSpPr/>
            <p:nvPr userDrawn="1"/>
          </p:nvGrpSpPr>
          <p:grpSpPr bwMode="auto">
            <a:xfrm>
              <a:off x="11052937" y="-6409"/>
              <a:ext cx="1146222" cy="1147201"/>
              <a:chOff x="8985289" y="2208431"/>
              <a:chExt cx="1153653" cy="1152000"/>
            </a:xfrm>
          </p:grpSpPr>
          <p:sp>
            <p:nvSpPr>
              <p:cNvPr id="6" name="Прямоугольник 5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Группа 4"/>
              <p:cNvGrpSpPr/>
              <p:nvPr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158" name="Прямоугольник 157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59" name="Прямоугольник 158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Прямоугольник 159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1" name="Прямоугольник 160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62" name="Прямоугольник 161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Прямоугольник 162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4" name="Прямоугольник 163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Прямоугольник 164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Прямоугольник 165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Группа 190"/>
            <p:cNvGrpSpPr/>
            <p:nvPr userDrawn="1"/>
          </p:nvGrpSpPr>
          <p:grpSpPr bwMode="auto">
            <a:xfrm>
              <a:off x="9908949" y="-9923"/>
              <a:ext cx="1145630" cy="1152000"/>
              <a:chOff x="8985885" y="2208431"/>
              <a:chExt cx="1153057" cy="1152000"/>
            </a:xfrm>
          </p:grpSpPr>
          <p:sp>
            <p:nvSpPr>
              <p:cNvPr id="192" name="Прямоугольник 191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Группа 192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194" name="Прямоугольник 193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Прямоугольник 194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Прямоугольник 195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97" name="Прямоугольник 196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98" name="Прямоугольник 197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Прямоугольник 198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00" name="Прямоугольник 199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Прямоугольник 200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Прямоугольник 201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Группа 202"/>
            <p:cNvGrpSpPr/>
            <p:nvPr userDrawn="1"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204" name="Прямоугольник 203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Группа 204"/>
              <p:cNvGrpSpPr/>
              <p:nvPr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206" name="Прямоугольник 205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07" name="Прямоугольник 206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08" name="Прямоугольник 207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09" name="Прямоугольник 208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10" name="Прямоугольник 209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1" name="Прямоугольник 210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2" name="Прямоугольник 211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3" name="Прямоугольник 212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14" name="Прямоугольник 213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Группа 214"/>
            <p:cNvGrpSpPr/>
            <p:nvPr userDrawn="1"/>
          </p:nvGrpSpPr>
          <p:grpSpPr bwMode="auto">
            <a:xfrm>
              <a:off x="7621191" y="-9923"/>
              <a:ext cx="1145630" cy="1152000"/>
              <a:chOff x="8985885" y="2208431"/>
              <a:chExt cx="1153057" cy="1152000"/>
            </a:xfrm>
          </p:grpSpPr>
          <p:sp>
            <p:nvSpPr>
              <p:cNvPr id="216" name="Прямоугольник 215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Группа 216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18" name="Прямоугольник 217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9" name="Прямоугольник 218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20" name="Прямоугольник 219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21" name="Прямоугольник 220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22" name="Прямоугольник 221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Прямоугольник 222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24" name="Прямоугольник 223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25" name="Прямоугольник 224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26" name="Прямоугольник 225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Группа 226"/>
            <p:cNvGrpSpPr/>
            <p:nvPr userDrawn="1"/>
          </p:nvGrpSpPr>
          <p:grpSpPr bwMode="auto">
            <a:xfrm>
              <a:off x="6479777" y="-9923"/>
              <a:ext cx="1145630" cy="1152000"/>
              <a:chOff x="8985885" y="2208431"/>
              <a:chExt cx="1153057" cy="1152000"/>
            </a:xfrm>
          </p:grpSpPr>
          <p:sp>
            <p:nvSpPr>
              <p:cNvPr id="228" name="Прямоугольник 22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Группа 228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30" name="Прямоугольник 22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231" name="Прямоугольник 23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232" name="Прямоугольник 23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233" name="Прямоугольник 23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34" name="Прямоугольник 23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235" name="Прямоугольник 23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9"/>
                  </a:schemeClr>
                </a:solidFill>
                <a:ln>
                  <a:noFill/>
                </a:ln>
              </p:spPr>
            </p:sp>
            <p:sp>
              <p:nvSpPr>
                <p:cNvPr id="236" name="Прямоугольник 23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237" name="Прямоугольник 23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Прямоугольник 237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Группа 240"/>
            <p:cNvGrpSpPr/>
            <p:nvPr userDrawn="1"/>
          </p:nvGrpSpPr>
          <p:grpSpPr bwMode="auto">
            <a:xfrm>
              <a:off x="5332234" y="-7693"/>
              <a:ext cx="1146222" cy="1152000"/>
              <a:chOff x="8985289" y="2208431"/>
              <a:chExt cx="1153653" cy="1152000"/>
            </a:xfrm>
          </p:grpSpPr>
          <p:sp>
            <p:nvSpPr>
              <p:cNvPr id="290" name="Прямоугольник 289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Группа 290"/>
              <p:cNvGrpSpPr/>
              <p:nvPr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292" name="Прямоугольник 291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3" name="Прямоугольник 292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Прямоугольник 293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5" name="Прямоугольник 294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6" name="Прямоугольник 295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Прямоугольник 296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98" name="Прямоугольник 297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Прямоугольник 298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Прямоугольник 299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Группа 241"/>
            <p:cNvGrpSpPr/>
            <p:nvPr userDrawn="1"/>
          </p:nvGrpSpPr>
          <p:grpSpPr bwMode="auto">
            <a:xfrm>
              <a:off x="4188246" y="-11207"/>
              <a:ext cx="1145630" cy="1152000"/>
              <a:chOff x="8985885" y="2208431"/>
              <a:chExt cx="1153057" cy="1152000"/>
            </a:xfrm>
          </p:grpSpPr>
          <p:sp>
            <p:nvSpPr>
              <p:cNvPr id="279" name="Прямоугольник 278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Группа 279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81" name="Прямоугольник 280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Прямоугольник 281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Прямоугольник 282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4" name="Прямоугольник 283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85" name="Прямоугольник 284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Прямоугольник 285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7" name="Прямоугольник 286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Прямоугольник 287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Прямоугольник 288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Группа 242"/>
            <p:cNvGrpSpPr/>
            <p:nvPr userDrawn="1"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268" name="Прямоугольник 26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Группа 268"/>
              <p:cNvGrpSpPr/>
              <p:nvPr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270" name="Прямоугольник 26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71" name="Прямоугольник 27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72" name="Прямоугольник 27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73" name="Прямоугольник 27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74" name="Прямоугольник 27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5" name="Прямоугольник 27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76" name="Прямоугольник 27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7" name="Прямоугольник 27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78" name="Прямоугольник 277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Группа 243"/>
            <p:cNvGrpSpPr/>
            <p:nvPr userDrawn="1"/>
          </p:nvGrpSpPr>
          <p:grpSpPr bwMode="auto">
            <a:xfrm>
              <a:off x="1900489" y="-11207"/>
              <a:ext cx="1145630" cy="1152000"/>
              <a:chOff x="8985885" y="2208431"/>
              <a:chExt cx="1153057" cy="1152000"/>
            </a:xfrm>
          </p:grpSpPr>
          <p:sp>
            <p:nvSpPr>
              <p:cNvPr id="257" name="Прямоугольник 256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Группа 257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59" name="Прямоугольник 258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60" name="Прямоугольник 259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61" name="Прямоугольник 260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62" name="Прямоугольник 261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63" name="Прямоугольник 262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Прямоугольник 263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65" name="Прямоугольник 264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66" name="Прямоугольник 265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67" name="Прямоугольник 266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userDrawn="1"/>
          </p:nvGrpSpPr>
          <p:grpSpPr bwMode="auto">
            <a:xfrm>
              <a:off x="762985" y="-11207"/>
              <a:ext cx="1141719" cy="1156798"/>
              <a:chOff x="762985" y="-11207"/>
              <a:chExt cx="1141719" cy="1156798"/>
            </a:xfrm>
          </p:grpSpPr>
          <p:sp>
            <p:nvSpPr>
              <p:cNvPr id="248" name="Прямоугольник 247"/>
              <p:cNvSpPr/>
              <p:nvPr userDrawn="1"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249" name="Прямоугольник 248"/>
              <p:cNvSpPr/>
              <p:nvPr userDrawn="1"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250" name="Прямоугольник 249"/>
              <p:cNvSpPr/>
              <p:nvPr userDrawn="1"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</p:sp>
          <p:sp>
            <p:nvSpPr>
              <p:cNvPr id="251" name="Прямоугольник 250"/>
              <p:cNvSpPr/>
              <p:nvPr userDrawn="1"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</p:sp>
          <p:sp>
            <p:nvSpPr>
              <p:cNvPr id="252" name="Прямоугольник 251"/>
              <p:cNvSpPr/>
              <p:nvPr userDrawn="1"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253" name="Прямоугольник 252"/>
              <p:cNvSpPr/>
              <p:nvPr userDrawn="1"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9"/>
                </a:schemeClr>
              </a:solidFill>
              <a:ln>
                <a:noFill/>
              </a:ln>
            </p:spPr>
          </p:sp>
          <p:sp>
            <p:nvSpPr>
              <p:cNvPr id="254" name="Прямоугольник 253"/>
              <p:cNvSpPr/>
              <p:nvPr userDrawn="1"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255" name="Прямоугольник 254"/>
              <p:cNvSpPr/>
              <p:nvPr userDrawn="1"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Прямоугольник 255"/>
              <p:cNvSpPr/>
              <p:nvPr userDrawn="1"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352" name="Группа 351"/>
            <p:cNvGrpSpPr/>
            <p:nvPr userDrawn="1"/>
          </p:nvGrpSpPr>
          <p:grpSpPr bwMode="auto">
            <a:xfrm>
              <a:off x="1" y="-7479"/>
              <a:ext cx="766505" cy="1148271"/>
              <a:chOff x="9367467" y="2208431"/>
              <a:chExt cx="771474" cy="1152000"/>
            </a:xfrm>
          </p:grpSpPr>
          <p:sp>
            <p:nvSpPr>
              <p:cNvPr id="354" name="Прямоугольник 353"/>
              <p:cNvSpPr/>
              <p:nvPr userDrawn="1"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Прямоугольник 354"/>
              <p:cNvSpPr/>
              <p:nvPr userDrawn="1"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357" name="Прямоугольник 356"/>
              <p:cNvSpPr/>
              <p:nvPr userDrawn="1"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Прямоугольник 357"/>
              <p:cNvSpPr/>
              <p:nvPr userDrawn="1"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360" name="Прямоугольник 359"/>
              <p:cNvSpPr/>
              <p:nvPr userDrawn="1"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Прямоугольник 360"/>
              <p:cNvSpPr/>
              <p:nvPr userDrawn="1"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Прямоугольник 482"/>
          <p:cNvSpPr/>
          <p:nvPr userDrawn="1"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Прямоугольник 487"/>
          <p:cNvSpPr/>
          <p:nvPr userDrawn="1"/>
        </p:nvSpPr>
        <p:spPr bwMode="auto">
          <a:xfrm>
            <a:off x="11053358" y="6594997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89" name="Прямоугольник 488"/>
          <p:cNvSpPr/>
          <p:nvPr userDrawn="1"/>
        </p:nvSpPr>
        <p:spPr bwMode="auto">
          <a:xfrm>
            <a:off x="11432935" y="6600570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Прямоугольник 489"/>
          <p:cNvSpPr/>
          <p:nvPr userDrawn="1"/>
        </p:nvSpPr>
        <p:spPr bwMode="auto">
          <a:xfrm>
            <a:off x="11813271" y="6600570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72" name="Прямоугольник 471"/>
          <p:cNvSpPr/>
          <p:nvPr userDrawn="1"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Прямоугольник 476"/>
          <p:cNvSpPr/>
          <p:nvPr userDrawn="1"/>
        </p:nvSpPr>
        <p:spPr bwMode="auto">
          <a:xfrm>
            <a:off x="9909199" y="6598214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78" name="Прямоугольник 477"/>
          <p:cNvSpPr/>
          <p:nvPr userDrawn="1"/>
        </p:nvSpPr>
        <p:spPr bwMode="auto">
          <a:xfrm>
            <a:off x="10289537" y="6681515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Прямоугольник 478"/>
          <p:cNvSpPr/>
          <p:nvPr userDrawn="1"/>
        </p:nvSpPr>
        <p:spPr bwMode="auto">
          <a:xfrm>
            <a:off x="10669114" y="6598214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61" name="Прямоугольник 460"/>
          <p:cNvSpPr/>
          <p:nvPr userDrawn="1"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Прямоугольник 465"/>
          <p:cNvSpPr/>
          <p:nvPr userDrawn="1"/>
        </p:nvSpPr>
        <p:spPr bwMode="auto">
          <a:xfrm>
            <a:off x="8763994" y="6594997"/>
            <a:ext cx="381385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67" name="Прямоугольник 466"/>
          <p:cNvSpPr/>
          <p:nvPr userDrawn="1"/>
        </p:nvSpPr>
        <p:spPr bwMode="auto">
          <a:xfrm>
            <a:off x="9150709" y="6594997"/>
            <a:ext cx="381385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68" name="Прямоугольник 467"/>
          <p:cNvSpPr/>
          <p:nvPr userDrawn="1"/>
        </p:nvSpPr>
        <p:spPr bwMode="auto">
          <a:xfrm>
            <a:off x="9521437" y="6597036"/>
            <a:ext cx="381385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450" name="Прямоугольник 449"/>
          <p:cNvSpPr/>
          <p:nvPr userDrawn="1"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Прямоугольник 454"/>
          <p:cNvSpPr/>
          <p:nvPr userDrawn="1"/>
        </p:nvSpPr>
        <p:spPr bwMode="auto">
          <a:xfrm>
            <a:off x="7622289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456" name="Прямоугольник 455"/>
          <p:cNvSpPr/>
          <p:nvPr userDrawn="1"/>
        </p:nvSpPr>
        <p:spPr bwMode="auto">
          <a:xfrm>
            <a:off x="8001866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Прямоугольник 456"/>
          <p:cNvSpPr/>
          <p:nvPr userDrawn="1"/>
        </p:nvSpPr>
        <p:spPr bwMode="auto">
          <a:xfrm>
            <a:off x="8382201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39" name="Прямоугольник 438"/>
          <p:cNvSpPr/>
          <p:nvPr userDrawn="1"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Прямоугольник 443"/>
          <p:cNvSpPr/>
          <p:nvPr userDrawn="1"/>
        </p:nvSpPr>
        <p:spPr bwMode="auto">
          <a:xfrm>
            <a:off x="6481296" y="6598214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445" name="Прямоугольник 444"/>
          <p:cNvSpPr/>
          <p:nvPr userDrawn="1"/>
        </p:nvSpPr>
        <p:spPr bwMode="auto">
          <a:xfrm>
            <a:off x="6860871" y="6598214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446" name="Прямоугольник 445"/>
          <p:cNvSpPr/>
          <p:nvPr userDrawn="1"/>
        </p:nvSpPr>
        <p:spPr bwMode="auto">
          <a:xfrm>
            <a:off x="7241207" y="6598214"/>
            <a:ext cx="381385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9"/>
            </a:schemeClr>
          </a:solidFill>
          <a:ln>
            <a:noFill/>
          </a:ln>
        </p:spPr>
      </p:sp>
      <p:sp>
        <p:nvSpPr>
          <p:cNvPr id="423" name="Прямоугольник 422"/>
          <p:cNvSpPr/>
          <p:nvPr userDrawn="1"/>
        </p:nvSpPr>
        <p:spPr bwMode="auto">
          <a:xfrm>
            <a:off x="5330857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Прямоугольник 427"/>
          <p:cNvSpPr/>
          <p:nvPr userDrawn="1"/>
        </p:nvSpPr>
        <p:spPr bwMode="auto">
          <a:xfrm>
            <a:off x="5334768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29" name="Прямоугольник 428"/>
          <p:cNvSpPr/>
          <p:nvPr userDrawn="1"/>
        </p:nvSpPr>
        <p:spPr bwMode="auto">
          <a:xfrm>
            <a:off x="5714343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Прямоугольник 429"/>
          <p:cNvSpPr/>
          <p:nvPr userDrawn="1"/>
        </p:nvSpPr>
        <p:spPr bwMode="auto">
          <a:xfrm>
            <a:off x="6094679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12" name="Прямоугольник 411"/>
          <p:cNvSpPr/>
          <p:nvPr userDrawn="1"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Прямоугольник 416"/>
          <p:cNvSpPr/>
          <p:nvPr userDrawn="1"/>
        </p:nvSpPr>
        <p:spPr bwMode="auto">
          <a:xfrm>
            <a:off x="4190610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18" name="Прямоугольник 417"/>
          <p:cNvSpPr/>
          <p:nvPr userDrawn="1"/>
        </p:nvSpPr>
        <p:spPr bwMode="auto">
          <a:xfrm>
            <a:off x="4570186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Прямоугольник 418"/>
          <p:cNvSpPr/>
          <p:nvPr userDrawn="1"/>
        </p:nvSpPr>
        <p:spPr bwMode="auto">
          <a:xfrm>
            <a:off x="4950522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01" name="Прямоугольник 400"/>
          <p:cNvSpPr/>
          <p:nvPr userDrawn="1"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Прямоугольник 405"/>
          <p:cNvSpPr/>
          <p:nvPr userDrawn="1"/>
        </p:nvSpPr>
        <p:spPr bwMode="auto">
          <a:xfrm>
            <a:off x="3045402" y="6599709"/>
            <a:ext cx="381385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07" name="Прямоугольник 406"/>
          <p:cNvSpPr/>
          <p:nvPr userDrawn="1"/>
        </p:nvSpPr>
        <p:spPr bwMode="auto">
          <a:xfrm>
            <a:off x="3424979" y="6599709"/>
            <a:ext cx="381385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08" name="Прямоугольник 407"/>
          <p:cNvSpPr/>
          <p:nvPr userDrawn="1"/>
        </p:nvSpPr>
        <p:spPr bwMode="auto">
          <a:xfrm>
            <a:off x="3805314" y="6599709"/>
            <a:ext cx="381385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390" name="Прямоугольник 389"/>
          <p:cNvSpPr/>
          <p:nvPr userDrawn="1"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Прямоугольник 394"/>
          <p:cNvSpPr/>
          <p:nvPr userDrawn="1"/>
        </p:nvSpPr>
        <p:spPr bwMode="auto">
          <a:xfrm>
            <a:off x="1903697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396" name="Прямоугольник 395"/>
          <p:cNvSpPr/>
          <p:nvPr userDrawn="1"/>
        </p:nvSpPr>
        <p:spPr bwMode="auto">
          <a:xfrm>
            <a:off x="2283274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Прямоугольник 396"/>
          <p:cNvSpPr/>
          <p:nvPr userDrawn="1"/>
        </p:nvSpPr>
        <p:spPr bwMode="auto">
          <a:xfrm>
            <a:off x="2663610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79" name="Прямоугольник 378"/>
          <p:cNvSpPr/>
          <p:nvPr userDrawn="1"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Прямоугольник 383"/>
          <p:cNvSpPr/>
          <p:nvPr userDrawn="1"/>
        </p:nvSpPr>
        <p:spPr bwMode="auto">
          <a:xfrm>
            <a:off x="762703" y="6597353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385" name="Прямоугольник 384"/>
          <p:cNvSpPr/>
          <p:nvPr userDrawn="1"/>
        </p:nvSpPr>
        <p:spPr bwMode="auto">
          <a:xfrm>
            <a:off x="1142281" y="6597353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386" name="Прямоугольник 385"/>
          <p:cNvSpPr/>
          <p:nvPr userDrawn="1"/>
        </p:nvSpPr>
        <p:spPr bwMode="auto">
          <a:xfrm>
            <a:off x="1522615" y="6597353"/>
            <a:ext cx="381385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9"/>
            </a:schemeClr>
          </a:solidFill>
          <a:ln>
            <a:noFill/>
          </a:ln>
        </p:spPr>
      </p:sp>
      <p:sp>
        <p:nvSpPr>
          <p:cNvPr id="366" name="Прямоугольник 365"/>
          <p:cNvSpPr/>
          <p:nvPr userDrawn="1"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Прямоугольник 369"/>
          <p:cNvSpPr/>
          <p:nvPr userDrawn="1"/>
        </p:nvSpPr>
        <p:spPr bwMode="auto">
          <a:xfrm>
            <a:off x="4502" y="65998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Прямоугольник 370"/>
          <p:cNvSpPr/>
          <p:nvPr userDrawn="1"/>
        </p:nvSpPr>
        <p:spPr bwMode="auto">
          <a:xfrm>
            <a:off x="384838" y="65998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" name="Текст 2"/>
          <p:cNvSpPr>
            <a:spLocks noGrp="1"/>
          </p:cNvSpPr>
          <p:nvPr userDrawn="1"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 bwMode="auto">
          <a:xfrm>
            <a:off x="2676487" y="220639"/>
            <a:ext cx="6750078" cy="8561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54" name="Номер слайда 5"/>
          <p:cNvSpPr>
            <a:spLocks noGrp="1"/>
          </p:cNvSpPr>
          <p:nvPr userDrawn="1">
            <p:ph type="sldNum" sz="quarter" idx="4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1974DF9-AD47-4691-BA21-BBFCE3637A9A}" type="slidenum">
              <a:rPr/>
              <a:t/>
            </a:fld>
            <a:endParaRPr/>
          </a:p>
        </p:txBody>
      </p:sp>
      <p:sp>
        <p:nvSpPr>
          <p:cNvPr id="151" name="Дата 3"/>
          <p:cNvSpPr>
            <a:spLocks noGrp="1"/>
          </p:cNvSpPr>
          <p:nvPr userDrawn="1">
            <p:ph type="dt" sz="half" idx="2"/>
          </p:nvPr>
        </p:nvSpPr>
        <p:spPr bwMode="auto">
          <a:xfrm>
            <a:off x="607261" y="610950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152" name="Нижний колонтитул 4"/>
          <p:cNvSpPr>
            <a:spLocks noGrp="1"/>
          </p:cNvSpPr>
          <p:nvPr userDrawn="1">
            <p:ph type="ftr" sz="quarter" idx="3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Личный кабинет студента НГТУ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600" b="0">
                <a:latin typeface="Open Sans"/>
                <a:ea typeface="Open Sans"/>
                <a:cs typeface="Open Sans"/>
              </a:rPr>
              <a:t>Презентация к лабораторной работе</a:t>
            </a:r>
            <a:endParaRPr sz="2600" b="0"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61203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960</a:t>
            </a:r>
            <a:endParaRPr/>
          </a:p>
        </p:txBody>
      </p:sp>
      <p:pic>
        <p:nvPicPr>
          <p:cNvPr id="90777216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2172999" y="1178443"/>
            <a:ext cx="7912099" cy="4974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59844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768</a:t>
            </a:r>
            <a:endParaRPr/>
          </a:p>
        </p:txBody>
      </p:sp>
      <p:pic>
        <p:nvPicPr>
          <p:cNvPr id="1130498176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4039899" y="1060113"/>
            <a:ext cx="4330699" cy="5444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939093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480</a:t>
            </a:r>
            <a:endParaRPr/>
          </a:p>
        </p:txBody>
      </p:sp>
      <p:pic>
        <p:nvPicPr>
          <p:cNvPr id="1928123208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2442795" y="1137567"/>
            <a:ext cx="3311604" cy="5381356"/>
          </a:xfrm>
          <a:prstGeom prst="rect">
            <a:avLst/>
          </a:prstGeom>
        </p:spPr>
      </p:pic>
      <p:pic>
        <p:nvPicPr>
          <p:cNvPr id="9758126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32537" y="1137567"/>
            <a:ext cx="3357262" cy="5432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85025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360</a:t>
            </a:r>
            <a:endParaRPr/>
          </a:p>
        </p:txBody>
      </p:sp>
      <p:pic>
        <p:nvPicPr>
          <p:cNvPr id="1666335713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2834241" y="1076767"/>
            <a:ext cx="2678858" cy="5425631"/>
          </a:xfrm>
          <a:prstGeom prst="rect">
            <a:avLst/>
          </a:prstGeom>
        </p:spPr>
      </p:pic>
      <p:pic>
        <p:nvPicPr>
          <p:cNvPr id="13001814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90042" y="1076767"/>
            <a:ext cx="2715036" cy="5499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168741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Результат опроса</a:t>
            </a:r>
            <a:endParaRPr/>
          </a:p>
        </p:txBody>
      </p:sp>
      <p:sp>
        <p:nvSpPr>
          <p:cNvPr id="74884767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600">
                <a:latin typeface="Open Sans"/>
                <a:ea typeface="Open Sans"/>
                <a:cs typeface="Open Sans"/>
              </a:rPr>
              <a:t>Проведя анализ с помощью SUS, результат оценки пользовательского опыта составил </a:t>
            </a:r>
            <a:r>
              <a:rPr sz="2600" b="1">
                <a:latin typeface="Open Sans"/>
                <a:ea typeface="Open Sans"/>
                <a:cs typeface="Open Sans"/>
              </a:rPr>
              <a:t>84 балла</a:t>
            </a:r>
            <a:r>
              <a:rPr sz="2600">
                <a:latin typeface="Open Sans"/>
                <a:ea typeface="Open Sans"/>
                <a:cs typeface="Open Sans"/>
              </a:rPr>
              <a:t>.</a:t>
            </a:r>
            <a:endParaRPr sz="2600">
              <a:latin typeface="Open Sans"/>
              <a:cs typeface="Open Sans"/>
            </a:endParaRPr>
          </a:p>
          <a:p>
            <a:pPr>
              <a:defRPr/>
            </a:pPr>
            <a:endParaRPr sz="2600">
              <a:latin typeface="Open Sans"/>
              <a:cs typeface="Open Sans"/>
            </a:endParaRPr>
          </a:p>
          <a:p>
            <a:pPr>
              <a:defRPr/>
            </a:pPr>
            <a:r>
              <a:rPr sz="2600">
                <a:latin typeface="Open Sans"/>
                <a:ea typeface="Open Sans"/>
                <a:cs typeface="Open Sans"/>
              </a:rPr>
              <a:t>Исходя из этой оценки, можно сделать вывод, что </a:t>
            </a:r>
            <a:r>
              <a:rPr sz="2600">
                <a:latin typeface="Open Sans"/>
                <a:ea typeface="Open Sans"/>
                <a:cs typeface="Open Sans"/>
              </a:rPr>
              <a:t>сайт вышел удобным для пользователей, а его функционал доступным и простым.</a:t>
            </a:r>
            <a:endParaRPr sz="260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211073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Описание</a:t>
            </a:r>
            <a:endParaRPr/>
          </a:p>
        </p:txBody>
      </p:sp>
      <p:sp>
        <p:nvSpPr>
          <p:cNvPr id="156360420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344199" y="1340767"/>
            <a:ext cx="11506199" cy="4608513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600">
                <a:latin typeface="Open Sans"/>
                <a:ea typeface="Open Sans"/>
                <a:cs typeface="Open Sans"/>
              </a:rPr>
              <a:t>Личный кабинет студента, в разработанной интерпретации, призван давать полезную и актуальную информацию его целевой аудитории.</a:t>
            </a:r>
            <a:endParaRPr sz="2600">
              <a:latin typeface="Open Sans"/>
              <a:cs typeface="Open Sans"/>
            </a:endParaRPr>
          </a:p>
          <a:p>
            <a:pPr marL="0" indent="0">
              <a:buFont typeface="Arial"/>
              <a:buNone/>
              <a:defRPr/>
            </a:pPr>
            <a:endParaRPr sz="2600">
              <a:latin typeface="Open Sans"/>
              <a:ea typeface="Open Sans"/>
              <a:cs typeface="Open Sans"/>
            </a:endParaRPr>
          </a:p>
          <a:p>
            <a:pPr marL="0" indent="0">
              <a:buFont typeface="Arial"/>
              <a:buNone/>
              <a:defRPr/>
            </a:pPr>
            <a:r>
              <a:rPr sz="2600" b="1">
                <a:latin typeface="Open Sans"/>
                <a:ea typeface="Open Sans"/>
                <a:cs typeface="Open Sans"/>
              </a:rPr>
              <a:t>Целевая аудитория</a:t>
            </a:r>
            <a:r>
              <a:rPr sz="2600">
                <a:latin typeface="Open Sans"/>
                <a:ea typeface="Open Sans"/>
                <a:cs typeface="Open Sans"/>
              </a:rPr>
              <a:t>: студенты любой формы обучения</a:t>
            </a:r>
            <a:endParaRPr sz="2600">
              <a:latin typeface="Open Sans"/>
              <a:ea typeface="Open Sans"/>
              <a:cs typeface="Open Sans"/>
            </a:endParaRPr>
          </a:p>
          <a:p>
            <a:pPr marL="0" indent="0">
              <a:buFont typeface="Arial"/>
              <a:buNone/>
              <a:defRPr/>
            </a:pPr>
            <a:endParaRPr sz="2600">
              <a:latin typeface="Open Sans"/>
              <a:ea typeface="Open Sans"/>
              <a:cs typeface="Open Sans"/>
            </a:endParaRPr>
          </a:p>
          <a:p>
            <a:pPr marL="0" indent="0">
              <a:buFont typeface="Arial"/>
              <a:buNone/>
              <a:defRPr/>
            </a:pPr>
            <a:r>
              <a:rPr sz="2600">
                <a:latin typeface="Open Sans"/>
                <a:ea typeface="Open Sans"/>
                <a:cs typeface="Open Sans"/>
              </a:rPr>
              <a:t>К функционалу сайта относятся:</a:t>
            </a:r>
            <a:endParaRPr sz="2600"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2600">
                <a:latin typeface="Open Sans"/>
                <a:ea typeface="Open Sans"/>
                <a:cs typeface="Open Sans"/>
              </a:rPr>
              <a:t>Лента новостей от преподавателей и других ответственных лиц;</a:t>
            </a:r>
            <a:endParaRPr sz="2600"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2600">
                <a:latin typeface="Open Sans"/>
                <a:ea typeface="Open Sans"/>
                <a:cs typeface="Open Sans"/>
              </a:rPr>
              <a:t>Расписание занятий на текущий период (семестр);</a:t>
            </a:r>
            <a:endParaRPr sz="2600"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2600">
                <a:latin typeface="Open Sans"/>
                <a:ea typeface="Open Sans"/>
                <a:cs typeface="Open Sans"/>
              </a:rPr>
              <a:t>Таблицы успеваемости с оценками студента по семестрам;</a:t>
            </a:r>
            <a:endParaRPr sz="2600"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229002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Демонстрация</a:t>
            </a:r>
            <a:endParaRPr/>
          </a:p>
        </p:txBody>
      </p:sp>
      <p:sp>
        <p:nvSpPr>
          <p:cNvPr id="157759777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9" y="1340767"/>
            <a:ext cx="4878099" cy="4608513"/>
          </a:xfrm>
        </p:spPr>
        <p:txBody>
          <a:bodyPr/>
          <a:lstStyle/>
          <a:p>
            <a:pPr>
              <a:defRPr/>
            </a:pPr>
            <a:r>
              <a:rPr sz="2600">
                <a:latin typeface="Open Sans"/>
                <a:ea typeface="Open Sans"/>
                <a:cs typeface="Open Sans"/>
              </a:rPr>
              <a:t>Окно авторизации с формой указания учетных данных для </a:t>
            </a:r>
            <a:r>
              <a:rPr lang="en-US" sz="2600" b="0" i="0" u="none" strike="noStrike" cap="none" spc="0">
                <a:solidFill>
                  <a:schemeClr val="tx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предоставления доступа</a:t>
            </a:r>
            <a:r>
              <a:rPr sz="2600">
                <a:latin typeface="Open Sans"/>
                <a:ea typeface="Open Sans"/>
                <a:cs typeface="Open Sans"/>
              </a:rPr>
              <a:t> к личному кабинету.</a:t>
            </a:r>
            <a:endParaRPr sz="2600">
              <a:latin typeface="Open Sans"/>
              <a:cs typeface="Open Sans"/>
            </a:endParaRPr>
          </a:p>
        </p:txBody>
      </p:sp>
      <p:pic>
        <p:nvPicPr>
          <p:cNvPr id="17695357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505086" y="882774"/>
            <a:ext cx="5124875" cy="56768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5791915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330199" y="1289967"/>
            <a:ext cx="5678199" cy="4608513"/>
          </a:xfrm>
        </p:spPr>
        <p:txBody>
          <a:bodyPr/>
          <a:lstStyle/>
          <a:p>
            <a:pPr>
              <a:defRPr/>
            </a:pPr>
            <a:r>
              <a:rPr sz="2600">
                <a:latin typeface="Open Sans"/>
                <a:ea typeface="Open Sans"/>
                <a:cs typeface="Open Sans"/>
              </a:rPr>
              <a:t>В разделе “Новости” </a:t>
            </a:r>
            <a:r>
              <a:rPr sz="2600">
                <a:latin typeface="Open Sans"/>
                <a:ea typeface="Open Sans"/>
                <a:cs typeface="Open Sans"/>
              </a:rPr>
              <a:t>преподаватели, представители института и другие ответственные лица могут размещать свои сообщения студентам, с возможностью приложить полезные файлы и изображения.</a:t>
            </a:r>
            <a:endParaRPr sz="2600">
              <a:latin typeface="Open Sans"/>
              <a:cs typeface="Open Sans"/>
            </a:endParaRPr>
          </a:p>
        </p:txBody>
      </p:sp>
      <p:pic>
        <p:nvPicPr>
          <p:cNvPr id="80748965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783902" y="927224"/>
            <a:ext cx="4975717" cy="5511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8390395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9" y="1340767"/>
            <a:ext cx="5627399" cy="4608513"/>
          </a:xfrm>
        </p:spPr>
        <p:txBody>
          <a:bodyPr/>
          <a:lstStyle/>
          <a:p>
            <a:pPr>
              <a:defRPr/>
            </a:pPr>
            <a:r>
              <a:rPr sz="2600">
                <a:latin typeface="Open Sans"/>
                <a:ea typeface="Open Sans"/>
                <a:cs typeface="Open Sans"/>
              </a:rPr>
              <a:t>В разделе “Расписание” студенты смогут просматривать расписание занятий на текущий семестр.</a:t>
            </a:r>
            <a:endParaRPr sz="2600">
              <a:latin typeface="Open Sans"/>
              <a:cs typeface="Open Sans"/>
            </a:endParaRPr>
          </a:p>
        </p:txBody>
      </p:sp>
      <p:pic>
        <p:nvPicPr>
          <p:cNvPr id="115508228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701195" y="985167"/>
            <a:ext cx="4980733" cy="551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4773628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9" y="1340767"/>
            <a:ext cx="5182899" cy="4608513"/>
          </a:xfrm>
        </p:spPr>
        <p:txBody>
          <a:bodyPr/>
          <a:lstStyle/>
          <a:p>
            <a:pPr>
              <a:defRPr/>
            </a:pPr>
            <a:r>
              <a:rPr sz="2600">
                <a:latin typeface="Open Sans"/>
                <a:ea typeface="Open Sans"/>
                <a:cs typeface="Open Sans"/>
              </a:rPr>
              <a:t>В разделе “Успеваемость” </a:t>
            </a:r>
            <a:r>
              <a:rPr sz="2600">
                <a:latin typeface="Open Sans"/>
                <a:ea typeface="Open Sans"/>
                <a:cs typeface="Open Sans"/>
              </a:rPr>
              <a:t>студенты могут посмотреть свои оценки за весь период обучения</a:t>
            </a:r>
            <a:r>
              <a:rPr sz="2600">
                <a:latin typeface="Open Sans"/>
                <a:ea typeface="Open Sans"/>
                <a:cs typeface="Open Sans"/>
              </a:rPr>
              <a:t>.</a:t>
            </a:r>
            <a:endParaRPr sz="2600">
              <a:latin typeface="Open Sans"/>
              <a:cs typeface="Open Sans"/>
            </a:endParaRPr>
          </a:p>
        </p:txBody>
      </p:sp>
      <p:pic>
        <p:nvPicPr>
          <p:cNvPr id="213158518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414799" y="901531"/>
            <a:ext cx="5113562" cy="5664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007906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Адаптивный дизайн</a:t>
            </a:r>
            <a:endParaRPr/>
          </a:p>
        </p:txBody>
      </p:sp>
      <p:sp>
        <p:nvSpPr>
          <p:cNvPr id="1868207018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600">
                <a:latin typeface="Open Sans"/>
                <a:ea typeface="Open Sans"/>
                <a:cs typeface="Open Sans"/>
              </a:rPr>
              <a:t>Для поддержки широкого спектра устройств, в прототипе реализовано 6 вариантов макетов под разные разрешения: </a:t>
            </a:r>
            <a:endParaRPr sz="2600">
              <a:latin typeface="Open Sans"/>
              <a:cs typeface="Open Sans"/>
            </a:endParaRPr>
          </a:p>
          <a:p>
            <a:pPr>
              <a:defRPr/>
            </a:pPr>
            <a:r>
              <a:rPr sz="2600">
                <a:latin typeface="Open Sans"/>
                <a:ea typeface="Open Sans"/>
                <a:cs typeface="Open Sans"/>
              </a:rPr>
              <a:t>экраны мониторов ПК и ноутбуков;</a:t>
            </a:r>
            <a:endParaRPr sz="2600">
              <a:latin typeface="Open Sans"/>
              <a:cs typeface="Open Sans"/>
            </a:endParaRPr>
          </a:p>
          <a:p>
            <a:pPr>
              <a:defRPr/>
            </a:pPr>
            <a:r>
              <a:rPr sz="2600">
                <a:latin typeface="Open Sans"/>
                <a:ea typeface="Open Sans"/>
                <a:cs typeface="Open Sans"/>
              </a:rPr>
              <a:t>планшеты в горизонтальной и вертикальной ориентации;</a:t>
            </a:r>
            <a:endParaRPr sz="2600">
              <a:latin typeface="Open Sans"/>
              <a:cs typeface="Open Sans"/>
            </a:endParaRPr>
          </a:p>
          <a:p>
            <a:pPr>
              <a:defRPr/>
            </a:pPr>
            <a:r>
              <a:rPr sz="2600">
                <a:latin typeface="Open Sans"/>
                <a:ea typeface="Open Sans"/>
                <a:cs typeface="Open Sans"/>
              </a:rPr>
              <a:t>фаблеты и смартфоны.</a:t>
            </a:r>
            <a:endParaRPr sz="2600">
              <a:latin typeface="Open Sans"/>
              <a:cs typeface="Open Sans"/>
            </a:endParaRPr>
          </a:p>
          <a:p>
            <a:pPr>
              <a:defRPr/>
            </a:pPr>
            <a:endParaRPr sz="2600">
              <a:latin typeface="Open Sans"/>
              <a:cs typeface="Open Sans"/>
            </a:endParaRPr>
          </a:p>
          <a:p>
            <a:pPr marL="0" indent="0">
              <a:buFont typeface="Arial"/>
              <a:buNone/>
              <a:defRPr/>
            </a:pPr>
            <a:r>
              <a:rPr sz="2600">
                <a:latin typeface="Open Sans"/>
                <a:ea typeface="Open Sans"/>
                <a:cs typeface="Open Sans"/>
              </a:rPr>
              <a:t>В следующих слайдах демонстрируется раздел “Расписание” в 6 вариациях разрешений.</a:t>
            </a:r>
            <a:endParaRPr sz="2600"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245432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1920</a:t>
            </a:r>
            <a:endParaRPr/>
          </a:p>
        </p:txBody>
      </p:sp>
      <p:pic>
        <p:nvPicPr>
          <p:cNvPr id="597979624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1545464" y="1137567"/>
            <a:ext cx="9225435" cy="5161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195655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1280</a:t>
            </a:r>
            <a:endParaRPr/>
          </a:p>
        </p:txBody>
      </p:sp>
      <p:pic>
        <p:nvPicPr>
          <p:cNvPr id="1756917418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1918999" y="1156197"/>
            <a:ext cx="8521699" cy="5077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asic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ONLYOFFICE/7.4.0.163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2024-02-25T02:02:48Z</dcterms:modified>
  <cp:category/>
  <cp:contentStatus/>
  <cp:version/>
</cp:coreProperties>
</file>