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3" r:id="rId4"/>
    <p:sldId id="274" r:id="rId5"/>
    <p:sldId id="275" r:id="rId6"/>
    <p:sldId id="276" r:id="rId7"/>
    <p:sldId id="277" r:id="rId8"/>
    <p:sldId id="280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 snapToObjects="1">
      <p:cViewPr>
        <p:scale>
          <a:sx n="114" d="100"/>
          <a:sy n="11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E820-389A-F847-B64E-FD0B2DC40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A0C3A-5CB0-804D-A415-0FDBF9A7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2C36-BB3C-734E-84FB-5D61C47E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F5B9-8DA4-1E4D-909B-6C13CA35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553-0B10-354C-B8FC-0D9AC368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AF4E-B377-B64D-8110-D2BA084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5B23-1CAB-4042-BD79-882B19441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84E3-2B86-2D4D-9571-05ECBAAB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BF29-BE78-CC48-B803-A3561A98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3C10-D836-084B-A6BD-763E40C5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61879-A557-2D46-838F-16F3CAC66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AF62-B2E9-934E-9E51-B760D16E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8608-88BB-CD4B-A3DC-509283DE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DB1-E8F9-544E-B670-7BA19377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EB9C-4548-994C-9C92-22313F0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69B9-AD35-7047-804B-0400A55B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BB6F-EEBD-7647-A656-4CB14273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A04-76D5-C44A-B3BE-AD9D77A8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69B0-4AB2-7C4D-A706-842DD0E6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7676-DA25-A147-B808-8E0606DB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DEC2-9771-0A4E-AA4D-D6A571D2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BE29-CF10-9242-AA44-4BA74FDF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8F89-ADCB-984E-A0EE-E2D25D20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D72A-D77B-C04B-AE3F-9F80D07E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C0A3-83B2-F44A-8364-ECA36D5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C0F1-74D8-7340-9CCD-A84038D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F343-8557-DC47-BECC-89B61BB65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0E19-3A24-604F-AF01-2AA009CBF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A014-861A-CF4D-BC1B-71311738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1DC44-CA11-E94D-9762-0A4B98C4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B2688-1FBA-D441-A68B-610E0867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25CC-32BA-8C48-932F-E15ED21C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BCFC-E795-0345-B617-CB0A7591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47D98-3472-B443-BFD3-40A342D8D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4A4DE-C319-9040-8466-E0CEE29AC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0CC85-B065-B54B-985F-66023EF55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79C7A-2281-CF44-A87D-2CF77075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A7162-26BD-B94B-B232-C94A77B8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FD9E-BBC0-FA48-9B62-89923C17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1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275D-676C-754A-B0A9-CD175D4C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1A2D6-575D-4F4A-9EB0-A0C7C90C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1DB31-4A89-2444-9749-44769867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69A4B-90D0-8940-99E3-4F88158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D91D8-6F23-7344-9E77-3DFE22B0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2D76B-A57E-C246-A76B-8D1B2EFC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92C4-2A0B-BE40-B5C2-78BC9348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FEC-F509-4646-8F12-A7E2269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CA25-0EDE-B941-8E03-A76AED9C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40A1A-19A6-D840-B495-6F7FFBDC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557A3-29E1-D14D-993D-CEC244F2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87B6-83C0-4143-A357-440033E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ABBC-CE4B-C947-A069-127D07D9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D177-4F58-D24C-9893-822986AE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6D1DB-A9CC-0640-A641-203D97BCB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38D19-AC41-CF40-AF4C-5364909F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2D9CC-BDC7-A042-B3EE-8AC23CE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8FE9-8437-5B4B-86B9-FF2DB6A0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CEAF-796E-B34F-BA92-A51A203E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EBC7F-C0A2-C54B-A6AB-252D7C85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1EAE-FF65-9A48-B3D2-71AC7CEC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5C10-3642-9842-A3A8-217575D1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6168-D5D0-2041-9BCC-10EB8B1D1D3E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62FB-2F0B-DE4F-BA0F-D31DDA733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5718-9D10-9446-BC3A-7646F2C1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C983-FD01-7C46-BE6B-E831534A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mo.allennl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demos/displacy-ent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explosion.ai/demos/displac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7F960-49A2-9642-85B4-72A09149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762224-61F4-4B77-AF05-126E6B3FE440}"/>
              </a:ext>
            </a:extLst>
          </p:cNvPr>
          <p:cNvSpPr txBox="1">
            <a:spLocks/>
          </p:cNvSpPr>
          <p:nvPr/>
        </p:nvSpPr>
        <p:spPr>
          <a:xfrm>
            <a:off x="311085" y="82317"/>
            <a:ext cx="10539051" cy="3619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300" dirty="0"/>
              <a:t>Some high-level NLP </a:t>
            </a:r>
            <a:r>
              <a:rPr lang="en-IN" sz="2300" dirty="0" err="1"/>
              <a:t>usecases</a:t>
            </a:r>
            <a:r>
              <a:rPr lang="en-IN" sz="2300" dirty="0"/>
              <a:t>. </a:t>
            </a:r>
            <a:r>
              <a:rPr lang="en-IN" sz="1700" dirty="0"/>
              <a:t>For more, check out </a:t>
            </a:r>
            <a:r>
              <a:rPr lang="en-IN" sz="1700" dirty="0">
                <a:hlinkClick r:id="rId2"/>
              </a:rPr>
              <a:t>https://</a:t>
            </a:r>
            <a:r>
              <a:rPr lang="en-IN" sz="1700" dirty="0" err="1">
                <a:hlinkClick r:id="rId2"/>
              </a:rPr>
              <a:t>demo.allennlp.org</a:t>
            </a:r>
            <a:r>
              <a:rPr lang="en-IN" sz="1700" dirty="0">
                <a:hlinkClick r:id="rId2"/>
              </a:rPr>
              <a:t>/</a:t>
            </a:r>
            <a:endParaRPr lang="en-IN" sz="1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CDC079-B340-4229-8782-9ED63FE3EBD9}"/>
              </a:ext>
            </a:extLst>
          </p:cNvPr>
          <p:cNvGrpSpPr/>
          <p:nvPr/>
        </p:nvGrpSpPr>
        <p:grpSpPr>
          <a:xfrm>
            <a:off x="190044" y="622294"/>
            <a:ext cx="5309111" cy="2938775"/>
            <a:chOff x="190044" y="622294"/>
            <a:chExt cx="5309111" cy="2938775"/>
          </a:xfrm>
        </p:grpSpPr>
        <p:pic>
          <p:nvPicPr>
            <p:cNvPr id="4" name="Picture 2" descr="The Stanford Question Answering Dataset - mlx">
              <a:extLst>
                <a:ext uri="{FF2B5EF4-FFF2-40B4-BE49-F238E27FC236}">
                  <a16:creationId xmlns:a16="http://schemas.microsoft.com/office/drawing/2014/main" id="{A8345EE0-DD37-4F08-9134-E348F4F69B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7" t="13826" r="11539" b="20093"/>
            <a:stretch/>
          </p:blipFill>
          <p:spPr bwMode="auto">
            <a:xfrm>
              <a:off x="190044" y="824749"/>
              <a:ext cx="5309111" cy="273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F4F640-91FE-40F2-876B-A04FB1E0AFD6}"/>
                </a:ext>
              </a:extLst>
            </p:cNvPr>
            <p:cNvSpPr/>
            <p:nvPr/>
          </p:nvSpPr>
          <p:spPr>
            <a:xfrm>
              <a:off x="1260894" y="622294"/>
              <a:ext cx="31674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/>
                <a:t>Question &amp; Answering Models: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8DB36-0C74-454A-8AC9-D70591D35543}"/>
              </a:ext>
            </a:extLst>
          </p:cNvPr>
          <p:cNvSpPr/>
          <p:nvPr/>
        </p:nvSpPr>
        <p:spPr>
          <a:xfrm>
            <a:off x="310949" y="628953"/>
            <a:ext cx="5067300" cy="3000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70D390-57CB-4A3E-9E8A-682F69C4FACF}"/>
              </a:ext>
            </a:extLst>
          </p:cNvPr>
          <p:cNvGrpSpPr/>
          <p:nvPr/>
        </p:nvGrpSpPr>
        <p:grpSpPr>
          <a:xfrm>
            <a:off x="310949" y="3855311"/>
            <a:ext cx="5067300" cy="2762305"/>
            <a:chOff x="310949" y="3855311"/>
            <a:chExt cx="5067300" cy="27623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F3C265-332C-42EF-B020-FDFE21E265BC}"/>
                </a:ext>
              </a:extLst>
            </p:cNvPr>
            <p:cNvGrpSpPr/>
            <p:nvPr/>
          </p:nvGrpSpPr>
          <p:grpSpPr>
            <a:xfrm>
              <a:off x="310949" y="3865180"/>
              <a:ext cx="5067300" cy="2665967"/>
              <a:chOff x="310948" y="3749416"/>
              <a:chExt cx="5067300" cy="2665967"/>
            </a:xfrm>
          </p:grpSpPr>
          <p:pic>
            <p:nvPicPr>
              <p:cNvPr id="3078" name="Picture 6" descr="Comparing Text Summarization Techniques | by Madhav Thaker | Towards Data  Science">
                <a:extLst>
                  <a:ext uri="{FF2B5EF4-FFF2-40B4-BE49-F238E27FC236}">
                    <a16:creationId xmlns:a16="http://schemas.microsoft.com/office/drawing/2014/main" id="{3A036416-D1E2-4C28-A529-CE65C5AFAA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948" y="4043658"/>
                <a:ext cx="5067300" cy="2371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A8EA98-F0D3-4ABC-B6D1-3531C3152E39}"/>
                  </a:ext>
                </a:extLst>
              </p:cNvPr>
              <p:cNvSpPr/>
              <p:nvPr/>
            </p:nvSpPr>
            <p:spPr>
              <a:xfrm>
                <a:off x="1594279" y="3749416"/>
                <a:ext cx="28340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Text summarization models: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76061-52DA-42C2-A0DD-062223F476A4}"/>
                </a:ext>
              </a:extLst>
            </p:cNvPr>
            <p:cNvSpPr/>
            <p:nvPr/>
          </p:nvSpPr>
          <p:spPr>
            <a:xfrm>
              <a:off x="310949" y="3855311"/>
              <a:ext cx="5067300" cy="2762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527512-4B79-48AD-9FBB-15C5EAFF7784}"/>
              </a:ext>
            </a:extLst>
          </p:cNvPr>
          <p:cNvGrpSpPr/>
          <p:nvPr/>
        </p:nvGrpSpPr>
        <p:grpSpPr>
          <a:xfrm>
            <a:off x="5620060" y="622294"/>
            <a:ext cx="6433070" cy="5995322"/>
            <a:chOff x="5620060" y="824749"/>
            <a:chExt cx="6433070" cy="55560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D6AAA7-DD18-40EF-A695-A27E471620BE}"/>
                </a:ext>
              </a:extLst>
            </p:cNvPr>
            <p:cNvGrpSpPr/>
            <p:nvPr/>
          </p:nvGrpSpPr>
          <p:grpSpPr>
            <a:xfrm>
              <a:off x="5620060" y="880215"/>
              <a:ext cx="6433070" cy="5280108"/>
              <a:chOff x="5568886" y="641016"/>
              <a:chExt cx="6433070" cy="5280108"/>
            </a:xfrm>
          </p:grpSpPr>
          <p:pic>
            <p:nvPicPr>
              <p:cNvPr id="3076" name="Picture 4" descr="How to extract the structure of invoice data using tensorflow API faster  crnn object detection | by vignesh amudha | Medium">
                <a:extLst>
                  <a:ext uri="{FF2B5EF4-FFF2-40B4-BE49-F238E27FC236}">
                    <a16:creationId xmlns:a16="http://schemas.microsoft.com/office/drawing/2014/main" id="{CB4CCD94-FE90-45D1-93E6-81C248ED57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46" t="16908" r="1199" b="29484"/>
              <a:stretch/>
            </p:blipFill>
            <p:spPr bwMode="auto">
              <a:xfrm>
                <a:off x="5568886" y="936875"/>
                <a:ext cx="6433070" cy="4984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82155C-C6EC-4AC4-AAD4-0CA7216A1BBC}"/>
                  </a:ext>
                </a:extLst>
              </p:cNvPr>
              <p:cNvSpPr/>
              <p:nvPr/>
            </p:nvSpPr>
            <p:spPr>
              <a:xfrm>
                <a:off x="7535102" y="641016"/>
                <a:ext cx="25006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Invoice Data Extraction: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BE1191-862E-456C-99C3-E74931ACD268}"/>
                </a:ext>
              </a:extLst>
            </p:cNvPr>
            <p:cNvSpPr/>
            <p:nvPr/>
          </p:nvSpPr>
          <p:spPr>
            <a:xfrm>
              <a:off x="5677775" y="824749"/>
              <a:ext cx="6254449" cy="55560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35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8EA0C0-0F88-1641-9F06-1E181A9A763D}"/>
              </a:ext>
            </a:extLst>
          </p:cNvPr>
          <p:cNvCxnSpPr>
            <a:cxnSpLocks/>
          </p:cNvCxnSpPr>
          <p:nvPr/>
        </p:nvCxnSpPr>
        <p:spPr>
          <a:xfrm>
            <a:off x="1951460" y="1007756"/>
            <a:ext cx="0" cy="483548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A8DD5D-25C0-462F-80B9-A9634301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" y="72895"/>
            <a:ext cx="11142482" cy="511567"/>
          </a:xfrm>
        </p:spPr>
        <p:txBody>
          <a:bodyPr>
            <a:noAutofit/>
          </a:bodyPr>
          <a:lstStyle/>
          <a:p>
            <a:r>
              <a:rPr lang="en-IN" sz="2300" dirty="0"/>
              <a:t>NLP roadmap:</a:t>
            </a:r>
          </a:p>
        </p:txBody>
      </p:sp>
      <p:sp>
        <p:nvSpPr>
          <p:cNvPr id="23" name="Rectangle: Rounded Corners 8">
            <a:extLst>
              <a:ext uri="{FF2B5EF4-FFF2-40B4-BE49-F238E27FC236}">
                <a16:creationId xmlns:a16="http://schemas.microsoft.com/office/drawing/2014/main" id="{4268BF02-7886-5845-A821-8B2D09ED10C8}"/>
              </a:ext>
            </a:extLst>
          </p:cNvPr>
          <p:cNvSpPr/>
          <p:nvPr/>
        </p:nvSpPr>
        <p:spPr>
          <a:xfrm>
            <a:off x="263951" y="584462"/>
            <a:ext cx="3494010" cy="42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Cleaning and pre-processing text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7AD81D-B9EF-4C37-BBC4-379EB7C99AF4}"/>
              </a:ext>
            </a:extLst>
          </p:cNvPr>
          <p:cNvSpPr/>
          <p:nvPr/>
        </p:nvSpPr>
        <p:spPr>
          <a:xfrm>
            <a:off x="263951" y="1381309"/>
            <a:ext cx="3494008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2. Machine understandable text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F1AC5B34-ABBD-A34A-8DBE-6EF17658292F}"/>
              </a:ext>
            </a:extLst>
          </p:cNvPr>
          <p:cNvSpPr/>
          <p:nvPr/>
        </p:nvSpPr>
        <p:spPr>
          <a:xfrm>
            <a:off x="3862077" y="584462"/>
            <a:ext cx="7274273" cy="42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Tokenization, stemming, lemmatization, </a:t>
            </a:r>
            <a:r>
              <a:rPr lang="en-IN" sz="1400" i="1" dirty="0" err="1">
                <a:solidFill>
                  <a:schemeClr val="tx1"/>
                </a:solidFill>
              </a:rPr>
              <a:t>stopwords</a:t>
            </a:r>
            <a:r>
              <a:rPr lang="en-IN" sz="1400" i="1" dirty="0">
                <a:solidFill>
                  <a:schemeClr val="tx1"/>
                </a:solidFill>
              </a:rPr>
              <a:t>, regex etc.</a:t>
            </a: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310B8F9F-B67E-BD4F-85E4-5CA3912123D3}"/>
              </a:ext>
            </a:extLst>
          </p:cNvPr>
          <p:cNvSpPr/>
          <p:nvPr/>
        </p:nvSpPr>
        <p:spPr>
          <a:xfrm>
            <a:off x="3862078" y="1381308"/>
            <a:ext cx="7274274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One hot encoding, Bag of Words, </a:t>
            </a:r>
            <a:r>
              <a:rPr lang="en-IN" sz="1400" i="1" dirty="0" err="1">
                <a:solidFill>
                  <a:schemeClr val="tx1"/>
                </a:solidFill>
              </a:rPr>
              <a:t>TFiDF</a:t>
            </a:r>
            <a:r>
              <a:rPr lang="en-IN" sz="1400" i="1" dirty="0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A1D21F54-1D9C-8D45-8476-93695ABB5167}"/>
              </a:ext>
            </a:extLst>
          </p:cNvPr>
          <p:cNvSpPr/>
          <p:nvPr/>
        </p:nvSpPr>
        <p:spPr>
          <a:xfrm>
            <a:off x="3862078" y="1751651"/>
            <a:ext cx="7274274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Word2Vec, </a:t>
            </a:r>
            <a:r>
              <a:rPr lang="en-IN" sz="1400" i="1" dirty="0" err="1">
                <a:solidFill>
                  <a:schemeClr val="tx1"/>
                </a:solidFill>
              </a:rPr>
              <a:t>FastText</a:t>
            </a:r>
            <a:r>
              <a:rPr lang="en-IN" sz="1400" i="1" dirty="0">
                <a:solidFill>
                  <a:schemeClr val="tx1"/>
                </a:solidFill>
              </a:rPr>
              <a:t>, </a:t>
            </a:r>
            <a:r>
              <a:rPr lang="en-IN" sz="1400" i="1" dirty="0" err="1">
                <a:solidFill>
                  <a:schemeClr val="tx1"/>
                </a:solidFill>
              </a:rPr>
              <a:t>Gensim</a:t>
            </a:r>
            <a:r>
              <a:rPr lang="en-IN" sz="1400" i="1" dirty="0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31" name="Rectangle: Rounded Corners 8">
            <a:extLst>
              <a:ext uri="{FF2B5EF4-FFF2-40B4-BE49-F238E27FC236}">
                <a16:creationId xmlns:a16="http://schemas.microsoft.com/office/drawing/2014/main" id="{9BEDADA6-5888-5C4F-93AE-192919B2ED82}"/>
              </a:ext>
            </a:extLst>
          </p:cNvPr>
          <p:cNvSpPr/>
          <p:nvPr/>
        </p:nvSpPr>
        <p:spPr>
          <a:xfrm>
            <a:off x="263951" y="2389802"/>
            <a:ext cx="3494009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3. Understanding neural networks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C7CF117A-FA53-644C-B4F3-D6E2DC849528}"/>
              </a:ext>
            </a:extLst>
          </p:cNvPr>
          <p:cNvSpPr/>
          <p:nvPr/>
        </p:nvSpPr>
        <p:spPr>
          <a:xfrm>
            <a:off x="263951" y="3251029"/>
            <a:ext cx="3494009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4. Popular neural networks for NLP </a:t>
            </a:r>
          </a:p>
        </p:txBody>
      </p:sp>
      <p:sp>
        <p:nvSpPr>
          <p:cNvPr id="40" name="Rectangle: Rounded Corners 8">
            <a:extLst>
              <a:ext uri="{FF2B5EF4-FFF2-40B4-BE49-F238E27FC236}">
                <a16:creationId xmlns:a16="http://schemas.microsoft.com/office/drawing/2014/main" id="{5D66FA30-21BE-A04F-9F1B-7D27F668AE23}"/>
              </a:ext>
            </a:extLst>
          </p:cNvPr>
          <p:cNvSpPr/>
          <p:nvPr/>
        </p:nvSpPr>
        <p:spPr>
          <a:xfrm>
            <a:off x="3862079" y="2389801"/>
            <a:ext cx="7274274" cy="42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Working of ANN, loss functions, gradient descent, activation functions etc.</a:t>
            </a:r>
          </a:p>
        </p:txBody>
      </p:sp>
      <p:sp>
        <p:nvSpPr>
          <p:cNvPr id="43" name="Rectangle: Rounded Corners 8">
            <a:extLst>
              <a:ext uri="{FF2B5EF4-FFF2-40B4-BE49-F238E27FC236}">
                <a16:creationId xmlns:a16="http://schemas.microsoft.com/office/drawing/2014/main" id="{FAC5BBA2-396D-B443-A293-710797637AF6}"/>
              </a:ext>
            </a:extLst>
          </p:cNvPr>
          <p:cNvSpPr/>
          <p:nvPr/>
        </p:nvSpPr>
        <p:spPr>
          <a:xfrm>
            <a:off x="3862079" y="3630788"/>
            <a:ext cx="7274274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LSTMs, RNNs, GRUs etc.</a:t>
            </a:r>
          </a:p>
        </p:txBody>
      </p:sp>
      <p:sp>
        <p:nvSpPr>
          <p:cNvPr id="44" name="Rectangle: Rounded Corners 8">
            <a:extLst>
              <a:ext uri="{FF2B5EF4-FFF2-40B4-BE49-F238E27FC236}">
                <a16:creationId xmlns:a16="http://schemas.microsoft.com/office/drawing/2014/main" id="{874808AF-5E65-5D4E-B57F-9E54D7557295}"/>
              </a:ext>
            </a:extLst>
          </p:cNvPr>
          <p:cNvSpPr/>
          <p:nvPr/>
        </p:nvSpPr>
        <p:spPr>
          <a:xfrm>
            <a:off x="3862079" y="3993440"/>
            <a:ext cx="7274274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Attention mechanisms, encoder-decoder networks, bidirectional networks</a:t>
            </a:r>
          </a:p>
        </p:txBody>
      </p:sp>
      <p:sp>
        <p:nvSpPr>
          <p:cNvPr id="45" name="Rectangle: Rounded Corners 8">
            <a:extLst>
              <a:ext uri="{FF2B5EF4-FFF2-40B4-BE49-F238E27FC236}">
                <a16:creationId xmlns:a16="http://schemas.microsoft.com/office/drawing/2014/main" id="{E774903B-91AC-0C43-BE60-56EC0ED0621B}"/>
              </a:ext>
            </a:extLst>
          </p:cNvPr>
          <p:cNvSpPr/>
          <p:nvPr/>
        </p:nvSpPr>
        <p:spPr>
          <a:xfrm>
            <a:off x="3862079" y="3268850"/>
            <a:ext cx="7274274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Creation of word embeddings using neural networks</a:t>
            </a:r>
          </a:p>
        </p:txBody>
      </p:sp>
      <p:sp>
        <p:nvSpPr>
          <p:cNvPr id="46" name="Rectangle: Rounded Corners 8">
            <a:extLst>
              <a:ext uri="{FF2B5EF4-FFF2-40B4-BE49-F238E27FC236}">
                <a16:creationId xmlns:a16="http://schemas.microsoft.com/office/drawing/2014/main" id="{9C2E4321-E64A-AC42-A75D-BBABD49B2CDE}"/>
              </a:ext>
            </a:extLst>
          </p:cNvPr>
          <p:cNvSpPr/>
          <p:nvPr/>
        </p:nvSpPr>
        <p:spPr>
          <a:xfrm>
            <a:off x="263950" y="4631483"/>
            <a:ext cx="3494009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5. Transformers</a:t>
            </a:r>
          </a:p>
        </p:txBody>
      </p:sp>
    </p:spTree>
    <p:extLst>
      <p:ext uri="{BB962C8B-B14F-4D97-AF65-F5344CB8AC3E}">
        <p14:creationId xmlns:p14="http://schemas.microsoft.com/office/powerpoint/2010/main" val="382235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DD5D-25C0-462F-80B9-A9634301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11" y="56080"/>
            <a:ext cx="11142482" cy="511567"/>
          </a:xfrm>
        </p:spPr>
        <p:txBody>
          <a:bodyPr>
            <a:noAutofit/>
          </a:bodyPr>
          <a:lstStyle/>
          <a:p>
            <a:r>
              <a:rPr lang="en-IN" sz="1900" dirty="0"/>
              <a:t>Some low level NLP </a:t>
            </a:r>
            <a:r>
              <a:rPr lang="en-IN" sz="1900" dirty="0" err="1"/>
              <a:t>usecases</a:t>
            </a:r>
            <a:r>
              <a:rPr lang="en-IN" sz="1900" dirty="0"/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4DB2A-F057-3C44-BC0C-7110B4AC6A96}"/>
              </a:ext>
            </a:extLst>
          </p:cNvPr>
          <p:cNvSpPr/>
          <p:nvPr/>
        </p:nvSpPr>
        <p:spPr>
          <a:xfrm>
            <a:off x="513608" y="562160"/>
            <a:ext cx="11142481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Tokenization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Stemming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Lemmatization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Stop-word removal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POS tagging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Dependency parsing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Vectorization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Named Entity Recognition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A06193-AD9C-524E-A43A-EB26DE5FA72D}"/>
              </a:ext>
            </a:extLst>
          </p:cNvPr>
          <p:cNvSpPr/>
          <p:nvPr/>
        </p:nvSpPr>
        <p:spPr>
          <a:xfrm>
            <a:off x="4285785" y="562159"/>
            <a:ext cx="7370304" cy="6186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i="1" dirty="0">
                <a:hlinkClick r:id="rId2"/>
              </a:rPr>
              <a:t>https://explosion.ai/demos/displacy</a:t>
            </a:r>
            <a:r>
              <a:rPr lang="en-IN" i="1" dirty="0"/>
              <a:t> </a:t>
            </a:r>
          </a:p>
          <a:p>
            <a:r>
              <a:rPr lang="en-IN" dirty="0"/>
              <a:t>   </a:t>
            </a:r>
          </a:p>
          <a:p>
            <a:r>
              <a:rPr lang="en-IN" i="1" dirty="0">
                <a:hlinkClick r:id="rId2"/>
              </a:rPr>
              <a:t>https://explosion.ai/demos/displacy</a:t>
            </a:r>
            <a:r>
              <a:rPr lang="en-IN" i="1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br>
              <a:rPr lang="en-IN" dirty="0"/>
            </a:br>
            <a:endParaRPr lang="en-IN" dirty="0"/>
          </a:p>
          <a:p>
            <a:r>
              <a:rPr lang="en-IN" i="1" dirty="0">
                <a:hlinkClick r:id="rId3"/>
              </a:rPr>
              <a:t>https://explosion.ai/demos/displacy-ent</a:t>
            </a:r>
            <a:r>
              <a:rPr lang="en-IN" i="1" dirty="0"/>
              <a:t> </a:t>
            </a:r>
          </a:p>
        </p:txBody>
      </p:sp>
      <p:pic>
        <p:nvPicPr>
          <p:cNvPr id="1028" name="Picture 4" descr="Removing stop words with NLTK in Python - GeeksforGeeks">
            <a:extLst>
              <a:ext uri="{FF2B5EF4-FFF2-40B4-BE49-F238E27FC236}">
                <a16:creationId xmlns:a16="http://schemas.microsoft.com/office/drawing/2014/main" id="{C7884BC9-D2A6-C948-ACDD-74033AA08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88" r="1911" b="8105"/>
          <a:stretch/>
        </p:blipFill>
        <p:spPr bwMode="auto">
          <a:xfrm>
            <a:off x="4427628" y="2815683"/>
            <a:ext cx="6801650" cy="6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emming and Lemmatization - Machine Learning Tutorials">
            <a:extLst>
              <a:ext uri="{FF2B5EF4-FFF2-40B4-BE49-F238E27FC236}">
                <a16:creationId xmlns:a16="http://schemas.microsoft.com/office/drawing/2014/main" id="{AFB012CE-B102-764D-AC6E-4B0EC5642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24"/>
          <a:stretch/>
        </p:blipFill>
        <p:spPr bwMode="auto">
          <a:xfrm>
            <a:off x="4427628" y="1508623"/>
            <a:ext cx="4839035" cy="111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D2DBE3F-D164-AD42-B43F-1CE80FC22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 r="71006" b="22885"/>
          <a:stretch/>
        </p:blipFill>
        <p:spPr bwMode="auto">
          <a:xfrm>
            <a:off x="4427628" y="4507072"/>
            <a:ext cx="2274255" cy="178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EAEB02-915C-C148-88DF-81BABDE12662}"/>
              </a:ext>
            </a:extLst>
          </p:cNvPr>
          <p:cNvGrpSpPr/>
          <p:nvPr/>
        </p:nvGrpSpPr>
        <p:grpSpPr>
          <a:xfrm>
            <a:off x="4427628" y="637555"/>
            <a:ext cx="4033550" cy="708345"/>
            <a:chOff x="7249888" y="171207"/>
            <a:chExt cx="4033550" cy="708345"/>
          </a:xfrm>
        </p:grpSpPr>
        <p:pic>
          <p:nvPicPr>
            <p:cNvPr id="1038" name="Picture 14" descr="Tokenization and Text Data Preparation with TensorFlow &amp; Keras - KDnuggets">
              <a:extLst>
                <a:ext uri="{FF2B5EF4-FFF2-40B4-BE49-F238E27FC236}">
                  <a16:creationId xmlns:a16="http://schemas.microsoft.com/office/drawing/2014/main" id="{BD31C4B1-8C33-2846-9A54-845E07487A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42"/>
            <a:stretch/>
          </p:blipFill>
          <p:spPr bwMode="auto">
            <a:xfrm>
              <a:off x="7249888" y="171207"/>
              <a:ext cx="4033550" cy="684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4" descr="Tokenization and Text Data Preparation with TensorFlow &amp; Keras - KDnuggets">
              <a:extLst>
                <a:ext uri="{FF2B5EF4-FFF2-40B4-BE49-F238E27FC236}">
                  <a16:creationId xmlns:a16="http://schemas.microsoft.com/office/drawing/2014/main" id="{E9E76228-AB67-2C41-83CC-14BB2EAC37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37"/>
            <a:stretch/>
          </p:blipFill>
          <p:spPr bwMode="auto">
            <a:xfrm>
              <a:off x="7249888" y="513669"/>
              <a:ext cx="4033550" cy="365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675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. Text Vectorization and Transformation Pipelines - Applied Text Analysis  with Python [Book]">
            <a:extLst>
              <a:ext uri="{FF2B5EF4-FFF2-40B4-BE49-F238E27FC236}">
                <a16:creationId xmlns:a16="http://schemas.microsoft.com/office/drawing/2014/main" id="{9DC31E79-E819-EF46-9AEF-69A69922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31" y="111513"/>
            <a:ext cx="10981738" cy="448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4. Text Vectorization and Transformation Pipelines - Applied Text Analysis  with Python [Book]">
            <a:extLst>
              <a:ext uri="{FF2B5EF4-FFF2-40B4-BE49-F238E27FC236}">
                <a16:creationId xmlns:a16="http://schemas.microsoft.com/office/drawing/2014/main" id="{AA2CC5B1-E184-8E47-9EC6-CF6DB4C54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61"/>
          <a:stretch/>
        </p:blipFill>
        <p:spPr bwMode="auto">
          <a:xfrm>
            <a:off x="605131" y="4910254"/>
            <a:ext cx="10981738" cy="194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BB3BA-E6EC-E444-9D3A-BE30F16C000F}"/>
              </a:ext>
            </a:extLst>
          </p:cNvPr>
          <p:cNvSpPr txBox="1"/>
          <p:nvPr/>
        </p:nvSpPr>
        <p:spPr>
          <a:xfrm>
            <a:off x="869794" y="5107259"/>
            <a:ext cx="103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1        0          0         0         0         1         1         0          1        0          0         1         1         0          1        0         0        0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DB42A-5163-B04F-9272-132916D8249F}"/>
              </a:ext>
            </a:extLst>
          </p:cNvPr>
          <p:cNvSpPr txBox="1"/>
          <p:nvPr/>
        </p:nvSpPr>
        <p:spPr>
          <a:xfrm>
            <a:off x="758283" y="4594302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hot encoding of sentence 1:</a:t>
            </a:r>
          </a:p>
        </p:txBody>
      </p:sp>
    </p:spTree>
    <p:extLst>
      <p:ext uri="{BB962C8B-B14F-4D97-AF65-F5344CB8AC3E}">
        <p14:creationId xmlns:p14="http://schemas.microsoft.com/office/powerpoint/2010/main" val="310445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39E9F035-03E1-3C44-B528-EDB59993DCE2}"/>
              </a:ext>
            </a:extLst>
          </p:cNvPr>
          <p:cNvSpPr/>
          <p:nvPr/>
        </p:nvSpPr>
        <p:spPr>
          <a:xfrm>
            <a:off x="468351" y="640217"/>
            <a:ext cx="11396547" cy="8094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Each word or token will have a </a:t>
            </a:r>
            <a:r>
              <a:rPr lang="en-US" sz="1400" dirty="0" err="1">
                <a:solidFill>
                  <a:srgbClr val="2B3E51"/>
                </a:solidFill>
                <a:latin typeface="Open Sans" panose="020B0606030504020204" pitchFamily="34" charset="0"/>
              </a:rPr>
              <a:t>Tf-idf</a:t>
            </a:r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 value which is a product of two metrics:</a:t>
            </a:r>
            <a:b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</a:br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How many times a word appears in a document, and the inverse document frequency of the word across a set of documents.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613830-0C00-514C-AA7C-432AA067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83" y="95197"/>
            <a:ext cx="11142482" cy="511567"/>
          </a:xfrm>
        </p:spPr>
        <p:txBody>
          <a:bodyPr>
            <a:noAutofit/>
          </a:bodyPr>
          <a:lstStyle/>
          <a:p>
            <a:pPr algn="ctr"/>
            <a:r>
              <a:rPr lang="en-IN" sz="1900" dirty="0" err="1"/>
              <a:t>Tf-idf</a:t>
            </a:r>
            <a:r>
              <a:rPr lang="en-IN" sz="1900" dirty="0"/>
              <a:t> (Term frequency, inverse document frequency)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DDCD4CE7-2945-8C4F-BB94-49430C25421B}"/>
              </a:ext>
            </a:extLst>
          </p:cNvPr>
          <p:cNvSpPr/>
          <p:nvPr/>
        </p:nvSpPr>
        <p:spPr>
          <a:xfrm>
            <a:off x="468350" y="1655955"/>
            <a:ext cx="11396547" cy="19570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The </a:t>
            </a:r>
            <a:r>
              <a:rPr lang="en-US" sz="1400" b="1" dirty="0">
                <a:solidFill>
                  <a:srgbClr val="2B3E51"/>
                </a:solidFill>
                <a:latin typeface="Open Sans" panose="020B0606030504020204" pitchFamily="34" charset="0"/>
              </a:rPr>
              <a:t>term frequency</a:t>
            </a:r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 of a word in a document: There are several ways of calculating this frequency, with the simplest being a raw count of instances a word appears in a document. Then, there are ways to adjust the frequency, by length of a document, or by the raw frequency of the most frequent word in a document.</a:t>
            </a:r>
          </a:p>
          <a:p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The </a:t>
            </a:r>
            <a:r>
              <a:rPr lang="en-US" sz="1400" b="1" dirty="0">
                <a:solidFill>
                  <a:srgbClr val="2B3E51"/>
                </a:solidFill>
                <a:latin typeface="Open Sans" panose="020B0606030504020204" pitchFamily="34" charset="0"/>
              </a:rPr>
              <a:t>inverse document frequency</a:t>
            </a:r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 of the word across a set of documents. This means, how common or rare a word is in the entire document set. The closer it is to 0, the more common a word is. This metric can be calculated by taking the total number of documents, dividing it by the number of documents that contain a word, and calculating the logarithm.</a:t>
            </a:r>
          </a:p>
          <a:p>
            <a:r>
              <a:rPr lang="en-US" sz="1400" dirty="0">
                <a:solidFill>
                  <a:srgbClr val="2B3E51"/>
                </a:solidFill>
                <a:latin typeface="Open Sans" panose="020B0606030504020204" pitchFamily="34" charset="0"/>
              </a:rPr>
              <a:t>If the word is very common and appears in many documents, this number will approach 0. Otherwise, it will approach higher values.</a:t>
            </a:r>
          </a:p>
        </p:txBody>
      </p:sp>
      <p:pic>
        <p:nvPicPr>
          <p:cNvPr id="4100" name="Picture 4" descr="TF IDF SEO | How does TF-IDF work for SEO | Top TF IDF SEO">
            <a:extLst>
              <a:ext uri="{FF2B5EF4-FFF2-40B4-BE49-F238E27FC236}">
                <a16:creationId xmlns:a16="http://schemas.microsoft.com/office/drawing/2014/main" id="{2A7A3359-EF8B-F04F-9CCF-232C3F6C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0" y="4021988"/>
            <a:ext cx="3289611" cy="21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3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cess Text using TFIDF in Python | by Shivangi Sareen | Towards Data  Science">
            <a:extLst>
              <a:ext uri="{FF2B5EF4-FFF2-40B4-BE49-F238E27FC236}">
                <a16:creationId xmlns:a16="http://schemas.microsoft.com/office/drawing/2014/main" id="{A377AED4-D5CF-2945-9699-89AC8669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55" y="1606946"/>
            <a:ext cx="4972689" cy="364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65DC08-1B87-6A4D-B1A3-B32481C1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9" y="407431"/>
            <a:ext cx="11142482" cy="511567"/>
          </a:xfrm>
        </p:spPr>
        <p:txBody>
          <a:bodyPr>
            <a:noAutofit/>
          </a:bodyPr>
          <a:lstStyle/>
          <a:p>
            <a:pPr algn="ctr"/>
            <a:r>
              <a:rPr lang="en-IN" sz="1900" dirty="0"/>
              <a:t>Intuition of </a:t>
            </a:r>
            <a:r>
              <a:rPr lang="en-IN" sz="1900" dirty="0" err="1"/>
              <a:t>tf-idf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01620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496699-E387-AD40-8E0E-F8F17BAD2B4A}"/>
              </a:ext>
            </a:extLst>
          </p:cNvPr>
          <p:cNvCxnSpPr>
            <a:cxnSpLocks/>
          </p:cNvCxnSpPr>
          <p:nvPr/>
        </p:nvCxnSpPr>
        <p:spPr>
          <a:xfrm>
            <a:off x="3055432" y="992176"/>
            <a:ext cx="0" cy="5526857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3A5BFF7-B461-F846-8759-C3D63F4DC816}"/>
              </a:ext>
            </a:extLst>
          </p:cNvPr>
          <p:cNvSpPr/>
          <p:nvPr/>
        </p:nvSpPr>
        <p:spPr>
          <a:xfrm>
            <a:off x="940438" y="1001189"/>
            <a:ext cx="4229990" cy="42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1. Analysis and pre-processing of texts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7D40EE44-AB51-9C4E-98A1-4B0702C3B517}"/>
              </a:ext>
            </a:extLst>
          </p:cNvPr>
          <p:cNvSpPr/>
          <p:nvPr/>
        </p:nvSpPr>
        <p:spPr>
          <a:xfrm>
            <a:off x="1367925" y="2004512"/>
            <a:ext cx="3494008" cy="661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2. Text to numbers (vectorization) (generation of embeddings)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ADC9EE-56AB-2243-9140-0D23B8AA39C4}"/>
              </a:ext>
            </a:extLst>
          </p:cNvPr>
          <p:cNvSpPr/>
          <p:nvPr/>
        </p:nvSpPr>
        <p:spPr>
          <a:xfrm>
            <a:off x="940437" y="3068023"/>
            <a:ext cx="4229990" cy="5060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3. Using the ML or DL model to train a task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11CDAC89-AFBA-BF4F-A0AB-19B16913AFFD}"/>
              </a:ext>
            </a:extLst>
          </p:cNvPr>
          <p:cNvSpPr/>
          <p:nvPr/>
        </p:nvSpPr>
        <p:spPr>
          <a:xfrm>
            <a:off x="1367924" y="4191940"/>
            <a:ext cx="3494009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4. Parameter tuning of the model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D8EA1F12-94D0-0F4C-AB62-5771DA6CCB44}"/>
              </a:ext>
            </a:extLst>
          </p:cNvPr>
          <p:cNvSpPr/>
          <p:nvPr/>
        </p:nvSpPr>
        <p:spPr>
          <a:xfrm>
            <a:off x="1367923" y="5233149"/>
            <a:ext cx="3494009" cy="423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5. Check performance metrics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C7442D-E527-0442-AEE5-2010DF6D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9" y="100278"/>
            <a:ext cx="11142482" cy="511567"/>
          </a:xfrm>
        </p:spPr>
        <p:txBody>
          <a:bodyPr>
            <a:noAutofit/>
          </a:bodyPr>
          <a:lstStyle/>
          <a:p>
            <a:pPr algn="ctr"/>
            <a:r>
              <a:rPr lang="en-IN" sz="1900" dirty="0"/>
              <a:t>Flowchart of an average NLP </a:t>
            </a:r>
            <a:r>
              <a:rPr lang="en-IN" sz="1900" dirty="0" err="1"/>
              <a:t>usecase</a:t>
            </a:r>
            <a:r>
              <a:rPr lang="en-IN" sz="1900" dirty="0"/>
              <a:t> using ML or DL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3BD3622A-8B8D-0C41-ABD8-D0CF896BF120}"/>
              </a:ext>
            </a:extLst>
          </p:cNvPr>
          <p:cNvSpPr/>
          <p:nvPr/>
        </p:nvSpPr>
        <p:spPr>
          <a:xfrm>
            <a:off x="5887844" y="1001189"/>
            <a:ext cx="6073695" cy="4232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Tokenization, stemming, lemmatization, </a:t>
            </a:r>
            <a:r>
              <a:rPr lang="en-IN" sz="1400" i="1" dirty="0" err="1">
                <a:solidFill>
                  <a:schemeClr val="tx1"/>
                </a:solidFill>
              </a:rPr>
              <a:t>stopwords</a:t>
            </a:r>
            <a:r>
              <a:rPr lang="en-IN" sz="1400" i="1" dirty="0">
                <a:solidFill>
                  <a:schemeClr val="tx1"/>
                </a:solidFill>
              </a:rPr>
              <a:t>, regex etc.</a:t>
            </a:r>
          </a:p>
        </p:txBody>
      </p:sp>
      <p:sp>
        <p:nvSpPr>
          <p:cNvPr id="16" name="Rectangle: Rounded Corners 8">
            <a:extLst>
              <a:ext uri="{FF2B5EF4-FFF2-40B4-BE49-F238E27FC236}">
                <a16:creationId xmlns:a16="http://schemas.microsoft.com/office/drawing/2014/main" id="{FA81C027-FF41-6F45-80D0-AC7D3F9E3E6E}"/>
              </a:ext>
            </a:extLst>
          </p:cNvPr>
          <p:cNvSpPr/>
          <p:nvPr/>
        </p:nvSpPr>
        <p:spPr>
          <a:xfrm>
            <a:off x="5887844" y="2042399"/>
            <a:ext cx="6073696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One hot encoding, Bag of Words, </a:t>
            </a:r>
            <a:r>
              <a:rPr lang="en-IN" sz="1400" i="1" dirty="0" err="1">
                <a:solidFill>
                  <a:schemeClr val="tx1"/>
                </a:solidFill>
              </a:rPr>
              <a:t>TFiDF</a:t>
            </a:r>
            <a:r>
              <a:rPr lang="en-IN" sz="1400" i="1" dirty="0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9428AF1A-E25A-7F49-9729-CD6848C495E5}"/>
              </a:ext>
            </a:extLst>
          </p:cNvPr>
          <p:cNvSpPr/>
          <p:nvPr/>
        </p:nvSpPr>
        <p:spPr>
          <a:xfrm>
            <a:off x="5887844" y="2412742"/>
            <a:ext cx="6073696" cy="2760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1" dirty="0">
                <a:solidFill>
                  <a:schemeClr val="tx1"/>
                </a:solidFill>
              </a:rPr>
              <a:t>Word2Vec, </a:t>
            </a:r>
            <a:r>
              <a:rPr lang="en-IN" sz="1400" i="1" dirty="0" err="1">
                <a:solidFill>
                  <a:schemeClr val="tx1"/>
                </a:solidFill>
              </a:rPr>
              <a:t>FastText</a:t>
            </a:r>
            <a:r>
              <a:rPr lang="en-IN" sz="1400" i="1" dirty="0">
                <a:solidFill>
                  <a:schemeClr val="tx1"/>
                </a:solidFill>
              </a:rPr>
              <a:t>, </a:t>
            </a:r>
            <a:r>
              <a:rPr lang="en-IN" sz="1400" i="1" dirty="0" err="1">
                <a:solidFill>
                  <a:schemeClr val="tx1"/>
                </a:solidFill>
              </a:rPr>
              <a:t>Gensim</a:t>
            </a:r>
            <a:r>
              <a:rPr lang="en-IN" sz="1400" i="1" dirty="0">
                <a:solidFill>
                  <a:schemeClr val="tx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62769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DD5D-25C0-462F-80B9-A9634301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11" y="56080"/>
            <a:ext cx="11142482" cy="511567"/>
          </a:xfrm>
        </p:spPr>
        <p:txBody>
          <a:bodyPr>
            <a:noAutofit/>
          </a:bodyPr>
          <a:lstStyle/>
          <a:p>
            <a:r>
              <a:rPr lang="en-IN" sz="1900" dirty="0"/>
              <a:t>Major NLP </a:t>
            </a:r>
            <a:r>
              <a:rPr lang="en-IN" sz="1900" dirty="0" err="1"/>
              <a:t>usecases</a:t>
            </a:r>
            <a:r>
              <a:rPr lang="en-IN" sz="1900" dirty="0"/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4DB2A-F057-3C44-BC0C-7110B4AC6A96}"/>
              </a:ext>
            </a:extLst>
          </p:cNvPr>
          <p:cNvSpPr/>
          <p:nvPr/>
        </p:nvSpPr>
        <p:spPr>
          <a:xfrm>
            <a:off x="513607" y="562159"/>
            <a:ext cx="11142481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Topic modelling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We have a bunch of restaurant reviews and need to identify the major topics or areas of interest.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Text clustering (unsupervised)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We have mixed text containing paragraphs related to chemistry, astronomy, mystery novel and food reviews. We need to sort them into clusters or groups.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Text classification (supervised)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Classify mails into spam or non-spam (ham)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Categorize if individual tweets deal with Indian tourism or not.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Similarity comparison</a:t>
            </a:r>
            <a:br>
              <a:rPr lang="en-IN" dirty="0"/>
            </a:br>
            <a:r>
              <a:rPr lang="en-IN" dirty="0" err="1"/>
              <a:t>eg</a:t>
            </a:r>
            <a:r>
              <a:rPr lang="en-IN" dirty="0"/>
              <a:t>: We have a sample sentence and need the top 20 similar sentences from a book</a:t>
            </a:r>
            <a:br>
              <a:rPr lang="en-IN" dirty="0"/>
            </a:b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Grammatical corrections or grammar analysis</a:t>
            </a:r>
          </a:p>
        </p:txBody>
      </p:sp>
    </p:spTree>
    <p:extLst>
      <p:ext uri="{BB962C8B-B14F-4D97-AF65-F5344CB8AC3E}">
        <p14:creationId xmlns:p14="http://schemas.microsoft.com/office/powerpoint/2010/main" val="6866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637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NLP roadmap:</vt:lpstr>
      <vt:lpstr>Some low level NLP usecases:</vt:lpstr>
      <vt:lpstr>PowerPoint Presentation</vt:lpstr>
      <vt:lpstr>Tf-idf (Term frequency, inverse document frequency)</vt:lpstr>
      <vt:lpstr>Intuition of tf-idf</vt:lpstr>
      <vt:lpstr>Flowchart of an average NLP usecase using ML or DL</vt:lpstr>
      <vt:lpstr>Major NLP usecases: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2021-05-24T09:26:54Z</dcterms:created>
  <dcterms:modified xsi:type="dcterms:W3CDTF">2021-05-28T20:15:43Z</dcterms:modified>
</cp:coreProperties>
</file>