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c8eb2b0e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c8eb2b0e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c8eb2b0e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c8eb2b0e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c8edbff24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c8edbff24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c8edbff24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c8edbff24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c8eb2b0e2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c8eb2b0e2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c8edbff24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c8edbff24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d380fa21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d380fa216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1184250" y="1960950"/>
            <a:ext cx="6775500" cy="171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500">
                <a:latin typeface="Cambria"/>
                <a:ea typeface="Cambria"/>
                <a:cs typeface="Cambria"/>
                <a:sym typeface="Cambria"/>
              </a:rPr>
              <a:t>Big Mountain Resort </a:t>
            </a:r>
            <a:endParaRPr sz="4500">
              <a:latin typeface="Cambria"/>
              <a:ea typeface="Cambria"/>
              <a:cs typeface="Cambria"/>
              <a:sym typeface="Cambria"/>
            </a:endParaRPr>
          </a:p>
        </p:txBody>
      </p:sp>
      <p:cxnSp>
        <p:nvCxnSpPr>
          <p:cNvPr id="87" name="Google Shape;87;p13"/>
          <p:cNvCxnSpPr>
            <a:stCxn id="86" idx="1"/>
            <a:endCxn id="86" idx="3"/>
          </p:cNvCxnSpPr>
          <p:nvPr/>
        </p:nvCxnSpPr>
        <p:spPr>
          <a:xfrm>
            <a:off x="1184250" y="2820000"/>
            <a:ext cx="67755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201925" y="585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Problem Identification </a:t>
            </a:r>
            <a:endParaRPr>
              <a:latin typeface="Cambria"/>
              <a:ea typeface="Cambria"/>
              <a:cs typeface="Cambria"/>
              <a:sym typeface="Cambria"/>
            </a:endParaRPr>
          </a:p>
        </p:txBody>
      </p:sp>
      <p:sp>
        <p:nvSpPr>
          <p:cNvPr id="93" name="Google Shape;93;p14"/>
          <p:cNvSpPr txBox="1"/>
          <p:nvPr>
            <p:ph idx="1" type="body"/>
          </p:nvPr>
        </p:nvSpPr>
        <p:spPr>
          <a:xfrm>
            <a:off x="351700" y="1296875"/>
            <a:ext cx="8066400" cy="3043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solidFill>
                  <a:srgbClr val="000000"/>
                </a:solidFill>
                <a:latin typeface="Times New Roman"/>
                <a:ea typeface="Times New Roman"/>
                <a:cs typeface="Times New Roman"/>
                <a:sym typeface="Times New Roman"/>
              </a:rPr>
              <a:t>Big Mountain Resort is expecting about 350,000 visitors this season. Due to their large anticipated crowds and expanded traffic </a:t>
            </a:r>
            <a:r>
              <a:rPr lang="en" sz="1600">
                <a:solidFill>
                  <a:srgbClr val="000000"/>
                </a:solidFill>
                <a:latin typeface="Times New Roman"/>
                <a:ea typeface="Times New Roman"/>
                <a:cs typeface="Times New Roman"/>
                <a:sym typeface="Times New Roman"/>
              </a:rPr>
              <a:t>throughout</a:t>
            </a:r>
            <a:r>
              <a:rPr lang="en" sz="1600">
                <a:solidFill>
                  <a:srgbClr val="000000"/>
                </a:solidFill>
                <a:latin typeface="Times New Roman"/>
                <a:ea typeface="Times New Roman"/>
                <a:cs typeface="Times New Roman"/>
                <a:sym typeface="Times New Roman"/>
              </a:rPr>
              <a:t> the resort, it has installed an additional chair lift. This additional lift has increased the operation cost of this season by $1.54 million. </a:t>
            </a:r>
            <a:endParaRPr sz="16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solidFill>
                  <a:srgbClr val="000000"/>
                </a:solidFill>
                <a:latin typeface="Times New Roman"/>
                <a:ea typeface="Times New Roman"/>
                <a:cs typeface="Times New Roman"/>
                <a:sym typeface="Times New Roman"/>
              </a:rPr>
              <a:t>In order to combat this increased cost of operations, Big Mountain has decided to increase its ticket prices. Currently, Big Mountain Adult Weekend ticket price is $81. </a:t>
            </a:r>
            <a:endParaRPr sz="16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solidFill>
                  <a:srgbClr val="000000"/>
                </a:solidFill>
                <a:latin typeface="Times New Roman"/>
                <a:ea typeface="Times New Roman"/>
                <a:cs typeface="Times New Roman"/>
                <a:sym typeface="Times New Roman"/>
              </a:rPr>
              <a:t>The problem at hand now is by how much should the resort increases its prices, and are further changes needed to combat this new cost of operations and secure revenue. Making sure not to alter any amenities/features that is in favor for the resort. </a:t>
            </a:r>
            <a:endParaRPr sz="16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150375" y="606425"/>
            <a:ext cx="7011600" cy="48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Recommendation</a:t>
            </a:r>
            <a:r>
              <a:rPr lang="en">
                <a:latin typeface="Cambria"/>
                <a:ea typeface="Cambria"/>
                <a:cs typeface="Cambria"/>
                <a:sym typeface="Cambria"/>
              </a:rPr>
              <a:t> &amp; Key Findings </a:t>
            </a:r>
            <a:endParaRPr>
              <a:latin typeface="Cambria"/>
              <a:ea typeface="Cambria"/>
              <a:cs typeface="Cambria"/>
              <a:sym typeface="Cambria"/>
            </a:endParaRPr>
          </a:p>
        </p:txBody>
      </p:sp>
      <p:sp>
        <p:nvSpPr>
          <p:cNvPr id="99" name="Google Shape;99;p15"/>
          <p:cNvSpPr txBox="1"/>
          <p:nvPr>
            <p:ph idx="1" type="body"/>
          </p:nvPr>
        </p:nvSpPr>
        <p:spPr>
          <a:xfrm>
            <a:off x="225100" y="1251375"/>
            <a:ext cx="8342100" cy="35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highlight>
                  <a:srgbClr val="FFFFFF"/>
                </a:highlight>
                <a:latin typeface="Times New Roman"/>
                <a:ea typeface="Times New Roman"/>
                <a:cs typeface="Times New Roman"/>
                <a:sym typeface="Times New Roman"/>
              </a:rPr>
              <a:t>The model found a few potential scenarios  to combat the pressing issue: </a:t>
            </a:r>
            <a:endParaRPr sz="16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AutoNum type="arabicPeriod"/>
            </a:pPr>
            <a:r>
              <a:rPr lang="en" sz="1600">
                <a:solidFill>
                  <a:srgbClr val="000000"/>
                </a:solidFill>
                <a:highlight>
                  <a:srgbClr val="FFFFFF"/>
                </a:highlight>
                <a:latin typeface="Times New Roman"/>
                <a:ea typeface="Times New Roman"/>
                <a:cs typeface="Times New Roman"/>
                <a:sym typeface="Times New Roman"/>
              </a:rPr>
              <a:t>Closing a few runs (up to 10 least -used runs) </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AutoNum type="arabicPeriod"/>
            </a:pPr>
            <a:r>
              <a:rPr lang="en" sz="1600">
                <a:solidFill>
                  <a:srgbClr val="000000"/>
                </a:solidFill>
                <a:highlight>
                  <a:srgbClr val="FFFFFF"/>
                </a:highlight>
                <a:latin typeface="Times New Roman"/>
                <a:ea typeface="Times New Roman"/>
                <a:cs typeface="Times New Roman"/>
                <a:sym typeface="Times New Roman"/>
              </a:rPr>
              <a:t>Add a run, increasing the vertical drop, and installing an additional chair lift</a:t>
            </a:r>
            <a:endParaRPr sz="1600">
              <a:solidFill>
                <a:srgbClr val="000000"/>
              </a:solidFill>
              <a:highlight>
                <a:srgbClr val="FFFFFF"/>
              </a:highlight>
              <a:latin typeface="Times New Roman"/>
              <a:ea typeface="Times New Roman"/>
              <a:cs typeface="Times New Roman"/>
              <a:sym typeface="Times New Roman"/>
            </a:endParaRPr>
          </a:p>
          <a:p>
            <a:pPr indent="-330200" lvl="1" marL="914400" rtl="0" algn="l">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Supports</a:t>
            </a:r>
            <a:r>
              <a:rPr lang="en" sz="1600">
                <a:solidFill>
                  <a:srgbClr val="000000"/>
                </a:solidFill>
                <a:highlight>
                  <a:srgbClr val="FFFFFF"/>
                </a:highlight>
                <a:latin typeface="Times New Roman"/>
                <a:ea typeface="Times New Roman"/>
                <a:cs typeface="Times New Roman"/>
                <a:sym typeface="Times New Roman"/>
              </a:rPr>
              <a:t> an $1.99 ticket price increase, project to $3.4 million in </a:t>
            </a:r>
            <a:r>
              <a:rPr lang="en" sz="1600">
                <a:solidFill>
                  <a:srgbClr val="000000"/>
                </a:solidFill>
                <a:highlight>
                  <a:srgbClr val="FFFFFF"/>
                </a:highlight>
                <a:latin typeface="Times New Roman"/>
                <a:ea typeface="Times New Roman"/>
                <a:cs typeface="Times New Roman"/>
                <a:sym typeface="Times New Roman"/>
              </a:rPr>
              <a:t>revenue</a:t>
            </a:r>
            <a:r>
              <a:rPr lang="en" sz="1600">
                <a:solidFill>
                  <a:srgbClr val="000000"/>
                </a:solidFill>
                <a:highlight>
                  <a:srgbClr val="FFFFFF"/>
                </a:highlight>
                <a:latin typeface="Times New Roman"/>
                <a:ea typeface="Times New Roman"/>
                <a:cs typeface="Times New Roman"/>
                <a:sym typeface="Times New Roman"/>
              </a:rPr>
              <a:t> </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AutoNum type="arabicPeriod"/>
            </a:pPr>
            <a:r>
              <a:rPr lang="en" sz="1600">
                <a:solidFill>
                  <a:srgbClr val="000000"/>
                </a:solidFill>
                <a:highlight>
                  <a:srgbClr val="FFFFFF"/>
                </a:highlight>
                <a:latin typeface="Times New Roman"/>
                <a:ea typeface="Times New Roman"/>
                <a:cs typeface="Times New Roman"/>
                <a:sym typeface="Times New Roman"/>
              </a:rPr>
              <a:t>Similar to </a:t>
            </a:r>
            <a:r>
              <a:rPr lang="en" sz="1600">
                <a:solidFill>
                  <a:srgbClr val="000000"/>
                </a:solidFill>
                <a:highlight>
                  <a:srgbClr val="FFFFFF"/>
                </a:highlight>
                <a:latin typeface="Times New Roman"/>
                <a:ea typeface="Times New Roman"/>
                <a:cs typeface="Times New Roman"/>
                <a:sym typeface="Times New Roman"/>
              </a:rPr>
              <a:t>second</a:t>
            </a:r>
            <a:r>
              <a:rPr lang="en" sz="1600">
                <a:solidFill>
                  <a:srgbClr val="000000"/>
                </a:solidFill>
                <a:highlight>
                  <a:srgbClr val="FFFFFF"/>
                </a:highlight>
                <a:latin typeface="Times New Roman"/>
                <a:ea typeface="Times New Roman"/>
                <a:cs typeface="Times New Roman"/>
                <a:sym typeface="Times New Roman"/>
              </a:rPr>
              <a:t> option </a:t>
            </a:r>
            <a:endParaRPr sz="1600">
              <a:solidFill>
                <a:srgbClr val="000000"/>
              </a:solidFill>
              <a:highlight>
                <a:srgbClr val="FFFFFF"/>
              </a:highlight>
              <a:latin typeface="Times New Roman"/>
              <a:ea typeface="Times New Roman"/>
              <a:cs typeface="Times New Roman"/>
              <a:sym typeface="Times New Roman"/>
            </a:endParaRPr>
          </a:p>
          <a:p>
            <a:pPr indent="-330200" lvl="1" marL="914400" rtl="0" algn="l">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S</a:t>
            </a:r>
            <a:r>
              <a:rPr lang="en" sz="1600">
                <a:solidFill>
                  <a:srgbClr val="000000"/>
                </a:solidFill>
                <a:highlight>
                  <a:srgbClr val="FFFFFF"/>
                </a:highlight>
                <a:latin typeface="Times New Roman"/>
                <a:ea typeface="Times New Roman"/>
                <a:cs typeface="Times New Roman"/>
                <a:sym typeface="Times New Roman"/>
              </a:rPr>
              <a:t>upports an $1.99 ticket price increase, project to $3.4 million in revenue </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AutoNum type="arabicPeriod"/>
            </a:pPr>
            <a:r>
              <a:rPr lang="en" sz="1600">
                <a:solidFill>
                  <a:srgbClr val="000000"/>
                </a:solidFill>
                <a:highlight>
                  <a:srgbClr val="FFFFFF"/>
                </a:highlight>
                <a:latin typeface="Times New Roman"/>
                <a:ea typeface="Times New Roman"/>
                <a:cs typeface="Times New Roman"/>
                <a:sym typeface="Times New Roman"/>
              </a:rPr>
              <a:t>Increase the longest run by 0.2 miles, requires an </a:t>
            </a:r>
            <a:r>
              <a:rPr lang="en" sz="1600">
                <a:solidFill>
                  <a:srgbClr val="000000"/>
                </a:solidFill>
                <a:highlight>
                  <a:srgbClr val="FFFFFF"/>
                </a:highlight>
                <a:latin typeface="Times New Roman"/>
                <a:ea typeface="Times New Roman"/>
                <a:cs typeface="Times New Roman"/>
                <a:sym typeface="Times New Roman"/>
              </a:rPr>
              <a:t>additional</a:t>
            </a:r>
            <a:r>
              <a:rPr lang="en" sz="1600">
                <a:solidFill>
                  <a:srgbClr val="000000"/>
                </a:solidFill>
                <a:highlight>
                  <a:srgbClr val="FFFFFF"/>
                </a:highlight>
                <a:latin typeface="Times New Roman"/>
                <a:ea typeface="Times New Roman"/>
                <a:cs typeface="Times New Roman"/>
                <a:sym typeface="Times New Roman"/>
              </a:rPr>
              <a:t> 4 </a:t>
            </a:r>
            <a:r>
              <a:rPr lang="en" sz="1600">
                <a:solidFill>
                  <a:srgbClr val="000000"/>
                </a:solidFill>
                <a:highlight>
                  <a:srgbClr val="FFFFFF"/>
                </a:highlight>
                <a:latin typeface="Times New Roman"/>
                <a:ea typeface="Times New Roman"/>
                <a:cs typeface="Times New Roman"/>
                <a:sym typeface="Times New Roman"/>
              </a:rPr>
              <a:t>acres</a:t>
            </a:r>
            <a:r>
              <a:rPr lang="en" sz="1600">
                <a:solidFill>
                  <a:srgbClr val="000000"/>
                </a:solidFill>
                <a:highlight>
                  <a:srgbClr val="FFFFFF"/>
                </a:highlight>
                <a:latin typeface="Times New Roman"/>
                <a:ea typeface="Times New Roman"/>
                <a:cs typeface="Times New Roman"/>
                <a:sym typeface="Times New Roman"/>
              </a:rPr>
              <a:t> of snow </a:t>
            </a:r>
            <a:r>
              <a:rPr lang="en" sz="1600">
                <a:solidFill>
                  <a:srgbClr val="000000"/>
                </a:solidFill>
                <a:highlight>
                  <a:srgbClr val="FFFFFF"/>
                </a:highlight>
                <a:latin typeface="Times New Roman"/>
                <a:ea typeface="Times New Roman"/>
                <a:cs typeface="Times New Roman"/>
                <a:sym typeface="Times New Roman"/>
              </a:rPr>
              <a:t>coverage</a:t>
            </a:r>
            <a:r>
              <a:rPr lang="en" sz="1600">
                <a:solidFill>
                  <a:srgbClr val="000000"/>
                </a:solidFill>
                <a:highlight>
                  <a:srgbClr val="FFFFFF"/>
                </a:highlight>
                <a:latin typeface="Times New Roman"/>
                <a:ea typeface="Times New Roman"/>
                <a:cs typeface="Times New Roman"/>
                <a:sym typeface="Times New Roman"/>
              </a:rPr>
              <a:t> </a:t>
            </a:r>
            <a:endParaRPr sz="1600">
              <a:solidFill>
                <a:srgbClr val="000000"/>
              </a:solidFill>
              <a:highlight>
                <a:srgbClr val="FFFFFF"/>
              </a:highlight>
              <a:latin typeface="Times New Roman"/>
              <a:ea typeface="Times New Roman"/>
              <a:cs typeface="Times New Roman"/>
              <a:sym typeface="Times New Roman"/>
            </a:endParaRPr>
          </a:p>
          <a:p>
            <a:pPr indent="-330200" lvl="1" marL="914400" rtl="0" algn="l">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Less profitable potion </a:t>
            </a:r>
            <a:endParaRPr sz="16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2" type="body"/>
          </p:nvPr>
        </p:nvSpPr>
        <p:spPr>
          <a:xfrm>
            <a:off x="4871975" y="372375"/>
            <a:ext cx="3941100" cy="429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2"/>
                </a:solidFill>
                <a:latin typeface="Times New Roman"/>
                <a:ea typeface="Times New Roman"/>
                <a:cs typeface="Times New Roman"/>
                <a:sym typeface="Times New Roman"/>
              </a:rPr>
              <a:t>From the heat map, you can see: </a:t>
            </a:r>
            <a:endParaRPr sz="1600">
              <a:solidFill>
                <a:schemeClr val="dk2"/>
              </a:solidFill>
              <a:latin typeface="Times New Roman"/>
              <a:ea typeface="Times New Roman"/>
              <a:cs typeface="Times New Roman"/>
              <a:sym typeface="Times New Roman"/>
            </a:endParaRPr>
          </a:p>
          <a:p>
            <a:pPr indent="-330200" lvl="0" marL="457200" rtl="0" algn="l">
              <a:spcBef>
                <a:spcPts val="120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A strong </a:t>
            </a:r>
            <a:r>
              <a:rPr lang="en" sz="1600">
                <a:solidFill>
                  <a:schemeClr val="dk2"/>
                </a:solidFill>
                <a:latin typeface="Times New Roman"/>
                <a:ea typeface="Times New Roman"/>
                <a:cs typeface="Times New Roman"/>
                <a:sym typeface="Times New Roman"/>
              </a:rPr>
              <a:t>correlation</a:t>
            </a:r>
            <a:r>
              <a:rPr lang="en" sz="1600">
                <a:solidFill>
                  <a:schemeClr val="dk2"/>
                </a:solidFill>
                <a:latin typeface="Times New Roman"/>
                <a:ea typeface="Times New Roman"/>
                <a:cs typeface="Times New Roman"/>
                <a:sym typeface="Times New Roman"/>
              </a:rPr>
              <a:t> between summit and base elevation </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 sz="1600">
                <a:solidFill>
                  <a:srgbClr val="000000"/>
                </a:solidFill>
                <a:latin typeface="Times New Roman"/>
                <a:ea typeface="Times New Roman"/>
                <a:cs typeface="Times New Roman"/>
                <a:sym typeface="Times New Roman"/>
              </a:rPr>
              <a:t>Resort_night_skiing_state_ratio shows the most correlation to ticket prices </a:t>
            </a:r>
            <a:endParaRPr sz="1600">
              <a:solidFill>
                <a:srgbClr val="000000"/>
              </a:solidFill>
              <a:latin typeface="Times New Roman"/>
              <a:ea typeface="Times New Roman"/>
              <a:cs typeface="Times New Roman"/>
              <a:sym typeface="Times New Roman"/>
            </a:endParaRPr>
          </a:p>
          <a:p>
            <a:pPr indent="-330200" lvl="1" marL="9144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 possible </a:t>
            </a:r>
            <a:r>
              <a:rPr lang="en" sz="1600">
                <a:solidFill>
                  <a:srgbClr val="000000"/>
                </a:solidFill>
                <a:latin typeface="Times New Roman"/>
                <a:ea typeface="Times New Roman"/>
                <a:cs typeface="Times New Roman"/>
                <a:sym typeface="Times New Roman"/>
              </a:rPr>
              <a:t>positive</a:t>
            </a:r>
            <a:r>
              <a:rPr lang="en" sz="1600">
                <a:solidFill>
                  <a:srgbClr val="000000"/>
                </a:solidFill>
                <a:latin typeface="Times New Roman"/>
                <a:ea typeface="Times New Roman"/>
                <a:cs typeface="Times New Roman"/>
                <a:sym typeface="Times New Roman"/>
              </a:rPr>
              <a:t> price change for the resort</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Courier New"/>
              <a:buChar char="●"/>
            </a:pPr>
            <a:r>
              <a:rPr lang="en" sz="1600">
                <a:solidFill>
                  <a:srgbClr val="000000"/>
                </a:solidFill>
                <a:latin typeface="Times New Roman"/>
                <a:ea typeface="Times New Roman"/>
                <a:cs typeface="Times New Roman"/>
                <a:sym typeface="Times New Roman"/>
              </a:rPr>
              <a:t>The relationship Runs and total_chairs show is </a:t>
            </a:r>
            <a:r>
              <a:rPr lang="en" sz="1600">
                <a:solidFill>
                  <a:srgbClr val="000000"/>
                </a:solidFill>
                <a:latin typeface="Times New Roman"/>
                <a:ea typeface="Times New Roman"/>
                <a:cs typeface="Times New Roman"/>
                <a:sym typeface="Times New Roman"/>
              </a:rPr>
              <a:t>correlated</a:t>
            </a:r>
            <a:r>
              <a:rPr lang="en" sz="1600">
                <a:solidFill>
                  <a:srgbClr val="000000"/>
                </a:solidFill>
                <a:latin typeface="Times New Roman"/>
                <a:ea typeface="Times New Roman"/>
                <a:cs typeface="Times New Roman"/>
                <a:sym typeface="Times New Roman"/>
              </a:rPr>
              <a:t> to ticket prices </a:t>
            </a:r>
            <a:endParaRPr sz="1600">
              <a:solidFill>
                <a:srgbClr val="000000"/>
              </a:solidFill>
              <a:latin typeface="Times New Roman"/>
              <a:ea typeface="Times New Roman"/>
              <a:cs typeface="Times New Roman"/>
              <a:sym typeface="Times New Roman"/>
            </a:endParaRPr>
          </a:p>
          <a:p>
            <a:pPr indent="-330200" lvl="1" marL="9144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More runs = More people </a:t>
            </a:r>
            <a:endParaRPr sz="1600">
              <a:solidFill>
                <a:srgbClr val="000000"/>
              </a:solidFill>
              <a:latin typeface="Times New Roman"/>
              <a:ea typeface="Times New Roman"/>
              <a:cs typeface="Times New Roman"/>
              <a:sym typeface="Times New Roman"/>
            </a:endParaRPr>
          </a:p>
          <a:p>
            <a:pPr indent="-330200" lvl="1" marL="9144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But also more lifts and </a:t>
            </a:r>
            <a:r>
              <a:rPr lang="en" sz="1600">
                <a:solidFill>
                  <a:srgbClr val="000000"/>
                </a:solidFill>
                <a:latin typeface="Times New Roman"/>
                <a:ea typeface="Times New Roman"/>
                <a:cs typeface="Times New Roman"/>
                <a:sym typeface="Times New Roman"/>
              </a:rPr>
              <a:t>higher operation cost </a:t>
            </a:r>
            <a:endParaRPr sz="1600">
              <a:solidFill>
                <a:srgbClr val="000000"/>
              </a:solidFill>
              <a:latin typeface="Times New Roman"/>
              <a:ea typeface="Times New Roman"/>
              <a:cs typeface="Times New Roman"/>
              <a:sym typeface="Times New Roman"/>
            </a:endParaRPr>
          </a:p>
        </p:txBody>
      </p:sp>
      <p:pic>
        <p:nvPicPr>
          <p:cNvPr id="105" name="Google Shape;105;p16"/>
          <p:cNvPicPr preferRelativeResize="0"/>
          <p:nvPr/>
        </p:nvPicPr>
        <p:blipFill>
          <a:blip r:embed="rId3">
            <a:alphaModFix/>
          </a:blip>
          <a:stretch>
            <a:fillRect/>
          </a:stretch>
        </p:blipFill>
        <p:spPr>
          <a:xfrm>
            <a:off x="235150" y="1098975"/>
            <a:ext cx="4057574" cy="3442000"/>
          </a:xfrm>
          <a:prstGeom prst="rect">
            <a:avLst/>
          </a:prstGeom>
          <a:noFill/>
          <a:ln>
            <a:noFill/>
          </a:ln>
        </p:spPr>
      </p:pic>
      <p:sp>
        <p:nvSpPr>
          <p:cNvPr id="106" name="Google Shape;106;p16"/>
          <p:cNvSpPr txBox="1"/>
          <p:nvPr>
            <p:ph type="title"/>
          </p:nvPr>
        </p:nvSpPr>
        <p:spPr>
          <a:xfrm>
            <a:off x="149300" y="273075"/>
            <a:ext cx="41952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333333"/>
                </a:solidFill>
                <a:latin typeface="Cambria"/>
                <a:ea typeface="Cambria"/>
                <a:cs typeface="Cambria"/>
                <a:sym typeface="Cambria"/>
              </a:rPr>
              <a:t>Modeling Results &amp; Analysis</a:t>
            </a:r>
            <a:endParaRPr sz="4000">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0" name="Shape 110"/>
        <p:cNvGrpSpPr/>
        <p:nvPr/>
      </p:nvGrpSpPr>
      <p:grpSpPr>
        <a:xfrm>
          <a:off x="0" y="0"/>
          <a:ext cx="0" cy="0"/>
          <a:chOff x="0" y="0"/>
          <a:chExt cx="0" cy="0"/>
        </a:xfrm>
      </p:grpSpPr>
      <p:sp>
        <p:nvSpPr>
          <p:cNvPr id="111" name="Google Shape;111;p17"/>
          <p:cNvSpPr txBox="1"/>
          <p:nvPr>
            <p:ph type="title"/>
          </p:nvPr>
        </p:nvSpPr>
        <p:spPr>
          <a:xfrm>
            <a:off x="126750" y="165475"/>
            <a:ext cx="3842700" cy="512700"/>
          </a:xfrm>
          <a:prstGeom prst="rect">
            <a:avLst/>
          </a:prstGeom>
          <a:solidFill>
            <a:srgbClr val="C9DAF8"/>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sz="1600">
                <a:solidFill>
                  <a:srgbClr val="333333"/>
                </a:solidFill>
                <a:latin typeface="Cambria"/>
                <a:ea typeface="Cambria"/>
                <a:cs typeface="Cambria"/>
                <a:sym typeface="Cambria"/>
              </a:rPr>
              <a:t>Modeling Results &amp; Analysis</a:t>
            </a:r>
            <a:endParaRPr sz="3000">
              <a:latin typeface="Cambria"/>
              <a:ea typeface="Cambria"/>
              <a:cs typeface="Cambria"/>
              <a:sym typeface="Cambria"/>
            </a:endParaRPr>
          </a:p>
        </p:txBody>
      </p:sp>
      <p:pic>
        <p:nvPicPr>
          <p:cNvPr id="112" name="Google Shape;112;p17"/>
          <p:cNvPicPr preferRelativeResize="0"/>
          <p:nvPr/>
        </p:nvPicPr>
        <p:blipFill>
          <a:blip r:embed="rId3">
            <a:alphaModFix/>
          </a:blip>
          <a:stretch>
            <a:fillRect/>
          </a:stretch>
        </p:blipFill>
        <p:spPr>
          <a:xfrm>
            <a:off x="2216113" y="864375"/>
            <a:ext cx="4815225" cy="2806875"/>
          </a:xfrm>
          <a:prstGeom prst="rect">
            <a:avLst/>
          </a:prstGeom>
          <a:noFill/>
          <a:ln>
            <a:noFill/>
          </a:ln>
        </p:spPr>
      </p:pic>
      <p:sp>
        <p:nvSpPr>
          <p:cNvPr id="113" name="Google Shape;113;p17"/>
          <p:cNvSpPr/>
          <p:nvPr/>
        </p:nvSpPr>
        <p:spPr>
          <a:xfrm>
            <a:off x="563700" y="3857450"/>
            <a:ext cx="8016600" cy="9207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The above figure shows a possible ticket price rise as the area is heavily populated indicating popularity and ultimately high demand.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As well as high prices when the resort is located in a rare area.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150175" y="724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333333"/>
                </a:solidFill>
                <a:latin typeface="Cambria"/>
                <a:ea typeface="Cambria"/>
                <a:cs typeface="Cambria"/>
                <a:sym typeface="Cambria"/>
              </a:rPr>
              <a:t>Modeling Results &amp; Analysis con.</a:t>
            </a:r>
            <a:endParaRPr sz="1600">
              <a:latin typeface="Cambria"/>
              <a:ea typeface="Cambria"/>
              <a:cs typeface="Cambria"/>
              <a:sym typeface="Cambria"/>
            </a:endParaRPr>
          </a:p>
        </p:txBody>
      </p:sp>
      <p:pic>
        <p:nvPicPr>
          <p:cNvPr id="119" name="Google Shape;119;p18"/>
          <p:cNvPicPr preferRelativeResize="0"/>
          <p:nvPr/>
        </p:nvPicPr>
        <p:blipFill rotWithShape="1">
          <a:blip r:embed="rId3">
            <a:alphaModFix/>
          </a:blip>
          <a:srcRect b="0" l="0" r="0" t="1970"/>
          <a:stretch/>
        </p:blipFill>
        <p:spPr>
          <a:xfrm>
            <a:off x="853575" y="672350"/>
            <a:ext cx="7142251" cy="3215025"/>
          </a:xfrm>
          <a:prstGeom prst="rect">
            <a:avLst/>
          </a:prstGeom>
          <a:noFill/>
          <a:ln>
            <a:noFill/>
          </a:ln>
        </p:spPr>
      </p:pic>
      <p:sp>
        <p:nvSpPr>
          <p:cNvPr id="120" name="Google Shape;120;p18"/>
          <p:cNvSpPr txBox="1"/>
          <p:nvPr/>
        </p:nvSpPr>
        <p:spPr>
          <a:xfrm>
            <a:off x="217225" y="3734150"/>
            <a:ext cx="8792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The more chairs a resort has relative to the runs, ticket prices fall and stay </a:t>
            </a:r>
            <a:r>
              <a:rPr lang="en">
                <a:latin typeface="Times New Roman"/>
                <a:ea typeface="Times New Roman"/>
                <a:cs typeface="Times New Roman"/>
                <a:sym typeface="Times New Roman"/>
              </a:rPr>
              <a:t>consistently</a:t>
            </a:r>
            <a:r>
              <a:rPr lang="en">
                <a:latin typeface="Times New Roman"/>
                <a:ea typeface="Times New Roman"/>
                <a:cs typeface="Times New Roman"/>
                <a:sym typeface="Times New Roman"/>
              </a:rPr>
              <a:t> low. </a:t>
            </a:r>
            <a:r>
              <a:rPr lang="en">
                <a:latin typeface="Times New Roman"/>
                <a:ea typeface="Times New Roman"/>
                <a:cs typeface="Times New Roman"/>
                <a:sym typeface="Times New Roman"/>
              </a:rPr>
              <a:t>With less chair you could charge higher prices but it will be limited the amount of visitors in a day.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It also shows that have no fast quads can limit the prices. Keep in mind, this is not the case for smaller resorts in which getting a couple of fast quads may be beneficial.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4" name="Shape 124"/>
        <p:cNvGrpSpPr/>
        <p:nvPr/>
      </p:nvGrpSpPr>
      <p:grpSpPr>
        <a:xfrm>
          <a:off x="0" y="0"/>
          <a:ext cx="0" cy="0"/>
          <a:chOff x="0" y="0"/>
          <a:chExt cx="0" cy="0"/>
        </a:xfrm>
      </p:grpSpPr>
      <p:pic>
        <p:nvPicPr>
          <p:cNvPr id="125" name="Google Shape;125;p19"/>
          <p:cNvPicPr preferRelativeResize="0"/>
          <p:nvPr/>
        </p:nvPicPr>
        <p:blipFill>
          <a:blip r:embed="rId3">
            <a:alphaModFix/>
          </a:blip>
          <a:stretch>
            <a:fillRect/>
          </a:stretch>
        </p:blipFill>
        <p:spPr>
          <a:xfrm>
            <a:off x="1429363" y="738938"/>
            <a:ext cx="6285274" cy="2959725"/>
          </a:xfrm>
          <a:prstGeom prst="rect">
            <a:avLst/>
          </a:prstGeom>
          <a:noFill/>
          <a:ln>
            <a:noFill/>
          </a:ln>
        </p:spPr>
      </p:pic>
      <p:sp>
        <p:nvSpPr>
          <p:cNvPr id="126" name="Google Shape;126;p19"/>
          <p:cNvSpPr/>
          <p:nvPr/>
        </p:nvSpPr>
        <p:spPr>
          <a:xfrm>
            <a:off x="537900" y="3827250"/>
            <a:ext cx="8068200" cy="993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SzPts val="1600"/>
              <a:buFont typeface="Lato"/>
              <a:buChar char="●"/>
            </a:pPr>
            <a:r>
              <a:rPr lang="en">
                <a:highlight>
                  <a:srgbClr val="FFFFFF"/>
                </a:highlight>
                <a:latin typeface="Times New Roman"/>
                <a:ea typeface="Times New Roman"/>
                <a:cs typeface="Times New Roman"/>
                <a:sym typeface="Times New Roman"/>
              </a:rPr>
              <a:t>The above graphs shows closing one run has no difference on ticket price and revenue. </a:t>
            </a:r>
            <a:endParaRPr>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Lato"/>
              <a:buChar char="●"/>
            </a:pPr>
            <a:r>
              <a:rPr lang="en">
                <a:highlight>
                  <a:srgbClr val="FFFFFF"/>
                </a:highlight>
                <a:latin typeface="Times New Roman"/>
                <a:ea typeface="Times New Roman"/>
                <a:cs typeface="Times New Roman"/>
                <a:sym typeface="Times New Roman"/>
              </a:rPr>
              <a:t>But did show support for ticket prices if 2 or 3 runs were reduced.</a:t>
            </a:r>
            <a:endParaRPr>
              <a:highlight>
                <a:srgbClr val="FFFFFF"/>
              </a:highlight>
              <a:latin typeface="Times New Roman"/>
              <a:ea typeface="Times New Roman"/>
              <a:cs typeface="Times New Roman"/>
              <a:sym typeface="Times New Roman"/>
            </a:endParaRPr>
          </a:p>
          <a:p>
            <a:pPr indent="-317500" lvl="1" marL="914400" rtl="0" algn="l">
              <a:lnSpc>
                <a:spcPct val="115000"/>
              </a:lnSpc>
              <a:spcBef>
                <a:spcPts val="0"/>
              </a:spcBef>
              <a:spcAft>
                <a:spcPts val="0"/>
              </a:spcAft>
              <a:buSzPts val="1400"/>
              <a:buFont typeface="Times New Roman"/>
              <a:buChar char="○"/>
            </a:pPr>
            <a:r>
              <a:rPr lang="en">
                <a:highlight>
                  <a:srgbClr val="FFFFFF"/>
                </a:highlight>
                <a:latin typeface="Times New Roman"/>
                <a:ea typeface="Times New Roman"/>
                <a:cs typeface="Times New Roman"/>
                <a:sym typeface="Times New Roman"/>
              </a:rPr>
              <a:t>This trend comes as more runs are removed. </a:t>
            </a:r>
            <a:endParaRPr/>
          </a:p>
        </p:txBody>
      </p:sp>
      <p:sp>
        <p:nvSpPr>
          <p:cNvPr id="127" name="Google Shape;127;p19"/>
          <p:cNvSpPr txBox="1"/>
          <p:nvPr>
            <p:ph idx="4294967295" type="title"/>
          </p:nvPr>
        </p:nvSpPr>
        <p:spPr>
          <a:xfrm>
            <a:off x="128600" y="106150"/>
            <a:ext cx="3295200" cy="535200"/>
          </a:xfrm>
          <a:prstGeom prst="rect">
            <a:avLst/>
          </a:prstGeom>
          <a:solidFill>
            <a:srgbClr val="C9DAF8"/>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333333"/>
                </a:solidFill>
                <a:latin typeface="Cambria"/>
                <a:ea typeface="Cambria"/>
                <a:cs typeface="Cambria"/>
                <a:sym typeface="Cambria"/>
              </a:rPr>
              <a:t>Modeling Results &amp; Analysis</a:t>
            </a:r>
            <a:endParaRPr sz="4000">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656300" y="639375"/>
            <a:ext cx="20502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40">
                <a:latin typeface="Cambria"/>
                <a:ea typeface="Cambria"/>
                <a:cs typeface="Cambria"/>
                <a:sym typeface="Cambria"/>
              </a:rPr>
              <a:t>Conclusion </a:t>
            </a:r>
            <a:endParaRPr sz="2240">
              <a:latin typeface="Cambria"/>
              <a:ea typeface="Cambria"/>
              <a:cs typeface="Cambria"/>
              <a:sym typeface="Cambria"/>
            </a:endParaRPr>
          </a:p>
        </p:txBody>
      </p:sp>
      <p:sp>
        <p:nvSpPr>
          <p:cNvPr id="133" name="Google Shape;133;p20"/>
          <p:cNvSpPr txBox="1"/>
          <p:nvPr>
            <p:ph idx="1" type="body"/>
          </p:nvPr>
        </p:nvSpPr>
        <p:spPr>
          <a:xfrm>
            <a:off x="583150" y="1598175"/>
            <a:ext cx="7688700" cy="22611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most profitable options to combat the increased cost of </a:t>
            </a:r>
            <a:r>
              <a:rPr lang="en" sz="1600">
                <a:solidFill>
                  <a:srgbClr val="000000"/>
                </a:solidFill>
                <a:latin typeface="Times New Roman"/>
                <a:ea typeface="Times New Roman"/>
                <a:cs typeface="Times New Roman"/>
                <a:sym typeface="Times New Roman"/>
              </a:rPr>
              <a:t>operations</a:t>
            </a:r>
            <a:r>
              <a:rPr lang="en" sz="1600">
                <a:solidFill>
                  <a:srgbClr val="000000"/>
                </a:solidFill>
                <a:latin typeface="Times New Roman"/>
                <a:ea typeface="Times New Roman"/>
                <a:cs typeface="Times New Roman"/>
                <a:sym typeface="Times New Roman"/>
              </a:rPr>
              <a:t> are: </a:t>
            </a:r>
            <a:endParaRPr sz="1600">
              <a:solidFill>
                <a:srgbClr val="000000"/>
              </a:solidFill>
              <a:latin typeface="Times New Roman"/>
              <a:ea typeface="Times New Roman"/>
              <a:cs typeface="Times New Roman"/>
              <a:sym typeface="Times New Roman"/>
            </a:endParaRPr>
          </a:p>
          <a:p>
            <a:pPr indent="-330200" lvl="1" marL="914400" rtl="0" algn="l">
              <a:lnSpc>
                <a:spcPct val="15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Additional run or Increase length of the longest run </a:t>
            </a: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Factors/Features to keep in mind are: </a:t>
            </a:r>
            <a:endParaRPr sz="1600">
              <a:solidFill>
                <a:srgbClr val="000000"/>
              </a:solidFill>
              <a:latin typeface="Times New Roman"/>
              <a:ea typeface="Times New Roman"/>
              <a:cs typeface="Times New Roman"/>
              <a:sym typeface="Times New Roman"/>
            </a:endParaRPr>
          </a:p>
          <a:p>
            <a:pPr indent="-330200" lvl="1" marL="9144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night skiing, snowmaking, vertical drop , and population size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Additionally may want to be get visitors feedback</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