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5T19:24:51.85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5T19:32:35.8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 32,'-28'-26,"22"20,18 18,6423 5989,-6434-6000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C4CFF-05A2-4992-803C-EC2D6484D22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E4535-2FDF-45E0-A7AA-A33B8C60C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E4535-2FDF-45E0-A7AA-A33B8C60C0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3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8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6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5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8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8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4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6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7EA6E293-F1F7-F641-674A-431A5F738F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91" b="23391"/>
          <a:stretch/>
        </p:blipFill>
        <p:spPr>
          <a:xfrm>
            <a:off x="-108135" y="-145387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1906"/>
            <a:ext cx="12191999" cy="1246094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19D51-332B-381C-DCEC-3D1F2505E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95685"/>
            <a:ext cx="8072706" cy="960120"/>
          </a:xfrm>
        </p:spPr>
        <p:txBody>
          <a:bodyPr anchor="ctr">
            <a:normAutofit/>
          </a:bodyPr>
          <a:lstStyle/>
          <a:p>
            <a:pPr algn="l"/>
            <a:r>
              <a:rPr lang="en-US" sz="5000" dirty="0"/>
              <a:t>Video </a:t>
            </a:r>
            <a:r>
              <a:rPr lang="en-US" sz="5000" dirty="0" err="1"/>
              <a:t>báo</a:t>
            </a:r>
            <a:r>
              <a:rPr lang="en-US" sz="5000" dirty="0"/>
              <a:t> </a:t>
            </a:r>
            <a:r>
              <a:rPr lang="en-US" sz="5000" dirty="0" err="1"/>
              <a:t>cáo</a:t>
            </a:r>
            <a:r>
              <a:rPr lang="vi-VN" sz="5000" dirty="0"/>
              <a:t> - nhóm 10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0834E-7DF7-D3F4-3D09-598198B58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140" y="534505"/>
            <a:ext cx="3409109" cy="960120"/>
          </a:xfrm>
        </p:spPr>
        <p:txBody>
          <a:bodyPr anchor="ctr">
            <a:normAutofit fontScale="92500"/>
          </a:bodyPr>
          <a:lstStyle/>
          <a:p>
            <a:pPr algn="r"/>
            <a:r>
              <a:rPr lang="vi-VN" sz="4800" dirty="0"/>
              <a:t>Thành Viên :</a:t>
            </a:r>
            <a:endParaRPr lang="en-US" sz="19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DA872-6C3F-F4F2-DBC0-EBB52371E019}"/>
              </a:ext>
            </a:extLst>
          </p:cNvPr>
          <p:cNvSpPr txBox="1"/>
          <p:nvPr/>
        </p:nvSpPr>
        <p:spPr>
          <a:xfrm>
            <a:off x="6403938" y="1511377"/>
            <a:ext cx="4043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Nguyễn Đức Anh</a:t>
            </a:r>
          </a:p>
          <a:p>
            <a:r>
              <a:rPr lang="vi-VN" sz="2800" dirty="0"/>
              <a:t>Dương Minh Vũ</a:t>
            </a:r>
          </a:p>
          <a:p>
            <a:r>
              <a:rPr lang="vi-VN" sz="2800" dirty="0"/>
              <a:t>Hà Minh Vũ</a:t>
            </a:r>
          </a:p>
          <a:p>
            <a:r>
              <a:rPr lang="vi-VN" sz="2800" dirty="0"/>
              <a:t>Nguyễn Đăng Mạnh</a:t>
            </a:r>
          </a:p>
          <a:p>
            <a:r>
              <a:rPr lang="vi-VN" sz="2800" dirty="0"/>
              <a:t>Hoàng Tuấn Đạt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522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8882A4-D485-F331-9D7B-6E5102D9BCD1}"/>
              </a:ext>
            </a:extLst>
          </p:cNvPr>
          <p:cNvSpPr txBox="1"/>
          <p:nvPr/>
        </p:nvSpPr>
        <p:spPr>
          <a:xfrm>
            <a:off x="304799" y="0"/>
            <a:ext cx="3913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u="none" strike="noStrike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Ví</a:t>
            </a:r>
            <a:r>
              <a:rPr lang="en-US" sz="4400" b="1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400" b="1" i="0" u="none" strike="noStrike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dụ</a:t>
            </a:r>
            <a:r>
              <a:rPr lang="en-US" sz="4400" b="1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400" b="1" i="0" u="none" strike="noStrike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minh</a:t>
            </a:r>
            <a:r>
              <a:rPr lang="en-US" sz="4400" b="1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400" b="1" i="0" u="none" strike="noStrike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hoạ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0E6CDD9-DD21-4082-3CEA-3A78DF9EE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7" y="769441"/>
            <a:ext cx="8943462" cy="4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 4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31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kumimoji="0" lang="vi-VN" altLang="en-US" sz="131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en-US" sz="20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ô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quân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A88147-78BC-E20B-7B5A-5351FCD05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7" y="1579632"/>
            <a:ext cx="3230921" cy="188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105D26-BE88-8CF4-2BEB-D0E8CE0B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322" y="1039766"/>
            <a:ext cx="57340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688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958319-3A8D-188F-A6D2-289B5392EFF2}"/>
              </a:ext>
            </a:extLst>
          </p:cNvPr>
          <p:cNvSpPr txBox="1"/>
          <p:nvPr/>
        </p:nvSpPr>
        <p:spPr>
          <a:xfrm>
            <a:off x="383458" y="132621"/>
            <a:ext cx="7246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từng</a:t>
            </a:r>
            <a:r>
              <a:rPr lang="en-US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bước</a:t>
            </a:r>
            <a:r>
              <a:rPr lang="en-US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FC296-CF02-763F-AE29-91119AF47413}"/>
              </a:ext>
            </a:extLst>
          </p:cNvPr>
          <p:cNvSpPr txBox="1"/>
          <p:nvPr/>
        </p:nvSpPr>
        <p:spPr>
          <a:xfrm>
            <a:off x="467032" y="999196"/>
            <a:ext cx="11257936" cy="543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 = </a:t>
            </a:r>
            <a:r>
              <a:rPr lang="vi-V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Khởi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mảng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dấu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true.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Place_Queen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(1)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hậu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tiên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Duyệt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cột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kiện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Can_Place_Queen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j),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lệ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hậu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ô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mảng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dấu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hậu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ô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bị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tấn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Gọi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đệ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Place_Queen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+ 1)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hậu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Lặp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4 - 6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Quay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(backtrack),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hậu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thử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ô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Khi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quay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trước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ô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hay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tục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hậu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ô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tục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thử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ngoài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vị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trí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lệ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hậu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lùi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lên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thử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hậu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ô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đó.Tiếp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tục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lệ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thấy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lệ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683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sign&#10;&#10;AI-generated content may be incorrect.">
            <a:extLst>
              <a:ext uri="{FF2B5EF4-FFF2-40B4-BE49-F238E27FC236}">
                <a16:creationId xmlns:a16="http://schemas.microsoft.com/office/drawing/2014/main" id="{DAA8E832-86BC-0024-B575-9922CCCA1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61" y="20114"/>
            <a:ext cx="10685278" cy="1882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BC8A4B-B480-4C73-ED2C-21D89EE0B68C}"/>
              </a:ext>
            </a:extLst>
          </p:cNvPr>
          <p:cNvSpPr txBox="1"/>
          <p:nvPr/>
        </p:nvSpPr>
        <p:spPr>
          <a:xfrm>
            <a:off x="988738" y="1963602"/>
            <a:ext cx="9325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dirty="0"/>
              <a:t>Nguồn Gốc Của Bài Toán Đặt Hậu</a:t>
            </a:r>
            <a:endParaRPr lang="en-US" sz="4400" dirty="0"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82A8-12E1-17C5-7D20-2A10D7C96523}"/>
              </a:ext>
            </a:extLst>
          </p:cNvPr>
          <p:cNvSpPr txBox="1"/>
          <p:nvPr/>
        </p:nvSpPr>
        <p:spPr>
          <a:xfrm>
            <a:off x="1946788" y="2733043"/>
            <a:ext cx="8809703" cy="135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Bài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N-Queens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(N con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hậu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bài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nổi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tiếng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khoa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tiêu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con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hậu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cờ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× 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hậu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tấn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bài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ràng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buộc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họa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quay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(backtracking)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52571-050C-87A1-C270-3D2C60ED55DC}"/>
              </a:ext>
            </a:extLst>
          </p:cNvPr>
          <p:cNvSpPr txBox="1"/>
          <p:nvPr/>
        </p:nvSpPr>
        <p:spPr>
          <a:xfrm>
            <a:off x="1946788" y="4119426"/>
            <a:ext cx="308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 </a:t>
            </a:r>
            <a:r>
              <a:rPr lang="en-US" sz="2400" dirty="0" err="1"/>
              <a:t>đời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F945A-8A35-91A8-F2CC-3190A59D32F7}"/>
              </a:ext>
            </a:extLst>
          </p:cNvPr>
          <p:cNvSpPr txBox="1"/>
          <p:nvPr/>
        </p:nvSpPr>
        <p:spPr>
          <a:xfrm>
            <a:off x="2274306" y="4616655"/>
            <a:ext cx="534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Bài toán được đề xuất lần đầu tiên vào năm 1848.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4B41A-5585-304E-1AF0-BC664131105A}"/>
              </a:ext>
            </a:extLst>
          </p:cNvPr>
          <p:cNvSpPr txBox="1"/>
          <p:nvPr/>
        </p:nvSpPr>
        <p:spPr>
          <a:xfrm>
            <a:off x="1946787" y="5021551"/>
            <a:ext cx="2998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9FCCB5-1062-DB9B-0B36-8ED3DEF1E658}"/>
              </a:ext>
            </a:extLst>
          </p:cNvPr>
          <p:cNvSpPr txBox="1"/>
          <p:nvPr/>
        </p:nvSpPr>
        <p:spPr>
          <a:xfrm>
            <a:off x="2244810" y="5415655"/>
            <a:ext cx="907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Nhà toán học người Đức Max Bezzel là người đầu tiên đặt ra bài toán với kích thước tiêu chuẩn 8 con hậu trên bàn cờ 8 × 8. Sau đó, vào năm 1850, nhà toán học Franz Nauck đã tổng quát hóa bài toán thành N con hậu trên bàn cờ N × N. Nhiều nhà toán học sau này như Gauss, Cantor và Schröder cũng đã nghiên cứu bài toán này.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48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4" grpId="0"/>
      <p:bldP spid="5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80F1CC-06D3-A171-8A74-A7AB03BD7502}"/>
              </a:ext>
            </a:extLst>
          </p:cNvPr>
          <p:cNvSpPr txBox="1"/>
          <p:nvPr/>
        </p:nvSpPr>
        <p:spPr>
          <a:xfrm>
            <a:off x="658762" y="314633"/>
            <a:ext cx="79641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Hướng giải quyết bài toán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9FB9A-17A6-85C3-FA5A-218E45CD9462}"/>
              </a:ext>
            </a:extLst>
          </p:cNvPr>
          <p:cNvSpPr txBox="1"/>
          <p:nvPr/>
        </p:nvSpPr>
        <p:spPr>
          <a:xfrm>
            <a:off x="1396179" y="1209368"/>
            <a:ext cx="7570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Đầu vào</a:t>
            </a:r>
            <a:r>
              <a:rPr lang="vi-VN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pt-BR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: 1 số N</a:t>
            </a:r>
            <a:r>
              <a:rPr lang="vi-VN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2800" b="0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(đại diện cho kích thước của bàn cờ NxN và số lượng quân hậu đặt trên bàn cờ đó)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35552-150D-E389-1506-A9E3CBBF8BF4}"/>
              </a:ext>
            </a:extLst>
          </p:cNvPr>
          <p:cNvSpPr txBox="1"/>
          <p:nvPr/>
        </p:nvSpPr>
        <p:spPr>
          <a:xfrm>
            <a:off x="1396178" y="2350324"/>
            <a:ext cx="9891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Đầu ra : số lượng cách xếp bàn cờ và sơ đồ của từng bàn cờ          </a:t>
            </a:r>
            <a:r>
              <a:rPr lang="vi-VN" sz="2800" b="0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 (với số 0 là ô cờ trống, số từ 1 đến N là số thứ tự của N quân hậu)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AF086-E9C9-1BAF-B5FF-FB18E83F8E68}"/>
              </a:ext>
            </a:extLst>
          </p:cNvPr>
          <p:cNvSpPr txBox="1"/>
          <p:nvPr/>
        </p:nvSpPr>
        <p:spPr>
          <a:xfrm>
            <a:off x="1396178" y="3553570"/>
            <a:ext cx="8908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=&gt;</a:t>
            </a:r>
            <a:r>
              <a:rPr lang="vi-VN" sz="2800" b="0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 Cần đặt N quân hậu sau cho trên mỗi hàng, một cột, mỗi đường chéo của bàn cờ </a:t>
            </a:r>
            <a:r>
              <a:rPr lang="vi-VN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chỉ chứa một quân hậu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66831-3AFB-FD75-DB61-28B6399CAF05}"/>
              </a:ext>
            </a:extLst>
          </p:cNvPr>
          <p:cNvSpPr txBox="1"/>
          <p:nvPr/>
        </p:nvSpPr>
        <p:spPr>
          <a:xfrm>
            <a:off x="1396178" y="4756816"/>
            <a:ext cx="92816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=&gt;</a:t>
            </a:r>
            <a:r>
              <a:rPr lang="vi-VN" sz="2800" b="0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 Như vậy trên </a:t>
            </a:r>
            <a:r>
              <a:rPr lang="vi-VN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mỗi hàng </a:t>
            </a:r>
            <a:r>
              <a:rPr lang="vi-VN" sz="2800" b="0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sẽ có đúng 1 quân hậu được đặt nên ta sẽ duyệt lần lượt </a:t>
            </a:r>
            <a:r>
              <a:rPr lang="vi-VN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từng hàng </a:t>
            </a:r>
            <a:r>
              <a:rPr lang="vi-VN" sz="2800" b="0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từ trên xuống , nếu có thể đặt được , ta đánh số con hậu ở hàng thứ </a:t>
            </a:r>
            <a:r>
              <a:rPr lang="vi-VN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vi-VN" sz="2800" b="0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 mang số </a:t>
            </a:r>
            <a:r>
              <a:rPr lang="vi-VN" sz="2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21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77D61-A47C-452A-6F9D-3ED2154F9B32}"/>
              </a:ext>
            </a:extLst>
          </p:cNvPr>
          <p:cNvSpPr txBox="1"/>
          <p:nvPr/>
        </p:nvSpPr>
        <p:spPr>
          <a:xfrm>
            <a:off x="117986" y="0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i="0" u="none" strike="noStrike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Thuật toán/Hướng tiếp cận</a:t>
            </a:r>
            <a:endParaRPr lang="en-US" sz="4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F1DB5E5-FCE0-2D0A-04C5-8FD2B7615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02" y="1596389"/>
            <a:ext cx="3271783" cy="30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1E05B-F1FA-348E-B169-362E4269995A}"/>
              </a:ext>
            </a:extLst>
          </p:cNvPr>
          <p:cNvSpPr txBox="1"/>
          <p:nvPr/>
        </p:nvSpPr>
        <p:spPr>
          <a:xfrm>
            <a:off x="570271" y="834894"/>
            <a:ext cx="4080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Giải Thích Đường Chéo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9F6F1-75FE-F1A0-C4EB-376D3A26C001}"/>
              </a:ext>
            </a:extLst>
          </p:cNvPr>
          <p:cNvSpPr txBox="1"/>
          <p:nvPr/>
        </p:nvSpPr>
        <p:spPr>
          <a:xfrm>
            <a:off x="7897818" y="833323"/>
            <a:ext cx="2225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Đường chéo xuôi (đã được đánh số từ 1 đến 2n-1)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8F7A2F-D28B-731D-71BC-201A3750046A}"/>
              </a:ext>
            </a:extLst>
          </p:cNvPr>
          <p:cNvSpPr txBox="1"/>
          <p:nvPr/>
        </p:nvSpPr>
        <p:spPr>
          <a:xfrm>
            <a:off x="914400" y="1598008"/>
            <a:ext cx="526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Giả sử : Hậu ở hàng thứ 3 , cột thứ 2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A64486A-D35F-3322-E4D5-73330F784B9D}"/>
                  </a:ext>
                </a:extLst>
              </p14:cNvPr>
              <p14:cNvContentPartPr/>
              <p14:nvPr/>
            </p14:nvContentPartPr>
            <p14:xfrm>
              <a:off x="8160564" y="273700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A64486A-D35F-3322-E4D5-73330F784B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7924" y="267400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FA29B0B-5C32-6A35-96C4-119489712FEA}"/>
                  </a:ext>
                </a:extLst>
              </p14:cNvPr>
              <p14:cNvContentPartPr/>
              <p14:nvPr/>
            </p14:nvContentPartPr>
            <p14:xfrm>
              <a:off x="7707666" y="2246535"/>
              <a:ext cx="2321901" cy="2164983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FA29B0B-5C32-6A35-96C4-119489712F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90027" y="2228535"/>
                <a:ext cx="2357539" cy="2200622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540262E-7387-6D49-9A84-D03E374812A4}"/>
              </a:ext>
            </a:extLst>
          </p:cNvPr>
          <p:cNvSpPr txBox="1"/>
          <p:nvPr/>
        </p:nvSpPr>
        <p:spPr>
          <a:xfrm>
            <a:off x="1037359" y="2246535"/>
            <a:ext cx="4288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0000"/>
                </a:solidFill>
              </a:rPr>
              <a:t>=&gt;</a:t>
            </a:r>
            <a:r>
              <a:rPr lang="vi-VN" sz="2400" dirty="0"/>
              <a:t> Hậu sẽ chiếm đường chéo   số 9 ( 3 – 2 + 8 )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42FAF-9D47-5831-8674-38209F290FE3}"/>
              </a:ext>
            </a:extLst>
          </p:cNvPr>
          <p:cNvSpPr txBox="1"/>
          <p:nvPr/>
        </p:nvSpPr>
        <p:spPr>
          <a:xfrm>
            <a:off x="349684" y="3264394"/>
            <a:ext cx="6242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Þ"/>
            </a:pPr>
            <a:r>
              <a:rPr lang="vi-VN" sz="2800" dirty="0"/>
              <a:t>Tức là khi ở hàng thứ i , cột thứ j , Hậu sẽ chiếm đường </a:t>
            </a:r>
            <a:r>
              <a:rPr lang="vi-VN" sz="2800" dirty="0">
                <a:solidFill>
                  <a:srgbClr val="FF0000"/>
                </a:solidFill>
              </a:rPr>
              <a:t>chéo xuôi </a:t>
            </a:r>
            <a:r>
              <a:rPr lang="vi-VN" sz="2800" dirty="0"/>
              <a:t>số :      		</a:t>
            </a:r>
            <a:r>
              <a:rPr lang="vi-VN" sz="2800" dirty="0">
                <a:solidFill>
                  <a:srgbClr val="FF0000"/>
                </a:solidFill>
              </a:rPr>
              <a:t>i – j + 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B5692-5320-0887-BD90-47BD211D68CA}"/>
              </a:ext>
            </a:extLst>
          </p:cNvPr>
          <p:cNvSpPr txBox="1"/>
          <p:nvPr/>
        </p:nvSpPr>
        <p:spPr>
          <a:xfrm>
            <a:off x="373623" y="5112673"/>
            <a:ext cx="64499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/>
              <a:t>Tương tự như vậy , đối với đường </a:t>
            </a:r>
            <a:r>
              <a:rPr lang="vi-VN" sz="2800" dirty="0">
                <a:solidFill>
                  <a:srgbClr val="FF0000"/>
                </a:solidFill>
              </a:rPr>
              <a:t>chéo ngược</a:t>
            </a:r>
            <a:r>
              <a:rPr lang="vi-VN" sz="2800" dirty="0"/>
              <a:t> ta có : </a:t>
            </a:r>
            <a:r>
              <a:rPr lang="vi-VN" sz="2800" dirty="0">
                <a:solidFill>
                  <a:srgbClr val="FF0000"/>
                </a:solidFill>
              </a:rPr>
              <a:t>i + j - 1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80C0147-C987-E8E7-8339-31FDA0C7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90" y="4649389"/>
            <a:ext cx="2391580" cy="21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926CD7-74FD-6A98-3BF6-C65A7FA70522}"/>
              </a:ext>
            </a:extLst>
          </p:cNvPr>
          <p:cNvSpPr txBox="1"/>
          <p:nvPr/>
        </p:nvSpPr>
        <p:spPr>
          <a:xfrm>
            <a:off x="9645445" y="5538888"/>
            <a:ext cx="25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( Đường chéo ngược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67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E35AF-A267-8850-D3CB-14E991264010}"/>
              </a:ext>
            </a:extLst>
          </p:cNvPr>
          <p:cNvSpPr txBox="1"/>
          <p:nvPr/>
        </p:nvSpPr>
        <p:spPr>
          <a:xfrm>
            <a:off x="452284" y="216310"/>
            <a:ext cx="607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Ý tưởng, thuật toán:</a:t>
            </a:r>
            <a:endParaRPr lang="en-US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E414F1-ECCC-3BF1-2820-7A7A3258C356}"/>
              </a:ext>
            </a:extLst>
          </p:cNvPr>
          <p:cNvSpPr txBox="1"/>
          <p:nvPr/>
        </p:nvSpPr>
        <p:spPr>
          <a:xfrm>
            <a:off x="6528619" y="1632683"/>
            <a:ext cx="2241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022CB-F56E-A970-CBEC-6B6D9FC0271A}"/>
              </a:ext>
            </a:extLst>
          </p:cNvPr>
          <p:cNvSpPr txBox="1"/>
          <p:nvPr/>
        </p:nvSpPr>
        <p:spPr>
          <a:xfrm>
            <a:off x="619432" y="1140542"/>
            <a:ext cx="10766323" cy="4703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</a:pPr>
            <a:r>
              <a:rPr lang="vi-VN" sz="1600" b="0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sử dụng phương pháp </a:t>
            </a:r>
            <a:r>
              <a:rPr lang="vi-VN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quay lui </a:t>
            </a:r>
            <a:r>
              <a:rPr lang="vi-VN" sz="1600" b="0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 thử từng vị trí đặt quân hậu trên bàn cờ và kiểm tra tính hợp lệ.</a:t>
            </a:r>
            <a:endParaRPr lang="vi-VN" sz="16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Aft>
                <a:spcPts val="200"/>
              </a:spcAft>
            </a:pPr>
            <a:r>
              <a:rPr lang="vi-VN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thực hiện:</a:t>
            </a:r>
            <a:endParaRPr lang="vi-VN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1200"/>
              </a:spcBef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Bắt đầu từ hàng đầu tiên (</a:t>
            </a:r>
            <a:r>
              <a:rPr lang="vi-VN" sz="1600" b="1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= 1</a:t>
            </a:r>
            <a:r>
              <a:rPr lang="vi-VN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vi-VN" sz="1600" b="0" i="0" u="none" strike="noStrike" dirty="0">
              <a:solidFill>
                <a:srgbClr val="18253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Thử đặt quân hậu vào từng cột trong hàng hiện tại (</a:t>
            </a:r>
            <a:r>
              <a:rPr lang="vi-VN" sz="1600" b="1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= 1 → N</a:t>
            </a:r>
            <a:r>
              <a:rPr lang="vi-VN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vi-VN" sz="1600" b="0" i="0" u="none" strike="noStrike" dirty="0">
              <a:solidFill>
                <a:srgbClr val="18253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Kiểm tra xem vị trí </a:t>
            </a:r>
            <a:r>
              <a:rPr lang="vi-VN" sz="1600" b="1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(i, j)</a:t>
            </a:r>
            <a:r>
              <a:rPr lang="vi-VN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có hợp lệ không:</a:t>
            </a:r>
            <a:endParaRPr lang="vi-VN" sz="1600" b="0" i="0" u="none" strike="noStrike" dirty="0">
              <a:solidFill>
                <a:srgbClr val="18253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vi-VN" sz="1600" b="0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có quân hậu nào trong cùng </a:t>
            </a:r>
            <a:r>
              <a:rPr lang="vi-VN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vi-VN" sz="1600" b="0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Sử dụng mảng bool col để đánh dấu các cột của bàn cờ (col[i] = true nếu trên cột i chưa đặt quân hậu nào)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vi-VN" sz="1600" b="0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có quân hậu nào trên </a:t>
            </a:r>
            <a:r>
              <a:rPr lang="vi-VN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đường chéo chính</a:t>
            </a:r>
            <a:r>
              <a:rPr lang="vi-VN" sz="1600" b="0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Sử dụng mảng bool dia1 để đánh dấu đường chéo xuôi mà con hậu quản lý (dia1[i - j + n] == true nếu đường chéo chính chưa đặt quân hậu nào) 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vi-VN" sz="1600" b="0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có quân hậu nào trên </a:t>
            </a:r>
            <a:r>
              <a:rPr lang="vi-VN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đường chéo phụ</a:t>
            </a:r>
            <a:r>
              <a:rPr lang="vi-VN" sz="1600" b="0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Sử dụng mảng bool dia1 để đánh dấu đường chéo ngược mà con hậu quản lý (dia1[i +  j - 1] == true nếu đường chéo chính chưa đặt quân hậu nào) </a:t>
            </a:r>
          </a:p>
          <a:p>
            <a:pPr rtl="0" fontAlgn="base">
              <a:buFont typeface="+mj-lt"/>
              <a:buAutoNum type="arabicPeriod"/>
            </a:pPr>
            <a:r>
              <a:rPr lang="vi-VN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 vị trí hợp lệ:</a:t>
            </a:r>
            <a:endParaRPr lang="vi-VN" sz="1600" b="0" i="0" u="none" strike="noStrike" dirty="0">
              <a:solidFill>
                <a:srgbClr val="18253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vi-VN" sz="1600" b="0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 quân hậu vào vị trí đó.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vi-VN" sz="1600" b="0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Gọi đệ quy để đặt quân hậu ở </a:t>
            </a:r>
            <a:r>
              <a:rPr lang="vi-VN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hàng tiếp theo (</a:t>
            </a:r>
            <a:r>
              <a:rPr lang="vi-VN" sz="1600" b="1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+ 1</a:t>
            </a:r>
            <a:r>
              <a:rPr lang="vi-VN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1600" b="0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rtl="0" fontAlgn="base">
              <a:buFont typeface="+mj-lt"/>
              <a:buAutoNum type="arabicPeriod"/>
            </a:pPr>
            <a:r>
              <a:rPr lang="vi-VN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 đặt xong tất cả </a:t>
            </a:r>
            <a:r>
              <a:rPr lang="vi-VN" sz="1600" b="1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quân hậu, in ra một cách giải hợp lệ.</a:t>
            </a:r>
            <a:endParaRPr lang="vi-VN" sz="1600" b="0" i="0" u="none" strike="noStrike" dirty="0">
              <a:solidFill>
                <a:srgbClr val="18253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vi-VN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 không tìm thấy cách đặt hợp lệ ở hàng </a:t>
            </a:r>
            <a:r>
              <a:rPr lang="vi-VN" sz="1600" b="1" i="0" u="none" strike="noStrike" dirty="0">
                <a:solidFill>
                  <a:srgbClr val="1880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1600" b="1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quay lui:</a:t>
            </a:r>
            <a:endParaRPr lang="vi-VN" sz="1600" b="0" i="0" u="none" strike="noStrike" dirty="0">
              <a:solidFill>
                <a:srgbClr val="18253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vi-VN" sz="1600" b="0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Gỡ bỏ quân hậu vừa đặt.</a:t>
            </a: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sz="1600" b="0" i="0" u="none" strike="noStrike" dirty="0">
                <a:solidFill>
                  <a:srgbClr val="1825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Thử vị trí khác trong cùng hàng.</a:t>
            </a:r>
          </a:p>
        </p:txBody>
      </p:sp>
    </p:spTree>
    <p:extLst>
      <p:ext uri="{BB962C8B-B14F-4D97-AF65-F5344CB8AC3E}">
        <p14:creationId xmlns:p14="http://schemas.microsoft.com/office/powerpoint/2010/main" val="4199335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F668BC-5832-0628-B71C-2BFA97EF55E9}"/>
              </a:ext>
            </a:extLst>
          </p:cNvPr>
          <p:cNvSpPr txBox="1"/>
          <p:nvPr/>
        </p:nvSpPr>
        <p:spPr>
          <a:xfrm>
            <a:off x="452284" y="216310"/>
            <a:ext cx="6076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Ý tưởng, thuật toán: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062C3-2CB4-86B8-FD02-26FC31BC5CF3}"/>
              </a:ext>
            </a:extLst>
          </p:cNvPr>
          <p:cNvSpPr txBox="1"/>
          <p:nvPr/>
        </p:nvSpPr>
        <p:spPr>
          <a:xfrm>
            <a:off x="1022555" y="993058"/>
            <a:ext cx="7108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Cách kiểm tra một ô vuông có nằm trong tầm ngắm của các quân hậu trước đó hay không: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623E3-3703-19A7-46F5-BB2B323474DF}"/>
              </a:ext>
            </a:extLst>
          </p:cNvPr>
          <p:cNvSpPr txBox="1"/>
          <p:nvPr/>
        </p:nvSpPr>
        <p:spPr>
          <a:xfrm>
            <a:off x="1710813" y="1954472"/>
            <a:ext cx="828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Sử dụng </a:t>
            </a:r>
            <a:r>
              <a:rPr lang="vi-VN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mảng bool col </a:t>
            </a:r>
            <a:r>
              <a:rPr lang="vi-VN" sz="20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để đánh dấu các cột của bàn cờ (col[i] = true nếu trên cột i chưa đặt quân hậu nào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4A3CA-DE6C-8DC3-84ED-5AB5DB0413F2}"/>
              </a:ext>
            </a:extLst>
          </p:cNvPr>
          <p:cNvSpPr txBox="1"/>
          <p:nvPr/>
        </p:nvSpPr>
        <p:spPr>
          <a:xfrm>
            <a:off x="1710813" y="2953527"/>
            <a:ext cx="83574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vi-VN" sz="20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Sử dụng </a:t>
            </a:r>
            <a:r>
              <a:rPr lang="vi-VN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mảng bool dia1 </a:t>
            </a:r>
            <a:r>
              <a:rPr lang="vi-VN" sz="20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để đánh dấu đường chéo xuôi mà con hậu quản lý (dia1[i - j + n] == true nếu đường chéo chính chưa đặt quân hậu nào)</a:t>
            </a:r>
            <a:endParaRPr lang="vi-VN" sz="2000" b="0" dirty="0">
              <a:effectLst/>
            </a:endParaRPr>
          </a:p>
          <a:p>
            <a:br>
              <a:rPr lang="vi-VN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7DDAB-105C-F50A-8F13-0BABBCED4742}"/>
              </a:ext>
            </a:extLst>
          </p:cNvPr>
          <p:cNvSpPr txBox="1"/>
          <p:nvPr/>
        </p:nvSpPr>
        <p:spPr>
          <a:xfrm>
            <a:off x="1710813" y="4168872"/>
            <a:ext cx="7138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Sử dụng </a:t>
            </a:r>
            <a:r>
              <a:rPr lang="vi-VN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mảng bool dia2 </a:t>
            </a:r>
            <a:r>
              <a:rPr lang="vi-VN" sz="20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để đánh dấu đường chéo ngược mà con hậu quản lý (dia1[i +  j - 1] == true nếu đường chéo phụ chưa đặt quân hậu nào)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152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9572B7-8B7F-CF9E-387B-AFE2C1E58D00}"/>
              </a:ext>
            </a:extLst>
          </p:cNvPr>
          <p:cNvSpPr txBox="1"/>
          <p:nvPr/>
        </p:nvSpPr>
        <p:spPr>
          <a:xfrm>
            <a:off x="373624" y="68826"/>
            <a:ext cx="5250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 err="1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Giải</a:t>
            </a:r>
            <a:r>
              <a:rPr lang="en-US" sz="4400" b="1" i="1" u="sng" dirty="0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400" b="1" i="1" u="sng" dirty="0" err="1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thích</a:t>
            </a:r>
            <a:r>
              <a:rPr lang="en-US" sz="4400" b="1" i="1" u="sng" dirty="0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400" b="1" i="1" u="sng" dirty="0" err="1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mã</a:t>
            </a:r>
            <a:r>
              <a:rPr lang="en-US" sz="4400" b="1" i="1" u="sng" dirty="0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400" b="1" i="1" u="sng" dirty="0" err="1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nguồn</a:t>
            </a:r>
            <a:r>
              <a:rPr lang="en-US" sz="4400" b="1" i="1" u="sng" dirty="0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FA587-4493-197B-A02C-CC58E798E6B3}"/>
              </a:ext>
            </a:extLst>
          </p:cNvPr>
          <p:cNvSpPr txBox="1"/>
          <p:nvPr/>
        </p:nvSpPr>
        <p:spPr>
          <a:xfrm>
            <a:off x="1573161" y="1130710"/>
            <a:ext cx="13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388E5-994B-47C7-0383-BE63A44AC012}"/>
              </a:ext>
            </a:extLst>
          </p:cNvPr>
          <p:cNvSpPr txBox="1"/>
          <p:nvPr/>
        </p:nvSpPr>
        <p:spPr>
          <a:xfrm>
            <a:off x="1759974" y="1209368"/>
            <a:ext cx="2487561" cy="67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D3535-1638-5235-7D22-273DE949BBC0}"/>
              </a:ext>
            </a:extLst>
          </p:cNvPr>
          <p:cNvSpPr txBox="1"/>
          <p:nvPr/>
        </p:nvSpPr>
        <p:spPr>
          <a:xfrm>
            <a:off x="458428" y="868968"/>
            <a:ext cx="2310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sng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Khai </a:t>
            </a:r>
            <a:r>
              <a:rPr lang="en-US" sz="2400" b="1" i="1" u="sng" dirty="0" err="1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báo</a:t>
            </a:r>
            <a:r>
              <a:rPr lang="en-US" sz="2400" b="1" i="1" u="sng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1" u="sng" dirty="0" err="1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lang="en-US" sz="2400" b="1" i="1" u="sng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C9796-CDA4-30E6-655C-670D8DED964F}"/>
              </a:ext>
            </a:extLst>
          </p:cNvPr>
          <p:cNvSpPr txBox="1"/>
          <p:nvPr/>
        </p:nvSpPr>
        <p:spPr>
          <a:xfrm>
            <a:off x="2231922" y="912320"/>
            <a:ext cx="83180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nm = </a:t>
            </a:r>
            <a:r>
              <a:rPr lang="vi-VN" dirty="0">
                <a:solidFill>
                  <a:srgbClr val="188038"/>
                </a:solidFill>
                <a:latin typeface="Roboto Mono" panose="020F0502020204030204" pitchFamily="49" charset="0"/>
              </a:rPr>
              <a:t>20</a:t>
            </a:r>
            <a:r>
              <a:rPr lang="vi-VN" sz="18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: Giới hạn kích thước bàn cờ là </a:t>
            </a:r>
            <a:r>
              <a:rPr lang="vi-VN" dirty="0">
                <a:solidFill>
                  <a:srgbClr val="182537"/>
                </a:solidFill>
                <a:latin typeface="Arial" panose="020B0604020202020204" pitchFamily="34" charset="0"/>
              </a:rPr>
              <a:t>20x20</a:t>
            </a:r>
            <a:r>
              <a:rPr lang="vi-VN" sz="18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n</a:t>
            </a:r>
            <a:r>
              <a:rPr lang="vi-VN" sz="18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: Kích thước của bàn cờ (số hàng và số cột).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cnt</a:t>
            </a:r>
            <a:r>
              <a:rPr lang="vi-VN" sz="18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: Biến đếm số cách đặt hậu hợp lệ.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queen[nm]</a:t>
            </a:r>
            <a:r>
              <a:rPr lang="vi-VN" sz="18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: Ma trận lưu trạng thái bàn cờ (nếu ô có hậu thì lưu chỉ số hàng của hậu).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col[nm]</a:t>
            </a:r>
            <a:r>
              <a:rPr lang="vi-VN" sz="18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: Mảng đánh dấu xem cột </a:t>
            </a:r>
            <a:r>
              <a:rPr lang="vi-VN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j</a:t>
            </a:r>
            <a:r>
              <a:rPr lang="vi-VN" sz="18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 có hậu chưa.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dia1[2*nm]</a:t>
            </a:r>
            <a:r>
              <a:rPr lang="vi-VN" sz="18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: Mảng đánh dấu đường chéo xuôi </a:t>
            </a:r>
            <a:r>
              <a:rPr lang="vi-VN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(i - j + n)</a:t>
            </a:r>
            <a:r>
              <a:rPr lang="vi-VN" sz="18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, kiểm tra xem đường chéo đó có hậu chưa.</a:t>
            </a:r>
          </a:p>
          <a:p>
            <a:pPr marL="457200" rtl="0" fontAlgn="base"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dia2[2*nm]</a:t>
            </a:r>
            <a:r>
              <a:rPr lang="vi-VN" sz="18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: Mảng đánh dấu đường chéo ngược </a:t>
            </a:r>
            <a:r>
              <a:rPr lang="vi-VN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(i + j - 1)</a:t>
            </a:r>
            <a:r>
              <a:rPr lang="vi-VN" sz="18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, kiểm tra xem đường chéo đó có hậu chưa.</a:t>
            </a:r>
          </a:p>
          <a:p>
            <a:r>
              <a:rPr lang="vi-VN" sz="1800" b="0" i="0" u="none" strike="noStrike" dirty="0">
                <a:solidFill>
                  <a:srgbClr val="182537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76C686-33CA-C968-845B-E6DA5FEF1794}"/>
              </a:ext>
            </a:extLst>
          </p:cNvPr>
          <p:cNvSpPr txBox="1"/>
          <p:nvPr/>
        </p:nvSpPr>
        <p:spPr>
          <a:xfrm>
            <a:off x="373625" y="3656452"/>
            <a:ext cx="7784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Hàm</a:t>
            </a:r>
            <a:r>
              <a:rPr lang="en-US" sz="2800" b="1" i="1" u="sng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 bool </a:t>
            </a:r>
            <a:r>
              <a:rPr lang="en-US" sz="2800" b="1" i="1" u="sng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Can_Place_Queen</a:t>
            </a:r>
            <a:r>
              <a:rPr lang="en-US" sz="2800" b="1" i="1" u="sng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(int </a:t>
            </a:r>
            <a:r>
              <a:rPr lang="en-US" sz="2800" b="1" i="1" u="sng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sz="2800" b="1" i="1" u="sng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, int j)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9ACC5-D723-2459-98B4-156BB4E50110}"/>
              </a:ext>
            </a:extLst>
          </p:cNvPr>
          <p:cNvSpPr txBox="1"/>
          <p:nvPr/>
        </p:nvSpPr>
        <p:spPr>
          <a:xfrm>
            <a:off x="1297858" y="4313383"/>
            <a:ext cx="77846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/>
              <a:t>Nếu </a:t>
            </a:r>
            <a:r>
              <a:rPr lang="vi-VN" sz="2400" dirty="0">
                <a:solidFill>
                  <a:srgbClr val="FF0000"/>
                </a:solidFill>
              </a:rPr>
              <a:t>col[j] == true </a:t>
            </a:r>
            <a:r>
              <a:rPr lang="vi-VN" sz="2400" dirty="0"/>
              <a:t>(cột trống) ,</a:t>
            </a:r>
          </a:p>
          <a:p>
            <a:r>
              <a:rPr lang="vi-VN" sz="2400" dirty="0">
                <a:solidFill>
                  <a:srgbClr val="FF0000"/>
                </a:solidFill>
              </a:rPr>
              <a:t>dia1[i - j + n] == true</a:t>
            </a:r>
            <a:r>
              <a:rPr lang="vi-VN" sz="2400" dirty="0"/>
              <a:t> (đường chéo chính trống) và </a:t>
            </a:r>
            <a:r>
              <a:rPr lang="vi-VN" sz="2400" dirty="0">
                <a:solidFill>
                  <a:srgbClr val="FF0000"/>
                </a:solidFill>
              </a:rPr>
              <a:t>dia2[i + j - 1] == true </a:t>
            </a:r>
            <a:r>
              <a:rPr lang="vi-VN" sz="2400" dirty="0"/>
              <a:t>(đường chéo phụ trống)</a:t>
            </a:r>
          </a:p>
          <a:p>
            <a:r>
              <a:rPr lang="vi-VN" sz="2400" dirty="0"/>
              <a:t>        Trả về </a:t>
            </a:r>
            <a:r>
              <a:rPr lang="vi-VN" sz="2400" dirty="0">
                <a:solidFill>
                  <a:srgbClr val="00B050"/>
                </a:solidFill>
              </a:rPr>
              <a:t>true</a:t>
            </a:r>
            <a:r>
              <a:rPr lang="vi-VN" sz="2400" dirty="0"/>
              <a:t> (có thể đặt quân hậu)</a:t>
            </a:r>
          </a:p>
          <a:p>
            <a:r>
              <a:rPr lang="vi-VN" sz="2400" dirty="0"/>
              <a:t>    Ngược lại , trả về </a:t>
            </a:r>
            <a:r>
              <a:rPr lang="vi-VN" sz="2400" dirty="0">
                <a:solidFill>
                  <a:srgbClr val="00B050"/>
                </a:solidFill>
              </a:rPr>
              <a:t>false</a:t>
            </a:r>
          </a:p>
          <a:p>
            <a:br>
              <a:rPr lang="vi-V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47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30C0C-A622-0198-2767-7FA370FB72DE}"/>
              </a:ext>
            </a:extLst>
          </p:cNvPr>
          <p:cNvSpPr txBox="1"/>
          <p:nvPr/>
        </p:nvSpPr>
        <p:spPr>
          <a:xfrm>
            <a:off x="294964" y="140810"/>
            <a:ext cx="54864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 err="1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Giải</a:t>
            </a:r>
            <a:r>
              <a:rPr lang="en-US" sz="4400" b="1" i="1" u="sng" dirty="0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400" b="1" i="1" u="sng" dirty="0" err="1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thích</a:t>
            </a:r>
            <a:r>
              <a:rPr lang="en-US" sz="4400" b="1" i="1" u="sng" dirty="0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400" b="1" i="1" u="sng" dirty="0" err="1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mã</a:t>
            </a:r>
            <a:r>
              <a:rPr lang="en-US" sz="4400" b="1" i="1" u="sng" dirty="0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400" b="1" i="1" u="sng" dirty="0" err="1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nguồn</a:t>
            </a:r>
            <a:r>
              <a:rPr lang="en-US" sz="4400" b="1" i="1" u="sng" dirty="0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sz="44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4E11B-C42E-B1C5-D610-E7C8B3C8073A}"/>
              </a:ext>
            </a:extLst>
          </p:cNvPr>
          <p:cNvSpPr txBox="1"/>
          <p:nvPr/>
        </p:nvSpPr>
        <p:spPr>
          <a:xfrm>
            <a:off x="816075" y="1049598"/>
            <a:ext cx="4139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Hàm</a:t>
            </a:r>
            <a:r>
              <a:rPr lang="en-US" sz="2800" b="1" i="1" u="sng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 void </a:t>
            </a:r>
            <a:r>
              <a:rPr lang="en-US" sz="2800" b="1" i="1" u="sng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Place_Queen</a:t>
            </a:r>
            <a:r>
              <a:rPr lang="en-US" sz="2800" b="1" i="1" u="sng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()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6BE2D-D3AB-F9EF-6B72-F77B78FD9C51}"/>
              </a:ext>
            </a:extLst>
          </p:cNvPr>
          <p:cNvSpPr txBox="1"/>
          <p:nvPr/>
        </p:nvSpPr>
        <p:spPr>
          <a:xfrm>
            <a:off x="1312605" y="1700432"/>
            <a:ext cx="95667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Lặp qua từng cột j từ 1 đến n</a:t>
            </a:r>
          </a:p>
          <a:p>
            <a:r>
              <a:rPr lang="vi-VN" sz="2000" dirty="0"/>
              <a:t>        Nếu </a:t>
            </a:r>
            <a:r>
              <a:rPr lang="vi-VN" sz="2000" dirty="0">
                <a:solidFill>
                  <a:srgbClr val="FF0000"/>
                </a:solidFill>
              </a:rPr>
              <a:t>Can_Place_Queen(i, j, n) </a:t>
            </a:r>
            <a:r>
              <a:rPr lang="vi-VN" sz="2000" dirty="0"/>
              <a:t>là </a:t>
            </a:r>
            <a:r>
              <a:rPr lang="vi-VN" sz="2000" dirty="0">
                <a:solidFill>
                  <a:srgbClr val="FF0000"/>
                </a:solidFill>
              </a:rPr>
              <a:t>true</a:t>
            </a:r>
          </a:p>
          <a:p>
            <a:r>
              <a:rPr lang="vi-VN" sz="2000" dirty="0"/>
              <a:t>            Đặt </a:t>
            </a:r>
            <a:r>
              <a:rPr lang="vi-VN" sz="2000" dirty="0">
                <a:solidFill>
                  <a:srgbClr val="FF0000"/>
                </a:solidFill>
              </a:rPr>
              <a:t>queen[j] = i</a:t>
            </a:r>
            <a:r>
              <a:rPr lang="vi-VN" sz="2000" dirty="0"/>
              <a:t> (đặt quân hậu vào hàng i, cột j)</a:t>
            </a:r>
          </a:p>
          <a:p>
            <a:r>
              <a:rPr lang="vi-VN" sz="2000" dirty="0"/>
              <a:t>               </a:t>
            </a:r>
            <a:r>
              <a:rPr lang="vi-VN" sz="2000" dirty="0">
                <a:solidFill>
                  <a:srgbClr val="FF0000"/>
                </a:solidFill>
              </a:rPr>
              <a:t>col[j] = false </a:t>
            </a:r>
            <a:r>
              <a:rPr lang="vi-VN" sz="2000" dirty="0"/>
              <a:t>(đánh dấu cột đã bị chiếm)</a:t>
            </a:r>
          </a:p>
          <a:p>
            <a:r>
              <a:rPr lang="vi-VN" sz="2000" dirty="0"/>
              <a:t>               </a:t>
            </a:r>
            <a:r>
              <a:rPr lang="vi-VN" sz="2000" dirty="0">
                <a:solidFill>
                  <a:srgbClr val="FF0000"/>
                </a:solidFill>
              </a:rPr>
              <a:t>dia1[i - j + n] = false </a:t>
            </a:r>
            <a:r>
              <a:rPr lang="vi-VN" sz="2000" dirty="0"/>
              <a:t>(đánh dấu đường chéo chính đã bị chiếm)</a:t>
            </a:r>
          </a:p>
          <a:p>
            <a:r>
              <a:rPr lang="vi-VN" sz="2000" dirty="0"/>
              <a:t>	 </a:t>
            </a:r>
            <a:r>
              <a:rPr lang="vi-VN" sz="2000" dirty="0">
                <a:solidFill>
                  <a:srgbClr val="FF0000"/>
                </a:solidFill>
              </a:rPr>
              <a:t>dia2[i + j - 1] = false </a:t>
            </a:r>
            <a:r>
              <a:rPr lang="vi-VN" sz="2000" dirty="0"/>
              <a:t>(đánh dấu đường chéo phụ đã bị chiếm)</a:t>
            </a:r>
          </a:p>
          <a:p>
            <a:endParaRPr lang="vi-VN" sz="2000" dirty="0"/>
          </a:p>
          <a:p>
            <a:r>
              <a:rPr lang="vi-VN" sz="2000" dirty="0"/>
              <a:t>            Nếu </a:t>
            </a:r>
            <a:r>
              <a:rPr lang="vi-VN" sz="2000" dirty="0">
                <a:solidFill>
                  <a:srgbClr val="FF0000"/>
                </a:solidFill>
              </a:rPr>
              <a:t>i == n </a:t>
            </a:r>
            <a:r>
              <a:rPr lang="vi-VN" sz="2000" dirty="0"/>
              <a:t>(đã đặt hết quân hậu)</a:t>
            </a:r>
          </a:p>
          <a:p>
            <a:r>
              <a:rPr lang="vi-VN" sz="2000" dirty="0"/>
              <a:t>                   Gọi </a:t>
            </a:r>
            <a:r>
              <a:rPr lang="vi-VN" sz="2000" dirty="0">
                <a:solidFill>
                  <a:srgbClr val="FF0000"/>
                </a:solidFill>
              </a:rPr>
              <a:t>Print_Result()</a:t>
            </a:r>
          </a:p>
          <a:p>
            <a:r>
              <a:rPr lang="vi-VN" sz="2000" dirty="0"/>
              <a:t>            NGƯỢC LẠI</a:t>
            </a:r>
          </a:p>
          <a:p>
            <a:r>
              <a:rPr lang="vi-VN" sz="2000" dirty="0"/>
              <a:t>                GỌI ĐỆ QUY </a:t>
            </a:r>
            <a:r>
              <a:rPr lang="vi-VN" sz="2000" dirty="0">
                <a:solidFill>
                  <a:srgbClr val="FF0000"/>
                </a:solidFill>
              </a:rPr>
              <a:t>Place_Queen(i + 1)</a:t>
            </a:r>
          </a:p>
          <a:p>
            <a:r>
              <a:rPr lang="vi-VN" sz="2000" dirty="0"/>
              <a:t>            LOẠI BỎ quân hậu bằng cách gán lại giá trị ban đầu:</a:t>
            </a:r>
          </a:p>
          <a:p>
            <a:r>
              <a:rPr lang="vi-VN" sz="2000" dirty="0"/>
              <a:t>                </a:t>
            </a:r>
            <a:r>
              <a:rPr lang="vi-VN" sz="2000" dirty="0">
                <a:solidFill>
                  <a:srgbClr val="FF0000"/>
                </a:solidFill>
              </a:rPr>
              <a:t>queen[i][j] = 0</a:t>
            </a:r>
          </a:p>
          <a:p>
            <a:r>
              <a:rPr lang="vi-VN" sz="2000" dirty="0"/>
              <a:t>                </a:t>
            </a:r>
            <a:r>
              <a:rPr lang="vi-VN" sz="2000" dirty="0">
                <a:solidFill>
                  <a:srgbClr val="FF0000"/>
                </a:solidFill>
              </a:rPr>
              <a:t>col[j] =  dia1[i - j + n] = dia2[i + j - 1] = true</a:t>
            </a:r>
          </a:p>
          <a:p>
            <a:br>
              <a:rPr lang="vi-VN" sz="2000" dirty="0"/>
            </a:br>
            <a:endParaRPr lang="en-US" sz="20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0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E64301-C2E7-2E64-7E99-E7F612966315}"/>
              </a:ext>
            </a:extLst>
          </p:cNvPr>
          <p:cNvSpPr txBox="1"/>
          <p:nvPr/>
        </p:nvSpPr>
        <p:spPr>
          <a:xfrm>
            <a:off x="373626" y="179126"/>
            <a:ext cx="35101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1" u="sng" dirty="0" err="1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Diễn</a:t>
            </a:r>
            <a:r>
              <a:rPr lang="en-US" sz="4400" b="1" i="1" u="sng" dirty="0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4400" b="1" i="1" u="sng" dirty="0" err="1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đạt</a:t>
            </a:r>
            <a:r>
              <a:rPr lang="en-US" sz="4400" b="1" i="1" u="sng" dirty="0">
                <a:solidFill>
                  <a:srgbClr val="182537"/>
                </a:solidFill>
                <a:effectLst/>
                <a:latin typeface="Times New Roman" panose="02020603050405020304" pitchFamily="18" charset="0"/>
              </a:rPr>
              <a:t> code 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C1332-842D-A724-DBBC-C2529FB958B9}"/>
              </a:ext>
            </a:extLst>
          </p:cNvPr>
          <p:cNvSpPr txBox="1"/>
          <p:nvPr/>
        </p:nvSpPr>
        <p:spPr>
          <a:xfrm>
            <a:off x="865238" y="1802861"/>
            <a:ext cx="6366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 </a:t>
            </a:r>
            <a:r>
              <a:rPr lang="vi-VN" dirty="0"/>
              <a:t> </a:t>
            </a:r>
            <a:r>
              <a:rPr lang="en-US" sz="2000" dirty="0"/>
              <a:t>TĂNG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đếm</a:t>
            </a:r>
            <a:r>
              <a:rPr lang="en-US" sz="2000" dirty="0"/>
              <a:t> </a:t>
            </a:r>
            <a:r>
              <a:rPr lang="en-US" sz="2000" dirty="0" err="1"/>
              <a:t>cnt</a:t>
            </a:r>
            <a:endParaRPr lang="vi-VN" sz="2000" dirty="0"/>
          </a:p>
          <a:p>
            <a:endParaRPr lang="en-US" sz="2000" dirty="0"/>
          </a:p>
          <a:p>
            <a:r>
              <a:rPr lang="en-US" sz="2000" dirty="0"/>
              <a:t>   IN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quân</a:t>
            </a:r>
            <a:r>
              <a:rPr lang="en-US" sz="2000" dirty="0"/>
              <a:t> </a:t>
            </a:r>
            <a:r>
              <a:rPr lang="en-US" sz="2000" dirty="0" err="1"/>
              <a:t>hậu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bàn</a:t>
            </a:r>
            <a:r>
              <a:rPr lang="en-US" sz="2000" dirty="0"/>
              <a:t> </a:t>
            </a:r>
            <a:r>
              <a:rPr lang="en-US" sz="2000" dirty="0" err="1"/>
              <a:t>cờ</a:t>
            </a:r>
            <a:endParaRPr lang="en-US" sz="2000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89E60-7697-9C10-634B-E9A8DA98CAAA}"/>
              </a:ext>
            </a:extLst>
          </p:cNvPr>
          <p:cNvSpPr txBox="1"/>
          <p:nvPr/>
        </p:nvSpPr>
        <p:spPr>
          <a:xfrm>
            <a:off x="865238" y="1007988"/>
            <a:ext cx="44540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Hàm</a:t>
            </a:r>
            <a:r>
              <a:rPr lang="en-US" sz="3200" b="1" i="1" u="sng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 void </a:t>
            </a:r>
            <a:r>
              <a:rPr lang="vi-VN" sz="3200" b="1" i="1" u="sng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Print</a:t>
            </a:r>
            <a:r>
              <a:rPr lang="en-US" sz="3200" b="1" i="1" u="sng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_</a:t>
            </a:r>
            <a:r>
              <a:rPr lang="vi-VN" sz="3200" b="1" i="1" u="sng" dirty="0">
                <a:solidFill>
                  <a:srgbClr val="1F2328"/>
                </a:solidFill>
                <a:latin typeface="Times New Roman" panose="02020603050405020304" pitchFamily="18" charset="0"/>
              </a:rPr>
              <a:t>Res</a:t>
            </a:r>
            <a:r>
              <a:rPr lang="vi-VN" sz="3200" b="1" i="1" u="sng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ult</a:t>
            </a:r>
            <a:r>
              <a:rPr lang="en-US" sz="3200" b="1" i="1" u="sng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()</a:t>
            </a:r>
            <a:endParaRPr lang="en-US" sz="32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8222B-5758-63CA-6203-C1F63BAF6B5D}"/>
              </a:ext>
            </a:extLst>
          </p:cNvPr>
          <p:cNvSpPr txBox="1"/>
          <p:nvPr/>
        </p:nvSpPr>
        <p:spPr>
          <a:xfrm>
            <a:off x="865238" y="3067560"/>
            <a:ext cx="2959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 err="1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Hàm</a:t>
            </a:r>
            <a:r>
              <a:rPr lang="en-US" sz="3200" b="1" i="1" u="sng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vi-VN" sz="3200" b="1" i="1" u="sng" dirty="0">
                <a:solidFill>
                  <a:srgbClr val="1F2328"/>
                </a:solidFill>
                <a:effectLst/>
                <a:latin typeface="Times New Roman" panose="02020603050405020304" pitchFamily="18" charset="0"/>
              </a:rPr>
              <a:t>Main ()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0D451-A7F7-67DA-174D-C9E167A45C34}"/>
              </a:ext>
            </a:extLst>
          </p:cNvPr>
          <p:cNvSpPr txBox="1"/>
          <p:nvPr/>
        </p:nvSpPr>
        <p:spPr>
          <a:xfrm>
            <a:off x="865238" y="3878107"/>
            <a:ext cx="79887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 </a:t>
            </a:r>
            <a:r>
              <a:rPr lang="en-US" sz="2000" dirty="0" err="1"/>
              <a:t>Đọc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n</a:t>
            </a:r>
            <a:r>
              <a:rPr lang="en-US" sz="2000" dirty="0"/>
              <a:t> (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quân</a:t>
            </a:r>
            <a:r>
              <a:rPr lang="en-US" sz="2000" dirty="0"/>
              <a:t> </a:t>
            </a:r>
            <a:r>
              <a:rPr lang="en-US" sz="2000" dirty="0" err="1"/>
              <a:t>hậu</a:t>
            </a:r>
            <a:r>
              <a:rPr lang="en-US" sz="2000" dirty="0"/>
              <a:t>)</a:t>
            </a:r>
            <a:endParaRPr lang="vi-VN" sz="2000" dirty="0"/>
          </a:p>
          <a:p>
            <a:endParaRPr lang="en-US" sz="2000" dirty="0"/>
          </a:p>
          <a:p>
            <a:r>
              <a:rPr lang="en-US" sz="2000" dirty="0"/>
              <a:t>    KHỞI TẠO </a:t>
            </a:r>
            <a:r>
              <a:rPr lang="en-US" sz="2000" dirty="0" err="1">
                <a:solidFill>
                  <a:srgbClr val="FF0000"/>
                </a:solidFill>
              </a:rPr>
              <a:t>mảng</a:t>
            </a:r>
            <a:r>
              <a:rPr lang="en-US" sz="2000" dirty="0">
                <a:solidFill>
                  <a:srgbClr val="FF0000"/>
                </a:solidFill>
              </a:rPr>
              <a:t> col, dia1, dia2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ban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true</a:t>
            </a:r>
            <a:endParaRPr lang="vi-VN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    GỌI </a:t>
            </a:r>
            <a:r>
              <a:rPr lang="en-US" sz="2000" dirty="0" err="1">
                <a:solidFill>
                  <a:srgbClr val="FF0000"/>
                </a:solidFill>
              </a:rPr>
              <a:t>Place_Queen</a:t>
            </a:r>
            <a:r>
              <a:rPr lang="en-US" sz="2000" dirty="0">
                <a:solidFill>
                  <a:srgbClr val="FF0000"/>
                </a:solidFill>
              </a:rPr>
              <a:t>(1)</a:t>
            </a:r>
            <a:endParaRPr lang="vi-VN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    IN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quân</a:t>
            </a:r>
            <a:r>
              <a:rPr lang="en-US" sz="2000" dirty="0"/>
              <a:t> </a:t>
            </a:r>
            <a:r>
              <a:rPr lang="en-US" sz="2000" dirty="0" err="1"/>
              <a:t>hậu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lệ</a:t>
            </a:r>
            <a:endParaRPr lang="en-US" sz="2000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3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1664</Words>
  <Application>Microsoft Office PowerPoint</Application>
  <PresentationFormat>Widescreen</PresentationFormat>
  <Paragraphs>112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Aptos</vt:lpstr>
      <vt:lpstr>Arial</vt:lpstr>
      <vt:lpstr>Neue Haas Grotesk Text Pro</vt:lpstr>
      <vt:lpstr>Roboto Mono</vt:lpstr>
      <vt:lpstr>Symbol</vt:lpstr>
      <vt:lpstr>Times New Roman</vt:lpstr>
      <vt:lpstr>VanillaVTI</vt:lpstr>
      <vt:lpstr>Video báo cáo - nhóm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báo cáo - nhóm 10</dc:title>
  <dc:creator>Hoàng Tuấn Đạt</dc:creator>
  <cp:lastModifiedBy>Đức Anh Nguyễn</cp:lastModifiedBy>
  <cp:revision>6</cp:revision>
  <dcterms:created xsi:type="dcterms:W3CDTF">2025-03-05T18:21:51Z</dcterms:created>
  <dcterms:modified xsi:type="dcterms:W3CDTF">2025-03-08T08:37:20Z</dcterms:modified>
</cp:coreProperties>
</file>