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48" r:id="rId2"/>
  </p:sldMasterIdLst>
  <p:notesMasterIdLst>
    <p:notesMasterId r:id="rId23"/>
  </p:notesMasterIdLst>
  <p:handoutMasterIdLst>
    <p:handoutMasterId r:id="rId24"/>
  </p:handoutMasterIdLst>
  <p:sldIdLst>
    <p:sldId id="256" r:id="rId3"/>
    <p:sldId id="307" r:id="rId4"/>
    <p:sldId id="278" r:id="rId5"/>
    <p:sldId id="281" r:id="rId6"/>
    <p:sldId id="277" r:id="rId7"/>
    <p:sldId id="314" r:id="rId8"/>
    <p:sldId id="322" r:id="rId9"/>
    <p:sldId id="323" r:id="rId10"/>
    <p:sldId id="324" r:id="rId11"/>
    <p:sldId id="316" r:id="rId12"/>
    <p:sldId id="318" r:id="rId13"/>
    <p:sldId id="319" r:id="rId14"/>
    <p:sldId id="301" r:id="rId15"/>
    <p:sldId id="302" r:id="rId16"/>
    <p:sldId id="306" r:id="rId17"/>
    <p:sldId id="312" r:id="rId18"/>
    <p:sldId id="313" r:id="rId19"/>
    <p:sldId id="303" r:id="rId20"/>
    <p:sldId id="304" r:id="rId21"/>
    <p:sldId id="305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6441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8C78457-AA2F-44E2-B1E3-88D19C74C15C}" v="5" dt="2021-01-29T01:47:43.01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214" autoAdjust="0"/>
  </p:normalViewPr>
  <p:slideViewPr>
    <p:cSldViewPr>
      <p:cViewPr varScale="1">
        <p:scale>
          <a:sx n="86" d="100"/>
          <a:sy n="86" d="100"/>
        </p:scale>
        <p:origin x="562" y="7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5" d="100"/>
          <a:sy n="65" d="100"/>
        </p:scale>
        <p:origin x="2102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andra Kappel" userId="6a3893d5f750e67b" providerId="Windows Live" clId="Web-{68C78457-AA2F-44E2-B1E3-88D19C74C15C}"/>
    <pc:docChg chg="modSld">
      <pc:chgData name="Alexandra Kappel" userId="6a3893d5f750e67b" providerId="Windows Live" clId="Web-{68C78457-AA2F-44E2-B1E3-88D19C74C15C}" dt="2021-01-29T01:47:42.807" v="1" actId="20577"/>
      <pc:docMkLst>
        <pc:docMk/>
      </pc:docMkLst>
      <pc:sldChg chg="modSp">
        <pc:chgData name="Alexandra Kappel" userId="6a3893d5f750e67b" providerId="Windows Live" clId="Web-{68C78457-AA2F-44E2-B1E3-88D19C74C15C}" dt="2021-01-29T01:47:42.807" v="1" actId="20577"/>
        <pc:sldMkLst>
          <pc:docMk/>
          <pc:sldMk cId="3715486455" sldId="278"/>
        </pc:sldMkLst>
        <pc:spChg chg="mod">
          <ac:chgData name="Alexandra Kappel" userId="6a3893d5f750e67b" providerId="Windows Live" clId="Web-{68C78457-AA2F-44E2-B1E3-88D19C74C15C}" dt="2021-01-29T01:47:42.807" v="1" actId="20577"/>
          <ac:spMkLst>
            <pc:docMk/>
            <pc:sldMk cId="3715486455" sldId="278"/>
            <ac:spMk id="3" creationId="{3DA0104E-B78E-4F54-84D5-CD6975655220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BlazQ\media\Metric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BlazQ\media\Metric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BlazQ\media\Metric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LID4096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Recorded Views per platform</c:v>
                </c:pt>
              </c:strCache>
            </c:strRef>
          </c:tx>
          <c:dPt>
            <c:idx val="0"/>
            <c:bubble3D val="0"/>
            <c:spPr>
              <a:solidFill>
                <a:srgbClr val="6441A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1276-4FD7-AD32-EF4FD6B8DA67}"/>
              </c:ext>
            </c:extLst>
          </c:dPt>
          <c:dPt>
            <c:idx val="1"/>
            <c:bubble3D val="0"/>
            <c:spPr>
              <a:solidFill>
                <a:srgbClr val="FF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276-4FD7-AD32-EF4FD6B8DA67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LID4096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Twitch</c:v>
                </c:pt>
                <c:pt idx="1">
                  <c:v>YouTube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33</c:v>
                </c:pt>
                <c:pt idx="1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276-4FD7-AD32-EF4FD6B8DA6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bg1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LID4096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LID4096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Data!$B$1</c:f>
              <c:strCache>
                <c:ptCount val="1"/>
                <c:pt idx="0">
                  <c:v>Live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LID4096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Data!$B$2:$B$3</c:f>
              <c:numCache>
                <c:formatCode>General</c:formatCode>
                <c:ptCount val="2"/>
                <c:pt idx="0">
                  <c:v>1</c:v>
                </c:pt>
                <c:pt idx="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1A7-482B-BB16-2CC9578E6CBB}"/>
            </c:ext>
          </c:extLst>
        </c:ser>
        <c:ser>
          <c:idx val="1"/>
          <c:order val="1"/>
          <c:tx>
            <c:strRef>
              <c:f>Data!$C$1</c:f>
              <c:strCache>
                <c:ptCount val="1"/>
                <c:pt idx="0">
                  <c:v>Views</c:v>
                </c:pt>
              </c:strCache>
            </c:strRef>
          </c:tx>
          <c:spPr>
            <a:solidFill>
              <a:schemeClr val="accent2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LID4096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Data!$C$2:$C$3</c:f>
              <c:numCache>
                <c:formatCode>General</c:formatCode>
                <c:ptCount val="2"/>
                <c:pt idx="0">
                  <c:v>24</c:v>
                </c:pt>
                <c:pt idx="1">
                  <c:v>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1A7-482B-BB16-2CC9578E6CBB}"/>
            </c:ext>
          </c:extLst>
        </c:ser>
        <c:ser>
          <c:idx val="2"/>
          <c:order val="2"/>
          <c:tx>
            <c:strRef>
              <c:f>Data!$D$1</c:f>
              <c:strCache>
                <c:ptCount val="1"/>
                <c:pt idx="0">
                  <c:v>Feedback</c:v>
                </c:pt>
              </c:strCache>
            </c:strRef>
          </c:tx>
          <c:spPr>
            <a:solidFill>
              <a:schemeClr val="accent3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LID4096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Data!$D$2:$D$3</c:f>
              <c:numCache>
                <c:formatCode>General</c:formatCode>
                <c:ptCount val="2"/>
                <c:pt idx="0">
                  <c:v>0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1A7-482B-BB16-2CC9578E6CBB}"/>
            </c:ext>
          </c:extLst>
        </c:ser>
        <c:ser>
          <c:idx val="3"/>
          <c:order val="3"/>
          <c:tx>
            <c:strRef>
              <c:f>Data!$E$1</c:f>
              <c:strCache>
                <c:ptCount val="1"/>
                <c:pt idx="0">
                  <c:v>Discussions</c:v>
                </c:pt>
              </c:strCache>
            </c:strRef>
          </c:tx>
          <c:spPr>
            <a:solidFill>
              <a:schemeClr val="accent4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LID4096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Data!$E$2:$E$3</c:f>
              <c:numCache>
                <c:formatCode>General</c:formatCode>
                <c:ptCount val="2"/>
                <c:pt idx="0">
                  <c:v>0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41A7-482B-BB16-2CC9578E6CBB}"/>
            </c:ext>
          </c:extLst>
        </c:ser>
        <c:ser>
          <c:idx val="4"/>
          <c:order val="4"/>
          <c:tx>
            <c:strRef>
              <c:f>Data!$F$1</c:f>
              <c:strCache>
                <c:ptCount val="1"/>
                <c:pt idx="0">
                  <c:v>Stars</c:v>
                </c:pt>
              </c:strCache>
            </c:strRef>
          </c:tx>
          <c:spPr>
            <a:solidFill>
              <a:schemeClr val="accent5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LID4096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Data!$F$2:$F$3</c:f>
              <c:numCache>
                <c:formatCode>General</c:formatCode>
                <c:ptCount val="2"/>
                <c:pt idx="0">
                  <c:v>3</c:v>
                </c:pt>
                <c:pt idx="1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1A7-482B-BB16-2CC9578E6CBB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624086847"/>
        <c:axId val="596842623"/>
      </c:barChart>
      <c:catAx>
        <c:axId val="624086847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LID4096"/>
          </a:p>
        </c:txPr>
        <c:crossAx val="596842623"/>
        <c:crosses val="autoZero"/>
        <c:auto val="1"/>
        <c:lblAlgn val="ctr"/>
        <c:lblOffset val="100"/>
        <c:noMultiLvlLbl val="0"/>
      </c:catAx>
      <c:valAx>
        <c:axId val="596842623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62408684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LID4096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LID4096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cked"/>
        <c:varyColors val="0"/>
        <c:ser>
          <c:idx val="0"/>
          <c:order val="0"/>
          <c:tx>
            <c:strRef>
              <c:f>Data!$B$1</c:f>
              <c:strCache>
                <c:ptCount val="1"/>
                <c:pt idx="0">
                  <c:v>Live</c:v>
                </c:pt>
              </c:strCache>
            </c:strRef>
          </c:tx>
          <c:spPr>
            <a:ln w="317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accent1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LID4096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Data!$A$2:$A$3</c:f>
              <c:strCache>
                <c:ptCount val="2"/>
                <c:pt idx="0">
                  <c:v>EP 01</c:v>
                </c:pt>
                <c:pt idx="1">
                  <c:v>EP 02</c:v>
                </c:pt>
              </c:strCache>
            </c:strRef>
          </c:cat>
          <c:val>
            <c:numRef>
              <c:f>Data!$B$2:$B$3</c:f>
              <c:numCache>
                <c:formatCode>General</c:formatCode>
                <c:ptCount val="2"/>
                <c:pt idx="0">
                  <c:v>1</c:v>
                </c:pt>
                <c:pt idx="1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849-4CEF-A7E6-3B6E56F36A7F}"/>
            </c:ext>
          </c:extLst>
        </c:ser>
        <c:ser>
          <c:idx val="1"/>
          <c:order val="1"/>
          <c:tx>
            <c:strRef>
              <c:f>Data!$C$1</c:f>
              <c:strCache>
                <c:ptCount val="1"/>
                <c:pt idx="0">
                  <c:v>Views</c:v>
                </c:pt>
              </c:strCache>
            </c:strRef>
          </c:tx>
          <c:spPr>
            <a:ln w="317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accent2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LID4096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Data!$A$2:$A$3</c:f>
              <c:strCache>
                <c:ptCount val="2"/>
                <c:pt idx="0">
                  <c:v>EP 01</c:v>
                </c:pt>
                <c:pt idx="1">
                  <c:v>EP 02</c:v>
                </c:pt>
              </c:strCache>
            </c:strRef>
          </c:cat>
          <c:val>
            <c:numRef>
              <c:f>Data!$C$2:$C$3</c:f>
              <c:numCache>
                <c:formatCode>General</c:formatCode>
                <c:ptCount val="2"/>
                <c:pt idx="0">
                  <c:v>24</c:v>
                </c:pt>
                <c:pt idx="1">
                  <c:v>43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849-4CEF-A7E6-3B6E56F36A7F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588373343"/>
        <c:axId val="594417823"/>
      </c:lineChart>
      <c:catAx>
        <c:axId val="5883733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LID4096"/>
          </a:p>
        </c:txPr>
        <c:crossAx val="594417823"/>
        <c:crosses val="autoZero"/>
        <c:auto val="1"/>
        <c:lblAlgn val="ctr"/>
        <c:lblOffset val="100"/>
        <c:noMultiLvlLbl val="0"/>
      </c:catAx>
      <c:valAx>
        <c:axId val="594417823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58837334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LID4096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LID4096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effectLst/>
                <a:latin typeface="+mn-lt"/>
                <a:ea typeface="+mn-ea"/>
                <a:cs typeface="+mn-cs"/>
              </a:defRPr>
            </a:pPr>
            <a:r>
              <a:rPr lang="en-US"/>
              <a:t>Total Views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effectLst/>
              <a:latin typeface="+mn-lt"/>
              <a:ea typeface="+mn-ea"/>
              <a:cs typeface="+mn-cs"/>
            </a:defRPr>
          </a:pPr>
          <a:endParaRPr lang="LID4096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gradFill>
              <a:gsLst>
                <a:gs pos="0">
                  <a:schemeClr val="accent1"/>
                </a:gs>
                <a:gs pos="100000">
                  <a:schemeClr val="accent1">
                    <a:lumMod val="84000"/>
                  </a:schemeClr>
                </a:gs>
              </a:gsLst>
              <a:lin ang="5400000" scaled="1"/>
            </a:gra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LID4096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Data!$G$2:$G$3</c:f>
              <c:numCache>
                <c:formatCode>General</c:formatCode>
                <c:ptCount val="2"/>
                <c:pt idx="0">
                  <c:v>33</c:v>
                </c:pt>
                <c:pt idx="1">
                  <c:v>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E38-4CC1-86BD-0B67122AE6C3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41"/>
        <c:axId val="1636992479"/>
        <c:axId val="1738794031"/>
      </c:barChart>
      <c:catAx>
        <c:axId val="1636992479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effectLst/>
                <a:latin typeface="+mn-lt"/>
                <a:ea typeface="+mn-ea"/>
                <a:cs typeface="+mn-cs"/>
              </a:defRPr>
            </a:pPr>
            <a:endParaRPr lang="LID4096"/>
          </a:p>
        </c:txPr>
        <c:crossAx val="1738794031"/>
        <c:crosses val="autoZero"/>
        <c:auto val="1"/>
        <c:lblAlgn val="ctr"/>
        <c:lblOffset val="100"/>
        <c:noMultiLvlLbl val="0"/>
      </c:catAx>
      <c:valAx>
        <c:axId val="1738794031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63699247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68000">
          <a:schemeClr val="lt1">
            <a:lumMod val="85000"/>
          </a:schemeClr>
        </a:gs>
        <a:gs pos="100000">
          <a:schemeClr val="lt1"/>
        </a:gs>
      </a:gsLst>
      <a:lin ang="5400000" scaled="1"/>
      <a:tileRect/>
    </a:gra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LID4096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5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2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>
      <cs:styleClr val="auto"/>
    </cs:fillRef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17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0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>
      <a:effectLst/>
    </cs:defRPr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68000">
            <a:schemeClr val="lt1">
              <a:lumMod val="85000"/>
            </a:schemeClr>
          </a:gs>
          <a:gs pos="100000">
            <a:schemeClr val="lt1"/>
          </a:gs>
        </a:gsLst>
        <a:lin ang="5400000" scaled="1"/>
        <a:tileRect/>
      </a:gra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lt1"/>
    </cs:fontRef>
    <cs:spPr/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0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gradFill>
          <a:gsLst>
            <a:gs pos="0">
              <a:schemeClr val="phClr"/>
            </a:gs>
            <a:gs pos="100000">
              <a:schemeClr val="phClr">
                <a:lumMod val="84000"/>
              </a:schemeClr>
            </a:gs>
          </a:gsLst>
          <a:lin ang="5400000" scaled="1"/>
        </a:gra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kern="1200">
      <a:effectLst/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dk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2/5/2021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2/5/2021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en-AU" smtClean="0"/>
              <a:t>2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845017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hyperlink" Target="https://github.com/just-the-benno/BlazQ" TargetMode="External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twitch.tv/justthebenno" TargetMode="Externa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B821BD5-E37E-427F-A148-5EB1C934D28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" y="0"/>
            <a:ext cx="12188952" cy="688791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B9673E3-6E58-434B-9469-279C9F2ECC41}"/>
              </a:ext>
            </a:extLst>
          </p:cNvPr>
          <p:cNvSpPr/>
          <p:nvPr userDrawn="1"/>
        </p:nvSpPr>
        <p:spPr>
          <a:xfrm>
            <a:off x="2895600" y="533400"/>
            <a:ext cx="9296400" cy="9233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C77B50-2087-41D9-B0FA-D423838AAF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95600" y="530107"/>
            <a:ext cx="9144000" cy="923331"/>
          </a:xfrm>
        </p:spPr>
        <p:txBody>
          <a:bodyPr anchor="b"/>
          <a:lstStyle>
            <a:lvl1pPr algn="ctr">
              <a:defRPr sz="6000">
                <a:latin typeface="Consolas (Headings)"/>
              </a:defRPr>
            </a:lvl1pPr>
          </a:lstStyle>
          <a:p>
            <a:r>
              <a:rPr lang="en-US" dirty="0"/>
              <a:t>Click to edit Master title style</a:t>
            </a:r>
            <a:endParaRPr lang="LID4096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104DE2B-A807-4DCB-BAB7-B01504C3B000}"/>
              </a:ext>
            </a:extLst>
          </p:cNvPr>
          <p:cNvSpPr txBox="1"/>
          <p:nvPr userDrawn="1"/>
        </p:nvSpPr>
        <p:spPr>
          <a:xfrm>
            <a:off x="413238" y="1182688"/>
            <a:ext cx="236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err="1">
                <a:solidFill>
                  <a:schemeClr val="bg1"/>
                </a:solidFill>
                <a:latin typeface="Consolas (Headings)"/>
              </a:rPr>
              <a:t>BlazQ</a:t>
            </a:r>
            <a:endParaRPr lang="LID4096" sz="5400" b="1" dirty="0">
              <a:solidFill>
                <a:schemeClr val="bg1"/>
              </a:solidFill>
              <a:latin typeface="Consolas (Headings)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AFE9F9-B494-44F9-AAB9-375532654724}"/>
              </a:ext>
            </a:extLst>
          </p:cNvPr>
          <p:cNvSpPr txBox="1"/>
          <p:nvPr userDrawn="1"/>
        </p:nvSpPr>
        <p:spPr>
          <a:xfrm>
            <a:off x="241788" y="1979943"/>
            <a:ext cx="2705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Consolas (Headings)"/>
              </a:rPr>
              <a:t>Episode 03</a:t>
            </a:r>
            <a:endParaRPr lang="LID4096" sz="3200" dirty="0">
              <a:solidFill>
                <a:schemeClr val="bg1"/>
              </a:solidFill>
              <a:latin typeface="Consolas (Headings)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C94B65-7754-4355-AD5C-56099722DE2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238" y="3886200"/>
            <a:ext cx="2101362" cy="2857853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9FFB37B6-A6FE-4E50-9DA6-65DB3ED8B3ED}"/>
              </a:ext>
            </a:extLst>
          </p:cNvPr>
          <p:cNvGrpSpPr/>
          <p:nvPr userDrawn="1"/>
        </p:nvGrpSpPr>
        <p:grpSpPr>
          <a:xfrm>
            <a:off x="3048001" y="-15373"/>
            <a:ext cx="10363199" cy="320173"/>
            <a:chOff x="3048001" y="-15373"/>
            <a:chExt cx="10363199" cy="320173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7347543C-A4CC-4713-B9B3-1F58E3D73AA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8485633" y="15292"/>
              <a:ext cx="277367" cy="278758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9F28D106-722D-4589-9839-0BDF40B4412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3048001" y="28973"/>
              <a:ext cx="273638" cy="275827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B861CFD-A404-45DE-9635-66AB4ECE6DC0}"/>
                </a:ext>
              </a:extLst>
            </p:cNvPr>
            <p:cNvSpPr txBox="1"/>
            <p:nvPr userDrawn="1"/>
          </p:nvSpPr>
          <p:spPr>
            <a:xfrm>
              <a:off x="3406211" y="-15373"/>
              <a:ext cx="34268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  <a:hlinkClick r:id="rId6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https://twitch.tv/justthebenno</a:t>
              </a:r>
              <a:endParaRPr lang="LID4096" sz="1400" dirty="0">
                <a:solidFill>
                  <a:schemeClr val="bg1"/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F988E96-523D-4EEF-8516-B6BEE2FDD42C}"/>
                </a:ext>
              </a:extLst>
            </p:cNvPr>
            <p:cNvSpPr txBox="1"/>
            <p:nvPr userDrawn="1"/>
          </p:nvSpPr>
          <p:spPr>
            <a:xfrm>
              <a:off x="8763000" y="-15373"/>
              <a:ext cx="4648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  <a:hlinkClick r:id="rId7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https://github.com/just-the-benno/BlazQ</a:t>
              </a:r>
              <a:endParaRPr lang="LID4096" sz="14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98330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7" descr="An empty placeholder to add an image. Click on the placeholder and select the image that you wish to add.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464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3F10F-87DE-4DC4-9198-8B507F378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BA9BD1-4EF3-438C-96FC-B9CB237ED4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7F853-8A5C-45E4-85D3-7ED07B8D14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20A81C-88FD-4BBC-9AC4-0552DE3F24E8}" type="datetimeFigureOut">
              <a:rPr lang="LID4096" smtClean="0"/>
              <a:t>02/05/2021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E4C910-E755-4407-9426-569A9992D2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5F9CA1-E19E-4FF5-BBD0-C997EDB421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2E2B38-0035-422F-ACCC-9D1EB307A31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35701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hape&#10;&#10;Description automatically generated with medium confidence">
            <a:extLst>
              <a:ext uri="{FF2B5EF4-FFF2-40B4-BE49-F238E27FC236}">
                <a16:creationId xmlns:a16="http://schemas.microsoft.com/office/drawing/2014/main" id="{7BF5744C-EDCE-475B-A73B-A36A75581DF7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4200" y="-35170"/>
            <a:ext cx="1515221" cy="180055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2/5/2021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A486393-BEB0-4B3C-8E2D-6A03447C344D}"/>
              </a:ext>
            </a:extLst>
          </p:cNvPr>
          <p:cNvSpPr/>
          <p:nvPr userDrawn="1"/>
        </p:nvSpPr>
        <p:spPr>
          <a:xfrm>
            <a:off x="10972800" y="1633500"/>
            <a:ext cx="1176711" cy="186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7E81917-EBA4-40E5-A7FB-12BE7C8576B3}"/>
              </a:ext>
            </a:extLst>
          </p:cNvPr>
          <p:cNvSpPr/>
          <p:nvPr userDrawn="1"/>
        </p:nvSpPr>
        <p:spPr>
          <a:xfrm>
            <a:off x="-304800" y="965200"/>
            <a:ext cx="12496800" cy="685800"/>
          </a:xfrm>
          <a:prstGeom prst="rect">
            <a:avLst/>
          </a:prstGeom>
          <a:solidFill>
            <a:schemeClr val="tx1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14E94F9-78B2-4C05-B701-9485D7766747}"/>
              </a:ext>
            </a:extLst>
          </p:cNvPr>
          <p:cNvSpPr/>
          <p:nvPr userDrawn="1"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twitch.tv/justthebenno" TargetMode="Externa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bit.ly/3rl9t63" TargetMode="Externa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6.png"/><Relationship Id="rId4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95600" y="533400"/>
            <a:ext cx="9144000" cy="923330"/>
          </a:xfrm>
        </p:spPr>
        <p:txBody>
          <a:bodyPr>
            <a:normAutofit/>
          </a:bodyPr>
          <a:lstStyle/>
          <a:p>
            <a:r>
              <a:rPr lang="en-AU" dirty="0"/>
              <a:t>Dressing up</a:t>
            </a:r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E8529-204C-41A6-B164-FC1144647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Feedback &amp;&amp; What’s new?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6353A-DDC5-47B8-8D4E-6607D0CC85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 far no feedback received </a:t>
            </a:r>
          </a:p>
          <a:p>
            <a:r>
              <a:rPr lang="en-US" dirty="0"/>
              <a:t>No changes</a:t>
            </a:r>
            <a:endParaRPr lang="LID4096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BE1233-78D6-4F9B-8ACB-E8534D105E95}"/>
              </a:ext>
            </a:extLst>
          </p:cNvPr>
          <p:cNvSpPr txBox="1"/>
          <p:nvPr/>
        </p:nvSpPr>
        <p:spPr>
          <a:xfrm>
            <a:off x="533400" y="6488668"/>
            <a:ext cx="495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nsolas (Headings)"/>
              </a:rPr>
              <a:t>Part I: Report on the last episode</a:t>
            </a:r>
            <a:endParaRPr lang="en-AU" b="1" dirty="0">
              <a:solidFill>
                <a:schemeClr val="bg1"/>
              </a:solidFill>
              <a:latin typeface="Consolas (Headings)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A229AD1-357A-4F2C-9C0E-EAA18D4A7087}"/>
              </a:ext>
            </a:extLst>
          </p:cNvPr>
          <p:cNvSpPr/>
          <p:nvPr/>
        </p:nvSpPr>
        <p:spPr>
          <a:xfrm>
            <a:off x="7086600" y="6477000"/>
            <a:ext cx="51054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2E71828-9A72-4B68-AC81-49949CFD38AA}"/>
              </a:ext>
            </a:extLst>
          </p:cNvPr>
          <p:cNvSpPr/>
          <p:nvPr/>
        </p:nvSpPr>
        <p:spPr>
          <a:xfrm>
            <a:off x="7086600" y="6477000"/>
            <a:ext cx="2667000" cy="304800"/>
          </a:xfrm>
          <a:prstGeom prst="rect">
            <a:avLst/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159365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46B17-D3C7-4E29-8FDE-D31E4BD0F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Report summery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5C8E27-6BE4-4FCF-9B00-E5988FEB0A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takes time to build a community</a:t>
            </a:r>
          </a:p>
          <a:p>
            <a:r>
              <a:rPr lang="en-US" dirty="0"/>
              <a:t>But we have increased viewers</a:t>
            </a:r>
          </a:p>
          <a:p>
            <a:endParaRPr lang="LID4096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22E2AF-8D46-43ED-BBC0-2F26D92A6E72}"/>
              </a:ext>
            </a:extLst>
          </p:cNvPr>
          <p:cNvSpPr txBox="1"/>
          <p:nvPr/>
        </p:nvSpPr>
        <p:spPr>
          <a:xfrm>
            <a:off x="533400" y="6488668"/>
            <a:ext cx="495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nsolas (Headings)"/>
              </a:rPr>
              <a:t>Part I: Report on the last episode</a:t>
            </a:r>
            <a:endParaRPr lang="en-AU" b="1" dirty="0">
              <a:solidFill>
                <a:schemeClr val="bg1"/>
              </a:solidFill>
              <a:latin typeface="Consolas (Headings)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FE0F78E-7AAD-4112-BE64-D32D5DE878FA}"/>
              </a:ext>
            </a:extLst>
          </p:cNvPr>
          <p:cNvSpPr/>
          <p:nvPr/>
        </p:nvSpPr>
        <p:spPr>
          <a:xfrm>
            <a:off x="7086600" y="6477000"/>
            <a:ext cx="51054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B4AAF7C-EFD3-4B21-9D64-E486D01E7A30}"/>
              </a:ext>
            </a:extLst>
          </p:cNvPr>
          <p:cNvSpPr/>
          <p:nvPr/>
        </p:nvSpPr>
        <p:spPr>
          <a:xfrm>
            <a:off x="7086600" y="6477000"/>
            <a:ext cx="2667000" cy="304800"/>
          </a:xfrm>
          <a:prstGeom prst="rect">
            <a:avLst/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695620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2ECDE8A-4075-4E8C-AEA2-E27E5A2FF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it pretty</a:t>
            </a:r>
            <a:endParaRPr lang="LID4096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32ECE39-3437-427C-AF18-10CA72088B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Bootstrap and Responsive Web Design</a:t>
            </a:r>
            <a:endParaRPr lang="LID4096" sz="2800" dirty="0"/>
          </a:p>
        </p:txBody>
      </p:sp>
    </p:spTree>
    <p:extLst>
      <p:ext uri="{BB962C8B-B14F-4D97-AF65-F5344CB8AC3E}">
        <p14:creationId xmlns:p14="http://schemas.microsoft.com/office/powerpoint/2010/main" val="8165693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C378BAF-534B-4F99-B70C-44461C522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Debrief</a:t>
            </a:r>
            <a:endParaRPr lang="LID4096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4D0A3A-49B1-4E17-8683-0C6DB191B4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Wrapping up the episode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630542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2A3BB58-711C-470A-A34C-23F247AB1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LID4096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8F431FE-D785-4261-9170-03F087ED67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BlazQ looks good!</a:t>
            </a:r>
          </a:p>
          <a:p>
            <a:r>
              <a:rPr lang="en-US" dirty="0"/>
              <a:t>We know what responsive web design is</a:t>
            </a:r>
          </a:p>
          <a:p>
            <a:r>
              <a:rPr lang="en-US" dirty="0"/>
              <a:t>Components are great</a:t>
            </a:r>
          </a:p>
          <a:p>
            <a:pPr lvl="1"/>
            <a:r>
              <a:rPr lang="en-US" dirty="0"/>
              <a:t>Better reusability</a:t>
            </a:r>
          </a:p>
          <a:p>
            <a:pPr lvl="1"/>
            <a:r>
              <a:rPr lang="en-US" dirty="0"/>
              <a:t>Less code more output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11C219B-8581-4E59-BD3A-2E54389E6649}"/>
              </a:ext>
            </a:extLst>
          </p:cNvPr>
          <p:cNvGrpSpPr/>
          <p:nvPr/>
        </p:nvGrpSpPr>
        <p:grpSpPr>
          <a:xfrm>
            <a:off x="533400" y="6477000"/>
            <a:ext cx="11658600" cy="381000"/>
            <a:chOff x="533400" y="6477000"/>
            <a:chExt cx="11658600" cy="381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18821E4-EE10-45BA-B194-D76F9A3B94AE}"/>
                </a:ext>
              </a:extLst>
            </p:cNvPr>
            <p:cNvSpPr/>
            <p:nvPr/>
          </p:nvSpPr>
          <p:spPr>
            <a:xfrm>
              <a:off x="7086600" y="6477000"/>
              <a:ext cx="5105400" cy="3048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CDE95F1-747E-448A-9730-A40AF2720BBA}"/>
                </a:ext>
              </a:extLst>
            </p:cNvPr>
            <p:cNvSpPr/>
            <p:nvPr/>
          </p:nvSpPr>
          <p:spPr>
            <a:xfrm>
              <a:off x="7086600" y="6477000"/>
              <a:ext cx="5105400" cy="304800"/>
            </a:xfrm>
            <a:prstGeom prst="rect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CE39E8C-5F19-4E05-9FBD-6DD8B5274CE2}"/>
                </a:ext>
              </a:extLst>
            </p:cNvPr>
            <p:cNvSpPr txBox="1"/>
            <p:nvPr/>
          </p:nvSpPr>
          <p:spPr>
            <a:xfrm>
              <a:off x="533400" y="6488668"/>
              <a:ext cx="3962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Consolas (Headings)"/>
                </a:rPr>
                <a:t>Part II: Debrief</a:t>
              </a:r>
              <a:endParaRPr lang="en-AU" b="1" dirty="0">
                <a:solidFill>
                  <a:schemeClr val="bg1"/>
                </a:solidFill>
                <a:latin typeface="Consolas (Headings)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83439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2A3BB58-711C-470A-A34C-23F247AB1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LID4096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8F431FE-D785-4261-9170-03F087ED67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Responsive web design can be tricky</a:t>
            </a:r>
          </a:p>
          <a:p>
            <a:r>
              <a:rPr lang="en-US" dirty="0"/>
              <a:t>A good design and useability is a lot of work</a:t>
            </a:r>
          </a:p>
          <a:p>
            <a:r>
              <a:rPr lang="en-US" dirty="0"/>
              <a:t>Not necessarily the skillset of a software dev</a:t>
            </a:r>
          </a:p>
          <a:p>
            <a:pPr lvl="1"/>
            <a:endParaRPr lang="LID4096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11C219B-8581-4E59-BD3A-2E54389E6649}"/>
              </a:ext>
            </a:extLst>
          </p:cNvPr>
          <p:cNvGrpSpPr/>
          <p:nvPr/>
        </p:nvGrpSpPr>
        <p:grpSpPr>
          <a:xfrm>
            <a:off x="533400" y="6477000"/>
            <a:ext cx="11658600" cy="381000"/>
            <a:chOff x="533400" y="6477000"/>
            <a:chExt cx="11658600" cy="381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18821E4-EE10-45BA-B194-D76F9A3B94AE}"/>
                </a:ext>
              </a:extLst>
            </p:cNvPr>
            <p:cNvSpPr/>
            <p:nvPr/>
          </p:nvSpPr>
          <p:spPr>
            <a:xfrm>
              <a:off x="7086600" y="6477000"/>
              <a:ext cx="5105400" cy="3048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CDE95F1-747E-448A-9730-A40AF2720BBA}"/>
                </a:ext>
              </a:extLst>
            </p:cNvPr>
            <p:cNvSpPr/>
            <p:nvPr/>
          </p:nvSpPr>
          <p:spPr>
            <a:xfrm>
              <a:off x="7086600" y="6477000"/>
              <a:ext cx="5105400" cy="304800"/>
            </a:xfrm>
            <a:prstGeom prst="rect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CE39E8C-5F19-4E05-9FBD-6DD8B5274CE2}"/>
                </a:ext>
              </a:extLst>
            </p:cNvPr>
            <p:cNvSpPr txBox="1"/>
            <p:nvPr/>
          </p:nvSpPr>
          <p:spPr>
            <a:xfrm>
              <a:off x="533400" y="6488668"/>
              <a:ext cx="3962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Consolas (Headings)"/>
                </a:rPr>
                <a:t>Part II: Debrief</a:t>
              </a:r>
              <a:endParaRPr lang="en-AU" b="1" dirty="0">
                <a:solidFill>
                  <a:schemeClr val="bg1"/>
                </a:solidFill>
                <a:latin typeface="Consolas (Headings)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05136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6B1E5-4E0C-4BDA-B358-DCBFB8B5D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 </a:t>
            </a:r>
            <a:r>
              <a:rPr lang="de-DE" dirty="0" err="1"/>
              <a:t>session</a:t>
            </a:r>
            <a:r>
              <a:rPr lang="de-DE" dirty="0"/>
              <a:t> plan – I 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B2B66-3B8D-402C-84FC-C6B40F8D2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Couch Coop</a:t>
            </a:r>
          </a:p>
          <a:p>
            <a:pPr lvl="1"/>
            <a:r>
              <a:rPr lang="en-US" sz="2800" dirty="0"/>
              <a:t>Adding multiple players that can play locally</a:t>
            </a:r>
          </a:p>
          <a:p>
            <a:r>
              <a:rPr lang="en-US" sz="3200" dirty="0"/>
              <a:t>Uprising of the Jokers</a:t>
            </a:r>
          </a:p>
          <a:p>
            <a:pPr lvl="1"/>
            <a:r>
              <a:rPr lang="en-US" sz="2800" dirty="0"/>
              <a:t>Add more elements to the game</a:t>
            </a:r>
          </a:p>
          <a:p>
            <a:r>
              <a:rPr lang="en-US" sz="3200" dirty="0"/>
              <a:t>Go live</a:t>
            </a:r>
          </a:p>
          <a:p>
            <a:pPr lvl="1"/>
            <a:r>
              <a:rPr lang="en-US" sz="2800" dirty="0"/>
              <a:t>Finishing touches and deploy the application, so that everyone in the world can use it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27F823C-283E-4459-A359-B8E4CD8FAFCC}"/>
              </a:ext>
            </a:extLst>
          </p:cNvPr>
          <p:cNvGrpSpPr/>
          <p:nvPr/>
        </p:nvGrpSpPr>
        <p:grpSpPr>
          <a:xfrm>
            <a:off x="533400" y="6477000"/>
            <a:ext cx="11658600" cy="381000"/>
            <a:chOff x="533400" y="6477000"/>
            <a:chExt cx="11658600" cy="3810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5039F3F-2188-4711-812C-E813C395970A}"/>
                </a:ext>
              </a:extLst>
            </p:cNvPr>
            <p:cNvSpPr/>
            <p:nvPr/>
          </p:nvSpPr>
          <p:spPr>
            <a:xfrm>
              <a:off x="7086600" y="6477000"/>
              <a:ext cx="5105400" cy="3048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E32812F-3025-4696-99E4-5AB3094B4D59}"/>
                </a:ext>
              </a:extLst>
            </p:cNvPr>
            <p:cNvSpPr/>
            <p:nvPr/>
          </p:nvSpPr>
          <p:spPr>
            <a:xfrm>
              <a:off x="7086600" y="6477000"/>
              <a:ext cx="5105400" cy="304800"/>
            </a:xfrm>
            <a:prstGeom prst="rect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61553E1-8AC3-4D1F-BC04-D70F65BB2741}"/>
                </a:ext>
              </a:extLst>
            </p:cNvPr>
            <p:cNvSpPr txBox="1"/>
            <p:nvPr/>
          </p:nvSpPr>
          <p:spPr>
            <a:xfrm>
              <a:off x="533400" y="6488668"/>
              <a:ext cx="3962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Consolas (Headings)"/>
                </a:rPr>
                <a:t>Part II: Debrief</a:t>
              </a:r>
              <a:endParaRPr lang="en-AU" b="1" dirty="0">
                <a:solidFill>
                  <a:schemeClr val="bg1"/>
                </a:solidFill>
                <a:latin typeface="Consolas (Headings)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512379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6B1E5-4E0C-4BDA-B358-DCBFB8B5D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 </a:t>
            </a:r>
            <a:r>
              <a:rPr lang="de-DE" dirty="0" err="1"/>
              <a:t>session</a:t>
            </a:r>
            <a:r>
              <a:rPr lang="de-DE" dirty="0"/>
              <a:t> plan – II 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B2B66-3B8D-402C-84FC-C6B40F8D2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3200" dirty="0"/>
              <a:t>Be seated in the lobby</a:t>
            </a:r>
          </a:p>
          <a:p>
            <a:pPr lvl="1"/>
            <a:r>
              <a:rPr lang="en-US" sz="2800" dirty="0"/>
              <a:t>First step in the multiplayer domain</a:t>
            </a:r>
          </a:p>
          <a:p>
            <a:r>
              <a:rPr lang="en-US" dirty="0" err="1"/>
              <a:t>BlazQ</a:t>
            </a:r>
            <a:r>
              <a:rPr lang="en-US" dirty="0"/>
              <a:t> goes Multiplayer</a:t>
            </a:r>
          </a:p>
          <a:p>
            <a:pPr lvl="1"/>
            <a:r>
              <a:rPr lang="en-US" dirty="0"/>
              <a:t>Adding the mechanics for the multiplayer option</a:t>
            </a:r>
          </a:p>
          <a:p>
            <a:r>
              <a:rPr lang="en-US" dirty="0"/>
              <a:t>The hall of knowledge</a:t>
            </a:r>
          </a:p>
          <a:p>
            <a:pPr lvl="1"/>
            <a:r>
              <a:rPr lang="en-US" dirty="0"/>
              <a:t>Persisting a high score and more</a:t>
            </a:r>
          </a:p>
          <a:p>
            <a:r>
              <a:rPr lang="en-US" dirty="0"/>
              <a:t>This is my lobby</a:t>
            </a:r>
          </a:p>
          <a:p>
            <a:pPr lvl="1"/>
            <a:r>
              <a:rPr lang="en-US" dirty="0"/>
              <a:t>Introducing authentication and privacy into </a:t>
            </a:r>
            <a:r>
              <a:rPr lang="en-US" dirty="0" err="1"/>
              <a:t>BlazQ</a:t>
            </a:r>
            <a:endParaRPr lang="en-US" dirty="0"/>
          </a:p>
          <a:p>
            <a:r>
              <a:rPr lang="en-US" dirty="0"/>
              <a:t>[Outro] </a:t>
            </a:r>
            <a:r>
              <a:rPr lang="en-US" dirty="0" err="1"/>
              <a:t>Ain’t</a:t>
            </a:r>
            <a:r>
              <a:rPr lang="en-US" dirty="0"/>
              <a:t> no sunshine when it's gone</a:t>
            </a:r>
          </a:p>
          <a:p>
            <a:pPr lvl="1"/>
            <a:r>
              <a:rPr lang="en-US" dirty="0"/>
              <a:t>The careers as a software developer</a:t>
            </a:r>
            <a:endParaRPr lang="en-US" sz="28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27F823C-283E-4459-A359-B8E4CD8FAFCC}"/>
              </a:ext>
            </a:extLst>
          </p:cNvPr>
          <p:cNvGrpSpPr/>
          <p:nvPr/>
        </p:nvGrpSpPr>
        <p:grpSpPr>
          <a:xfrm>
            <a:off x="533400" y="6477000"/>
            <a:ext cx="11658600" cy="381000"/>
            <a:chOff x="533400" y="6477000"/>
            <a:chExt cx="11658600" cy="3810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5039F3F-2188-4711-812C-E813C395970A}"/>
                </a:ext>
              </a:extLst>
            </p:cNvPr>
            <p:cNvSpPr/>
            <p:nvPr/>
          </p:nvSpPr>
          <p:spPr>
            <a:xfrm>
              <a:off x="7086600" y="6477000"/>
              <a:ext cx="5105400" cy="3048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E32812F-3025-4696-99E4-5AB3094B4D59}"/>
                </a:ext>
              </a:extLst>
            </p:cNvPr>
            <p:cNvSpPr/>
            <p:nvPr/>
          </p:nvSpPr>
          <p:spPr>
            <a:xfrm>
              <a:off x="7086600" y="6477000"/>
              <a:ext cx="5105400" cy="304800"/>
            </a:xfrm>
            <a:prstGeom prst="rect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61553E1-8AC3-4D1F-BC04-D70F65BB2741}"/>
                </a:ext>
              </a:extLst>
            </p:cNvPr>
            <p:cNvSpPr txBox="1"/>
            <p:nvPr/>
          </p:nvSpPr>
          <p:spPr>
            <a:xfrm>
              <a:off x="533400" y="6488668"/>
              <a:ext cx="3962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Consolas (Headings)"/>
                </a:rPr>
                <a:t>Part II: Debrief</a:t>
              </a:r>
              <a:endParaRPr lang="en-AU" b="1" dirty="0">
                <a:solidFill>
                  <a:schemeClr val="bg1"/>
                </a:solidFill>
                <a:latin typeface="Consolas (Headings)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999815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6B1E5-4E0C-4BDA-B358-DCBFB8B5D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Next Episode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B2B66-3B8D-402C-84FC-C6B40F8D2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Couch Coop</a:t>
            </a:r>
          </a:p>
          <a:p>
            <a:pPr lvl="1"/>
            <a:r>
              <a:rPr lang="de-DE" dirty="0" err="1"/>
              <a:t>Acting</a:t>
            </a:r>
            <a:r>
              <a:rPr lang="de-DE" dirty="0"/>
              <a:t> </a:t>
            </a:r>
            <a:r>
              <a:rPr lang="de-DE" dirty="0" err="1"/>
              <a:t>based</a:t>
            </a:r>
            <a:r>
              <a:rPr lang="de-DE" dirty="0"/>
              <a:t> on </a:t>
            </a:r>
            <a:r>
              <a:rPr lang="de-DE" dirty="0" err="1"/>
              <a:t>keyboard</a:t>
            </a:r>
            <a:r>
              <a:rPr lang="de-DE" dirty="0"/>
              <a:t> </a:t>
            </a:r>
            <a:r>
              <a:rPr lang="de-DE" dirty="0" err="1"/>
              <a:t>events</a:t>
            </a:r>
            <a:endParaRPr lang="de-DE" dirty="0"/>
          </a:p>
          <a:p>
            <a:pPr lvl="1"/>
            <a:r>
              <a:rPr lang="de-DE" dirty="0"/>
              <a:t>More </a:t>
            </a:r>
            <a:r>
              <a:rPr lang="de-DE" dirty="0" err="1"/>
              <a:t>player</a:t>
            </a:r>
            <a:r>
              <a:rPr lang="de-DE" dirty="0"/>
              <a:t>,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logic</a:t>
            </a:r>
            <a:r>
              <a:rPr lang="de-DE" dirty="0"/>
              <a:t>?</a:t>
            </a:r>
          </a:p>
          <a:p>
            <a:pPr lvl="1"/>
            <a:endParaRPr lang="de-DE" dirty="0"/>
          </a:p>
          <a:p>
            <a:r>
              <a:rPr lang="de-DE" dirty="0"/>
              <a:t>Episode at Thu, 11 Feb, 8 PM PST</a:t>
            </a:r>
          </a:p>
          <a:p>
            <a:r>
              <a:rPr lang="de-DE" dirty="0"/>
              <a:t>Link: </a:t>
            </a:r>
            <a:r>
              <a:rPr lang="de-DE" dirty="0">
                <a:hlinkClick r:id="rId2"/>
              </a:rPr>
              <a:t>https://twitch.tv/justthebenno</a:t>
            </a:r>
            <a:r>
              <a:rPr lang="de-DE" dirty="0"/>
              <a:t>  </a:t>
            </a:r>
          </a:p>
          <a:p>
            <a:pPr marL="0" indent="0">
              <a:buNone/>
            </a:pPr>
            <a:endParaRPr lang="LID4096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27F823C-283E-4459-A359-B8E4CD8FAFCC}"/>
              </a:ext>
            </a:extLst>
          </p:cNvPr>
          <p:cNvGrpSpPr/>
          <p:nvPr/>
        </p:nvGrpSpPr>
        <p:grpSpPr>
          <a:xfrm>
            <a:off x="533400" y="6477000"/>
            <a:ext cx="11658600" cy="381000"/>
            <a:chOff x="533400" y="6477000"/>
            <a:chExt cx="11658600" cy="3810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5039F3F-2188-4711-812C-E813C395970A}"/>
                </a:ext>
              </a:extLst>
            </p:cNvPr>
            <p:cNvSpPr/>
            <p:nvPr/>
          </p:nvSpPr>
          <p:spPr>
            <a:xfrm>
              <a:off x="7086600" y="6477000"/>
              <a:ext cx="5105400" cy="3048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E32812F-3025-4696-99E4-5AB3094B4D59}"/>
                </a:ext>
              </a:extLst>
            </p:cNvPr>
            <p:cNvSpPr/>
            <p:nvPr/>
          </p:nvSpPr>
          <p:spPr>
            <a:xfrm>
              <a:off x="7086600" y="6477000"/>
              <a:ext cx="5105400" cy="304800"/>
            </a:xfrm>
            <a:prstGeom prst="rect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61553E1-8AC3-4D1F-BC04-D70F65BB2741}"/>
                </a:ext>
              </a:extLst>
            </p:cNvPr>
            <p:cNvSpPr txBox="1"/>
            <p:nvPr/>
          </p:nvSpPr>
          <p:spPr>
            <a:xfrm>
              <a:off x="533400" y="6488668"/>
              <a:ext cx="3962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Consolas (Headings)"/>
                </a:rPr>
                <a:t>Part II: Debrief</a:t>
              </a:r>
              <a:endParaRPr lang="en-AU" b="1" dirty="0">
                <a:solidFill>
                  <a:schemeClr val="bg1"/>
                </a:solidFill>
                <a:latin typeface="Consolas (Headings)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190364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051E9-9185-4EFD-9936-8D8385D31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Questionnaire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C97AE2-7F9B-485A-A51A-A13D001020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Help </a:t>
            </a:r>
            <a:r>
              <a:rPr lang="de-DE" dirty="0" err="1"/>
              <a:t>me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improve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learning</a:t>
            </a:r>
            <a:r>
              <a:rPr lang="de-DE" dirty="0"/>
              <a:t> </a:t>
            </a:r>
            <a:r>
              <a:rPr lang="de-DE" dirty="0" err="1"/>
              <a:t>experience</a:t>
            </a:r>
            <a:endParaRPr lang="de-DE" dirty="0"/>
          </a:p>
          <a:p>
            <a:r>
              <a:rPr lang="de-DE" dirty="0"/>
              <a:t>A quick form, </a:t>
            </a:r>
            <a:r>
              <a:rPr lang="de-DE" dirty="0" err="1"/>
              <a:t>taking</a:t>
            </a:r>
            <a:r>
              <a:rPr lang="de-DE" dirty="0"/>
              <a:t> </a:t>
            </a:r>
            <a:r>
              <a:rPr lang="de-DE" dirty="0" err="1"/>
              <a:t>less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5 </a:t>
            </a:r>
            <a:r>
              <a:rPr lang="de-DE" dirty="0" err="1"/>
              <a:t>minutes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complete</a:t>
            </a:r>
            <a:endParaRPr lang="de-DE" dirty="0"/>
          </a:p>
          <a:p>
            <a:r>
              <a:rPr lang="de-DE" dirty="0"/>
              <a:t>The </a:t>
            </a:r>
            <a:r>
              <a:rPr lang="de-DE" dirty="0" err="1"/>
              <a:t>results</a:t>
            </a:r>
            <a:r>
              <a:rPr lang="de-DE" dirty="0"/>
              <a:t> (and </a:t>
            </a:r>
            <a:r>
              <a:rPr lang="de-DE" dirty="0" err="1"/>
              <a:t>impacts</a:t>
            </a:r>
            <a:r>
              <a:rPr lang="de-DE" dirty="0"/>
              <a:t>) will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shown</a:t>
            </a:r>
            <a:r>
              <a:rPr lang="de-DE" dirty="0"/>
              <a:t> </a:t>
            </a:r>
            <a:r>
              <a:rPr lang="de-DE" dirty="0" err="1"/>
              <a:t>next</a:t>
            </a:r>
            <a:r>
              <a:rPr lang="de-DE" dirty="0"/>
              <a:t> </a:t>
            </a:r>
            <a:r>
              <a:rPr lang="de-DE" dirty="0" err="1"/>
              <a:t>episode</a:t>
            </a:r>
            <a:endParaRPr lang="de-DE" dirty="0"/>
          </a:p>
          <a:p>
            <a:r>
              <a:rPr lang="en-US" dirty="0">
                <a:hlinkClick r:id="rId2"/>
              </a:rPr>
              <a:t>http://bit.ly/3rl9t63</a:t>
            </a:r>
            <a:r>
              <a:rPr lang="en-US" dirty="0"/>
              <a:t> </a:t>
            </a:r>
            <a:endParaRPr lang="LID4096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79CB3A9-8838-42AA-8D3A-F1B246A4E215}"/>
              </a:ext>
            </a:extLst>
          </p:cNvPr>
          <p:cNvGrpSpPr/>
          <p:nvPr/>
        </p:nvGrpSpPr>
        <p:grpSpPr>
          <a:xfrm>
            <a:off x="533400" y="6477000"/>
            <a:ext cx="11658600" cy="381000"/>
            <a:chOff x="533400" y="6477000"/>
            <a:chExt cx="11658600" cy="381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5648B45-6171-4C55-B1A9-D7097B88D0CF}"/>
                </a:ext>
              </a:extLst>
            </p:cNvPr>
            <p:cNvSpPr/>
            <p:nvPr/>
          </p:nvSpPr>
          <p:spPr>
            <a:xfrm>
              <a:off x="7086600" y="6477000"/>
              <a:ext cx="5105400" cy="3048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19E0226-4E1E-4B15-BD7A-9E2FBF0984DC}"/>
                </a:ext>
              </a:extLst>
            </p:cNvPr>
            <p:cNvSpPr/>
            <p:nvPr/>
          </p:nvSpPr>
          <p:spPr>
            <a:xfrm>
              <a:off x="7086600" y="6477000"/>
              <a:ext cx="5105400" cy="304800"/>
            </a:xfrm>
            <a:prstGeom prst="rect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148019A-3152-4A67-B7BC-1633050DBD3C}"/>
                </a:ext>
              </a:extLst>
            </p:cNvPr>
            <p:cNvSpPr txBox="1"/>
            <p:nvPr/>
          </p:nvSpPr>
          <p:spPr>
            <a:xfrm>
              <a:off x="533400" y="6488668"/>
              <a:ext cx="3962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Consolas (Headings)"/>
                </a:rPr>
                <a:t>Part II: Debrief</a:t>
              </a:r>
              <a:endParaRPr lang="en-AU" b="1" dirty="0">
                <a:solidFill>
                  <a:schemeClr val="bg1"/>
                </a:solidFill>
                <a:latin typeface="Consolas (Headings)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51330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Episode’s</a:t>
            </a:r>
            <a:r>
              <a:rPr lang="en-US" sz="2800" b="1" dirty="0"/>
              <a:t> </a:t>
            </a:r>
            <a:r>
              <a:rPr lang="en-US" sz="2800" dirty="0"/>
              <a:t>goals: Playing a round of BlazQ</a:t>
            </a:r>
          </a:p>
        </p:txBody>
      </p:sp>
      <p:pic>
        <p:nvPicPr>
          <p:cNvPr id="4" name="2021-02-04 18-15-51">
            <a:hlinkClick r:id="" action="ppaction://media"/>
            <a:extLst>
              <a:ext uri="{FF2B5EF4-FFF2-40B4-BE49-F238E27FC236}">
                <a16:creationId xmlns:a16="http://schemas.microsoft.com/office/drawing/2014/main" id="{16121144-B21F-40D6-81F3-96250B148757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2301875" y="1828800"/>
            <a:ext cx="7586663" cy="4267200"/>
          </a:xfrm>
        </p:spPr>
      </p:pic>
    </p:spTree>
    <p:extLst>
      <p:ext uri="{BB962C8B-B14F-4D97-AF65-F5344CB8AC3E}">
        <p14:creationId xmlns:p14="http://schemas.microsoft.com/office/powerpoint/2010/main" val="2772730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6896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8AE6C-71C5-4127-B070-0BA2DA3FC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Thanks for listening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5F0FD5-5DD7-42FE-A598-B32A8C3334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appreciate your time</a:t>
            </a:r>
          </a:p>
          <a:p>
            <a:r>
              <a:rPr lang="en-US" dirty="0"/>
              <a:t>If you enjoyed it, spread the word and see you on the next episode</a:t>
            </a:r>
          </a:p>
          <a:p>
            <a:r>
              <a:rPr lang="en-US" dirty="0"/>
              <a:t>If not, feel free to tell me why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B0775D0-502A-4A20-A3B7-69F258415804}"/>
              </a:ext>
            </a:extLst>
          </p:cNvPr>
          <p:cNvGrpSpPr/>
          <p:nvPr/>
        </p:nvGrpSpPr>
        <p:grpSpPr>
          <a:xfrm>
            <a:off x="533400" y="6477000"/>
            <a:ext cx="11658600" cy="381000"/>
            <a:chOff x="533400" y="6477000"/>
            <a:chExt cx="11658600" cy="3810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F0370DA-367E-4393-B51A-8FDFA494894F}"/>
                </a:ext>
              </a:extLst>
            </p:cNvPr>
            <p:cNvSpPr/>
            <p:nvPr/>
          </p:nvSpPr>
          <p:spPr>
            <a:xfrm>
              <a:off x="7086600" y="6477000"/>
              <a:ext cx="5105400" cy="3048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9CF64FD-ADA3-472D-BCE0-E828AEC30003}"/>
                </a:ext>
              </a:extLst>
            </p:cNvPr>
            <p:cNvSpPr/>
            <p:nvPr/>
          </p:nvSpPr>
          <p:spPr>
            <a:xfrm>
              <a:off x="7086600" y="6477000"/>
              <a:ext cx="5105400" cy="304800"/>
            </a:xfrm>
            <a:prstGeom prst="rect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DD394B4-6C7C-4C15-87F6-0D01C4AE6197}"/>
                </a:ext>
              </a:extLst>
            </p:cNvPr>
            <p:cNvSpPr txBox="1"/>
            <p:nvPr/>
          </p:nvSpPr>
          <p:spPr>
            <a:xfrm>
              <a:off x="533400" y="6488668"/>
              <a:ext cx="3962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Consolas (Headings)"/>
                </a:rPr>
                <a:t>Part II: Debrief</a:t>
              </a:r>
              <a:endParaRPr lang="en-AU" b="1" dirty="0">
                <a:solidFill>
                  <a:schemeClr val="bg1"/>
                </a:solidFill>
                <a:latin typeface="Consolas (Headings)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56693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C8BEF-6711-4C27-A613-C49668579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Episode’s Content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A0104E-B78E-4F54-84D5-CD69756552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Report on the last episode</a:t>
            </a:r>
          </a:p>
          <a:p>
            <a:r>
              <a:rPr lang="en-US" dirty="0"/>
              <a:t>Jump into coding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715486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94D76-CE3E-4D52-8197-5A3636FF1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Values</a:t>
            </a:r>
            <a:endParaRPr lang="LID4096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8B50088-2274-4894-BF55-60209497C6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42950" lvl="0" indent="-742950">
              <a:buFont typeface="+mj-lt"/>
              <a:buAutoNum type="arabicPeriod"/>
            </a:pPr>
            <a:r>
              <a:rPr lang="en-US" dirty="0"/>
              <a:t>There are no dumb questions</a:t>
            </a:r>
          </a:p>
          <a:p>
            <a:pPr marL="742950" lvl="0" indent="-742950">
              <a:buFont typeface="+mj-lt"/>
              <a:buAutoNum type="arabicPeriod"/>
            </a:pPr>
            <a:r>
              <a:rPr lang="en-US" dirty="0"/>
              <a:t>No one is free of error</a:t>
            </a:r>
          </a:p>
          <a:p>
            <a:pPr marL="742950" lvl="0" indent="-742950">
              <a:buFont typeface="+mj-lt"/>
              <a:buAutoNum type="arabicPeriod"/>
            </a:pPr>
            <a:r>
              <a:rPr lang="en-US" dirty="0"/>
              <a:t>It’s about learning</a:t>
            </a:r>
          </a:p>
          <a:p>
            <a:pPr marL="742950" lvl="0" indent="-742950">
              <a:buFont typeface="+mj-lt"/>
              <a:buAutoNum type="arabicPeriod"/>
            </a:pPr>
            <a:r>
              <a:rPr lang="en-US" dirty="0"/>
              <a:t>Respect</a:t>
            </a:r>
          </a:p>
        </p:txBody>
      </p:sp>
    </p:spTree>
    <p:extLst>
      <p:ext uri="{BB962C8B-B14F-4D97-AF65-F5344CB8AC3E}">
        <p14:creationId xmlns:p14="http://schemas.microsoft.com/office/powerpoint/2010/main" val="32980226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3C64854-1081-41D7-92A0-0596BEDBF7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Report on the last episode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F95D786-68A8-409F-878E-F2295B1217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AU" dirty="0"/>
              <a:t>Statistics, Feedback and Implications</a:t>
            </a:r>
          </a:p>
        </p:txBody>
      </p:sp>
    </p:spTree>
    <p:extLst>
      <p:ext uri="{BB962C8B-B14F-4D97-AF65-F5344CB8AC3E}">
        <p14:creationId xmlns:p14="http://schemas.microsoft.com/office/powerpoint/2010/main" val="3643869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C01E7-0E07-43BC-B84C-C759CA0A1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22962-03CE-4902-A196-41E32A760EB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/>
              <a:t>Live viewer:  1</a:t>
            </a:r>
          </a:p>
          <a:p>
            <a:r>
              <a:rPr lang="en-US" sz="3200" dirty="0"/>
              <a:t>Recorded stream viewer:</a:t>
            </a:r>
          </a:p>
          <a:p>
            <a:pPr lvl="1"/>
            <a:r>
              <a:rPr lang="en-US" sz="2800" dirty="0"/>
              <a:t>Twitch: 33 (+9)</a:t>
            </a:r>
          </a:p>
          <a:p>
            <a:pPr lvl="1"/>
            <a:r>
              <a:rPr lang="en-US" sz="2800" dirty="0"/>
              <a:t>YouTube: 10 (+1)</a:t>
            </a:r>
          </a:p>
          <a:p>
            <a:r>
              <a:rPr lang="en-US" sz="3200" dirty="0"/>
              <a:t>Feedback form received: 0</a:t>
            </a:r>
          </a:p>
          <a:p>
            <a:r>
              <a:rPr lang="en-US" sz="3200" dirty="0"/>
              <a:t>Discussions: 0</a:t>
            </a:r>
          </a:p>
          <a:p>
            <a:endParaRPr lang="en-US" sz="3200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1F8657A1-AB72-418A-BA72-7BE41B58A9F7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923480284"/>
              </p:ext>
            </p:extLst>
          </p:nvPr>
        </p:nvGraphicFramePr>
        <p:xfrm>
          <a:off x="6324600" y="1825625"/>
          <a:ext cx="4343400" cy="42703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8" name="Group 7">
            <a:extLst>
              <a:ext uri="{FF2B5EF4-FFF2-40B4-BE49-F238E27FC236}">
                <a16:creationId xmlns:a16="http://schemas.microsoft.com/office/drawing/2014/main" id="{D980D6AD-67DA-4EF2-8479-274896C4F280}"/>
              </a:ext>
            </a:extLst>
          </p:cNvPr>
          <p:cNvGrpSpPr/>
          <p:nvPr/>
        </p:nvGrpSpPr>
        <p:grpSpPr>
          <a:xfrm>
            <a:off x="533400" y="6477000"/>
            <a:ext cx="11658600" cy="381000"/>
            <a:chOff x="533400" y="6477000"/>
            <a:chExt cx="11658600" cy="381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3F51A29-45E9-444B-B77F-D1351E42BF78}"/>
                </a:ext>
              </a:extLst>
            </p:cNvPr>
            <p:cNvSpPr/>
            <p:nvPr/>
          </p:nvSpPr>
          <p:spPr>
            <a:xfrm>
              <a:off x="7086600" y="6477000"/>
              <a:ext cx="5105400" cy="3048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2BAD2D2-19C9-4A00-9CA1-06D55F7CBD86}"/>
                </a:ext>
              </a:extLst>
            </p:cNvPr>
            <p:cNvSpPr/>
            <p:nvPr/>
          </p:nvSpPr>
          <p:spPr>
            <a:xfrm>
              <a:off x="7086600" y="6477000"/>
              <a:ext cx="1066800" cy="304800"/>
            </a:xfrm>
            <a:prstGeom prst="rect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8CFA2E5-4F7F-4898-A5E1-59ABFE8BB7DB}"/>
                </a:ext>
              </a:extLst>
            </p:cNvPr>
            <p:cNvSpPr txBox="1"/>
            <p:nvPr/>
          </p:nvSpPr>
          <p:spPr>
            <a:xfrm>
              <a:off x="533400" y="6488668"/>
              <a:ext cx="4953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Consolas (Headings)"/>
                </a:rPr>
                <a:t>Part I: Report on the last episode</a:t>
              </a:r>
              <a:endParaRPr lang="en-AU" b="1" dirty="0">
                <a:solidFill>
                  <a:schemeClr val="bg1"/>
                </a:solidFill>
                <a:latin typeface="Consolas (Headings)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819488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85D8BEC-9257-4D07-AAC9-7E93A6C76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Statistics over time</a:t>
            </a:r>
            <a:endParaRPr lang="LID4096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293FBFF-20FD-44F0-AC91-E8772AE591B4}"/>
              </a:ext>
            </a:extLst>
          </p:cNvPr>
          <p:cNvSpPr/>
          <p:nvPr/>
        </p:nvSpPr>
        <p:spPr>
          <a:xfrm>
            <a:off x="7086600" y="6477000"/>
            <a:ext cx="51054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3E95CE2-079F-4912-A79E-CBDC4809DA30}"/>
              </a:ext>
            </a:extLst>
          </p:cNvPr>
          <p:cNvSpPr/>
          <p:nvPr/>
        </p:nvSpPr>
        <p:spPr>
          <a:xfrm>
            <a:off x="7086600" y="6477000"/>
            <a:ext cx="2667000" cy="304800"/>
          </a:xfrm>
          <a:prstGeom prst="rect">
            <a:avLst/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2CA33F-425B-4686-92DE-EDF708B1D50B}"/>
              </a:ext>
            </a:extLst>
          </p:cNvPr>
          <p:cNvSpPr txBox="1"/>
          <p:nvPr/>
        </p:nvSpPr>
        <p:spPr>
          <a:xfrm>
            <a:off x="533400" y="6488668"/>
            <a:ext cx="495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nsolas (Headings)"/>
              </a:rPr>
              <a:t>Part I: Report on the last episode</a:t>
            </a:r>
            <a:endParaRPr lang="en-AU" b="1" dirty="0">
              <a:solidFill>
                <a:schemeClr val="bg1"/>
              </a:solidFill>
              <a:latin typeface="Consolas (Headings)"/>
            </a:endParaRP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BBE7A64A-D636-4092-A1D9-51738E95010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524000" y="1828800"/>
          <a:ext cx="9144000" cy="4267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454736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0F380-86F4-4490-BBB2-52773B4CB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Views per episode</a:t>
            </a:r>
            <a:endParaRPr lang="LID4096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3D16A4-C104-4B3E-99F1-07A3E4A7317B}"/>
              </a:ext>
            </a:extLst>
          </p:cNvPr>
          <p:cNvSpPr txBox="1"/>
          <p:nvPr/>
        </p:nvSpPr>
        <p:spPr>
          <a:xfrm>
            <a:off x="533400" y="6488668"/>
            <a:ext cx="495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nsolas (Headings)"/>
              </a:rPr>
              <a:t>Part I: Report on the last episode</a:t>
            </a:r>
            <a:endParaRPr lang="en-AU" b="1" dirty="0">
              <a:solidFill>
                <a:schemeClr val="bg1"/>
              </a:solidFill>
              <a:latin typeface="Consolas (Headings)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1BC7A9A-C819-4148-8576-C0CF81C04EBE}"/>
              </a:ext>
            </a:extLst>
          </p:cNvPr>
          <p:cNvSpPr/>
          <p:nvPr/>
        </p:nvSpPr>
        <p:spPr>
          <a:xfrm>
            <a:off x="7086600" y="6477000"/>
            <a:ext cx="51054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9FA02C0-A2E9-4064-81E3-327595F2EFED}"/>
              </a:ext>
            </a:extLst>
          </p:cNvPr>
          <p:cNvSpPr/>
          <p:nvPr/>
        </p:nvSpPr>
        <p:spPr>
          <a:xfrm>
            <a:off x="7086600" y="6477000"/>
            <a:ext cx="2667000" cy="304800"/>
          </a:xfrm>
          <a:prstGeom prst="rect">
            <a:avLst/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graphicFrame>
        <p:nvGraphicFramePr>
          <p:cNvPr id="13" name="Content Placeholder 12">
            <a:extLst>
              <a:ext uri="{FF2B5EF4-FFF2-40B4-BE49-F238E27FC236}">
                <a16:creationId xmlns:a16="http://schemas.microsoft.com/office/drawing/2014/main" id="{4D382D66-024A-4373-BCC5-C8DAF2C771C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524000" y="1828800"/>
          <a:ext cx="9144000" cy="4267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767257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0F380-86F4-4490-BBB2-52773B4CB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Total view count over time</a:t>
            </a:r>
            <a:endParaRPr lang="LID4096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BDD1AE-8429-4547-A1E8-78A52A6354BE}"/>
              </a:ext>
            </a:extLst>
          </p:cNvPr>
          <p:cNvSpPr txBox="1"/>
          <p:nvPr/>
        </p:nvSpPr>
        <p:spPr>
          <a:xfrm>
            <a:off x="533400" y="6488668"/>
            <a:ext cx="495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nsolas (Headings)"/>
              </a:rPr>
              <a:t>Part I: Report on the last episode</a:t>
            </a:r>
            <a:endParaRPr lang="en-AU" b="1" dirty="0">
              <a:solidFill>
                <a:schemeClr val="bg1"/>
              </a:solidFill>
              <a:latin typeface="Consolas (Headings)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BE0FE40-5D59-48C9-BBDC-6FF524B506F9}"/>
              </a:ext>
            </a:extLst>
          </p:cNvPr>
          <p:cNvSpPr/>
          <p:nvPr/>
        </p:nvSpPr>
        <p:spPr>
          <a:xfrm>
            <a:off x="7086600" y="6477000"/>
            <a:ext cx="51054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FDE41D8-54DA-428D-B9FF-85F1BB4E1C89}"/>
              </a:ext>
            </a:extLst>
          </p:cNvPr>
          <p:cNvSpPr/>
          <p:nvPr/>
        </p:nvSpPr>
        <p:spPr>
          <a:xfrm>
            <a:off x="7086600" y="6477000"/>
            <a:ext cx="2667000" cy="304800"/>
          </a:xfrm>
          <a:prstGeom prst="rect">
            <a:avLst/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2D639848-0BAF-4883-B3C1-3DC690B98E4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524000" y="1828800"/>
          <a:ext cx="9144000" cy="4267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78087443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ch Computer 16x9">
  <a:themeElements>
    <a:clrScheme name="Custom 1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8071B2"/>
      </a:accent1>
      <a:accent2>
        <a:srgbClr val="00B050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901026.potx" id="{FD85E87A-7813-4F67-9E59-69B5487A1910}" vid="{BDF94C36-3ACF-4CF1-939F-F4211E6D666F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technology circuit board design presentation (widescreen)</Template>
  <TotalTime>5344</TotalTime>
  <Words>460</Words>
  <Application>Microsoft Office PowerPoint</Application>
  <PresentationFormat>Widescreen</PresentationFormat>
  <Paragraphs>92</Paragraphs>
  <Slides>20</Slides>
  <Notes>1</Notes>
  <HiddenSlides>0</HiddenSlides>
  <MMClips>1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Calibri</vt:lpstr>
      <vt:lpstr>Calibri Light</vt:lpstr>
      <vt:lpstr>Candara</vt:lpstr>
      <vt:lpstr>Consolas</vt:lpstr>
      <vt:lpstr>Consolas (Headings)</vt:lpstr>
      <vt:lpstr>Custom Design</vt:lpstr>
      <vt:lpstr>Tech Computer 16x9</vt:lpstr>
      <vt:lpstr>Dressing up</vt:lpstr>
      <vt:lpstr>Episode’s goals: Playing a round of BlazQ</vt:lpstr>
      <vt:lpstr>Episode’s Content</vt:lpstr>
      <vt:lpstr>Learning Values</vt:lpstr>
      <vt:lpstr>Report on the last episode</vt:lpstr>
      <vt:lpstr>Statistics</vt:lpstr>
      <vt:lpstr>Statistics over time</vt:lpstr>
      <vt:lpstr>Views per episode</vt:lpstr>
      <vt:lpstr>Total view count over time</vt:lpstr>
      <vt:lpstr>Feedback &amp;&amp; What’s new?</vt:lpstr>
      <vt:lpstr>Report summery</vt:lpstr>
      <vt:lpstr>Making it pretty</vt:lpstr>
      <vt:lpstr>Debrief</vt:lpstr>
      <vt:lpstr>Summary</vt:lpstr>
      <vt:lpstr>Summary</vt:lpstr>
      <vt:lpstr>The session plan – I </vt:lpstr>
      <vt:lpstr>The session plan – II </vt:lpstr>
      <vt:lpstr>Next Episode</vt:lpstr>
      <vt:lpstr>Questionnaire</vt:lpstr>
      <vt:lpstr>Thanks for listening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Alexandra Kappel</dc:creator>
  <cp:lastModifiedBy>Benjamin Kappel</cp:lastModifiedBy>
  <cp:revision>64</cp:revision>
  <dcterms:created xsi:type="dcterms:W3CDTF">2020-12-31T08:09:47Z</dcterms:created>
  <dcterms:modified xsi:type="dcterms:W3CDTF">2021-02-05T06:46:19Z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