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20104100" cy="11303000"/>
  <p:notesSz cx="20104100" cy="11303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5"/>
  </p:normalViewPr>
  <p:slideViewPr>
    <p:cSldViewPr>
      <p:cViewPr varScale="1">
        <p:scale>
          <a:sx n="51" d="100"/>
          <a:sy n="51" d="100"/>
        </p:scale>
        <p:origin x="1040" y="2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84789" y="2130974"/>
            <a:ext cx="18334520" cy="901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29680"/>
            <a:ext cx="14072870" cy="282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800" b="1" i="0">
                <a:solidFill>
                  <a:srgbClr val="96529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800" b="1" i="0">
                <a:solidFill>
                  <a:srgbClr val="96529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599690"/>
            <a:ext cx="8745284" cy="7459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599690"/>
            <a:ext cx="8745284" cy="7459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100" cy="11303000"/>
          </a:xfrm>
          <a:custGeom>
            <a:avLst/>
            <a:gdLst/>
            <a:ahLst/>
            <a:cxnLst/>
            <a:rect l="l" t="t" r="r" b="b"/>
            <a:pathLst>
              <a:path w="20104100" h="11303000">
                <a:moveTo>
                  <a:pt x="0" y="0"/>
                </a:moveTo>
                <a:lnTo>
                  <a:pt x="20104098" y="0"/>
                </a:lnTo>
                <a:lnTo>
                  <a:pt x="20104098" y="11302999"/>
                </a:lnTo>
                <a:lnTo>
                  <a:pt x="0" y="11302999"/>
                </a:lnTo>
                <a:lnTo>
                  <a:pt x="0" y="0"/>
                </a:lnTo>
                <a:close/>
              </a:path>
            </a:pathLst>
          </a:custGeom>
          <a:solidFill>
            <a:srgbClr val="9652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0104098" cy="1130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84789" y="1620785"/>
            <a:ext cx="1628139" cy="127000"/>
          </a:xfrm>
          <a:custGeom>
            <a:avLst/>
            <a:gdLst/>
            <a:ahLst/>
            <a:cxnLst/>
            <a:rect l="l" t="t" r="r" b="b"/>
            <a:pathLst>
              <a:path w="1628139" h="127000">
                <a:moveTo>
                  <a:pt x="0" y="0"/>
                </a:moveTo>
                <a:lnTo>
                  <a:pt x="1628099" y="0"/>
                </a:lnTo>
                <a:lnTo>
                  <a:pt x="1628099" y="126999"/>
                </a:lnTo>
                <a:lnTo>
                  <a:pt x="0" y="126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800" b="1" i="0">
                <a:solidFill>
                  <a:srgbClr val="96529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100" cy="11303000"/>
          </a:xfrm>
          <a:custGeom>
            <a:avLst/>
            <a:gdLst/>
            <a:ahLst/>
            <a:cxnLst/>
            <a:rect l="l" t="t" r="r" b="b"/>
            <a:pathLst>
              <a:path w="20104100" h="11303000">
                <a:moveTo>
                  <a:pt x="0" y="0"/>
                </a:moveTo>
                <a:lnTo>
                  <a:pt x="20104098" y="0"/>
                </a:lnTo>
                <a:lnTo>
                  <a:pt x="20104098" y="11302999"/>
                </a:lnTo>
                <a:lnTo>
                  <a:pt x="0" y="11302999"/>
                </a:lnTo>
                <a:lnTo>
                  <a:pt x="0" y="0"/>
                </a:lnTo>
                <a:close/>
              </a:path>
            </a:pathLst>
          </a:custGeom>
          <a:solidFill>
            <a:srgbClr val="9652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0104098" cy="1130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84789" y="1620785"/>
            <a:ext cx="1628139" cy="127000"/>
          </a:xfrm>
          <a:custGeom>
            <a:avLst/>
            <a:gdLst/>
            <a:ahLst/>
            <a:cxnLst/>
            <a:rect l="l" t="t" r="r" b="b"/>
            <a:pathLst>
              <a:path w="1628139" h="127000">
                <a:moveTo>
                  <a:pt x="0" y="0"/>
                </a:moveTo>
                <a:lnTo>
                  <a:pt x="1628099" y="0"/>
                </a:lnTo>
                <a:lnTo>
                  <a:pt x="1628099" y="126999"/>
                </a:lnTo>
                <a:lnTo>
                  <a:pt x="0" y="126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2088" y="2066904"/>
            <a:ext cx="812164" cy="2433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800" b="1" i="0">
                <a:solidFill>
                  <a:srgbClr val="96529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0564" y="4070951"/>
            <a:ext cx="18362971" cy="441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1790"/>
            <a:ext cx="6433312" cy="565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1790"/>
            <a:ext cx="4623943" cy="565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1790"/>
            <a:ext cx="4623943" cy="565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tic.upf.edu/%7Eocelma/MusicRecommendationDataset/lastfm-360K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67473" y="1643927"/>
            <a:ext cx="2952788" cy="816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68146" y="9276721"/>
            <a:ext cx="652985" cy="6810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97147" y="9321629"/>
            <a:ext cx="604075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700" spc="475" dirty="0">
                <a:solidFill>
                  <a:srgbClr val="FFFFFF"/>
                </a:solidFill>
                <a:latin typeface="Calibri"/>
                <a:cs typeface="Calibri"/>
              </a:rPr>
              <a:t>Артур Сапрыкин</a:t>
            </a:r>
            <a:endParaRPr sz="37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2089" y="4376336"/>
            <a:ext cx="17070070" cy="239903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 marR="5080">
              <a:lnSpc>
                <a:spcPts val="8850"/>
              </a:lnSpc>
              <a:spcBef>
                <a:spcPts val="1220"/>
              </a:spcBef>
            </a:pPr>
            <a:r>
              <a:rPr sz="8200" b="1" spc="1395" dirty="0">
                <a:solidFill>
                  <a:srgbClr val="FFFFFF"/>
                </a:solidFill>
                <a:latin typeface="Calibri"/>
                <a:cs typeface="Calibri"/>
              </a:rPr>
              <a:t>РЕКОМЕНДАЦИИ </a:t>
            </a:r>
            <a:r>
              <a:rPr sz="8200" b="1" spc="1550" dirty="0">
                <a:solidFill>
                  <a:srgbClr val="FFFFFF"/>
                </a:solidFill>
                <a:latin typeface="Calibri"/>
                <a:cs typeface="Calibri"/>
              </a:rPr>
              <a:t>НА</a:t>
            </a:r>
            <a:r>
              <a:rPr sz="8200" b="1" spc="-4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200" b="1" spc="1480" dirty="0">
                <a:solidFill>
                  <a:srgbClr val="FFFFFF"/>
                </a:solidFill>
                <a:latin typeface="Calibri"/>
                <a:cs typeface="Calibri"/>
              </a:rPr>
              <a:t>ОСНОВЕ  </a:t>
            </a:r>
            <a:r>
              <a:rPr sz="8200" b="1" spc="1560" dirty="0">
                <a:solidFill>
                  <a:srgbClr val="FFFFFF"/>
                </a:solidFill>
                <a:latin typeface="Calibri"/>
                <a:cs typeface="Calibri"/>
              </a:rPr>
              <a:t>СКРЫТЫХ</a:t>
            </a:r>
            <a:r>
              <a:rPr sz="8200" b="1" spc="45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200" b="1" spc="1475" dirty="0">
                <a:solidFill>
                  <a:srgbClr val="FFFFFF"/>
                </a:solidFill>
                <a:latin typeface="Calibri"/>
                <a:cs typeface="Calibri"/>
              </a:rPr>
              <a:t>ФАКТОРОВ</a:t>
            </a:r>
            <a:endParaRPr sz="8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4789" y="2130974"/>
            <a:ext cx="5946775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50" b="0" spc="765" dirty="0">
                <a:solidFill>
                  <a:srgbClr val="525860"/>
                </a:solidFill>
                <a:latin typeface="Calibri"/>
                <a:cs typeface="Calibri"/>
              </a:rPr>
              <a:t>Резюме </a:t>
            </a:r>
            <a:r>
              <a:rPr sz="5750" b="0" spc="750" dirty="0">
                <a:solidFill>
                  <a:srgbClr val="525860"/>
                </a:solidFill>
                <a:latin typeface="Calibri"/>
                <a:cs typeface="Calibri"/>
              </a:rPr>
              <a:t>по</a:t>
            </a:r>
            <a:r>
              <a:rPr sz="5750" b="0" spc="-415" dirty="0">
                <a:solidFill>
                  <a:srgbClr val="525860"/>
                </a:solidFill>
                <a:latin typeface="Calibri"/>
                <a:cs typeface="Calibri"/>
              </a:rPr>
              <a:t> </a:t>
            </a:r>
            <a:r>
              <a:rPr sz="5750" b="0" spc="950" dirty="0">
                <a:solidFill>
                  <a:srgbClr val="525860"/>
                </a:solidFill>
                <a:latin typeface="Calibri"/>
                <a:cs typeface="Calibri"/>
              </a:rPr>
              <a:t>SVD</a:t>
            </a:r>
            <a:endParaRPr sz="5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0564" y="4070951"/>
            <a:ext cx="15130780" cy="3324225"/>
          </a:xfrm>
          <a:prstGeom prst="rect">
            <a:avLst/>
          </a:prstGeom>
        </p:spPr>
        <p:txBody>
          <a:bodyPr vert="horz" wrap="square" lIns="0" tIns="382905" rIns="0" bIns="0" rtlCol="0">
            <a:spAutoFit/>
          </a:bodyPr>
          <a:lstStyle/>
          <a:p>
            <a:pPr marL="471170" indent="-459105">
              <a:lnSpc>
                <a:spcPct val="100000"/>
              </a:lnSpc>
              <a:spcBef>
                <a:spcPts val="3015"/>
              </a:spcBef>
              <a:buClr>
                <a:srgbClr val="96529D"/>
              </a:buClr>
              <a:buSzPct val="62500"/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4800" spc="630" dirty="0">
                <a:latin typeface="Calibri"/>
                <a:cs typeface="Calibri"/>
              </a:rPr>
              <a:t>линейная </a:t>
            </a:r>
            <a:r>
              <a:rPr sz="4800" spc="520" dirty="0">
                <a:latin typeface="Calibri"/>
                <a:cs typeface="Calibri"/>
              </a:rPr>
              <a:t>модель </a:t>
            </a:r>
            <a:r>
              <a:rPr sz="4800" spc="620" dirty="0">
                <a:latin typeface="Calibri"/>
                <a:cs typeface="Calibri"/>
              </a:rPr>
              <a:t>предпочтений</a:t>
            </a:r>
            <a:r>
              <a:rPr sz="4800" spc="-640" dirty="0">
                <a:latin typeface="Calibri"/>
                <a:cs typeface="Calibri"/>
              </a:rPr>
              <a:t> </a:t>
            </a:r>
            <a:r>
              <a:rPr sz="4800" spc="530" dirty="0">
                <a:latin typeface="Calibri"/>
                <a:cs typeface="Calibri"/>
              </a:rPr>
              <a:t>(рейтингов)</a:t>
            </a:r>
            <a:endParaRPr sz="4800">
              <a:latin typeface="Calibri"/>
              <a:cs typeface="Calibri"/>
            </a:endParaRPr>
          </a:p>
          <a:p>
            <a:pPr marL="471170" indent="-459105">
              <a:lnSpc>
                <a:spcPct val="100000"/>
              </a:lnSpc>
              <a:spcBef>
                <a:spcPts val="2915"/>
              </a:spcBef>
              <a:buClr>
                <a:srgbClr val="96529D"/>
              </a:buClr>
              <a:buSzPct val="62500"/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4800" spc="420" dirty="0">
                <a:latin typeface="Calibri"/>
                <a:cs typeface="Calibri"/>
              </a:rPr>
              <a:t>“скрытые” </a:t>
            </a:r>
            <a:r>
              <a:rPr sz="4800" spc="585" dirty="0">
                <a:latin typeface="Calibri"/>
                <a:cs typeface="Calibri"/>
              </a:rPr>
              <a:t>факторы </a:t>
            </a:r>
            <a:r>
              <a:rPr sz="4800" spc="575" dirty="0">
                <a:latin typeface="Calibri"/>
                <a:cs typeface="Calibri"/>
              </a:rPr>
              <a:t>нельзя</a:t>
            </a:r>
            <a:r>
              <a:rPr sz="4800" spc="-555" dirty="0">
                <a:latin typeface="Calibri"/>
                <a:cs typeface="Calibri"/>
              </a:rPr>
              <a:t> </a:t>
            </a:r>
            <a:r>
              <a:rPr sz="4800" spc="600" dirty="0">
                <a:latin typeface="Calibri"/>
                <a:cs typeface="Calibri"/>
              </a:rPr>
              <a:t>интерпретировать</a:t>
            </a:r>
            <a:endParaRPr sz="4800">
              <a:latin typeface="Calibri"/>
              <a:cs typeface="Calibri"/>
            </a:endParaRPr>
          </a:p>
          <a:p>
            <a:pPr marL="471170" indent="-459105">
              <a:lnSpc>
                <a:spcPct val="100000"/>
              </a:lnSpc>
              <a:spcBef>
                <a:spcPts val="2865"/>
              </a:spcBef>
              <a:buClr>
                <a:srgbClr val="96529D"/>
              </a:buClr>
              <a:buSzPct val="62500"/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4800" spc="560" dirty="0">
                <a:latin typeface="Calibri"/>
                <a:cs typeface="Calibri"/>
              </a:rPr>
              <a:t>плохо</a:t>
            </a:r>
            <a:r>
              <a:rPr sz="4800" spc="165" dirty="0">
                <a:latin typeface="Calibri"/>
                <a:cs typeface="Calibri"/>
              </a:rPr>
              <a:t> </a:t>
            </a:r>
            <a:r>
              <a:rPr sz="4800" spc="605" dirty="0">
                <a:latin typeface="Calibri"/>
                <a:cs typeface="Calibri"/>
              </a:rPr>
              <a:t>параллелится</a:t>
            </a:r>
            <a:r>
              <a:rPr sz="4800" spc="165" dirty="0">
                <a:latin typeface="Calibri"/>
                <a:cs typeface="Calibri"/>
              </a:rPr>
              <a:t> </a:t>
            </a:r>
            <a:r>
              <a:rPr sz="4800" spc="585" dirty="0">
                <a:latin typeface="Calibri"/>
                <a:cs typeface="Calibri"/>
              </a:rPr>
              <a:t>на</a:t>
            </a:r>
            <a:r>
              <a:rPr sz="4800" spc="165" dirty="0">
                <a:latin typeface="Calibri"/>
                <a:cs typeface="Calibri"/>
              </a:rPr>
              <a:t> </a:t>
            </a:r>
            <a:r>
              <a:rPr sz="4800" spc="610" dirty="0">
                <a:latin typeface="Calibri"/>
                <a:cs typeface="Calibri"/>
              </a:rPr>
              <a:t>больших</a:t>
            </a:r>
            <a:r>
              <a:rPr sz="4800" spc="165" dirty="0">
                <a:latin typeface="Calibri"/>
                <a:cs typeface="Calibri"/>
              </a:rPr>
              <a:t> </a:t>
            </a:r>
            <a:r>
              <a:rPr sz="4800" spc="550" dirty="0">
                <a:latin typeface="Calibri"/>
                <a:cs typeface="Calibri"/>
              </a:rPr>
              <a:t>данных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2089" y="1139291"/>
            <a:ext cx="637349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565" dirty="0">
                <a:solidFill>
                  <a:srgbClr val="ABA7A7"/>
                </a:solidFill>
                <a:latin typeface="Calibri"/>
                <a:cs typeface="Calibri"/>
              </a:rPr>
              <a:t>SVD</a:t>
            </a:r>
            <a:r>
              <a:rPr sz="3300" b="1" spc="160" dirty="0">
                <a:solidFill>
                  <a:srgbClr val="ABA7A7"/>
                </a:solidFill>
                <a:latin typeface="Calibri"/>
                <a:cs typeface="Calibri"/>
              </a:rPr>
              <a:t> </a:t>
            </a:r>
            <a:r>
              <a:rPr sz="3300" b="1" spc="555" dirty="0">
                <a:solidFill>
                  <a:srgbClr val="ABA7A7"/>
                </a:solidFill>
                <a:latin typeface="Calibri"/>
                <a:cs typeface="Calibri"/>
              </a:rPr>
              <a:t>И</a:t>
            </a:r>
            <a:r>
              <a:rPr sz="3300" b="1" spc="160" dirty="0">
                <a:solidFill>
                  <a:srgbClr val="ABA7A7"/>
                </a:solidFill>
                <a:latin typeface="Calibri"/>
                <a:cs typeface="Calibri"/>
              </a:rPr>
              <a:t> </a:t>
            </a:r>
            <a:r>
              <a:rPr sz="3300" b="1" spc="635" dirty="0">
                <a:solidFill>
                  <a:srgbClr val="ABA7A7"/>
                </a:solidFill>
                <a:latin typeface="Calibri"/>
                <a:cs typeface="Calibri"/>
              </a:rPr>
              <a:t>СКРЫТЫЕ</a:t>
            </a:r>
            <a:r>
              <a:rPr sz="3300" b="1" spc="165" dirty="0">
                <a:solidFill>
                  <a:srgbClr val="ABA7A7"/>
                </a:solidFill>
                <a:latin typeface="Calibri"/>
                <a:cs typeface="Calibri"/>
              </a:rPr>
              <a:t> </a:t>
            </a:r>
            <a:r>
              <a:rPr sz="3300" b="1" spc="620" dirty="0">
                <a:solidFill>
                  <a:srgbClr val="ABA7A7"/>
                </a:solidFill>
                <a:latin typeface="Calibri"/>
                <a:cs typeface="Calibri"/>
              </a:rPr>
              <a:t>ФАКТОРЫ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4799" y="1727924"/>
            <a:ext cx="1625600" cy="136525"/>
          </a:xfrm>
          <a:custGeom>
            <a:avLst/>
            <a:gdLst/>
            <a:ahLst/>
            <a:cxnLst/>
            <a:rect l="l" t="t" r="r" b="b"/>
            <a:pathLst>
              <a:path w="1625600" h="136525">
                <a:moveTo>
                  <a:pt x="0" y="0"/>
                </a:moveTo>
                <a:lnTo>
                  <a:pt x="1625099" y="0"/>
                </a:lnTo>
                <a:lnTo>
                  <a:pt x="1625099" y="135899"/>
                </a:lnTo>
                <a:lnTo>
                  <a:pt x="0" y="135899"/>
                </a:lnTo>
                <a:lnTo>
                  <a:pt x="0" y="0"/>
                </a:lnTo>
                <a:close/>
              </a:path>
            </a:pathLst>
          </a:custGeom>
          <a:solidFill>
            <a:srgbClr val="96529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789" y="4868335"/>
            <a:ext cx="2117090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200" b="1" spc="1380" dirty="0">
                <a:solidFill>
                  <a:srgbClr val="FFFFFF"/>
                </a:solidFill>
                <a:latin typeface="Calibri"/>
                <a:cs typeface="Calibri"/>
              </a:rPr>
              <a:t>ALS</a:t>
            </a:r>
            <a:endParaRPr sz="8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789" y="2130974"/>
            <a:ext cx="10927715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50" spc="750" dirty="0">
                <a:solidFill>
                  <a:srgbClr val="525860"/>
                </a:solidFill>
                <a:latin typeface="Calibri"/>
                <a:cs typeface="Calibri"/>
              </a:rPr>
              <a:t>Минимизация</a:t>
            </a:r>
            <a:r>
              <a:rPr sz="5750" spc="175" dirty="0">
                <a:solidFill>
                  <a:srgbClr val="525860"/>
                </a:solidFill>
                <a:latin typeface="Calibri"/>
                <a:cs typeface="Calibri"/>
              </a:rPr>
              <a:t> </a:t>
            </a:r>
            <a:r>
              <a:rPr sz="5750" spc="725" dirty="0">
                <a:solidFill>
                  <a:srgbClr val="525860"/>
                </a:solidFill>
                <a:latin typeface="Calibri"/>
                <a:cs typeface="Calibri"/>
              </a:rPr>
              <a:t>функционала</a:t>
            </a:r>
            <a:endParaRPr sz="5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2089" y="1139291"/>
            <a:ext cx="66306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555" dirty="0">
                <a:solidFill>
                  <a:srgbClr val="ABA7A7"/>
                </a:solidFill>
                <a:latin typeface="Calibri"/>
                <a:cs typeface="Calibri"/>
              </a:rPr>
              <a:t>ALS</a:t>
            </a:r>
            <a:r>
              <a:rPr sz="3300" b="1" spc="155" dirty="0">
                <a:solidFill>
                  <a:srgbClr val="ABA7A7"/>
                </a:solidFill>
                <a:latin typeface="Calibri"/>
                <a:cs typeface="Calibri"/>
              </a:rPr>
              <a:t> </a:t>
            </a:r>
            <a:r>
              <a:rPr sz="3300" b="1" spc="535" dirty="0">
                <a:solidFill>
                  <a:srgbClr val="ABA7A7"/>
                </a:solidFill>
                <a:latin typeface="Calibri"/>
                <a:cs typeface="Calibri"/>
              </a:rPr>
              <a:t>ДЛЯ</a:t>
            </a:r>
            <a:r>
              <a:rPr sz="3300" b="1" spc="160" dirty="0">
                <a:solidFill>
                  <a:srgbClr val="ABA7A7"/>
                </a:solidFill>
                <a:latin typeface="Calibri"/>
                <a:cs typeface="Calibri"/>
              </a:rPr>
              <a:t> </a:t>
            </a:r>
            <a:r>
              <a:rPr sz="3300" b="1" spc="484" dirty="0">
                <a:solidFill>
                  <a:srgbClr val="ABA7A7"/>
                </a:solidFill>
                <a:latin typeface="Calibri"/>
                <a:cs typeface="Calibri"/>
              </a:rPr>
              <a:t>EXPLICIT</a:t>
            </a:r>
            <a:r>
              <a:rPr sz="3300" b="1" spc="155" dirty="0">
                <a:solidFill>
                  <a:srgbClr val="ABA7A7"/>
                </a:solidFill>
                <a:latin typeface="Calibri"/>
                <a:cs typeface="Calibri"/>
              </a:rPr>
              <a:t> </a:t>
            </a:r>
            <a:r>
              <a:rPr sz="3300" b="1" spc="620" dirty="0">
                <a:solidFill>
                  <a:srgbClr val="ABA7A7"/>
                </a:solidFill>
                <a:latin typeface="Calibri"/>
                <a:cs typeface="Calibri"/>
              </a:rPr>
              <a:t>FEEDBACK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4799" y="1727924"/>
            <a:ext cx="1625600" cy="136525"/>
          </a:xfrm>
          <a:custGeom>
            <a:avLst/>
            <a:gdLst/>
            <a:ahLst/>
            <a:cxnLst/>
            <a:rect l="l" t="t" r="r" b="b"/>
            <a:pathLst>
              <a:path w="1625600" h="136525">
                <a:moveTo>
                  <a:pt x="0" y="0"/>
                </a:moveTo>
                <a:lnTo>
                  <a:pt x="1625099" y="0"/>
                </a:lnTo>
                <a:lnTo>
                  <a:pt x="1625099" y="135899"/>
                </a:lnTo>
                <a:lnTo>
                  <a:pt x="0" y="135899"/>
                </a:lnTo>
                <a:lnTo>
                  <a:pt x="0" y="0"/>
                </a:lnTo>
                <a:close/>
              </a:path>
            </a:pathLst>
          </a:custGeom>
          <a:solidFill>
            <a:srgbClr val="9652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92764" y="5078174"/>
            <a:ext cx="10503167" cy="1898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4789" y="2130974"/>
            <a:ext cx="4924425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50" b="0" spc="725" dirty="0">
                <a:solidFill>
                  <a:srgbClr val="525860"/>
                </a:solidFill>
                <a:latin typeface="Calibri"/>
                <a:cs typeface="Calibri"/>
              </a:rPr>
              <a:t>Минусы</a:t>
            </a:r>
            <a:r>
              <a:rPr sz="5750" b="0" spc="140" dirty="0">
                <a:solidFill>
                  <a:srgbClr val="525860"/>
                </a:solidFill>
                <a:latin typeface="Calibri"/>
                <a:cs typeface="Calibri"/>
              </a:rPr>
              <a:t> </a:t>
            </a:r>
            <a:r>
              <a:rPr sz="5750" b="0" spc="969" dirty="0">
                <a:solidFill>
                  <a:srgbClr val="525860"/>
                </a:solidFill>
                <a:latin typeface="Calibri"/>
                <a:cs typeface="Calibri"/>
              </a:rPr>
              <a:t>SGD</a:t>
            </a:r>
            <a:endParaRPr sz="5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0564" y="4070951"/>
            <a:ext cx="12361545" cy="2228850"/>
          </a:xfrm>
          <a:prstGeom prst="rect">
            <a:avLst/>
          </a:prstGeom>
        </p:spPr>
        <p:txBody>
          <a:bodyPr vert="horz" wrap="square" lIns="0" tIns="382905" rIns="0" bIns="0" rtlCol="0">
            <a:spAutoFit/>
          </a:bodyPr>
          <a:lstStyle/>
          <a:p>
            <a:pPr marL="471170" indent="-459105">
              <a:lnSpc>
                <a:spcPct val="100000"/>
              </a:lnSpc>
              <a:spcBef>
                <a:spcPts val="3015"/>
              </a:spcBef>
              <a:buClr>
                <a:srgbClr val="96529D"/>
              </a:buClr>
              <a:buSzPct val="62500"/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4800" spc="560" dirty="0">
                <a:latin typeface="Calibri"/>
                <a:cs typeface="Calibri"/>
              </a:rPr>
              <a:t>сходится</a:t>
            </a:r>
            <a:r>
              <a:rPr sz="4800" spc="165" dirty="0">
                <a:latin typeface="Calibri"/>
                <a:cs typeface="Calibri"/>
              </a:rPr>
              <a:t> </a:t>
            </a:r>
            <a:r>
              <a:rPr sz="4800" spc="575" dirty="0">
                <a:latin typeface="Calibri"/>
                <a:cs typeface="Calibri"/>
              </a:rPr>
              <a:t>медленно</a:t>
            </a:r>
            <a:endParaRPr sz="4800">
              <a:latin typeface="Calibri"/>
              <a:cs typeface="Calibri"/>
            </a:endParaRPr>
          </a:p>
          <a:p>
            <a:pPr marL="471170" indent="-459105">
              <a:lnSpc>
                <a:spcPct val="100000"/>
              </a:lnSpc>
              <a:spcBef>
                <a:spcPts val="2915"/>
              </a:spcBef>
              <a:buClr>
                <a:srgbClr val="96529D"/>
              </a:buClr>
              <a:buSzPct val="62500"/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4800" spc="509" dirty="0">
                <a:latin typeface="Calibri"/>
                <a:cs typeface="Calibri"/>
              </a:rPr>
              <a:t>неясно,</a:t>
            </a:r>
            <a:r>
              <a:rPr sz="4800" spc="165" dirty="0">
                <a:latin typeface="Calibri"/>
                <a:cs typeface="Calibri"/>
              </a:rPr>
              <a:t> </a:t>
            </a:r>
            <a:r>
              <a:rPr sz="4800" spc="540" dirty="0">
                <a:latin typeface="Calibri"/>
                <a:cs typeface="Calibri"/>
              </a:rPr>
              <a:t>как</a:t>
            </a:r>
            <a:r>
              <a:rPr sz="4800" spc="165" dirty="0">
                <a:latin typeface="Calibri"/>
                <a:cs typeface="Calibri"/>
              </a:rPr>
              <a:t> </a:t>
            </a:r>
            <a:r>
              <a:rPr sz="4800" spc="575" dirty="0">
                <a:latin typeface="Calibri"/>
                <a:cs typeface="Calibri"/>
              </a:rPr>
              <a:t>выбирать</a:t>
            </a:r>
            <a:r>
              <a:rPr sz="4800" spc="170" dirty="0">
                <a:latin typeface="Calibri"/>
                <a:cs typeface="Calibri"/>
              </a:rPr>
              <a:t> </a:t>
            </a:r>
            <a:r>
              <a:rPr sz="4800" spc="690" dirty="0">
                <a:latin typeface="Calibri"/>
                <a:cs typeface="Calibri"/>
              </a:rPr>
              <a:t>шаг</a:t>
            </a:r>
            <a:r>
              <a:rPr sz="4800" spc="165" dirty="0">
                <a:latin typeface="Calibri"/>
                <a:cs typeface="Calibri"/>
              </a:rPr>
              <a:t> </a:t>
            </a:r>
            <a:r>
              <a:rPr sz="4800" spc="550" dirty="0">
                <a:latin typeface="Calibri"/>
                <a:cs typeface="Calibri"/>
              </a:rPr>
              <a:t>для</a:t>
            </a:r>
            <a:r>
              <a:rPr sz="4800" spc="170" dirty="0">
                <a:latin typeface="Calibri"/>
                <a:cs typeface="Calibri"/>
              </a:rPr>
              <a:t> </a:t>
            </a:r>
            <a:r>
              <a:rPr sz="4800" spc="605" dirty="0">
                <a:latin typeface="Calibri"/>
                <a:cs typeface="Calibri"/>
              </a:rPr>
              <a:t>спуска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2089" y="1139291"/>
            <a:ext cx="66306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555" dirty="0">
                <a:solidFill>
                  <a:srgbClr val="ABA7A7"/>
                </a:solidFill>
                <a:latin typeface="Calibri"/>
                <a:cs typeface="Calibri"/>
              </a:rPr>
              <a:t>ALS</a:t>
            </a:r>
            <a:r>
              <a:rPr sz="3300" b="1" spc="155" dirty="0">
                <a:solidFill>
                  <a:srgbClr val="ABA7A7"/>
                </a:solidFill>
                <a:latin typeface="Calibri"/>
                <a:cs typeface="Calibri"/>
              </a:rPr>
              <a:t> </a:t>
            </a:r>
            <a:r>
              <a:rPr sz="3300" b="1" spc="535" dirty="0">
                <a:solidFill>
                  <a:srgbClr val="ABA7A7"/>
                </a:solidFill>
                <a:latin typeface="Calibri"/>
                <a:cs typeface="Calibri"/>
              </a:rPr>
              <a:t>ДЛЯ</a:t>
            </a:r>
            <a:r>
              <a:rPr sz="3300" b="1" spc="160" dirty="0">
                <a:solidFill>
                  <a:srgbClr val="ABA7A7"/>
                </a:solidFill>
                <a:latin typeface="Calibri"/>
                <a:cs typeface="Calibri"/>
              </a:rPr>
              <a:t> </a:t>
            </a:r>
            <a:r>
              <a:rPr sz="3300" b="1" spc="484" dirty="0">
                <a:solidFill>
                  <a:srgbClr val="ABA7A7"/>
                </a:solidFill>
                <a:latin typeface="Calibri"/>
                <a:cs typeface="Calibri"/>
              </a:rPr>
              <a:t>EXPLICIT</a:t>
            </a:r>
            <a:r>
              <a:rPr sz="3300" b="1" spc="155" dirty="0">
                <a:solidFill>
                  <a:srgbClr val="ABA7A7"/>
                </a:solidFill>
                <a:latin typeface="Calibri"/>
                <a:cs typeface="Calibri"/>
              </a:rPr>
              <a:t> </a:t>
            </a:r>
            <a:r>
              <a:rPr sz="3300" b="1" spc="620" dirty="0">
                <a:solidFill>
                  <a:srgbClr val="ABA7A7"/>
                </a:solidFill>
                <a:latin typeface="Calibri"/>
                <a:cs typeface="Calibri"/>
              </a:rPr>
              <a:t>FEEDBACK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4799" y="1727924"/>
            <a:ext cx="1625600" cy="136525"/>
          </a:xfrm>
          <a:custGeom>
            <a:avLst/>
            <a:gdLst/>
            <a:ahLst/>
            <a:cxnLst/>
            <a:rect l="l" t="t" r="r" b="b"/>
            <a:pathLst>
              <a:path w="1625600" h="136525">
                <a:moveTo>
                  <a:pt x="0" y="0"/>
                </a:moveTo>
                <a:lnTo>
                  <a:pt x="1625099" y="0"/>
                </a:lnTo>
                <a:lnTo>
                  <a:pt x="1625099" y="135899"/>
                </a:lnTo>
                <a:lnTo>
                  <a:pt x="0" y="135899"/>
                </a:lnTo>
                <a:lnTo>
                  <a:pt x="0" y="0"/>
                </a:lnTo>
                <a:close/>
              </a:path>
            </a:pathLst>
          </a:custGeom>
          <a:solidFill>
            <a:srgbClr val="96529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4789" y="2130974"/>
            <a:ext cx="4059554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50" b="0" spc="590" dirty="0">
                <a:solidFill>
                  <a:srgbClr val="525860"/>
                </a:solidFill>
                <a:latin typeface="Calibri"/>
                <a:cs typeface="Calibri"/>
              </a:rPr>
              <a:t>Метод</a:t>
            </a:r>
            <a:r>
              <a:rPr sz="5750" b="0" spc="130" dirty="0">
                <a:solidFill>
                  <a:srgbClr val="525860"/>
                </a:solidFill>
                <a:latin typeface="Calibri"/>
                <a:cs typeface="Calibri"/>
              </a:rPr>
              <a:t> </a:t>
            </a:r>
            <a:r>
              <a:rPr sz="5750" b="0" spc="885" dirty="0">
                <a:solidFill>
                  <a:srgbClr val="525860"/>
                </a:solidFill>
                <a:latin typeface="Calibri"/>
                <a:cs typeface="Calibri"/>
              </a:rPr>
              <a:t>ALS</a:t>
            </a:r>
            <a:endParaRPr sz="5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2089" y="1139291"/>
            <a:ext cx="66306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555" dirty="0">
                <a:solidFill>
                  <a:srgbClr val="ABA7A7"/>
                </a:solidFill>
                <a:latin typeface="Calibri"/>
                <a:cs typeface="Calibri"/>
              </a:rPr>
              <a:t>ALS</a:t>
            </a:r>
            <a:r>
              <a:rPr sz="3300" b="1" spc="155" dirty="0">
                <a:solidFill>
                  <a:srgbClr val="ABA7A7"/>
                </a:solidFill>
                <a:latin typeface="Calibri"/>
                <a:cs typeface="Calibri"/>
              </a:rPr>
              <a:t> </a:t>
            </a:r>
            <a:r>
              <a:rPr sz="3300" b="1" spc="535" dirty="0">
                <a:solidFill>
                  <a:srgbClr val="ABA7A7"/>
                </a:solidFill>
                <a:latin typeface="Calibri"/>
                <a:cs typeface="Calibri"/>
              </a:rPr>
              <a:t>ДЛЯ</a:t>
            </a:r>
            <a:r>
              <a:rPr sz="3300" b="1" spc="160" dirty="0">
                <a:solidFill>
                  <a:srgbClr val="ABA7A7"/>
                </a:solidFill>
                <a:latin typeface="Calibri"/>
                <a:cs typeface="Calibri"/>
              </a:rPr>
              <a:t> </a:t>
            </a:r>
            <a:r>
              <a:rPr sz="3300" b="1" spc="484" dirty="0">
                <a:solidFill>
                  <a:srgbClr val="ABA7A7"/>
                </a:solidFill>
                <a:latin typeface="Calibri"/>
                <a:cs typeface="Calibri"/>
              </a:rPr>
              <a:t>EXPLICIT</a:t>
            </a:r>
            <a:r>
              <a:rPr sz="3300" b="1" spc="155" dirty="0">
                <a:solidFill>
                  <a:srgbClr val="ABA7A7"/>
                </a:solidFill>
                <a:latin typeface="Calibri"/>
                <a:cs typeface="Calibri"/>
              </a:rPr>
              <a:t> </a:t>
            </a:r>
            <a:r>
              <a:rPr sz="3300" b="1" spc="620" dirty="0">
                <a:solidFill>
                  <a:srgbClr val="ABA7A7"/>
                </a:solidFill>
                <a:latin typeface="Calibri"/>
                <a:cs typeface="Calibri"/>
              </a:rPr>
              <a:t>FEEDBACK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4799" y="1727924"/>
            <a:ext cx="1625600" cy="136525"/>
          </a:xfrm>
          <a:custGeom>
            <a:avLst/>
            <a:gdLst/>
            <a:ahLst/>
            <a:cxnLst/>
            <a:rect l="l" t="t" r="r" b="b"/>
            <a:pathLst>
              <a:path w="1625600" h="136525">
                <a:moveTo>
                  <a:pt x="0" y="0"/>
                </a:moveTo>
                <a:lnTo>
                  <a:pt x="1625099" y="0"/>
                </a:lnTo>
                <a:lnTo>
                  <a:pt x="1625099" y="135899"/>
                </a:lnTo>
                <a:lnTo>
                  <a:pt x="0" y="135899"/>
                </a:lnTo>
                <a:lnTo>
                  <a:pt x="0" y="0"/>
                </a:lnTo>
                <a:close/>
              </a:path>
            </a:pathLst>
          </a:custGeom>
          <a:solidFill>
            <a:srgbClr val="9652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879181" y="4311276"/>
            <a:ext cx="2305880" cy="17056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831939" y="8203354"/>
            <a:ext cx="2298422" cy="15322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0608" y="3375960"/>
            <a:ext cx="12889230" cy="6974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67690" marR="5080" indent="-461645">
              <a:lnSpc>
                <a:spcPct val="1502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4800" spc="360" dirty="0">
                <a:latin typeface="Calibri"/>
                <a:cs typeface="Calibri"/>
              </a:rPr>
              <a:t>-	</a:t>
            </a:r>
            <a:r>
              <a:rPr sz="4800" spc="605" dirty="0">
                <a:latin typeface="Calibri"/>
                <a:cs typeface="Calibri"/>
              </a:rPr>
              <a:t>Считаем </a:t>
            </a:r>
            <a:r>
              <a:rPr sz="4800" spc="645" dirty="0">
                <a:latin typeface="Calibri"/>
                <a:cs typeface="Calibri"/>
              </a:rPr>
              <a:t>первую </a:t>
            </a:r>
            <a:r>
              <a:rPr sz="4800" spc="545" dirty="0">
                <a:latin typeface="Calibri"/>
                <a:cs typeface="Calibri"/>
              </a:rPr>
              <a:t>производную,  </a:t>
            </a:r>
            <a:r>
              <a:rPr sz="4800" spc="640" dirty="0">
                <a:latin typeface="Calibri"/>
                <a:cs typeface="Calibri"/>
              </a:rPr>
              <a:t>приравниваем</a:t>
            </a:r>
            <a:r>
              <a:rPr sz="4800" spc="165" dirty="0">
                <a:latin typeface="Calibri"/>
                <a:cs typeface="Calibri"/>
              </a:rPr>
              <a:t> </a:t>
            </a:r>
            <a:r>
              <a:rPr sz="4800" spc="560" dirty="0">
                <a:latin typeface="Calibri"/>
                <a:cs typeface="Calibri"/>
              </a:rPr>
              <a:t>к</a:t>
            </a:r>
            <a:r>
              <a:rPr sz="4800" spc="165" dirty="0">
                <a:latin typeface="Calibri"/>
                <a:cs typeface="Calibri"/>
              </a:rPr>
              <a:t> </a:t>
            </a:r>
            <a:r>
              <a:rPr sz="4800" spc="740" dirty="0">
                <a:latin typeface="Calibri"/>
                <a:cs typeface="Calibri"/>
              </a:rPr>
              <a:t>0</a:t>
            </a:r>
            <a:r>
              <a:rPr sz="4800" spc="165" dirty="0">
                <a:latin typeface="Calibri"/>
                <a:cs typeface="Calibri"/>
              </a:rPr>
              <a:t> </a:t>
            </a:r>
            <a:r>
              <a:rPr sz="4800" spc="705" dirty="0">
                <a:latin typeface="Calibri"/>
                <a:cs typeface="Calibri"/>
              </a:rPr>
              <a:t>и</a:t>
            </a:r>
            <a:r>
              <a:rPr sz="4800" spc="165" dirty="0">
                <a:latin typeface="Calibri"/>
                <a:cs typeface="Calibri"/>
              </a:rPr>
              <a:t> </a:t>
            </a:r>
            <a:r>
              <a:rPr sz="4800" spc="615" dirty="0">
                <a:latin typeface="Calibri"/>
                <a:cs typeface="Calibri"/>
              </a:rPr>
              <a:t>вычисляем</a:t>
            </a:r>
            <a:r>
              <a:rPr sz="4800" spc="165" dirty="0">
                <a:latin typeface="Calibri"/>
                <a:cs typeface="Calibri"/>
              </a:rPr>
              <a:t> </a:t>
            </a:r>
            <a:r>
              <a:rPr sz="4800" spc="580" dirty="0">
                <a:latin typeface="Calibri"/>
                <a:cs typeface="Calibri"/>
              </a:rPr>
              <a:t>новое  </a:t>
            </a:r>
            <a:r>
              <a:rPr sz="4800" spc="605" dirty="0">
                <a:latin typeface="Calibri"/>
                <a:cs typeface="Calibri"/>
              </a:rPr>
              <a:t>значение</a:t>
            </a:r>
            <a:endParaRPr sz="4800">
              <a:latin typeface="Calibri"/>
              <a:cs typeface="Calibri"/>
            </a:endParaRPr>
          </a:p>
          <a:p>
            <a:pPr marL="473709" marR="99060" indent="-461645">
              <a:lnSpc>
                <a:spcPct val="150200"/>
              </a:lnSpc>
              <a:spcBef>
                <a:spcPts val="2790"/>
              </a:spcBef>
              <a:tabLst>
                <a:tab pos="473709" algn="l"/>
              </a:tabLst>
            </a:pPr>
            <a:r>
              <a:rPr sz="4800" spc="360" dirty="0">
                <a:latin typeface="Calibri"/>
                <a:cs typeface="Calibri"/>
              </a:rPr>
              <a:t>-	</a:t>
            </a:r>
            <a:r>
              <a:rPr sz="4800" spc="605" dirty="0">
                <a:latin typeface="Calibri"/>
                <a:cs typeface="Calibri"/>
              </a:rPr>
              <a:t>Считаем </a:t>
            </a:r>
            <a:r>
              <a:rPr sz="4800" spc="585" dirty="0">
                <a:latin typeface="Calibri"/>
                <a:cs typeface="Calibri"/>
              </a:rPr>
              <a:t>вторую </a:t>
            </a:r>
            <a:r>
              <a:rPr sz="4800" spc="545" dirty="0">
                <a:latin typeface="Calibri"/>
                <a:cs typeface="Calibri"/>
              </a:rPr>
              <a:t>производную,  </a:t>
            </a:r>
            <a:r>
              <a:rPr sz="4800" spc="640" dirty="0">
                <a:latin typeface="Calibri"/>
                <a:cs typeface="Calibri"/>
              </a:rPr>
              <a:t>приравниваем</a:t>
            </a:r>
            <a:r>
              <a:rPr sz="4800" spc="165" dirty="0">
                <a:latin typeface="Calibri"/>
                <a:cs typeface="Calibri"/>
              </a:rPr>
              <a:t> </a:t>
            </a:r>
            <a:r>
              <a:rPr sz="4800" spc="560" dirty="0">
                <a:latin typeface="Calibri"/>
                <a:cs typeface="Calibri"/>
              </a:rPr>
              <a:t>к</a:t>
            </a:r>
            <a:r>
              <a:rPr sz="4800" spc="165" dirty="0">
                <a:latin typeface="Calibri"/>
                <a:cs typeface="Calibri"/>
              </a:rPr>
              <a:t> </a:t>
            </a:r>
            <a:r>
              <a:rPr sz="4800" spc="740" dirty="0">
                <a:latin typeface="Calibri"/>
                <a:cs typeface="Calibri"/>
              </a:rPr>
              <a:t>0</a:t>
            </a:r>
            <a:r>
              <a:rPr sz="4800" spc="165" dirty="0">
                <a:latin typeface="Calibri"/>
                <a:cs typeface="Calibri"/>
              </a:rPr>
              <a:t> </a:t>
            </a:r>
            <a:r>
              <a:rPr sz="4800" spc="705" dirty="0">
                <a:latin typeface="Calibri"/>
                <a:cs typeface="Calibri"/>
              </a:rPr>
              <a:t>и</a:t>
            </a:r>
            <a:r>
              <a:rPr sz="4800" spc="165" dirty="0">
                <a:latin typeface="Calibri"/>
                <a:cs typeface="Calibri"/>
              </a:rPr>
              <a:t> </a:t>
            </a:r>
            <a:r>
              <a:rPr sz="4800" spc="615" dirty="0">
                <a:latin typeface="Calibri"/>
                <a:cs typeface="Calibri"/>
              </a:rPr>
              <a:t>вычисляем</a:t>
            </a:r>
            <a:r>
              <a:rPr sz="4800" spc="165" dirty="0">
                <a:latin typeface="Calibri"/>
                <a:cs typeface="Calibri"/>
              </a:rPr>
              <a:t> </a:t>
            </a:r>
            <a:r>
              <a:rPr sz="4800" spc="580" dirty="0">
                <a:latin typeface="Calibri"/>
                <a:cs typeface="Calibri"/>
              </a:rPr>
              <a:t>новое  </a:t>
            </a:r>
            <a:r>
              <a:rPr sz="4800" spc="605" dirty="0">
                <a:latin typeface="Calibri"/>
                <a:cs typeface="Calibri"/>
              </a:rPr>
              <a:t>значение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4789" y="2130974"/>
            <a:ext cx="1216406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50" b="0" spc="730" dirty="0">
                <a:solidFill>
                  <a:srgbClr val="525860"/>
                </a:solidFill>
                <a:latin typeface="Calibri"/>
                <a:cs typeface="Calibri"/>
              </a:rPr>
              <a:t>Использование</a:t>
            </a:r>
            <a:r>
              <a:rPr sz="5750" b="0" spc="165" dirty="0">
                <a:solidFill>
                  <a:srgbClr val="525860"/>
                </a:solidFill>
                <a:latin typeface="Calibri"/>
                <a:cs typeface="Calibri"/>
              </a:rPr>
              <a:t> </a:t>
            </a:r>
            <a:r>
              <a:rPr sz="5750" b="0" spc="765" dirty="0">
                <a:solidFill>
                  <a:srgbClr val="525860"/>
                </a:solidFill>
                <a:latin typeface="Calibri"/>
                <a:cs typeface="Calibri"/>
              </a:rPr>
              <a:t>регуляризации</a:t>
            </a:r>
            <a:endParaRPr sz="5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2089" y="1139291"/>
            <a:ext cx="66306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555" dirty="0">
                <a:solidFill>
                  <a:srgbClr val="ABA7A7"/>
                </a:solidFill>
                <a:latin typeface="Calibri"/>
                <a:cs typeface="Calibri"/>
              </a:rPr>
              <a:t>ALS</a:t>
            </a:r>
            <a:r>
              <a:rPr sz="3300" b="1" spc="155" dirty="0">
                <a:solidFill>
                  <a:srgbClr val="ABA7A7"/>
                </a:solidFill>
                <a:latin typeface="Calibri"/>
                <a:cs typeface="Calibri"/>
              </a:rPr>
              <a:t> </a:t>
            </a:r>
            <a:r>
              <a:rPr sz="3300" b="1" spc="535" dirty="0">
                <a:solidFill>
                  <a:srgbClr val="ABA7A7"/>
                </a:solidFill>
                <a:latin typeface="Calibri"/>
                <a:cs typeface="Calibri"/>
              </a:rPr>
              <a:t>ДЛЯ</a:t>
            </a:r>
            <a:r>
              <a:rPr sz="3300" b="1" spc="160" dirty="0">
                <a:solidFill>
                  <a:srgbClr val="ABA7A7"/>
                </a:solidFill>
                <a:latin typeface="Calibri"/>
                <a:cs typeface="Calibri"/>
              </a:rPr>
              <a:t> </a:t>
            </a:r>
            <a:r>
              <a:rPr sz="3300" b="1" spc="484" dirty="0">
                <a:solidFill>
                  <a:srgbClr val="ABA7A7"/>
                </a:solidFill>
                <a:latin typeface="Calibri"/>
                <a:cs typeface="Calibri"/>
              </a:rPr>
              <a:t>EXPLICIT</a:t>
            </a:r>
            <a:r>
              <a:rPr sz="3300" b="1" spc="155" dirty="0">
                <a:solidFill>
                  <a:srgbClr val="ABA7A7"/>
                </a:solidFill>
                <a:latin typeface="Calibri"/>
                <a:cs typeface="Calibri"/>
              </a:rPr>
              <a:t> </a:t>
            </a:r>
            <a:r>
              <a:rPr sz="3300" b="1" spc="620" dirty="0">
                <a:solidFill>
                  <a:srgbClr val="ABA7A7"/>
                </a:solidFill>
                <a:latin typeface="Calibri"/>
                <a:cs typeface="Calibri"/>
              </a:rPr>
              <a:t>FEEDBACK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4799" y="1727924"/>
            <a:ext cx="1625600" cy="136525"/>
          </a:xfrm>
          <a:custGeom>
            <a:avLst/>
            <a:gdLst/>
            <a:ahLst/>
            <a:cxnLst/>
            <a:rect l="l" t="t" r="r" b="b"/>
            <a:pathLst>
              <a:path w="1625600" h="136525">
                <a:moveTo>
                  <a:pt x="0" y="0"/>
                </a:moveTo>
                <a:lnTo>
                  <a:pt x="1625099" y="0"/>
                </a:lnTo>
                <a:lnTo>
                  <a:pt x="1625099" y="135899"/>
                </a:lnTo>
                <a:lnTo>
                  <a:pt x="0" y="135899"/>
                </a:lnTo>
                <a:lnTo>
                  <a:pt x="0" y="0"/>
                </a:lnTo>
                <a:close/>
              </a:path>
            </a:pathLst>
          </a:custGeom>
          <a:solidFill>
            <a:srgbClr val="9652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7905" y="5242660"/>
            <a:ext cx="14781175" cy="1403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28224" y="7822665"/>
            <a:ext cx="14630400" cy="14903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0"/>
              </a:spcBef>
            </a:pPr>
            <a:r>
              <a:rPr sz="4800" spc="545" dirty="0">
                <a:latin typeface="Calibri"/>
                <a:cs typeface="Calibri"/>
              </a:rPr>
              <a:t>где</a:t>
            </a:r>
            <a:r>
              <a:rPr sz="4800" spc="170" dirty="0">
                <a:latin typeface="Calibri"/>
                <a:cs typeface="Calibri"/>
              </a:rPr>
              <a:t> </a:t>
            </a:r>
            <a:r>
              <a:rPr sz="4800" dirty="0">
                <a:latin typeface="Arial"/>
                <a:cs typeface="Arial"/>
              </a:rPr>
              <a:t>α</a:t>
            </a:r>
            <a:r>
              <a:rPr sz="4800" spc="-80" dirty="0">
                <a:latin typeface="Arial"/>
                <a:cs typeface="Arial"/>
              </a:rPr>
              <a:t> </a:t>
            </a:r>
            <a:r>
              <a:rPr sz="4800" spc="705" dirty="0">
                <a:latin typeface="Calibri"/>
                <a:cs typeface="Calibri"/>
              </a:rPr>
              <a:t>и</a:t>
            </a:r>
            <a:r>
              <a:rPr sz="4800" spc="170" dirty="0">
                <a:latin typeface="Calibri"/>
                <a:cs typeface="Calibri"/>
              </a:rPr>
              <a:t> </a:t>
            </a:r>
            <a:r>
              <a:rPr sz="4800" dirty="0">
                <a:latin typeface="Arial"/>
                <a:cs typeface="Arial"/>
              </a:rPr>
              <a:t>β</a:t>
            </a:r>
            <a:r>
              <a:rPr sz="4800" spc="-80" dirty="0">
                <a:latin typeface="Arial"/>
                <a:cs typeface="Arial"/>
              </a:rPr>
              <a:t> </a:t>
            </a:r>
            <a:r>
              <a:rPr sz="4800" spc="450" dirty="0">
                <a:latin typeface="Calibri"/>
                <a:cs typeface="Calibri"/>
              </a:rPr>
              <a:t>—</a:t>
            </a:r>
            <a:r>
              <a:rPr sz="4800" spc="170" dirty="0">
                <a:latin typeface="Calibri"/>
                <a:cs typeface="Calibri"/>
              </a:rPr>
              <a:t> </a:t>
            </a:r>
            <a:r>
              <a:rPr sz="4800" spc="625" dirty="0">
                <a:latin typeface="Calibri"/>
                <a:cs typeface="Calibri"/>
              </a:rPr>
              <a:t>небольшие</a:t>
            </a:r>
            <a:r>
              <a:rPr sz="4800" spc="170" dirty="0">
                <a:latin typeface="Calibri"/>
                <a:cs typeface="Calibri"/>
              </a:rPr>
              <a:t> </a:t>
            </a:r>
            <a:r>
              <a:rPr sz="4800" spc="580" dirty="0">
                <a:latin typeface="Calibri"/>
                <a:cs typeface="Calibri"/>
              </a:rPr>
              <a:t>положительные</a:t>
            </a:r>
            <a:r>
              <a:rPr sz="4800" spc="170" dirty="0">
                <a:latin typeface="Calibri"/>
                <a:cs typeface="Calibri"/>
              </a:rPr>
              <a:t> </a:t>
            </a:r>
            <a:r>
              <a:rPr sz="4800" spc="615" dirty="0">
                <a:latin typeface="Calibri"/>
                <a:cs typeface="Calibri"/>
              </a:rPr>
              <a:t>числа  </a:t>
            </a:r>
            <a:r>
              <a:rPr sz="4800" spc="180" dirty="0">
                <a:latin typeface="Calibri"/>
                <a:cs typeface="Calibri"/>
              </a:rPr>
              <a:t>(0.001, </a:t>
            </a:r>
            <a:r>
              <a:rPr sz="4800" spc="80" dirty="0">
                <a:latin typeface="Calibri"/>
                <a:cs typeface="Calibri"/>
              </a:rPr>
              <a:t>0.01,</a:t>
            </a:r>
            <a:r>
              <a:rPr sz="4800" spc="155" dirty="0">
                <a:latin typeface="Calibri"/>
                <a:cs typeface="Calibri"/>
              </a:rPr>
              <a:t> </a:t>
            </a:r>
            <a:r>
              <a:rPr sz="4800" spc="235" dirty="0">
                <a:latin typeface="Calibri"/>
                <a:cs typeface="Calibri"/>
              </a:rPr>
              <a:t>0.5)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4789" y="2130974"/>
            <a:ext cx="578739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50" b="0" spc="765" dirty="0">
                <a:solidFill>
                  <a:srgbClr val="525860"/>
                </a:solidFill>
                <a:latin typeface="Calibri"/>
                <a:cs typeface="Calibri"/>
              </a:rPr>
              <a:t>Резюме </a:t>
            </a:r>
            <a:r>
              <a:rPr sz="5750" b="0" spc="750" dirty="0">
                <a:solidFill>
                  <a:srgbClr val="525860"/>
                </a:solidFill>
                <a:latin typeface="Calibri"/>
                <a:cs typeface="Calibri"/>
              </a:rPr>
              <a:t>по</a:t>
            </a:r>
            <a:r>
              <a:rPr sz="5750" b="0" spc="-420" dirty="0">
                <a:solidFill>
                  <a:srgbClr val="525860"/>
                </a:solidFill>
                <a:latin typeface="Calibri"/>
                <a:cs typeface="Calibri"/>
              </a:rPr>
              <a:t> </a:t>
            </a:r>
            <a:r>
              <a:rPr sz="5750" b="0" spc="885" dirty="0">
                <a:solidFill>
                  <a:srgbClr val="525860"/>
                </a:solidFill>
                <a:latin typeface="Calibri"/>
                <a:cs typeface="Calibri"/>
              </a:rPr>
              <a:t>ALS</a:t>
            </a:r>
            <a:endParaRPr sz="5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0564" y="4070951"/>
            <a:ext cx="15332710" cy="5514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5080" indent="-459105">
              <a:lnSpc>
                <a:spcPct val="150600"/>
              </a:lnSpc>
              <a:spcBef>
                <a:spcPts val="100"/>
              </a:spcBef>
              <a:buClr>
                <a:srgbClr val="96529D"/>
              </a:buClr>
              <a:buSzPct val="62500"/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4800" spc="545" dirty="0">
                <a:latin typeface="Calibri"/>
                <a:cs typeface="Calibri"/>
              </a:rPr>
              <a:t>каждая</a:t>
            </a:r>
            <a:r>
              <a:rPr sz="4800" spc="165" dirty="0">
                <a:latin typeface="Calibri"/>
                <a:cs typeface="Calibri"/>
              </a:rPr>
              <a:t> </a:t>
            </a:r>
            <a:r>
              <a:rPr sz="4800" spc="620" dirty="0">
                <a:latin typeface="Calibri"/>
                <a:cs typeface="Calibri"/>
              </a:rPr>
              <a:t>итерация</a:t>
            </a:r>
            <a:r>
              <a:rPr sz="4800" spc="170" dirty="0">
                <a:latin typeface="Calibri"/>
                <a:cs typeface="Calibri"/>
              </a:rPr>
              <a:t> </a:t>
            </a:r>
            <a:r>
              <a:rPr sz="4800" spc="605" dirty="0">
                <a:latin typeface="Calibri"/>
                <a:cs typeface="Calibri"/>
              </a:rPr>
              <a:t>параллелится</a:t>
            </a:r>
            <a:r>
              <a:rPr sz="4800" spc="165" dirty="0">
                <a:latin typeface="Calibri"/>
                <a:cs typeface="Calibri"/>
              </a:rPr>
              <a:t> </a:t>
            </a:r>
            <a:r>
              <a:rPr sz="4800" spc="585" dirty="0">
                <a:latin typeface="Calibri"/>
                <a:cs typeface="Calibri"/>
              </a:rPr>
              <a:t>на</a:t>
            </a:r>
            <a:r>
              <a:rPr sz="4800" spc="170" dirty="0">
                <a:latin typeface="Calibri"/>
                <a:cs typeface="Calibri"/>
              </a:rPr>
              <a:t> </a:t>
            </a:r>
            <a:r>
              <a:rPr sz="4800" spc="575" dirty="0">
                <a:latin typeface="Calibri"/>
                <a:cs typeface="Calibri"/>
              </a:rPr>
              <a:t>множество  </a:t>
            </a:r>
            <a:r>
              <a:rPr sz="4800" spc="535" dirty="0">
                <a:latin typeface="Calibri"/>
                <a:cs typeface="Calibri"/>
              </a:rPr>
              <a:t>подзадач</a:t>
            </a:r>
            <a:endParaRPr sz="4800">
              <a:latin typeface="Calibri"/>
              <a:cs typeface="Calibri"/>
            </a:endParaRPr>
          </a:p>
          <a:p>
            <a:pPr marL="471170" indent="-459105">
              <a:lnSpc>
                <a:spcPct val="100000"/>
              </a:lnSpc>
              <a:spcBef>
                <a:spcPts val="2865"/>
              </a:spcBef>
              <a:buClr>
                <a:srgbClr val="96529D"/>
              </a:buClr>
              <a:buSzPct val="62500"/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4800" spc="545" dirty="0">
                <a:latin typeface="Calibri"/>
                <a:cs typeface="Calibri"/>
              </a:rPr>
              <a:t>каждая </a:t>
            </a:r>
            <a:r>
              <a:rPr sz="4800" spc="530" dirty="0">
                <a:latin typeface="Calibri"/>
                <a:cs typeface="Calibri"/>
              </a:rPr>
              <a:t>подзадача</a:t>
            </a:r>
            <a:r>
              <a:rPr sz="4800" spc="-210" dirty="0">
                <a:latin typeface="Calibri"/>
                <a:cs typeface="Calibri"/>
              </a:rPr>
              <a:t> </a:t>
            </a:r>
            <a:r>
              <a:rPr sz="4800" spc="580" dirty="0">
                <a:latin typeface="Calibri"/>
                <a:cs typeface="Calibri"/>
              </a:rPr>
              <a:t>выпукла</a:t>
            </a:r>
            <a:endParaRPr sz="4800">
              <a:latin typeface="Calibri"/>
              <a:cs typeface="Calibri"/>
            </a:endParaRPr>
          </a:p>
          <a:p>
            <a:pPr marL="471170" marR="949325" indent="-459105">
              <a:lnSpc>
                <a:spcPct val="149700"/>
              </a:lnSpc>
              <a:buClr>
                <a:srgbClr val="96529D"/>
              </a:buClr>
              <a:buSzPct val="62500"/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4800" spc="615" dirty="0">
                <a:latin typeface="Calibri"/>
                <a:cs typeface="Calibri"/>
              </a:rPr>
              <a:t>в</a:t>
            </a:r>
            <a:r>
              <a:rPr sz="4800" spc="160" dirty="0">
                <a:latin typeface="Calibri"/>
                <a:cs typeface="Calibri"/>
              </a:rPr>
              <a:t> </a:t>
            </a:r>
            <a:r>
              <a:rPr sz="4800" spc="565" dirty="0">
                <a:latin typeface="Calibri"/>
                <a:cs typeface="Calibri"/>
              </a:rPr>
              <a:t>каждой</a:t>
            </a:r>
            <a:r>
              <a:rPr sz="4800" spc="165" dirty="0">
                <a:latin typeface="Calibri"/>
                <a:cs typeface="Calibri"/>
              </a:rPr>
              <a:t> </a:t>
            </a:r>
            <a:r>
              <a:rPr sz="4800" spc="540" dirty="0">
                <a:latin typeface="Calibri"/>
                <a:cs typeface="Calibri"/>
              </a:rPr>
              <a:t>подзадаче</a:t>
            </a:r>
            <a:r>
              <a:rPr sz="4800" spc="160" dirty="0">
                <a:latin typeface="Calibri"/>
                <a:cs typeface="Calibri"/>
              </a:rPr>
              <a:t> </a:t>
            </a:r>
            <a:r>
              <a:rPr sz="4800" spc="530" dirty="0">
                <a:latin typeface="Calibri"/>
                <a:cs typeface="Calibri"/>
              </a:rPr>
              <a:t>[количество</a:t>
            </a:r>
            <a:r>
              <a:rPr sz="4800" spc="165" dirty="0">
                <a:latin typeface="Calibri"/>
                <a:cs typeface="Calibri"/>
              </a:rPr>
              <a:t> </a:t>
            </a:r>
            <a:r>
              <a:rPr sz="4800" spc="525" dirty="0">
                <a:latin typeface="Calibri"/>
                <a:cs typeface="Calibri"/>
              </a:rPr>
              <a:t>факторов]  </a:t>
            </a:r>
            <a:r>
              <a:rPr sz="4800" spc="595" dirty="0">
                <a:latin typeface="Calibri"/>
                <a:cs typeface="Calibri"/>
              </a:rPr>
              <a:t>параметров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2089" y="1139291"/>
            <a:ext cx="66306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555" dirty="0">
                <a:solidFill>
                  <a:srgbClr val="ABA7A7"/>
                </a:solidFill>
                <a:latin typeface="Calibri"/>
                <a:cs typeface="Calibri"/>
              </a:rPr>
              <a:t>ALS</a:t>
            </a:r>
            <a:r>
              <a:rPr sz="3300" b="1" spc="155" dirty="0">
                <a:solidFill>
                  <a:srgbClr val="ABA7A7"/>
                </a:solidFill>
                <a:latin typeface="Calibri"/>
                <a:cs typeface="Calibri"/>
              </a:rPr>
              <a:t> </a:t>
            </a:r>
            <a:r>
              <a:rPr sz="3300" b="1" spc="535" dirty="0">
                <a:solidFill>
                  <a:srgbClr val="ABA7A7"/>
                </a:solidFill>
                <a:latin typeface="Calibri"/>
                <a:cs typeface="Calibri"/>
              </a:rPr>
              <a:t>ДЛЯ</a:t>
            </a:r>
            <a:r>
              <a:rPr sz="3300" b="1" spc="160" dirty="0">
                <a:solidFill>
                  <a:srgbClr val="ABA7A7"/>
                </a:solidFill>
                <a:latin typeface="Calibri"/>
                <a:cs typeface="Calibri"/>
              </a:rPr>
              <a:t> </a:t>
            </a:r>
            <a:r>
              <a:rPr sz="3300" b="1" spc="484" dirty="0">
                <a:solidFill>
                  <a:srgbClr val="ABA7A7"/>
                </a:solidFill>
                <a:latin typeface="Calibri"/>
                <a:cs typeface="Calibri"/>
              </a:rPr>
              <a:t>EXPLICIT</a:t>
            </a:r>
            <a:r>
              <a:rPr sz="3300" b="1" spc="155" dirty="0">
                <a:solidFill>
                  <a:srgbClr val="ABA7A7"/>
                </a:solidFill>
                <a:latin typeface="Calibri"/>
                <a:cs typeface="Calibri"/>
              </a:rPr>
              <a:t> </a:t>
            </a:r>
            <a:r>
              <a:rPr sz="3300" b="1" spc="620" dirty="0">
                <a:solidFill>
                  <a:srgbClr val="ABA7A7"/>
                </a:solidFill>
                <a:latin typeface="Calibri"/>
                <a:cs typeface="Calibri"/>
              </a:rPr>
              <a:t>FEEDBACK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4799" y="1727924"/>
            <a:ext cx="1625600" cy="136525"/>
          </a:xfrm>
          <a:custGeom>
            <a:avLst/>
            <a:gdLst/>
            <a:ahLst/>
            <a:cxnLst/>
            <a:rect l="l" t="t" r="r" b="b"/>
            <a:pathLst>
              <a:path w="1625600" h="136525">
                <a:moveTo>
                  <a:pt x="0" y="0"/>
                </a:moveTo>
                <a:lnTo>
                  <a:pt x="1625099" y="0"/>
                </a:lnTo>
                <a:lnTo>
                  <a:pt x="1625099" y="135899"/>
                </a:lnTo>
                <a:lnTo>
                  <a:pt x="0" y="135899"/>
                </a:lnTo>
                <a:lnTo>
                  <a:pt x="0" y="0"/>
                </a:lnTo>
                <a:close/>
              </a:path>
            </a:pathLst>
          </a:custGeom>
          <a:solidFill>
            <a:srgbClr val="96529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4789" y="2130974"/>
            <a:ext cx="9429115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50" b="0" spc="780" dirty="0">
                <a:solidFill>
                  <a:srgbClr val="525860"/>
                </a:solidFill>
                <a:latin typeface="Calibri"/>
                <a:cs typeface="Calibri"/>
              </a:rPr>
              <a:t>Чем</a:t>
            </a:r>
            <a:r>
              <a:rPr sz="5750" b="0" spc="195" dirty="0">
                <a:solidFill>
                  <a:srgbClr val="525860"/>
                </a:solidFill>
                <a:latin typeface="Calibri"/>
                <a:cs typeface="Calibri"/>
              </a:rPr>
              <a:t> </a:t>
            </a:r>
            <a:r>
              <a:rPr sz="5750" b="0" spc="885" dirty="0">
                <a:solidFill>
                  <a:srgbClr val="525860"/>
                </a:solidFill>
                <a:latin typeface="Calibri"/>
                <a:cs typeface="Calibri"/>
              </a:rPr>
              <a:t>ALS</a:t>
            </a:r>
            <a:r>
              <a:rPr sz="5750" b="0" spc="195" dirty="0">
                <a:solidFill>
                  <a:srgbClr val="525860"/>
                </a:solidFill>
                <a:latin typeface="Calibri"/>
                <a:cs typeface="Calibri"/>
              </a:rPr>
              <a:t> </a:t>
            </a:r>
            <a:r>
              <a:rPr sz="5750" b="0" spc="610" dirty="0">
                <a:solidFill>
                  <a:srgbClr val="525860"/>
                </a:solidFill>
                <a:latin typeface="Calibri"/>
                <a:cs typeface="Calibri"/>
              </a:rPr>
              <a:t>лучше,</a:t>
            </a:r>
            <a:r>
              <a:rPr sz="5750" b="0" spc="200" dirty="0">
                <a:solidFill>
                  <a:srgbClr val="525860"/>
                </a:solidFill>
                <a:latin typeface="Calibri"/>
                <a:cs typeface="Calibri"/>
              </a:rPr>
              <a:t> </a:t>
            </a:r>
            <a:r>
              <a:rPr sz="5750" b="0" spc="695" dirty="0">
                <a:solidFill>
                  <a:srgbClr val="525860"/>
                </a:solidFill>
                <a:latin typeface="Calibri"/>
                <a:cs typeface="Calibri"/>
              </a:rPr>
              <a:t>чем</a:t>
            </a:r>
            <a:r>
              <a:rPr sz="5750" b="0" spc="195" dirty="0">
                <a:solidFill>
                  <a:srgbClr val="525860"/>
                </a:solidFill>
                <a:latin typeface="Calibri"/>
                <a:cs typeface="Calibri"/>
              </a:rPr>
              <a:t> </a:t>
            </a:r>
            <a:r>
              <a:rPr sz="5750" b="0" spc="969" dirty="0">
                <a:solidFill>
                  <a:srgbClr val="525860"/>
                </a:solidFill>
                <a:latin typeface="Calibri"/>
                <a:cs typeface="Calibri"/>
              </a:rPr>
              <a:t>SGD</a:t>
            </a:r>
            <a:endParaRPr sz="5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0564" y="4070951"/>
            <a:ext cx="17948275" cy="3324225"/>
          </a:xfrm>
          <a:prstGeom prst="rect">
            <a:avLst/>
          </a:prstGeom>
        </p:spPr>
        <p:txBody>
          <a:bodyPr vert="horz" wrap="square" lIns="0" tIns="382905" rIns="0" bIns="0" rtlCol="0">
            <a:spAutoFit/>
          </a:bodyPr>
          <a:lstStyle/>
          <a:p>
            <a:pPr marL="471170" indent="-459105">
              <a:lnSpc>
                <a:spcPct val="100000"/>
              </a:lnSpc>
              <a:spcBef>
                <a:spcPts val="3015"/>
              </a:spcBef>
              <a:buClr>
                <a:srgbClr val="96529D"/>
              </a:buClr>
              <a:buSzPct val="62500"/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4800" spc="740" dirty="0">
                <a:latin typeface="Calibri"/>
                <a:cs typeface="Calibri"/>
              </a:rPr>
              <a:t>ALS</a:t>
            </a:r>
            <a:r>
              <a:rPr sz="4800" spc="165" dirty="0">
                <a:latin typeface="Calibri"/>
                <a:cs typeface="Calibri"/>
              </a:rPr>
              <a:t> </a:t>
            </a:r>
            <a:r>
              <a:rPr sz="4800" spc="585" dirty="0">
                <a:latin typeface="Calibri"/>
                <a:cs typeface="Calibri"/>
              </a:rPr>
              <a:t>на</a:t>
            </a:r>
            <a:r>
              <a:rPr sz="4800" spc="170" dirty="0">
                <a:latin typeface="Calibri"/>
                <a:cs typeface="Calibri"/>
              </a:rPr>
              <a:t> </a:t>
            </a:r>
            <a:r>
              <a:rPr sz="4800" spc="565" dirty="0">
                <a:latin typeface="Calibri"/>
                <a:cs typeface="Calibri"/>
              </a:rPr>
              <a:t>каждой</a:t>
            </a:r>
            <a:r>
              <a:rPr sz="4800" spc="165" dirty="0">
                <a:latin typeface="Calibri"/>
                <a:cs typeface="Calibri"/>
              </a:rPr>
              <a:t> </a:t>
            </a:r>
            <a:r>
              <a:rPr sz="4800" spc="630" dirty="0">
                <a:latin typeface="Calibri"/>
                <a:cs typeface="Calibri"/>
              </a:rPr>
              <a:t>итерации</a:t>
            </a:r>
            <a:r>
              <a:rPr sz="4800" spc="170" dirty="0">
                <a:latin typeface="Calibri"/>
                <a:cs typeface="Calibri"/>
              </a:rPr>
              <a:t> </a:t>
            </a:r>
            <a:r>
              <a:rPr sz="4800" spc="575" dirty="0">
                <a:latin typeface="Calibri"/>
                <a:cs typeface="Calibri"/>
              </a:rPr>
              <a:t>уменьшает</a:t>
            </a:r>
            <a:r>
              <a:rPr sz="4800" spc="170" dirty="0">
                <a:latin typeface="Calibri"/>
                <a:cs typeface="Calibri"/>
              </a:rPr>
              <a:t> </a:t>
            </a:r>
            <a:r>
              <a:rPr sz="4800" spc="655" dirty="0">
                <a:latin typeface="Calibri"/>
                <a:cs typeface="Calibri"/>
              </a:rPr>
              <a:t>функцию</a:t>
            </a:r>
            <a:r>
              <a:rPr sz="4800" spc="165" dirty="0">
                <a:latin typeface="Calibri"/>
                <a:cs typeface="Calibri"/>
              </a:rPr>
              <a:t> </a:t>
            </a:r>
            <a:r>
              <a:rPr sz="4800" spc="675" dirty="0">
                <a:latin typeface="Calibri"/>
                <a:cs typeface="Calibri"/>
              </a:rPr>
              <a:t>ошибки</a:t>
            </a:r>
            <a:endParaRPr sz="4800">
              <a:latin typeface="Calibri"/>
              <a:cs typeface="Calibri"/>
            </a:endParaRPr>
          </a:p>
          <a:p>
            <a:pPr marL="471170" indent="-459105">
              <a:lnSpc>
                <a:spcPct val="100000"/>
              </a:lnSpc>
              <a:spcBef>
                <a:spcPts val="2915"/>
              </a:spcBef>
              <a:buClr>
                <a:srgbClr val="96529D"/>
              </a:buClr>
              <a:buSzPct val="62500"/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4800" spc="740" dirty="0">
                <a:latin typeface="Calibri"/>
                <a:cs typeface="Calibri"/>
              </a:rPr>
              <a:t>ALS</a:t>
            </a:r>
            <a:r>
              <a:rPr sz="4800" spc="165" dirty="0">
                <a:latin typeface="Calibri"/>
                <a:cs typeface="Calibri"/>
              </a:rPr>
              <a:t> </a:t>
            </a:r>
            <a:r>
              <a:rPr sz="4800" spc="360" dirty="0">
                <a:latin typeface="Calibri"/>
                <a:cs typeface="Calibri"/>
              </a:rPr>
              <a:t>-</a:t>
            </a:r>
            <a:r>
              <a:rPr sz="4800" spc="170" dirty="0">
                <a:latin typeface="Calibri"/>
                <a:cs typeface="Calibri"/>
              </a:rPr>
              <a:t> </a:t>
            </a:r>
            <a:r>
              <a:rPr sz="4800" spc="575" dirty="0">
                <a:latin typeface="Calibri"/>
                <a:cs typeface="Calibri"/>
              </a:rPr>
              <a:t>разновидность</a:t>
            </a:r>
            <a:r>
              <a:rPr sz="4800" spc="170" dirty="0">
                <a:latin typeface="Calibri"/>
                <a:cs typeface="Calibri"/>
              </a:rPr>
              <a:t> </a:t>
            </a:r>
            <a:r>
              <a:rPr sz="4800" spc="570" dirty="0">
                <a:latin typeface="Calibri"/>
                <a:cs typeface="Calibri"/>
              </a:rPr>
              <a:t>координатного</a:t>
            </a:r>
            <a:r>
              <a:rPr sz="4800" spc="170" dirty="0">
                <a:latin typeface="Calibri"/>
                <a:cs typeface="Calibri"/>
              </a:rPr>
              <a:t> </a:t>
            </a:r>
            <a:r>
              <a:rPr sz="4800" spc="605" dirty="0">
                <a:latin typeface="Calibri"/>
                <a:cs typeface="Calibri"/>
              </a:rPr>
              <a:t>спуска</a:t>
            </a:r>
            <a:endParaRPr sz="4800">
              <a:latin typeface="Calibri"/>
              <a:cs typeface="Calibri"/>
            </a:endParaRPr>
          </a:p>
          <a:p>
            <a:pPr marL="471170" indent="-459105">
              <a:lnSpc>
                <a:spcPct val="100000"/>
              </a:lnSpc>
              <a:spcBef>
                <a:spcPts val="2865"/>
              </a:spcBef>
              <a:buClr>
                <a:srgbClr val="96529D"/>
              </a:buClr>
              <a:buSzPct val="62500"/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4800" spc="625" dirty="0">
                <a:latin typeface="Calibri"/>
                <a:cs typeface="Calibri"/>
              </a:rPr>
              <a:t>не</a:t>
            </a:r>
            <a:r>
              <a:rPr sz="4800" spc="165" dirty="0">
                <a:latin typeface="Calibri"/>
                <a:cs typeface="Calibri"/>
              </a:rPr>
              <a:t> </a:t>
            </a:r>
            <a:r>
              <a:rPr sz="4800" spc="605" dirty="0">
                <a:latin typeface="Calibri"/>
                <a:cs typeface="Calibri"/>
              </a:rPr>
              <a:t>нужно</a:t>
            </a:r>
            <a:r>
              <a:rPr sz="4800" spc="170" dirty="0">
                <a:latin typeface="Calibri"/>
                <a:cs typeface="Calibri"/>
              </a:rPr>
              <a:t> </a:t>
            </a:r>
            <a:r>
              <a:rPr sz="4800" spc="575" dirty="0">
                <a:latin typeface="Calibri"/>
                <a:cs typeface="Calibri"/>
              </a:rPr>
              <a:t>выбирать</a:t>
            </a:r>
            <a:r>
              <a:rPr sz="4800" spc="170" dirty="0">
                <a:latin typeface="Calibri"/>
                <a:cs typeface="Calibri"/>
              </a:rPr>
              <a:t> </a:t>
            </a:r>
            <a:r>
              <a:rPr sz="4800" spc="520" dirty="0">
                <a:latin typeface="Calibri"/>
                <a:cs typeface="Calibri"/>
              </a:rPr>
              <a:t>learning</a:t>
            </a:r>
            <a:r>
              <a:rPr sz="4800" spc="170" dirty="0">
                <a:latin typeface="Calibri"/>
                <a:cs typeface="Calibri"/>
              </a:rPr>
              <a:t> </a:t>
            </a:r>
            <a:r>
              <a:rPr sz="4800" spc="405" dirty="0">
                <a:latin typeface="Calibri"/>
                <a:cs typeface="Calibri"/>
              </a:rPr>
              <a:t>rate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2089" y="1139291"/>
            <a:ext cx="66306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555" dirty="0">
                <a:solidFill>
                  <a:srgbClr val="ABA7A7"/>
                </a:solidFill>
                <a:latin typeface="Calibri"/>
                <a:cs typeface="Calibri"/>
              </a:rPr>
              <a:t>ALS</a:t>
            </a:r>
            <a:r>
              <a:rPr sz="3300" b="1" spc="155" dirty="0">
                <a:solidFill>
                  <a:srgbClr val="ABA7A7"/>
                </a:solidFill>
                <a:latin typeface="Calibri"/>
                <a:cs typeface="Calibri"/>
              </a:rPr>
              <a:t> </a:t>
            </a:r>
            <a:r>
              <a:rPr sz="3300" b="1" spc="535" dirty="0">
                <a:solidFill>
                  <a:srgbClr val="ABA7A7"/>
                </a:solidFill>
                <a:latin typeface="Calibri"/>
                <a:cs typeface="Calibri"/>
              </a:rPr>
              <a:t>ДЛЯ</a:t>
            </a:r>
            <a:r>
              <a:rPr sz="3300" b="1" spc="160" dirty="0">
                <a:solidFill>
                  <a:srgbClr val="ABA7A7"/>
                </a:solidFill>
                <a:latin typeface="Calibri"/>
                <a:cs typeface="Calibri"/>
              </a:rPr>
              <a:t> </a:t>
            </a:r>
            <a:r>
              <a:rPr sz="3300" b="1" spc="484" dirty="0">
                <a:solidFill>
                  <a:srgbClr val="ABA7A7"/>
                </a:solidFill>
                <a:latin typeface="Calibri"/>
                <a:cs typeface="Calibri"/>
              </a:rPr>
              <a:t>EXPLICIT</a:t>
            </a:r>
            <a:r>
              <a:rPr sz="3300" b="1" spc="155" dirty="0">
                <a:solidFill>
                  <a:srgbClr val="ABA7A7"/>
                </a:solidFill>
                <a:latin typeface="Calibri"/>
                <a:cs typeface="Calibri"/>
              </a:rPr>
              <a:t> </a:t>
            </a:r>
            <a:r>
              <a:rPr sz="3300" b="1" spc="620" dirty="0">
                <a:solidFill>
                  <a:srgbClr val="ABA7A7"/>
                </a:solidFill>
                <a:latin typeface="Calibri"/>
                <a:cs typeface="Calibri"/>
              </a:rPr>
              <a:t>FEEDBACK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4799" y="1727924"/>
            <a:ext cx="1625600" cy="136525"/>
          </a:xfrm>
          <a:custGeom>
            <a:avLst/>
            <a:gdLst/>
            <a:ahLst/>
            <a:cxnLst/>
            <a:rect l="l" t="t" r="r" b="b"/>
            <a:pathLst>
              <a:path w="1625600" h="136525">
                <a:moveTo>
                  <a:pt x="0" y="0"/>
                </a:moveTo>
                <a:lnTo>
                  <a:pt x="1625099" y="0"/>
                </a:lnTo>
                <a:lnTo>
                  <a:pt x="1625099" y="135899"/>
                </a:lnTo>
                <a:lnTo>
                  <a:pt x="0" y="135899"/>
                </a:lnTo>
                <a:lnTo>
                  <a:pt x="0" y="0"/>
                </a:lnTo>
                <a:close/>
              </a:path>
            </a:pathLst>
          </a:custGeom>
          <a:solidFill>
            <a:srgbClr val="96529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4789" y="4868335"/>
            <a:ext cx="16648430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200" spc="1405" dirty="0">
                <a:solidFill>
                  <a:srgbClr val="FFFFFF"/>
                </a:solidFill>
              </a:rPr>
              <a:t>SVD</a:t>
            </a:r>
            <a:r>
              <a:rPr sz="8200" spc="445" dirty="0">
                <a:solidFill>
                  <a:srgbClr val="FFFFFF"/>
                </a:solidFill>
              </a:rPr>
              <a:t> </a:t>
            </a:r>
            <a:r>
              <a:rPr sz="8200" spc="1330" dirty="0">
                <a:solidFill>
                  <a:srgbClr val="FFFFFF"/>
                </a:solidFill>
              </a:rPr>
              <a:t>ДЛЯ</a:t>
            </a:r>
            <a:r>
              <a:rPr sz="8200" spc="445" dirty="0">
                <a:solidFill>
                  <a:srgbClr val="FFFFFF"/>
                </a:solidFill>
              </a:rPr>
              <a:t> </a:t>
            </a:r>
            <a:r>
              <a:rPr sz="8200" spc="1205" dirty="0">
                <a:solidFill>
                  <a:srgbClr val="FFFFFF"/>
                </a:solidFill>
              </a:rPr>
              <a:t>EXPLICIT</a:t>
            </a:r>
            <a:r>
              <a:rPr sz="8200" spc="445" dirty="0">
                <a:solidFill>
                  <a:srgbClr val="FFFFFF"/>
                </a:solidFill>
              </a:rPr>
              <a:t> </a:t>
            </a:r>
            <a:r>
              <a:rPr sz="8200" spc="1540" dirty="0">
                <a:solidFill>
                  <a:srgbClr val="FFFFFF"/>
                </a:solidFill>
              </a:rPr>
              <a:t>FEEDBACK</a:t>
            </a:r>
            <a:endParaRPr sz="8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789" y="2130974"/>
            <a:ext cx="16263619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50" spc="725" dirty="0">
                <a:solidFill>
                  <a:srgbClr val="525860"/>
                </a:solidFill>
                <a:latin typeface="Calibri"/>
                <a:cs typeface="Calibri"/>
              </a:rPr>
              <a:t>Добавление </a:t>
            </a:r>
            <a:r>
              <a:rPr sz="5750" spc="675" dirty="0">
                <a:solidFill>
                  <a:srgbClr val="525860"/>
                </a:solidFill>
                <a:latin typeface="Calibri"/>
                <a:cs typeface="Calibri"/>
              </a:rPr>
              <a:t>дополнительных</a:t>
            </a:r>
            <a:r>
              <a:rPr sz="5750" spc="-325" dirty="0">
                <a:solidFill>
                  <a:srgbClr val="525860"/>
                </a:solidFill>
                <a:latin typeface="Calibri"/>
                <a:cs typeface="Calibri"/>
              </a:rPr>
              <a:t> </a:t>
            </a:r>
            <a:r>
              <a:rPr sz="5750" spc="710" dirty="0">
                <a:solidFill>
                  <a:srgbClr val="525860"/>
                </a:solidFill>
                <a:latin typeface="Calibri"/>
                <a:cs typeface="Calibri"/>
              </a:rPr>
              <a:t>параметров</a:t>
            </a:r>
            <a:endParaRPr sz="5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2089" y="1139291"/>
            <a:ext cx="67151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565" dirty="0">
                <a:solidFill>
                  <a:srgbClr val="ABA7A7"/>
                </a:solidFill>
                <a:latin typeface="Calibri"/>
                <a:cs typeface="Calibri"/>
              </a:rPr>
              <a:t>SVD</a:t>
            </a:r>
            <a:r>
              <a:rPr sz="3300" b="1" spc="155" dirty="0">
                <a:solidFill>
                  <a:srgbClr val="ABA7A7"/>
                </a:solidFill>
                <a:latin typeface="Calibri"/>
                <a:cs typeface="Calibri"/>
              </a:rPr>
              <a:t> </a:t>
            </a:r>
            <a:r>
              <a:rPr sz="3300" b="1" spc="535" dirty="0">
                <a:solidFill>
                  <a:srgbClr val="ABA7A7"/>
                </a:solidFill>
                <a:latin typeface="Calibri"/>
                <a:cs typeface="Calibri"/>
              </a:rPr>
              <a:t>ДЛЯ</a:t>
            </a:r>
            <a:r>
              <a:rPr sz="3300" b="1" spc="160" dirty="0">
                <a:solidFill>
                  <a:srgbClr val="ABA7A7"/>
                </a:solidFill>
                <a:latin typeface="Calibri"/>
                <a:cs typeface="Calibri"/>
              </a:rPr>
              <a:t> </a:t>
            </a:r>
            <a:r>
              <a:rPr sz="3300" b="1" spc="484" dirty="0">
                <a:solidFill>
                  <a:srgbClr val="ABA7A7"/>
                </a:solidFill>
                <a:latin typeface="Calibri"/>
                <a:cs typeface="Calibri"/>
              </a:rPr>
              <a:t>EXPLICIT</a:t>
            </a:r>
            <a:r>
              <a:rPr sz="3300" b="1" spc="155" dirty="0">
                <a:solidFill>
                  <a:srgbClr val="ABA7A7"/>
                </a:solidFill>
                <a:latin typeface="Calibri"/>
                <a:cs typeface="Calibri"/>
              </a:rPr>
              <a:t> </a:t>
            </a:r>
            <a:r>
              <a:rPr sz="3300" b="1" spc="620" dirty="0">
                <a:solidFill>
                  <a:srgbClr val="ABA7A7"/>
                </a:solidFill>
                <a:latin typeface="Calibri"/>
                <a:cs typeface="Calibri"/>
              </a:rPr>
              <a:t>FEEDBACK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4799" y="1727924"/>
            <a:ext cx="1625600" cy="136525"/>
          </a:xfrm>
          <a:custGeom>
            <a:avLst/>
            <a:gdLst/>
            <a:ahLst/>
            <a:cxnLst/>
            <a:rect l="l" t="t" r="r" b="b"/>
            <a:pathLst>
              <a:path w="1625600" h="136525">
                <a:moveTo>
                  <a:pt x="0" y="0"/>
                </a:moveTo>
                <a:lnTo>
                  <a:pt x="1625099" y="0"/>
                </a:lnTo>
                <a:lnTo>
                  <a:pt x="1625099" y="135899"/>
                </a:lnTo>
                <a:lnTo>
                  <a:pt x="0" y="135899"/>
                </a:lnTo>
                <a:lnTo>
                  <a:pt x="0" y="0"/>
                </a:lnTo>
                <a:close/>
              </a:path>
            </a:pathLst>
          </a:custGeom>
          <a:solidFill>
            <a:srgbClr val="9652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79800" y="5029209"/>
            <a:ext cx="4495799" cy="685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75600" y="7344259"/>
            <a:ext cx="7543799" cy="1371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4789" y="4773085"/>
            <a:ext cx="9083675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200" spc="1495" dirty="0">
                <a:solidFill>
                  <a:srgbClr val="FFFFFF"/>
                </a:solidFill>
              </a:rPr>
              <a:t>ПЛАН</a:t>
            </a:r>
            <a:r>
              <a:rPr sz="8200" spc="310" dirty="0">
                <a:solidFill>
                  <a:srgbClr val="FFFFFF"/>
                </a:solidFill>
              </a:rPr>
              <a:t> </a:t>
            </a:r>
            <a:r>
              <a:rPr sz="8200" spc="1385" dirty="0">
                <a:solidFill>
                  <a:srgbClr val="FFFFFF"/>
                </a:solidFill>
              </a:rPr>
              <a:t>ЗАНЯТИЯ</a:t>
            </a:r>
            <a:endParaRPr sz="8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789" y="2130974"/>
            <a:ext cx="16263619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50" spc="725" dirty="0">
                <a:solidFill>
                  <a:srgbClr val="525860"/>
                </a:solidFill>
                <a:latin typeface="Calibri"/>
                <a:cs typeface="Calibri"/>
              </a:rPr>
              <a:t>Добавление </a:t>
            </a:r>
            <a:r>
              <a:rPr sz="5750" spc="675" dirty="0">
                <a:solidFill>
                  <a:srgbClr val="525860"/>
                </a:solidFill>
                <a:latin typeface="Calibri"/>
                <a:cs typeface="Calibri"/>
              </a:rPr>
              <a:t>дополнительных</a:t>
            </a:r>
            <a:r>
              <a:rPr sz="5750" spc="-325" dirty="0">
                <a:solidFill>
                  <a:srgbClr val="525860"/>
                </a:solidFill>
                <a:latin typeface="Calibri"/>
                <a:cs typeface="Calibri"/>
              </a:rPr>
              <a:t> </a:t>
            </a:r>
            <a:r>
              <a:rPr sz="5750" spc="710" dirty="0">
                <a:solidFill>
                  <a:srgbClr val="525860"/>
                </a:solidFill>
                <a:latin typeface="Calibri"/>
                <a:cs typeface="Calibri"/>
              </a:rPr>
              <a:t>параметров</a:t>
            </a:r>
            <a:endParaRPr sz="5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2089" y="1139291"/>
            <a:ext cx="67151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565" dirty="0">
                <a:solidFill>
                  <a:srgbClr val="ABA7A7"/>
                </a:solidFill>
                <a:latin typeface="Calibri"/>
                <a:cs typeface="Calibri"/>
              </a:rPr>
              <a:t>SVD</a:t>
            </a:r>
            <a:r>
              <a:rPr sz="3300" b="1" spc="155" dirty="0">
                <a:solidFill>
                  <a:srgbClr val="ABA7A7"/>
                </a:solidFill>
                <a:latin typeface="Calibri"/>
                <a:cs typeface="Calibri"/>
              </a:rPr>
              <a:t> </a:t>
            </a:r>
            <a:r>
              <a:rPr sz="3300" b="1" spc="535" dirty="0">
                <a:solidFill>
                  <a:srgbClr val="ABA7A7"/>
                </a:solidFill>
                <a:latin typeface="Calibri"/>
                <a:cs typeface="Calibri"/>
              </a:rPr>
              <a:t>ДЛЯ</a:t>
            </a:r>
            <a:r>
              <a:rPr sz="3300" b="1" spc="160" dirty="0">
                <a:solidFill>
                  <a:srgbClr val="ABA7A7"/>
                </a:solidFill>
                <a:latin typeface="Calibri"/>
                <a:cs typeface="Calibri"/>
              </a:rPr>
              <a:t> </a:t>
            </a:r>
            <a:r>
              <a:rPr sz="3300" b="1" spc="484" dirty="0">
                <a:solidFill>
                  <a:srgbClr val="ABA7A7"/>
                </a:solidFill>
                <a:latin typeface="Calibri"/>
                <a:cs typeface="Calibri"/>
              </a:rPr>
              <a:t>EXPLICIT</a:t>
            </a:r>
            <a:r>
              <a:rPr sz="3300" b="1" spc="155" dirty="0">
                <a:solidFill>
                  <a:srgbClr val="ABA7A7"/>
                </a:solidFill>
                <a:latin typeface="Calibri"/>
                <a:cs typeface="Calibri"/>
              </a:rPr>
              <a:t> </a:t>
            </a:r>
            <a:r>
              <a:rPr sz="3300" b="1" spc="620" dirty="0">
                <a:solidFill>
                  <a:srgbClr val="ABA7A7"/>
                </a:solidFill>
                <a:latin typeface="Calibri"/>
                <a:cs typeface="Calibri"/>
              </a:rPr>
              <a:t>FEEDBACK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4799" y="1727924"/>
            <a:ext cx="1625600" cy="136525"/>
          </a:xfrm>
          <a:custGeom>
            <a:avLst/>
            <a:gdLst/>
            <a:ahLst/>
            <a:cxnLst/>
            <a:rect l="l" t="t" r="r" b="b"/>
            <a:pathLst>
              <a:path w="1625600" h="136525">
                <a:moveTo>
                  <a:pt x="0" y="0"/>
                </a:moveTo>
                <a:lnTo>
                  <a:pt x="1625099" y="0"/>
                </a:lnTo>
                <a:lnTo>
                  <a:pt x="1625099" y="135899"/>
                </a:lnTo>
                <a:lnTo>
                  <a:pt x="0" y="135899"/>
                </a:lnTo>
                <a:lnTo>
                  <a:pt x="0" y="0"/>
                </a:lnTo>
                <a:close/>
              </a:path>
            </a:pathLst>
          </a:custGeom>
          <a:solidFill>
            <a:srgbClr val="9652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77518" y="4917554"/>
            <a:ext cx="11403352" cy="3714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789" y="2130974"/>
            <a:ext cx="5917565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50" spc="770" dirty="0">
                <a:solidFill>
                  <a:srgbClr val="525860"/>
                </a:solidFill>
                <a:latin typeface="Calibri"/>
                <a:cs typeface="Calibri"/>
              </a:rPr>
              <a:t>Регуляризация</a:t>
            </a:r>
            <a:endParaRPr sz="5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2089" y="1139291"/>
            <a:ext cx="67151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565" dirty="0">
                <a:solidFill>
                  <a:srgbClr val="ABA7A7"/>
                </a:solidFill>
                <a:latin typeface="Calibri"/>
                <a:cs typeface="Calibri"/>
              </a:rPr>
              <a:t>SVD</a:t>
            </a:r>
            <a:r>
              <a:rPr sz="3300" b="1" spc="155" dirty="0">
                <a:solidFill>
                  <a:srgbClr val="ABA7A7"/>
                </a:solidFill>
                <a:latin typeface="Calibri"/>
                <a:cs typeface="Calibri"/>
              </a:rPr>
              <a:t> </a:t>
            </a:r>
            <a:r>
              <a:rPr sz="3300" b="1" spc="535" dirty="0">
                <a:solidFill>
                  <a:srgbClr val="ABA7A7"/>
                </a:solidFill>
                <a:latin typeface="Calibri"/>
                <a:cs typeface="Calibri"/>
              </a:rPr>
              <a:t>ДЛЯ</a:t>
            </a:r>
            <a:r>
              <a:rPr sz="3300" b="1" spc="160" dirty="0">
                <a:solidFill>
                  <a:srgbClr val="ABA7A7"/>
                </a:solidFill>
                <a:latin typeface="Calibri"/>
                <a:cs typeface="Calibri"/>
              </a:rPr>
              <a:t> </a:t>
            </a:r>
            <a:r>
              <a:rPr sz="3300" b="1" spc="484" dirty="0">
                <a:solidFill>
                  <a:srgbClr val="ABA7A7"/>
                </a:solidFill>
                <a:latin typeface="Calibri"/>
                <a:cs typeface="Calibri"/>
              </a:rPr>
              <a:t>EXPLICIT</a:t>
            </a:r>
            <a:r>
              <a:rPr sz="3300" b="1" spc="155" dirty="0">
                <a:solidFill>
                  <a:srgbClr val="ABA7A7"/>
                </a:solidFill>
                <a:latin typeface="Calibri"/>
                <a:cs typeface="Calibri"/>
              </a:rPr>
              <a:t> </a:t>
            </a:r>
            <a:r>
              <a:rPr sz="3300" b="1" spc="620" dirty="0">
                <a:solidFill>
                  <a:srgbClr val="ABA7A7"/>
                </a:solidFill>
                <a:latin typeface="Calibri"/>
                <a:cs typeface="Calibri"/>
              </a:rPr>
              <a:t>FEEDBACK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4799" y="1727924"/>
            <a:ext cx="1625600" cy="136525"/>
          </a:xfrm>
          <a:custGeom>
            <a:avLst/>
            <a:gdLst/>
            <a:ahLst/>
            <a:cxnLst/>
            <a:rect l="l" t="t" r="r" b="b"/>
            <a:pathLst>
              <a:path w="1625600" h="136525">
                <a:moveTo>
                  <a:pt x="0" y="0"/>
                </a:moveTo>
                <a:lnTo>
                  <a:pt x="1625099" y="0"/>
                </a:lnTo>
                <a:lnTo>
                  <a:pt x="1625099" y="135899"/>
                </a:lnTo>
                <a:lnTo>
                  <a:pt x="0" y="135899"/>
                </a:lnTo>
                <a:lnTo>
                  <a:pt x="0" y="0"/>
                </a:lnTo>
                <a:close/>
              </a:path>
            </a:pathLst>
          </a:custGeom>
          <a:solidFill>
            <a:srgbClr val="9652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9591" y="5085994"/>
            <a:ext cx="17860635" cy="1179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4789" y="4773085"/>
            <a:ext cx="6338570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200" spc="1450" dirty="0">
                <a:solidFill>
                  <a:srgbClr val="FFFFFF"/>
                </a:solidFill>
              </a:rPr>
              <a:t>ПРАКТИКА</a:t>
            </a:r>
            <a:endParaRPr sz="8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4789" y="1704941"/>
            <a:ext cx="1628139" cy="0"/>
          </a:xfrm>
          <a:custGeom>
            <a:avLst/>
            <a:gdLst/>
            <a:ahLst/>
            <a:cxnLst/>
            <a:rect l="l" t="t" r="r" b="b"/>
            <a:pathLst>
              <a:path w="1628139">
                <a:moveTo>
                  <a:pt x="0" y="0"/>
                </a:moveTo>
                <a:lnTo>
                  <a:pt x="1628099" y="0"/>
                </a:lnTo>
              </a:path>
            </a:pathLst>
          </a:custGeom>
          <a:ln w="88899">
            <a:solidFill>
              <a:srgbClr val="9652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6341" y="6801322"/>
            <a:ext cx="8534400" cy="429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00"/>
              </a:spcBef>
            </a:pPr>
            <a:r>
              <a:rPr sz="4800" b="1" spc="705" dirty="0">
                <a:latin typeface="Calibri"/>
                <a:cs typeface="Calibri"/>
              </a:rPr>
              <a:t>Что</a:t>
            </a:r>
            <a:r>
              <a:rPr sz="4800" b="1" spc="265" dirty="0">
                <a:latin typeface="Calibri"/>
                <a:cs typeface="Calibri"/>
              </a:rPr>
              <a:t> </a:t>
            </a:r>
            <a:r>
              <a:rPr sz="4800" b="1" spc="610" dirty="0">
                <a:latin typeface="Calibri"/>
                <a:cs typeface="Calibri"/>
              </a:rPr>
              <a:t>делать?</a:t>
            </a:r>
            <a:endParaRPr sz="4800">
              <a:latin typeface="Calibri"/>
              <a:cs typeface="Calibri"/>
            </a:endParaRPr>
          </a:p>
          <a:p>
            <a:pPr marL="518159" indent="-411480">
              <a:lnSpc>
                <a:spcPct val="100000"/>
              </a:lnSpc>
              <a:spcBef>
                <a:spcPts val="2345"/>
              </a:spcBef>
              <a:buAutoNum type="arabicPeriod"/>
              <a:tabLst>
                <a:tab pos="518159" algn="l"/>
                <a:tab pos="518795" algn="l"/>
              </a:tabLst>
            </a:pPr>
            <a:r>
              <a:rPr sz="2500" spc="280" dirty="0">
                <a:latin typeface="Calibri"/>
                <a:cs typeface="Calibri"/>
              </a:rPr>
              <a:t>Датасет </a:t>
            </a:r>
            <a:r>
              <a:rPr sz="2500" spc="229" dirty="0">
                <a:latin typeface="Calibri"/>
                <a:cs typeface="Calibri"/>
              </a:rPr>
              <a:t>тот </a:t>
            </a:r>
            <a:r>
              <a:rPr sz="2500" spc="320" dirty="0">
                <a:latin typeface="Calibri"/>
                <a:cs typeface="Calibri"/>
              </a:rPr>
              <a:t>же</a:t>
            </a:r>
            <a:r>
              <a:rPr sz="2500" spc="-260" dirty="0">
                <a:latin typeface="Calibri"/>
                <a:cs typeface="Calibri"/>
              </a:rPr>
              <a:t> </a:t>
            </a:r>
            <a:r>
              <a:rPr sz="2500" spc="240" dirty="0">
                <a:latin typeface="Calibri"/>
                <a:cs typeface="Calibri"/>
              </a:rPr>
              <a:t>ml-latest</a:t>
            </a:r>
            <a:endParaRPr sz="2500">
              <a:latin typeface="Calibri"/>
              <a:cs typeface="Calibri"/>
            </a:endParaRPr>
          </a:p>
          <a:p>
            <a:pPr marL="518159" indent="-476884">
              <a:lnSpc>
                <a:spcPct val="100000"/>
              </a:lnSpc>
              <a:spcBef>
                <a:spcPts val="1500"/>
              </a:spcBef>
              <a:buAutoNum type="arabicPeriod"/>
              <a:tabLst>
                <a:tab pos="518159" algn="l"/>
                <a:tab pos="518795" algn="l"/>
              </a:tabLst>
            </a:pPr>
            <a:r>
              <a:rPr sz="2500" spc="295" dirty="0">
                <a:latin typeface="Calibri"/>
                <a:cs typeface="Calibri"/>
              </a:rPr>
              <a:t>Использовать </a:t>
            </a:r>
            <a:r>
              <a:rPr sz="2500" spc="409" dirty="0">
                <a:latin typeface="Calibri"/>
                <a:cs typeface="Calibri"/>
              </a:rPr>
              <a:t>SVD</a:t>
            </a:r>
            <a:r>
              <a:rPr sz="2500" spc="-365" dirty="0">
                <a:latin typeface="Calibri"/>
                <a:cs typeface="Calibri"/>
              </a:rPr>
              <a:t> </a:t>
            </a:r>
            <a:r>
              <a:rPr sz="2500" spc="320" dirty="0">
                <a:latin typeface="Calibri"/>
                <a:cs typeface="Calibri"/>
              </a:rPr>
              <a:t>из </a:t>
            </a:r>
            <a:r>
              <a:rPr sz="2500" spc="229" dirty="0">
                <a:latin typeface="Calibri"/>
                <a:cs typeface="Calibri"/>
              </a:rPr>
              <a:t>surprise</a:t>
            </a:r>
            <a:endParaRPr sz="2500">
              <a:latin typeface="Calibri"/>
              <a:cs typeface="Calibri"/>
            </a:endParaRPr>
          </a:p>
          <a:p>
            <a:pPr marL="518159" marR="582295" indent="-474980">
              <a:lnSpc>
                <a:spcPct val="150000"/>
              </a:lnSpc>
              <a:buAutoNum type="arabicPeriod"/>
              <a:tabLst>
                <a:tab pos="518159" algn="l"/>
                <a:tab pos="518795" algn="l"/>
              </a:tabLst>
            </a:pPr>
            <a:r>
              <a:rPr sz="2500" spc="310" dirty="0">
                <a:latin typeface="Calibri"/>
                <a:cs typeface="Calibri"/>
              </a:rPr>
              <a:t>Взять</a:t>
            </a:r>
            <a:r>
              <a:rPr sz="2500" spc="85" dirty="0">
                <a:latin typeface="Calibri"/>
                <a:cs typeface="Calibri"/>
              </a:rPr>
              <a:t> </a:t>
            </a:r>
            <a:r>
              <a:rPr sz="2500" spc="305" dirty="0">
                <a:latin typeface="Calibri"/>
                <a:cs typeface="Calibri"/>
              </a:rPr>
              <a:t>любого</a:t>
            </a:r>
            <a:r>
              <a:rPr sz="2500" spc="90" dirty="0">
                <a:latin typeface="Calibri"/>
                <a:cs typeface="Calibri"/>
              </a:rPr>
              <a:t> </a:t>
            </a:r>
            <a:r>
              <a:rPr sz="2500" spc="285" dirty="0">
                <a:latin typeface="Calibri"/>
                <a:cs typeface="Calibri"/>
              </a:rPr>
              <a:t>пользователя</a:t>
            </a:r>
            <a:r>
              <a:rPr sz="2500" spc="90" dirty="0">
                <a:latin typeface="Calibri"/>
                <a:cs typeface="Calibri"/>
              </a:rPr>
              <a:t> </a:t>
            </a:r>
            <a:r>
              <a:rPr sz="2500" spc="365" dirty="0">
                <a:latin typeface="Calibri"/>
                <a:cs typeface="Calibri"/>
              </a:rPr>
              <a:t>и</a:t>
            </a:r>
            <a:r>
              <a:rPr sz="2500" spc="85" dirty="0">
                <a:latin typeface="Calibri"/>
                <a:cs typeface="Calibri"/>
              </a:rPr>
              <a:t> </a:t>
            </a:r>
            <a:r>
              <a:rPr sz="2500" spc="290" dirty="0">
                <a:latin typeface="Calibri"/>
                <a:cs typeface="Calibri"/>
              </a:rPr>
              <a:t>посмотреть</a:t>
            </a:r>
            <a:r>
              <a:rPr sz="2500" spc="90" dirty="0">
                <a:latin typeface="Calibri"/>
                <a:cs typeface="Calibri"/>
              </a:rPr>
              <a:t> </a:t>
            </a:r>
            <a:r>
              <a:rPr sz="2500" spc="305" dirty="0">
                <a:latin typeface="Calibri"/>
                <a:cs typeface="Calibri"/>
              </a:rPr>
              <a:t>на  </a:t>
            </a:r>
            <a:r>
              <a:rPr sz="2500" spc="275" dirty="0">
                <a:latin typeface="Calibri"/>
                <a:cs typeface="Calibri"/>
              </a:rPr>
              <a:t>результаты</a:t>
            </a:r>
            <a:r>
              <a:rPr sz="2500" spc="80" dirty="0">
                <a:latin typeface="Calibri"/>
                <a:cs typeface="Calibri"/>
              </a:rPr>
              <a:t> </a:t>
            </a:r>
            <a:r>
              <a:rPr sz="2500" spc="320" dirty="0">
                <a:latin typeface="Calibri"/>
                <a:cs typeface="Calibri"/>
              </a:rPr>
              <a:t>предсказаний</a:t>
            </a:r>
            <a:endParaRPr sz="2500">
              <a:latin typeface="Calibri"/>
              <a:cs typeface="Calibri"/>
            </a:endParaRPr>
          </a:p>
          <a:p>
            <a:pPr marL="518159" marR="5080" indent="-506095">
              <a:lnSpc>
                <a:spcPct val="150000"/>
              </a:lnSpc>
              <a:buAutoNum type="arabicPeriod"/>
              <a:tabLst>
                <a:tab pos="518159" algn="l"/>
                <a:tab pos="518795" algn="l"/>
              </a:tabLst>
            </a:pPr>
            <a:r>
              <a:rPr sz="2500" spc="320" dirty="0">
                <a:latin typeface="Calibri"/>
                <a:cs typeface="Calibri"/>
              </a:rPr>
              <a:t>Поэкспериментировать</a:t>
            </a:r>
            <a:r>
              <a:rPr sz="2500" spc="65" dirty="0">
                <a:latin typeface="Calibri"/>
                <a:cs typeface="Calibri"/>
              </a:rPr>
              <a:t> </a:t>
            </a:r>
            <a:r>
              <a:rPr sz="2500" spc="350" dirty="0">
                <a:latin typeface="Calibri"/>
                <a:cs typeface="Calibri"/>
              </a:rPr>
              <a:t>с</a:t>
            </a:r>
            <a:r>
              <a:rPr sz="2500" spc="70" dirty="0">
                <a:latin typeface="Calibri"/>
                <a:cs typeface="Calibri"/>
              </a:rPr>
              <a:t> </a:t>
            </a:r>
            <a:r>
              <a:rPr sz="2500" spc="300" dirty="0">
                <a:latin typeface="Calibri"/>
                <a:cs typeface="Calibri"/>
              </a:rPr>
              <a:t>количеством</a:t>
            </a:r>
            <a:r>
              <a:rPr sz="2500" spc="70" dirty="0">
                <a:latin typeface="Calibri"/>
                <a:cs typeface="Calibri"/>
              </a:rPr>
              <a:t> </a:t>
            </a:r>
            <a:r>
              <a:rPr sz="2500" spc="295" dirty="0">
                <a:latin typeface="Calibri"/>
                <a:cs typeface="Calibri"/>
              </a:rPr>
              <a:t>скрытых  </a:t>
            </a:r>
            <a:r>
              <a:rPr sz="2500" spc="300" dirty="0">
                <a:latin typeface="Calibri"/>
                <a:cs typeface="Calibri"/>
              </a:rPr>
              <a:t>факторов </a:t>
            </a:r>
            <a:r>
              <a:rPr sz="2500" spc="365" dirty="0">
                <a:latin typeface="Calibri"/>
                <a:cs typeface="Calibri"/>
              </a:rPr>
              <a:t>и</a:t>
            </a:r>
            <a:r>
              <a:rPr sz="2500" spc="-350" dirty="0">
                <a:latin typeface="Calibri"/>
                <a:cs typeface="Calibri"/>
              </a:rPr>
              <a:t> </a:t>
            </a:r>
            <a:r>
              <a:rPr sz="2500" spc="300" dirty="0">
                <a:latin typeface="Calibri"/>
                <a:cs typeface="Calibri"/>
              </a:rPr>
              <a:t>количеством эпох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05574" y="6801322"/>
            <a:ext cx="7914005" cy="1757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665" dirty="0">
                <a:latin typeface="Calibri"/>
                <a:cs typeface="Calibri"/>
              </a:rPr>
              <a:t>Сколько </a:t>
            </a:r>
            <a:r>
              <a:rPr sz="4800" b="1" spc="680" dirty="0">
                <a:latin typeface="Calibri"/>
                <a:cs typeface="Calibri"/>
              </a:rPr>
              <a:t>есть</a:t>
            </a:r>
            <a:r>
              <a:rPr sz="4800" b="1" spc="-185" dirty="0">
                <a:latin typeface="Calibri"/>
                <a:cs typeface="Calibri"/>
              </a:rPr>
              <a:t> </a:t>
            </a:r>
            <a:r>
              <a:rPr sz="4800" b="1" spc="655" dirty="0">
                <a:latin typeface="Calibri"/>
                <a:cs typeface="Calibri"/>
              </a:rPr>
              <a:t>времени?</a:t>
            </a:r>
            <a:endParaRPr sz="4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70"/>
              </a:spcBef>
            </a:pPr>
            <a:r>
              <a:rPr sz="3000" b="1" spc="-40" dirty="0">
                <a:solidFill>
                  <a:srgbClr val="96529D"/>
                </a:solidFill>
                <a:latin typeface="Calibri"/>
                <a:cs typeface="Calibri"/>
              </a:rPr>
              <a:t>15</a:t>
            </a:r>
            <a:r>
              <a:rPr sz="3000" b="1" spc="165" dirty="0">
                <a:solidFill>
                  <a:srgbClr val="96529D"/>
                </a:solidFill>
                <a:latin typeface="Calibri"/>
                <a:cs typeface="Calibri"/>
              </a:rPr>
              <a:t> </a:t>
            </a:r>
            <a:r>
              <a:rPr sz="3000" b="1" spc="409" dirty="0">
                <a:solidFill>
                  <a:srgbClr val="96529D"/>
                </a:solidFill>
                <a:latin typeface="Calibri"/>
                <a:cs typeface="Calibri"/>
              </a:rPr>
              <a:t>минут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6575" y="6645855"/>
            <a:ext cx="18783935" cy="0"/>
          </a:xfrm>
          <a:custGeom>
            <a:avLst/>
            <a:gdLst/>
            <a:ahLst/>
            <a:cxnLst/>
            <a:rect l="l" t="t" r="r" b="b"/>
            <a:pathLst>
              <a:path w="18783935">
                <a:moveTo>
                  <a:pt x="0" y="0"/>
                </a:moveTo>
                <a:lnTo>
                  <a:pt x="18783599" y="0"/>
                </a:lnTo>
              </a:path>
            </a:pathLst>
          </a:custGeom>
          <a:ln w="9524">
            <a:solidFill>
              <a:srgbClr val="ABA7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72089" y="2420926"/>
            <a:ext cx="612330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0" spc="1090" dirty="0">
                <a:solidFill>
                  <a:srgbClr val="000000"/>
                </a:solidFill>
                <a:latin typeface="Calibri"/>
                <a:cs typeface="Calibri"/>
              </a:rPr>
              <a:t>SVD </a:t>
            </a:r>
            <a:r>
              <a:rPr sz="6600" b="0" spc="850" dirty="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6600" b="0" spc="-7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6600" b="0" spc="615" dirty="0">
                <a:solidFill>
                  <a:srgbClr val="000000"/>
                </a:solidFill>
                <a:latin typeface="Calibri"/>
                <a:cs typeface="Calibri"/>
              </a:rPr>
              <a:t>surprise</a:t>
            </a:r>
            <a:endParaRPr sz="6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2089" y="1139291"/>
            <a:ext cx="25660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580" dirty="0">
                <a:solidFill>
                  <a:srgbClr val="ABA7A7"/>
                </a:solidFill>
                <a:latin typeface="Calibri"/>
                <a:cs typeface="Calibri"/>
              </a:rPr>
              <a:t>ПРАКТИКА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2100" y="4403363"/>
            <a:ext cx="15467330" cy="106616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595"/>
              </a:spcBef>
            </a:pPr>
            <a:r>
              <a:rPr sz="3600" spc="415" dirty="0">
                <a:latin typeface="Calibri"/>
                <a:cs typeface="Calibri"/>
              </a:rPr>
              <a:t>Задача</a:t>
            </a:r>
            <a:r>
              <a:rPr sz="3600" spc="135" dirty="0">
                <a:latin typeface="Calibri"/>
                <a:cs typeface="Calibri"/>
              </a:rPr>
              <a:t> </a:t>
            </a:r>
            <a:r>
              <a:rPr sz="3600" spc="270" dirty="0">
                <a:latin typeface="Calibri"/>
                <a:cs typeface="Calibri"/>
              </a:rPr>
              <a:t>-</a:t>
            </a:r>
            <a:r>
              <a:rPr sz="3600" spc="135" dirty="0">
                <a:latin typeface="Calibri"/>
                <a:cs typeface="Calibri"/>
              </a:rPr>
              <a:t> </a:t>
            </a:r>
            <a:r>
              <a:rPr sz="3600" spc="450" dirty="0">
                <a:latin typeface="Calibri"/>
                <a:cs typeface="Calibri"/>
              </a:rPr>
              <a:t>рекомендации</a:t>
            </a:r>
            <a:r>
              <a:rPr sz="3600" spc="135" dirty="0">
                <a:latin typeface="Calibri"/>
                <a:cs typeface="Calibri"/>
              </a:rPr>
              <a:t> </a:t>
            </a:r>
            <a:r>
              <a:rPr sz="3600" spc="434" dirty="0">
                <a:latin typeface="Calibri"/>
                <a:cs typeface="Calibri"/>
              </a:rPr>
              <a:t>на</a:t>
            </a:r>
            <a:r>
              <a:rPr sz="3600" spc="140" dirty="0">
                <a:latin typeface="Calibri"/>
                <a:cs typeface="Calibri"/>
              </a:rPr>
              <a:t> </a:t>
            </a:r>
            <a:r>
              <a:rPr sz="3600" spc="450" dirty="0">
                <a:latin typeface="Calibri"/>
                <a:cs typeface="Calibri"/>
              </a:rPr>
              <a:t>главной</a:t>
            </a:r>
            <a:r>
              <a:rPr sz="3600" spc="135" dirty="0">
                <a:latin typeface="Calibri"/>
                <a:cs typeface="Calibri"/>
              </a:rPr>
              <a:t> </a:t>
            </a:r>
            <a:r>
              <a:rPr sz="3600" spc="465" dirty="0">
                <a:latin typeface="Calibri"/>
                <a:cs typeface="Calibri"/>
              </a:rPr>
              <a:t>странице</a:t>
            </a:r>
            <a:r>
              <a:rPr sz="3600" spc="135" dirty="0">
                <a:latin typeface="Calibri"/>
                <a:cs typeface="Calibri"/>
              </a:rPr>
              <a:t> </a:t>
            </a:r>
            <a:r>
              <a:rPr sz="3600" spc="480" dirty="0">
                <a:latin typeface="Calibri"/>
                <a:cs typeface="Calibri"/>
              </a:rPr>
              <a:t>сервиса</a:t>
            </a:r>
            <a:r>
              <a:rPr sz="3600" spc="135" dirty="0">
                <a:latin typeface="Calibri"/>
                <a:cs typeface="Calibri"/>
              </a:rPr>
              <a:t> </a:t>
            </a:r>
            <a:r>
              <a:rPr sz="3600" spc="459" dirty="0">
                <a:latin typeface="Calibri"/>
                <a:cs typeface="Calibri"/>
              </a:rPr>
              <a:t>в</a:t>
            </a:r>
            <a:r>
              <a:rPr sz="3600" spc="140" dirty="0">
                <a:latin typeface="Calibri"/>
                <a:cs typeface="Calibri"/>
              </a:rPr>
              <a:t> </a:t>
            </a:r>
            <a:r>
              <a:rPr sz="3600" spc="425" dirty="0">
                <a:latin typeface="Calibri"/>
                <a:cs typeface="Calibri"/>
              </a:rPr>
              <a:t>разделе  </a:t>
            </a:r>
            <a:r>
              <a:rPr sz="3600" spc="420" dirty="0">
                <a:latin typeface="Calibri"/>
                <a:cs typeface="Calibri"/>
              </a:rPr>
              <a:t>“Персональная</a:t>
            </a:r>
            <a:r>
              <a:rPr sz="3600" spc="120" dirty="0">
                <a:latin typeface="Calibri"/>
                <a:cs typeface="Calibri"/>
              </a:rPr>
              <a:t> </a:t>
            </a:r>
            <a:r>
              <a:rPr sz="3600" spc="370" dirty="0">
                <a:latin typeface="Calibri"/>
                <a:cs typeface="Calibri"/>
              </a:rPr>
              <a:t>подборка”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4789" y="4773085"/>
            <a:ext cx="7228840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200" spc="994" dirty="0">
                <a:solidFill>
                  <a:srgbClr val="FFFFFF"/>
                </a:solidFill>
              </a:rPr>
              <a:t>IMPLICIT</a:t>
            </a:r>
            <a:r>
              <a:rPr sz="8200" spc="395" dirty="0">
                <a:solidFill>
                  <a:srgbClr val="FFFFFF"/>
                </a:solidFill>
              </a:rPr>
              <a:t> </a:t>
            </a:r>
            <a:r>
              <a:rPr sz="8200" spc="1380" dirty="0">
                <a:solidFill>
                  <a:srgbClr val="FFFFFF"/>
                </a:solidFill>
              </a:rPr>
              <a:t>ALS</a:t>
            </a:r>
            <a:endParaRPr sz="8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789" y="2130974"/>
            <a:ext cx="9091295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50" spc="740" dirty="0">
                <a:solidFill>
                  <a:srgbClr val="525860"/>
                </a:solidFill>
                <a:latin typeface="Calibri"/>
                <a:cs typeface="Calibri"/>
              </a:rPr>
              <a:t>Рекомендации</a:t>
            </a:r>
            <a:r>
              <a:rPr sz="5750" spc="155" dirty="0">
                <a:solidFill>
                  <a:srgbClr val="525860"/>
                </a:solidFill>
                <a:latin typeface="Calibri"/>
                <a:cs typeface="Calibri"/>
              </a:rPr>
              <a:t> </a:t>
            </a:r>
            <a:r>
              <a:rPr sz="5750" spc="675" dirty="0">
                <a:solidFill>
                  <a:srgbClr val="525860"/>
                </a:solidFill>
                <a:latin typeface="Calibri"/>
                <a:cs typeface="Calibri"/>
              </a:rPr>
              <a:t>товаров</a:t>
            </a:r>
            <a:endParaRPr sz="5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2089" y="1139291"/>
            <a:ext cx="29248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400" dirty="0">
                <a:solidFill>
                  <a:srgbClr val="ABA7A7"/>
                </a:solidFill>
                <a:latin typeface="Calibri"/>
                <a:cs typeface="Calibri"/>
              </a:rPr>
              <a:t>IMPLICIT</a:t>
            </a:r>
            <a:r>
              <a:rPr sz="3300" b="1" spc="110" dirty="0">
                <a:solidFill>
                  <a:srgbClr val="ABA7A7"/>
                </a:solidFill>
                <a:latin typeface="Calibri"/>
                <a:cs typeface="Calibri"/>
              </a:rPr>
              <a:t> </a:t>
            </a:r>
            <a:r>
              <a:rPr sz="3300" b="1" spc="555" dirty="0">
                <a:solidFill>
                  <a:srgbClr val="ABA7A7"/>
                </a:solidFill>
                <a:latin typeface="Calibri"/>
                <a:cs typeface="Calibri"/>
              </a:rPr>
              <a:t>ALS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4799" y="1727924"/>
            <a:ext cx="1625600" cy="136525"/>
          </a:xfrm>
          <a:custGeom>
            <a:avLst/>
            <a:gdLst/>
            <a:ahLst/>
            <a:cxnLst/>
            <a:rect l="l" t="t" r="r" b="b"/>
            <a:pathLst>
              <a:path w="1625600" h="136525">
                <a:moveTo>
                  <a:pt x="0" y="0"/>
                </a:moveTo>
                <a:lnTo>
                  <a:pt x="1625099" y="0"/>
                </a:lnTo>
                <a:lnTo>
                  <a:pt x="1625099" y="135899"/>
                </a:lnTo>
                <a:lnTo>
                  <a:pt x="0" y="135899"/>
                </a:lnTo>
                <a:lnTo>
                  <a:pt x="0" y="0"/>
                </a:lnTo>
                <a:close/>
              </a:path>
            </a:pathLst>
          </a:custGeom>
          <a:solidFill>
            <a:srgbClr val="9652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98275" y="5029209"/>
            <a:ext cx="14325599" cy="3733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4789" y="2130974"/>
            <a:ext cx="413766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50" b="0" spc="770" dirty="0">
                <a:solidFill>
                  <a:srgbClr val="525860"/>
                </a:solidFill>
                <a:latin typeface="Calibri"/>
                <a:cs typeface="Calibri"/>
              </a:rPr>
              <a:t>Проблемы</a:t>
            </a:r>
            <a:endParaRPr sz="5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2089" y="1139291"/>
            <a:ext cx="29248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400" dirty="0">
                <a:solidFill>
                  <a:srgbClr val="ABA7A7"/>
                </a:solidFill>
                <a:latin typeface="Calibri"/>
                <a:cs typeface="Calibri"/>
              </a:rPr>
              <a:t>IMPLICIT</a:t>
            </a:r>
            <a:r>
              <a:rPr sz="3300" b="1" spc="110" dirty="0">
                <a:solidFill>
                  <a:srgbClr val="ABA7A7"/>
                </a:solidFill>
                <a:latin typeface="Calibri"/>
                <a:cs typeface="Calibri"/>
              </a:rPr>
              <a:t> </a:t>
            </a:r>
            <a:r>
              <a:rPr sz="3300" b="1" spc="555" dirty="0">
                <a:solidFill>
                  <a:srgbClr val="ABA7A7"/>
                </a:solidFill>
                <a:latin typeface="Calibri"/>
                <a:cs typeface="Calibri"/>
              </a:rPr>
              <a:t>ALS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4799" y="1727924"/>
            <a:ext cx="1625600" cy="136525"/>
          </a:xfrm>
          <a:custGeom>
            <a:avLst/>
            <a:gdLst/>
            <a:ahLst/>
            <a:cxnLst/>
            <a:rect l="l" t="t" r="r" b="b"/>
            <a:pathLst>
              <a:path w="1625600" h="136525">
                <a:moveTo>
                  <a:pt x="0" y="0"/>
                </a:moveTo>
                <a:lnTo>
                  <a:pt x="1625099" y="0"/>
                </a:lnTo>
                <a:lnTo>
                  <a:pt x="1625099" y="135899"/>
                </a:lnTo>
                <a:lnTo>
                  <a:pt x="0" y="135899"/>
                </a:lnTo>
                <a:lnTo>
                  <a:pt x="0" y="0"/>
                </a:lnTo>
                <a:close/>
              </a:path>
            </a:pathLst>
          </a:custGeom>
          <a:solidFill>
            <a:srgbClr val="9652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0564" y="4070951"/>
            <a:ext cx="17362805" cy="5514975"/>
          </a:xfrm>
          <a:prstGeom prst="rect">
            <a:avLst/>
          </a:prstGeom>
        </p:spPr>
        <p:txBody>
          <a:bodyPr vert="horz" wrap="square" lIns="0" tIns="382905" rIns="0" bIns="0" rtlCol="0">
            <a:spAutoFit/>
          </a:bodyPr>
          <a:lstStyle/>
          <a:p>
            <a:pPr marL="471170" indent="-459105">
              <a:lnSpc>
                <a:spcPct val="100000"/>
              </a:lnSpc>
              <a:spcBef>
                <a:spcPts val="3015"/>
              </a:spcBef>
              <a:buClr>
                <a:srgbClr val="96529D"/>
              </a:buClr>
              <a:buSzPct val="62500"/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4800" spc="590" dirty="0">
                <a:latin typeface="Calibri"/>
                <a:cs typeface="Calibri"/>
              </a:rPr>
              <a:t>присутствуют </a:t>
            </a:r>
            <a:r>
              <a:rPr sz="4800" spc="505" dirty="0">
                <a:latin typeface="Calibri"/>
                <a:cs typeface="Calibri"/>
              </a:rPr>
              <a:t>только </a:t>
            </a:r>
            <a:r>
              <a:rPr sz="4800" spc="580" dirty="0">
                <a:latin typeface="Calibri"/>
                <a:cs typeface="Calibri"/>
              </a:rPr>
              <a:t>положительные</a:t>
            </a:r>
            <a:r>
              <a:rPr sz="4800" spc="-585" dirty="0">
                <a:latin typeface="Calibri"/>
                <a:cs typeface="Calibri"/>
              </a:rPr>
              <a:t> </a:t>
            </a:r>
            <a:r>
              <a:rPr sz="4800" spc="665" dirty="0">
                <a:latin typeface="Calibri"/>
                <a:cs typeface="Calibri"/>
              </a:rPr>
              <a:t>примеры</a:t>
            </a:r>
            <a:endParaRPr sz="4800">
              <a:latin typeface="Calibri"/>
              <a:cs typeface="Calibri"/>
            </a:endParaRPr>
          </a:p>
          <a:p>
            <a:pPr marL="471170" marR="2298700" indent="-459105">
              <a:lnSpc>
                <a:spcPct val="149700"/>
              </a:lnSpc>
              <a:spcBef>
                <a:spcPts val="50"/>
              </a:spcBef>
              <a:buClr>
                <a:srgbClr val="96529D"/>
              </a:buClr>
              <a:buSzPct val="62500"/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4800" spc="550" dirty="0">
                <a:latin typeface="Calibri"/>
                <a:cs typeface="Calibri"/>
              </a:rPr>
              <a:t>нет</a:t>
            </a:r>
            <a:r>
              <a:rPr sz="4800" spc="170" dirty="0">
                <a:latin typeface="Calibri"/>
                <a:cs typeface="Calibri"/>
              </a:rPr>
              <a:t> </a:t>
            </a:r>
            <a:r>
              <a:rPr sz="4800" spc="470" dirty="0">
                <a:latin typeface="Calibri"/>
                <a:cs typeface="Calibri"/>
              </a:rPr>
              <a:t>товаров,</a:t>
            </a:r>
            <a:r>
              <a:rPr sz="4800" spc="170" dirty="0">
                <a:latin typeface="Calibri"/>
                <a:cs typeface="Calibri"/>
              </a:rPr>
              <a:t> </a:t>
            </a:r>
            <a:r>
              <a:rPr sz="4800" spc="675" dirty="0">
                <a:latin typeface="Calibri"/>
                <a:cs typeface="Calibri"/>
              </a:rPr>
              <a:t>про</a:t>
            </a:r>
            <a:r>
              <a:rPr sz="4800" spc="175" dirty="0">
                <a:latin typeface="Calibri"/>
                <a:cs typeface="Calibri"/>
              </a:rPr>
              <a:t> </a:t>
            </a:r>
            <a:r>
              <a:rPr sz="4800" spc="560" dirty="0">
                <a:latin typeface="Calibri"/>
                <a:cs typeface="Calibri"/>
              </a:rPr>
              <a:t>которые</a:t>
            </a:r>
            <a:r>
              <a:rPr sz="4800" spc="170" dirty="0">
                <a:latin typeface="Calibri"/>
                <a:cs typeface="Calibri"/>
              </a:rPr>
              <a:t> </a:t>
            </a:r>
            <a:r>
              <a:rPr sz="4800" spc="550" dirty="0">
                <a:latin typeface="Calibri"/>
                <a:cs typeface="Calibri"/>
              </a:rPr>
              <a:t>точно</a:t>
            </a:r>
            <a:r>
              <a:rPr sz="4800" spc="175" dirty="0">
                <a:latin typeface="Calibri"/>
                <a:cs typeface="Calibri"/>
              </a:rPr>
              <a:t> </a:t>
            </a:r>
            <a:r>
              <a:rPr sz="4800" spc="500" dirty="0">
                <a:latin typeface="Calibri"/>
                <a:cs typeface="Calibri"/>
              </a:rPr>
              <a:t>известно,</a:t>
            </a:r>
            <a:r>
              <a:rPr sz="4800" spc="170" dirty="0">
                <a:latin typeface="Calibri"/>
                <a:cs typeface="Calibri"/>
              </a:rPr>
              <a:t> </a:t>
            </a:r>
            <a:r>
              <a:rPr sz="4800" spc="515" dirty="0">
                <a:latin typeface="Calibri"/>
                <a:cs typeface="Calibri"/>
              </a:rPr>
              <a:t>что  </a:t>
            </a:r>
            <a:r>
              <a:rPr sz="4800" spc="540" dirty="0">
                <a:latin typeface="Calibri"/>
                <a:cs typeface="Calibri"/>
              </a:rPr>
              <a:t>пользователь</a:t>
            </a:r>
            <a:r>
              <a:rPr sz="4800" spc="165" dirty="0">
                <a:latin typeface="Calibri"/>
                <a:cs typeface="Calibri"/>
              </a:rPr>
              <a:t> </a:t>
            </a:r>
            <a:r>
              <a:rPr sz="4800" spc="575" dirty="0">
                <a:latin typeface="Calibri"/>
                <a:cs typeface="Calibri"/>
              </a:rPr>
              <a:t>их</a:t>
            </a:r>
            <a:r>
              <a:rPr sz="4800" spc="170" dirty="0">
                <a:latin typeface="Calibri"/>
                <a:cs typeface="Calibri"/>
              </a:rPr>
              <a:t> </a:t>
            </a:r>
            <a:r>
              <a:rPr sz="4800" spc="575" dirty="0">
                <a:latin typeface="Calibri"/>
                <a:cs typeface="Calibri"/>
              </a:rPr>
              <a:t>никогда</a:t>
            </a:r>
            <a:r>
              <a:rPr sz="4800" spc="165" dirty="0">
                <a:latin typeface="Calibri"/>
                <a:cs typeface="Calibri"/>
              </a:rPr>
              <a:t> </a:t>
            </a:r>
            <a:r>
              <a:rPr sz="4800" spc="625" dirty="0">
                <a:latin typeface="Calibri"/>
                <a:cs typeface="Calibri"/>
              </a:rPr>
              <a:t>не</a:t>
            </a:r>
            <a:r>
              <a:rPr sz="4800" spc="170" dirty="0">
                <a:latin typeface="Calibri"/>
                <a:cs typeface="Calibri"/>
              </a:rPr>
              <a:t> </a:t>
            </a:r>
            <a:r>
              <a:rPr sz="4800" spc="580" dirty="0">
                <a:latin typeface="Calibri"/>
                <a:cs typeface="Calibri"/>
              </a:rPr>
              <a:t>купит</a:t>
            </a:r>
            <a:endParaRPr sz="4800">
              <a:latin typeface="Calibri"/>
              <a:cs typeface="Calibri"/>
            </a:endParaRPr>
          </a:p>
          <a:p>
            <a:pPr marL="471170" marR="5080" indent="-459105">
              <a:lnSpc>
                <a:spcPct val="149700"/>
              </a:lnSpc>
              <a:spcBef>
                <a:spcPts val="5"/>
              </a:spcBef>
              <a:buClr>
                <a:srgbClr val="96529D"/>
              </a:buClr>
              <a:buSzPct val="62500"/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4800" spc="580" dirty="0">
                <a:latin typeface="Calibri"/>
                <a:cs typeface="Calibri"/>
              </a:rPr>
              <a:t>невозможно</a:t>
            </a:r>
            <a:r>
              <a:rPr sz="4800" spc="170" dirty="0">
                <a:latin typeface="Calibri"/>
                <a:cs typeface="Calibri"/>
              </a:rPr>
              <a:t> </a:t>
            </a:r>
            <a:r>
              <a:rPr sz="4800" spc="570" dirty="0">
                <a:latin typeface="Calibri"/>
                <a:cs typeface="Calibri"/>
              </a:rPr>
              <a:t>понять</a:t>
            </a:r>
            <a:r>
              <a:rPr sz="4800" spc="170" dirty="0">
                <a:latin typeface="Calibri"/>
                <a:cs typeface="Calibri"/>
              </a:rPr>
              <a:t> </a:t>
            </a:r>
            <a:r>
              <a:rPr sz="4800" spc="360" dirty="0">
                <a:latin typeface="Calibri"/>
                <a:cs typeface="Calibri"/>
              </a:rPr>
              <a:t>-</a:t>
            </a:r>
            <a:r>
              <a:rPr sz="4800" spc="175" dirty="0">
                <a:latin typeface="Calibri"/>
                <a:cs typeface="Calibri"/>
              </a:rPr>
              <a:t> </a:t>
            </a:r>
            <a:r>
              <a:rPr sz="4800" spc="625" dirty="0">
                <a:latin typeface="Calibri"/>
                <a:cs typeface="Calibri"/>
              </a:rPr>
              <a:t>не</a:t>
            </a:r>
            <a:r>
              <a:rPr sz="4800" spc="170" dirty="0">
                <a:latin typeface="Calibri"/>
                <a:cs typeface="Calibri"/>
              </a:rPr>
              <a:t> </a:t>
            </a:r>
            <a:r>
              <a:rPr sz="4800" spc="615" dirty="0">
                <a:latin typeface="Calibri"/>
                <a:cs typeface="Calibri"/>
              </a:rPr>
              <a:t>купил</a:t>
            </a:r>
            <a:r>
              <a:rPr sz="4800" spc="175" dirty="0">
                <a:latin typeface="Calibri"/>
                <a:cs typeface="Calibri"/>
              </a:rPr>
              <a:t> </a:t>
            </a:r>
            <a:r>
              <a:rPr sz="4800" spc="540" dirty="0">
                <a:latin typeface="Calibri"/>
                <a:cs typeface="Calibri"/>
              </a:rPr>
              <a:t>потому</a:t>
            </a:r>
            <a:r>
              <a:rPr sz="4800" spc="170" dirty="0">
                <a:latin typeface="Calibri"/>
                <a:cs typeface="Calibri"/>
              </a:rPr>
              <a:t> </a:t>
            </a:r>
            <a:r>
              <a:rPr sz="4800" spc="515" dirty="0">
                <a:latin typeface="Calibri"/>
                <a:cs typeface="Calibri"/>
              </a:rPr>
              <a:t>что</a:t>
            </a:r>
            <a:r>
              <a:rPr sz="4800" spc="175" dirty="0">
                <a:latin typeface="Calibri"/>
                <a:cs typeface="Calibri"/>
              </a:rPr>
              <a:t> </a:t>
            </a:r>
            <a:r>
              <a:rPr sz="4800" spc="625" dirty="0">
                <a:latin typeface="Calibri"/>
                <a:cs typeface="Calibri"/>
              </a:rPr>
              <a:t>не</a:t>
            </a:r>
            <a:r>
              <a:rPr sz="4800" spc="170" dirty="0">
                <a:latin typeface="Calibri"/>
                <a:cs typeface="Calibri"/>
              </a:rPr>
              <a:t> </a:t>
            </a:r>
            <a:r>
              <a:rPr sz="4800" spc="570" dirty="0">
                <a:latin typeface="Calibri"/>
                <a:cs typeface="Calibri"/>
              </a:rPr>
              <a:t>увидел  </a:t>
            </a:r>
            <a:r>
              <a:rPr sz="4800" spc="665" dirty="0">
                <a:latin typeface="Calibri"/>
                <a:cs typeface="Calibri"/>
              </a:rPr>
              <a:t>или</a:t>
            </a:r>
            <a:r>
              <a:rPr sz="4800" spc="165" dirty="0">
                <a:latin typeface="Calibri"/>
                <a:cs typeface="Calibri"/>
              </a:rPr>
              <a:t> </a:t>
            </a:r>
            <a:r>
              <a:rPr sz="4800" spc="540" dirty="0">
                <a:latin typeface="Calibri"/>
                <a:cs typeface="Calibri"/>
              </a:rPr>
              <a:t>потому</a:t>
            </a:r>
            <a:r>
              <a:rPr sz="4800" spc="170" dirty="0">
                <a:latin typeface="Calibri"/>
                <a:cs typeface="Calibri"/>
              </a:rPr>
              <a:t> </a:t>
            </a:r>
            <a:r>
              <a:rPr sz="4800" spc="515" dirty="0">
                <a:latin typeface="Calibri"/>
                <a:cs typeface="Calibri"/>
              </a:rPr>
              <a:t>что</a:t>
            </a:r>
            <a:r>
              <a:rPr sz="4800" spc="170" dirty="0">
                <a:latin typeface="Calibri"/>
                <a:cs typeface="Calibri"/>
              </a:rPr>
              <a:t> </a:t>
            </a:r>
            <a:r>
              <a:rPr sz="4800" spc="625" dirty="0">
                <a:latin typeface="Calibri"/>
                <a:cs typeface="Calibri"/>
              </a:rPr>
              <a:t>не</a:t>
            </a:r>
            <a:r>
              <a:rPr sz="4800" spc="170" dirty="0">
                <a:latin typeface="Calibri"/>
                <a:cs typeface="Calibri"/>
              </a:rPr>
              <a:t> </a:t>
            </a:r>
            <a:r>
              <a:rPr sz="4800" spc="610" dirty="0">
                <a:latin typeface="Calibri"/>
                <a:cs typeface="Calibri"/>
              </a:rPr>
              <a:t>понравилось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789" y="2130974"/>
            <a:ext cx="6464935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50" spc="660" dirty="0">
                <a:solidFill>
                  <a:srgbClr val="525860"/>
                </a:solidFill>
                <a:latin typeface="Calibri"/>
                <a:cs typeface="Calibri"/>
              </a:rPr>
              <a:t>Такой </a:t>
            </a:r>
            <a:r>
              <a:rPr sz="5750" spc="740" dirty="0">
                <a:solidFill>
                  <a:srgbClr val="525860"/>
                </a:solidFill>
                <a:latin typeface="Calibri"/>
                <a:cs typeface="Calibri"/>
              </a:rPr>
              <a:t>же</a:t>
            </a:r>
            <a:r>
              <a:rPr sz="5750" spc="-310" dirty="0">
                <a:solidFill>
                  <a:srgbClr val="525860"/>
                </a:solidFill>
                <a:latin typeface="Calibri"/>
                <a:cs typeface="Calibri"/>
              </a:rPr>
              <a:t> </a:t>
            </a:r>
            <a:r>
              <a:rPr sz="5750" spc="620" dirty="0">
                <a:solidFill>
                  <a:srgbClr val="525860"/>
                </a:solidFill>
                <a:latin typeface="Calibri"/>
                <a:cs typeface="Calibri"/>
              </a:rPr>
              <a:t>подход</a:t>
            </a:r>
            <a:endParaRPr sz="5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2089" y="1139291"/>
            <a:ext cx="29248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400" dirty="0">
                <a:solidFill>
                  <a:srgbClr val="ABA7A7"/>
                </a:solidFill>
                <a:latin typeface="Calibri"/>
                <a:cs typeface="Calibri"/>
              </a:rPr>
              <a:t>IMPLICIT</a:t>
            </a:r>
            <a:r>
              <a:rPr sz="3300" b="1" spc="110" dirty="0">
                <a:solidFill>
                  <a:srgbClr val="ABA7A7"/>
                </a:solidFill>
                <a:latin typeface="Calibri"/>
                <a:cs typeface="Calibri"/>
              </a:rPr>
              <a:t> </a:t>
            </a:r>
            <a:r>
              <a:rPr sz="3300" b="1" spc="555" dirty="0">
                <a:solidFill>
                  <a:srgbClr val="ABA7A7"/>
                </a:solidFill>
                <a:latin typeface="Calibri"/>
                <a:cs typeface="Calibri"/>
              </a:rPr>
              <a:t>ALS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4799" y="1727924"/>
            <a:ext cx="1625600" cy="136525"/>
          </a:xfrm>
          <a:custGeom>
            <a:avLst/>
            <a:gdLst/>
            <a:ahLst/>
            <a:cxnLst/>
            <a:rect l="l" t="t" r="r" b="b"/>
            <a:pathLst>
              <a:path w="1625600" h="136525">
                <a:moveTo>
                  <a:pt x="0" y="0"/>
                </a:moveTo>
                <a:lnTo>
                  <a:pt x="1625099" y="0"/>
                </a:lnTo>
                <a:lnTo>
                  <a:pt x="1625099" y="135899"/>
                </a:lnTo>
                <a:lnTo>
                  <a:pt x="0" y="135899"/>
                </a:lnTo>
                <a:lnTo>
                  <a:pt x="0" y="0"/>
                </a:lnTo>
                <a:close/>
              </a:path>
            </a:pathLst>
          </a:custGeom>
          <a:solidFill>
            <a:srgbClr val="9652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74125" y="5871559"/>
            <a:ext cx="6324599" cy="2209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630050" y="5604859"/>
            <a:ext cx="3352799" cy="2743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789" y="2130974"/>
            <a:ext cx="9142095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50" spc="770" dirty="0">
                <a:solidFill>
                  <a:srgbClr val="525860"/>
                </a:solidFill>
                <a:latin typeface="Calibri"/>
                <a:cs typeface="Calibri"/>
              </a:rPr>
              <a:t>Новая </a:t>
            </a:r>
            <a:r>
              <a:rPr sz="5750" spc="775" dirty="0">
                <a:solidFill>
                  <a:srgbClr val="525860"/>
                </a:solidFill>
                <a:latin typeface="Calibri"/>
                <a:cs typeface="Calibri"/>
              </a:rPr>
              <a:t>функция</a:t>
            </a:r>
            <a:r>
              <a:rPr sz="5750" spc="-434" dirty="0">
                <a:solidFill>
                  <a:srgbClr val="525860"/>
                </a:solidFill>
                <a:latin typeface="Calibri"/>
                <a:cs typeface="Calibri"/>
              </a:rPr>
              <a:t> </a:t>
            </a:r>
            <a:r>
              <a:rPr sz="5750" spc="775" dirty="0">
                <a:solidFill>
                  <a:srgbClr val="525860"/>
                </a:solidFill>
                <a:latin typeface="Calibri"/>
                <a:cs typeface="Calibri"/>
              </a:rPr>
              <a:t>ошибок</a:t>
            </a:r>
            <a:endParaRPr sz="5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2089" y="1139291"/>
            <a:ext cx="29248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400" dirty="0">
                <a:solidFill>
                  <a:srgbClr val="ABA7A7"/>
                </a:solidFill>
                <a:latin typeface="Calibri"/>
                <a:cs typeface="Calibri"/>
              </a:rPr>
              <a:t>IMPLICIT</a:t>
            </a:r>
            <a:r>
              <a:rPr sz="3300" b="1" spc="110" dirty="0">
                <a:solidFill>
                  <a:srgbClr val="ABA7A7"/>
                </a:solidFill>
                <a:latin typeface="Calibri"/>
                <a:cs typeface="Calibri"/>
              </a:rPr>
              <a:t> </a:t>
            </a:r>
            <a:r>
              <a:rPr sz="3300" b="1" spc="555" dirty="0">
                <a:solidFill>
                  <a:srgbClr val="ABA7A7"/>
                </a:solidFill>
                <a:latin typeface="Calibri"/>
                <a:cs typeface="Calibri"/>
              </a:rPr>
              <a:t>ALS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4799" y="1727924"/>
            <a:ext cx="1625600" cy="136525"/>
          </a:xfrm>
          <a:custGeom>
            <a:avLst/>
            <a:gdLst/>
            <a:ahLst/>
            <a:cxnLst/>
            <a:rect l="l" t="t" r="r" b="b"/>
            <a:pathLst>
              <a:path w="1625600" h="136525">
                <a:moveTo>
                  <a:pt x="0" y="0"/>
                </a:moveTo>
                <a:lnTo>
                  <a:pt x="1625099" y="0"/>
                </a:lnTo>
                <a:lnTo>
                  <a:pt x="1625099" y="135899"/>
                </a:lnTo>
                <a:lnTo>
                  <a:pt x="0" y="135899"/>
                </a:lnTo>
                <a:lnTo>
                  <a:pt x="0" y="0"/>
                </a:lnTo>
                <a:close/>
              </a:path>
            </a:pathLst>
          </a:custGeom>
          <a:solidFill>
            <a:srgbClr val="9652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87779" y="5084035"/>
            <a:ext cx="7066100" cy="1331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268650" y="5301109"/>
            <a:ext cx="3962399" cy="685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52674" y="7974891"/>
            <a:ext cx="165404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650" dirty="0">
                <a:latin typeface="Calibri"/>
                <a:cs typeface="Calibri"/>
              </a:rPr>
              <a:t>Обычно</a:t>
            </a:r>
            <a:r>
              <a:rPr sz="4800" spc="170" dirty="0">
                <a:latin typeface="Calibri"/>
                <a:cs typeface="Calibri"/>
              </a:rPr>
              <a:t> </a:t>
            </a:r>
            <a:r>
              <a:rPr sz="4800" spc="595" dirty="0">
                <a:latin typeface="Calibri"/>
                <a:cs typeface="Calibri"/>
              </a:rPr>
              <a:t>подбирается</a:t>
            </a:r>
            <a:r>
              <a:rPr sz="4800" spc="175" dirty="0">
                <a:latin typeface="Calibri"/>
                <a:cs typeface="Calibri"/>
              </a:rPr>
              <a:t> </a:t>
            </a:r>
            <a:r>
              <a:rPr sz="4800" spc="595" dirty="0">
                <a:latin typeface="Calibri"/>
                <a:cs typeface="Calibri"/>
              </a:rPr>
              <a:t>порядок</a:t>
            </a:r>
            <a:r>
              <a:rPr sz="4800" spc="175" dirty="0">
                <a:latin typeface="Calibri"/>
                <a:cs typeface="Calibri"/>
              </a:rPr>
              <a:t> </a:t>
            </a:r>
            <a:r>
              <a:rPr sz="4800" spc="515" dirty="0">
                <a:latin typeface="Calibri"/>
                <a:cs typeface="Calibri"/>
              </a:rPr>
              <a:t>значения:</a:t>
            </a:r>
            <a:r>
              <a:rPr sz="4800" spc="175" dirty="0">
                <a:latin typeface="Calibri"/>
                <a:cs typeface="Calibri"/>
              </a:rPr>
              <a:t> </a:t>
            </a:r>
            <a:r>
              <a:rPr sz="4800" spc="-50" dirty="0">
                <a:latin typeface="Calibri"/>
                <a:cs typeface="Calibri"/>
              </a:rPr>
              <a:t>10,</a:t>
            </a:r>
            <a:r>
              <a:rPr sz="4800" spc="175" dirty="0">
                <a:latin typeface="Calibri"/>
                <a:cs typeface="Calibri"/>
              </a:rPr>
              <a:t> </a:t>
            </a:r>
            <a:r>
              <a:rPr sz="4800" spc="150" dirty="0">
                <a:latin typeface="Calibri"/>
                <a:cs typeface="Calibri"/>
              </a:rPr>
              <a:t>100,</a:t>
            </a:r>
            <a:r>
              <a:rPr sz="4800" spc="175" dirty="0">
                <a:latin typeface="Calibri"/>
                <a:cs typeface="Calibri"/>
              </a:rPr>
              <a:t> </a:t>
            </a:r>
            <a:r>
              <a:rPr sz="4800" spc="260" dirty="0">
                <a:latin typeface="Calibri"/>
                <a:cs typeface="Calibri"/>
              </a:rPr>
              <a:t>100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4789" y="2130974"/>
            <a:ext cx="9142095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50" b="0" spc="770" dirty="0">
                <a:solidFill>
                  <a:srgbClr val="525860"/>
                </a:solidFill>
                <a:latin typeface="Calibri"/>
                <a:cs typeface="Calibri"/>
              </a:rPr>
              <a:t>Новая </a:t>
            </a:r>
            <a:r>
              <a:rPr sz="5750" b="0" spc="775" dirty="0">
                <a:solidFill>
                  <a:srgbClr val="525860"/>
                </a:solidFill>
                <a:latin typeface="Calibri"/>
                <a:cs typeface="Calibri"/>
              </a:rPr>
              <a:t>функция</a:t>
            </a:r>
            <a:r>
              <a:rPr sz="5750" b="0" spc="-434" dirty="0">
                <a:solidFill>
                  <a:srgbClr val="525860"/>
                </a:solidFill>
                <a:latin typeface="Calibri"/>
                <a:cs typeface="Calibri"/>
              </a:rPr>
              <a:t> </a:t>
            </a:r>
            <a:r>
              <a:rPr sz="5750" b="0" spc="775" dirty="0">
                <a:solidFill>
                  <a:srgbClr val="525860"/>
                </a:solidFill>
                <a:latin typeface="Calibri"/>
                <a:cs typeface="Calibri"/>
              </a:rPr>
              <a:t>ошибок</a:t>
            </a:r>
            <a:endParaRPr sz="5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2089" y="1139291"/>
            <a:ext cx="29248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400" dirty="0">
                <a:solidFill>
                  <a:srgbClr val="ABA7A7"/>
                </a:solidFill>
                <a:latin typeface="Calibri"/>
                <a:cs typeface="Calibri"/>
              </a:rPr>
              <a:t>IMPLICIT</a:t>
            </a:r>
            <a:r>
              <a:rPr sz="3300" b="1" spc="110" dirty="0">
                <a:solidFill>
                  <a:srgbClr val="ABA7A7"/>
                </a:solidFill>
                <a:latin typeface="Calibri"/>
                <a:cs typeface="Calibri"/>
              </a:rPr>
              <a:t> </a:t>
            </a:r>
            <a:r>
              <a:rPr sz="3300" b="1" spc="555" dirty="0">
                <a:solidFill>
                  <a:srgbClr val="ABA7A7"/>
                </a:solidFill>
                <a:latin typeface="Calibri"/>
                <a:cs typeface="Calibri"/>
              </a:rPr>
              <a:t>ALS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4799" y="1727924"/>
            <a:ext cx="1625600" cy="136525"/>
          </a:xfrm>
          <a:custGeom>
            <a:avLst/>
            <a:gdLst/>
            <a:ahLst/>
            <a:cxnLst/>
            <a:rect l="l" t="t" r="r" b="b"/>
            <a:pathLst>
              <a:path w="1625600" h="136525">
                <a:moveTo>
                  <a:pt x="0" y="0"/>
                </a:moveTo>
                <a:lnTo>
                  <a:pt x="1625099" y="0"/>
                </a:lnTo>
                <a:lnTo>
                  <a:pt x="1625099" y="135899"/>
                </a:lnTo>
                <a:lnTo>
                  <a:pt x="0" y="135899"/>
                </a:lnTo>
                <a:lnTo>
                  <a:pt x="0" y="0"/>
                </a:lnTo>
                <a:close/>
              </a:path>
            </a:pathLst>
          </a:custGeom>
          <a:solidFill>
            <a:srgbClr val="9652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0564" y="4070951"/>
            <a:ext cx="17752695" cy="441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5080" indent="-459105">
              <a:lnSpc>
                <a:spcPct val="150600"/>
              </a:lnSpc>
              <a:spcBef>
                <a:spcPts val="100"/>
              </a:spcBef>
              <a:buClr>
                <a:srgbClr val="96529D"/>
              </a:buClr>
              <a:buSzPct val="62500"/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4800" spc="570" dirty="0">
                <a:latin typeface="Calibri"/>
                <a:cs typeface="Calibri"/>
              </a:rPr>
              <a:t>было</a:t>
            </a:r>
            <a:r>
              <a:rPr sz="4800" spc="165" dirty="0">
                <a:latin typeface="Calibri"/>
                <a:cs typeface="Calibri"/>
              </a:rPr>
              <a:t> </a:t>
            </a:r>
            <a:r>
              <a:rPr sz="4800" spc="360" dirty="0">
                <a:latin typeface="Calibri"/>
                <a:cs typeface="Calibri"/>
              </a:rPr>
              <a:t>-</a:t>
            </a:r>
            <a:r>
              <a:rPr sz="4800" spc="170" dirty="0">
                <a:latin typeface="Calibri"/>
                <a:cs typeface="Calibri"/>
              </a:rPr>
              <a:t> </a:t>
            </a:r>
            <a:r>
              <a:rPr sz="4800" spc="610" dirty="0">
                <a:latin typeface="Calibri"/>
                <a:cs typeface="Calibri"/>
              </a:rPr>
              <a:t>суммирование</a:t>
            </a:r>
            <a:r>
              <a:rPr sz="4800" spc="165" dirty="0">
                <a:latin typeface="Calibri"/>
                <a:cs typeface="Calibri"/>
              </a:rPr>
              <a:t> </a:t>
            </a:r>
            <a:r>
              <a:rPr sz="4800" spc="505" dirty="0">
                <a:latin typeface="Calibri"/>
                <a:cs typeface="Calibri"/>
              </a:rPr>
              <a:t>только</a:t>
            </a:r>
            <a:r>
              <a:rPr sz="4800" spc="170" dirty="0">
                <a:latin typeface="Calibri"/>
                <a:cs typeface="Calibri"/>
              </a:rPr>
              <a:t> </a:t>
            </a:r>
            <a:r>
              <a:rPr sz="4800" spc="625" dirty="0">
                <a:latin typeface="Calibri"/>
                <a:cs typeface="Calibri"/>
              </a:rPr>
              <a:t>по</a:t>
            </a:r>
            <a:r>
              <a:rPr sz="4800" spc="170" dirty="0">
                <a:latin typeface="Calibri"/>
                <a:cs typeface="Calibri"/>
              </a:rPr>
              <a:t> </a:t>
            </a:r>
            <a:r>
              <a:rPr sz="4800" spc="565" dirty="0">
                <a:latin typeface="Calibri"/>
                <a:cs typeface="Calibri"/>
              </a:rPr>
              <a:t>наблюдаемым</a:t>
            </a:r>
            <a:r>
              <a:rPr sz="4800" spc="165" dirty="0">
                <a:latin typeface="Calibri"/>
                <a:cs typeface="Calibri"/>
              </a:rPr>
              <a:t> </a:t>
            </a:r>
            <a:r>
              <a:rPr sz="4800" spc="610" dirty="0">
                <a:latin typeface="Calibri"/>
                <a:cs typeface="Calibri"/>
              </a:rPr>
              <a:t>парам  </a:t>
            </a:r>
            <a:r>
              <a:rPr sz="4800" spc="310" dirty="0">
                <a:latin typeface="Calibri"/>
                <a:cs typeface="Calibri"/>
              </a:rPr>
              <a:t>(user,</a:t>
            </a:r>
            <a:r>
              <a:rPr sz="4800" spc="165" dirty="0">
                <a:latin typeface="Calibri"/>
                <a:cs typeface="Calibri"/>
              </a:rPr>
              <a:t> </a:t>
            </a:r>
            <a:r>
              <a:rPr sz="4800" spc="480" dirty="0">
                <a:latin typeface="Calibri"/>
                <a:cs typeface="Calibri"/>
              </a:rPr>
              <a:t>item)</a:t>
            </a:r>
            <a:endParaRPr sz="4800">
              <a:latin typeface="Calibri"/>
              <a:cs typeface="Calibri"/>
            </a:endParaRPr>
          </a:p>
          <a:p>
            <a:pPr marL="471170" marR="1007744" indent="-459105">
              <a:lnSpc>
                <a:spcPct val="149700"/>
              </a:lnSpc>
              <a:buClr>
                <a:srgbClr val="96529D"/>
              </a:buClr>
              <a:buSzPct val="62500"/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4800" spc="535" dirty="0">
                <a:latin typeface="Calibri"/>
                <a:cs typeface="Calibri"/>
              </a:rPr>
              <a:t>стало</a:t>
            </a:r>
            <a:r>
              <a:rPr sz="4800" spc="165" dirty="0">
                <a:latin typeface="Calibri"/>
                <a:cs typeface="Calibri"/>
              </a:rPr>
              <a:t> </a:t>
            </a:r>
            <a:r>
              <a:rPr sz="4800" spc="360" dirty="0">
                <a:latin typeface="Calibri"/>
                <a:cs typeface="Calibri"/>
              </a:rPr>
              <a:t>-</a:t>
            </a:r>
            <a:r>
              <a:rPr sz="4800" spc="170" dirty="0">
                <a:latin typeface="Calibri"/>
                <a:cs typeface="Calibri"/>
              </a:rPr>
              <a:t> </a:t>
            </a:r>
            <a:r>
              <a:rPr sz="4800" spc="610" dirty="0">
                <a:latin typeface="Calibri"/>
                <a:cs typeface="Calibri"/>
              </a:rPr>
              <a:t>суммирование</a:t>
            </a:r>
            <a:r>
              <a:rPr sz="4800" spc="170" dirty="0">
                <a:latin typeface="Calibri"/>
                <a:cs typeface="Calibri"/>
              </a:rPr>
              <a:t> </a:t>
            </a:r>
            <a:r>
              <a:rPr sz="4800" b="1" spc="640" dirty="0">
                <a:latin typeface="Calibri"/>
                <a:cs typeface="Calibri"/>
              </a:rPr>
              <a:t>по</a:t>
            </a:r>
            <a:r>
              <a:rPr sz="4800" b="1" spc="270" dirty="0">
                <a:latin typeface="Calibri"/>
                <a:cs typeface="Calibri"/>
              </a:rPr>
              <a:t> </a:t>
            </a:r>
            <a:r>
              <a:rPr sz="4800" b="1" spc="650" dirty="0">
                <a:latin typeface="Calibri"/>
                <a:cs typeface="Calibri"/>
              </a:rPr>
              <a:t>всем</a:t>
            </a:r>
            <a:r>
              <a:rPr sz="4800" b="1" spc="270" dirty="0">
                <a:latin typeface="Calibri"/>
                <a:cs typeface="Calibri"/>
              </a:rPr>
              <a:t> </a:t>
            </a:r>
            <a:r>
              <a:rPr sz="4800" b="1" spc="620" dirty="0">
                <a:latin typeface="Calibri"/>
                <a:cs typeface="Calibri"/>
              </a:rPr>
              <a:t>возможным</a:t>
            </a:r>
            <a:r>
              <a:rPr sz="4800" b="1" spc="170" dirty="0">
                <a:latin typeface="Calibri"/>
                <a:cs typeface="Calibri"/>
              </a:rPr>
              <a:t> </a:t>
            </a:r>
            <a:r>
              <a:rPr sz="4800" spc="610" dirty="0">
                <a:latin typeface="Calibri"/>
                <a:cs typeface="Calibri"/>
              </a:rPr>
              <a:t>парам  </a:t>
            </a:r>
            <a:r>
              <a:rPr sz="4800" spc="310" dirty="0">
                <a:latin typeface="Calibri"/>
                <a:cs typeface="Calibri"/>
              </a:rPr>
              <a:t>(user,</a:t>
            </a:r>
            <a:r>
              <a:rPr sz="4800" spc="165" dirty="0">
                <a:latin typeface="Calibri"/>
                <a:cs typeface="Calibri"/>
              </a:rPr>
              <a:t> </a:t>
            </a:r>
            <a:r>
              <a:rPr sz="4800" spc="480" dirty="0">
                <a:latin typeface="Calibri"/>
                <a:cs typeface="Calibri"/>
              </a:rPr>
              <a:t>item)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089" y="1139291"/>
            <a:ext cx="3675379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600" dirty="0">
                <a:solidFill>
                  <a:srgbClr val="ABA7A7"/>
                </a:solidFill>
                <a:latin typeface="Calibri"/>
                <a:cs typeface="Calibri"/>
              </a:rPr>
              <a:t>ПЛАН</a:t>
            </a:r>
            <a:r>
              <a:rPr sz="3300" b="1" spc="125" dirty="0">
                <a:solidFill>
                  <a:srgbClr val="ABA7A7"/>
                </a:solidFill>
                <a:latin typeface="Calibri"/>
                <a:cs typeface="Calibri"/>
              </a:rPr>
              <a:t> </a:t>
            </a:r>
            <a:r>
              <a:rPr sz="3300" b="1" spc="555" dirty="0">
                <a:solidFill>
                  <a:srgbClr val="ABA7A7"/>
                </a:solidFill>
                <a:latin typeface="Calibri"/>
                <a:cs typeface="Calibri"/>
              </a:rPr>
              <a:t>ЗАНЯТИЯ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2088" y="4403361"/>
            <a:ext cx="3195320" cy="1561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00"/>
              </a:lnSpc>
              <a:spcBef>
                <a:spcPts val="100"/>
              </a:spcBef>
            </a:pPr>
            <a:r>
              <a:rPr sz="3600" spc="595" dirty="0">
                <a:latin typeface="Calibri"/>
                <a:cs typeface="Calibri"/>
              </a:rPr>
              <a:t>SVD</a:t>
            </a:r>
            <a:r>
              <a:rPr sz="3600" spc="114" dirty="0">
                <a:latin typeface="Calibri"/>
                <a:cs typeface="Calibri"/>
              </a:rPr>
              <a:t> </a:t>
            </a:r>
            <a:r>
              <a:rPr sz="3600" spc="530" dirty="0">
                <a:latin typeface="Calibri"/>
                <a:cs typeface="Calibri"/>
              </a:rPr>
              <a:t>и</a:t>
            </a:r>
            <a:endParaRPr sz="3600">
              <a:latin typeface="Calibri"/>
              <a:cs typeface="Calibri"/>
            </a:endParaRPr>
          </a:p>
          <a:p>
            <a:pPr marL="12700" marR="5080">
              <a:lnSpc>
                <a:spcPts val="3900"/>
              </a:lnSpc>
              <a:spcBef>
                <a:spcPts val="254"/>
              </a:spcBef>
            </a:pPr>
            <a:r>
              <a:rPr sz="3600" spc="490" dirty="0">
                <a:latin typeface="Calibri"/>
                <a:cs typeface="Calibri"/>
              </a:rPr>
              <a:t>снижение  </a:t>
            </a:r>
            <a:r>
              <a:rPr sz="3600" spc="455" dirty="0">
                <a:latin typeface="Calibri"/>
                <a:cs typeface="Calibri"/>
              </a:rPr>
              <a:t>размерности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14" dirty="0"/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15424" y="2066904"/>
            <a:ext cx="2155190" cy="3898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680"/>
              </a:lnSpc>
              <a:spcBef>
                <a:spcPts val="100"/>
              </a:spcBef>
            </a:pPr>
            <a:r>
              <a:rPr sz="15800" b="1" spc="1310" dirty="0">
                <a:solidFill>
                  <a:srgbClr val="96529D"/>
                </a:solidFill>
                <a:latin typeface="Calibri"/>
                <a:cs typeface="Calibri"/>
              </a:rPr>
              <a:t>2</a:t>
            </a:r>
            <a:endParaRPr sz="15800">
              <a:latin typeface="Calibri"/>
              <a:cs typeface="Calibri"/>
            </a:endParaRPr>
          </a:p>
          <a:p>
            <a:pPr marL="12700" marR="5080">
              <a:lnSpc>
                <a:spcPct val="90000"/>
              </a:lnSpc>
              <a:spcBef>
                <a:spcPts val="150"/>
              </a:spcBef>
            </a:pPr>
            <a:r>
              <a:rPr sz="3600" spc="555" dirty="0">
                <a:latin typeface="Calibri"/>
                <a:cs typeface="Calibri"/>
              </a:rPr>
              <a:t>ALS </a:t>
            </a:r>
            <a:r>
              <a:rPr sz="3600" spc="415" dirty="0">
                <a:latin typeface="Calibri"/>
                <a:cs typeface="Calibri"/>
              </a:rPr>
              <a:t>для  </a:t>
            </a:r>
            <a:r>
              <a:rPr sz="3600" spc="310" dirty="0">
                <a:latin typeface="Calibri"/>
                <a:cs typeface="Calibri"/>
              </a:rPr>
              <a:t>explicit  </a:t>
            </a:r>
            <a:r>
              <a:rPr sz="3600" spc="425" dirty="0">
                <a:latin typeface="Calibri"/>
                <a:cs typeface="Calibri"/>
              </a:rPr>
              <a:t>feedback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59194" y="2066904"/>
            <a:ext cx="3736975" cy="3402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680"/>
              </a:lnSpc>
              <a:spcBef>
                <a:spcPts val="100"/>
              </a:spcBef>
            </a:pPr>
            <a:r>
              <a:rPr sz="15800" b="1" spc="1345" dirty="0">
                <a:solidFill>
                  <a:srgbClr val="96529D"/>
                </a:solidFill>
                <a:latin typeface="Calibri"/>
                <a:cs typeface="Calibri"/>
              </a:rPr>
              <a:t>3</a:t>
            </a:r>
            <a:endParaRPr sz="15800">
              <a:latin typeface="Calibri"/>
              <a:cs typeface="Calibri"/>
            </a:endParaRPr>
          </a:p>
          <a:p>
            <a:pPr marL="12700" marR="5080">
              <a:lnSpc>
                <a:spcPts val="3879"/>
              </a:lnSpc>
              <a:spcBef>
                <a:spcPts val="215"/>
              </a:spcBef>
            </a:pPr>
            <a:r>
              <a:rPr sz="3600" spc="555" dirty="0">
                <a:latin typeface="Calibri"/>
                <a:cs typeface="Calibri"/>
              </a:rPr>
              <a:t>ALS </a:t>
            </a:r>
            <a:r>
              <a:rPr sz="3600" spc="415" dirty="0">
                <a:latin typeface="Calibri"/>
                <a:cs typeface="Calibri"/>
              </a:rPr>
              <a:t>для</a:t>
            </a:r>
            <a:r>
              <a:rPr sz="3600" spc="-380" dirty="0">
                <a:latin typeface="Calibri"/>
                <a:cs typeface="Calibri"/>
              </a:rPr>
              <a:t> </a:t>
            </a:r>
            <a:r>
              <a:rPr sz="3600" spc="350" dirty="0">
                <a:latin typeface="Calibri"/>
                <a:cs typeface="Calibri"/>
              </a:rPr>
              <a:t>implicit  </a:t>
            </a:r>
            <a:r>
              <a:rPr sz="3600" spc="425" dirty="0">
                <a:latin typeface="Calibri"/>
                <a:cs typeface="Calibri"/>
              </a:rPr>
              <a:t>feedback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4799" y="1727924"/>
            <a:ext cx="1625600" cy="136525"/>
          </a:xfrm>
          <a:custGeom>
            <a:avLst/>
            <a:gdLst/>
            <a:ahLst/>
            <a:cxnLst/>
            <a:rect l="l" t="t" r="r" b="b"/>
            <a:pathLst>
              <a:path w="1625600" h="136525">
                <a:moveTo>
                  <a:pt x="0" y="0"/>
                </a:moveTo>
                <a:lnTo>
                  <a:pt x="1625099" y="0"/>
                </a:lnTo>
                <a:lnTo>
                  <a:pt x="1625099" y="135899"/>
                </a:lnTo>
                <a:lnTo>
                  <a:pt x="0" y="135899"/>
                </a:lnTo>
                <a:lnTo>
                  <a:pt x="0" y="0"/>
                </a:lnTo>
                <a:close/>
              </a:path>
            </a:pathLst>
          </a:custGeom>
          <a:solidFill>
            <a:srgbClr val="96529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4789" y="4773085"/>
            <a:ext cx="6338570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200" spc="1450" dirty="0">
                <a:solidFill>
                  <a:srgbClr val="FFFFFF"/>
                </a:solidFill>
              </a:rPr>
              <a:t>ПРАКТИКА</a:t>
            </a:r>
            <a:endParaRPr sz="8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4789" y="1704941"/>
            <a:ext cx="1628139" cy="0"/>
          </a:xfrm>
          <a:custGeom>
            <a:avLst/>
            <a:gdLst/>
            <a:ahLst/>
            <a:cxnLst/>
            <a:rect l="l" t="t" r="r" b="b"/>
            <a:pathLst>
              <a:path w="1628139">
                <a:moveTo>
                  <a:pt x="0" y="0"/>
                </a:moveTo>
                <a:lnTo>
                  <a:pt x="1628099" y="0"/>
                </a:lnTo>
              </a:path>
            </a:pathLst>
          </a:custGeom>
          <a:ln w="88899">
            <a:solidFill>
              <a:srgbClr val="9652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85864" y="6801322"/>
            <a:ext cx="9636125" cy="4274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00"/>
              </a:spcBef>
            </a:pPr>
            <a:r>
              <a:rPr sz="4800" b="1" spc="705" dirty="0">
                <a:latin typeface="Calibri"/>
                <a:cs typeface="Calibri"/>
              </a:rPr>
              <a:t>Что</a:t>
            </a:r>
            <a:r>
              <a:rPr sz="4800" b="1" spc="265" dirty="0">
                <a:latin typeface="Calibri"/>
                <a:cs typeface="Calibri"/>
              </a:rPr>
              <a:t> </a:t>
            </a:r>
            <a:r>
              <a:rPr sz="4800" b="1" spc="610" dirty="0">
                <a:latin typeface="Calibri"/>
                <a:cs typeface="Calibri"/>
              </a:rPr>
              <a:t>делать?</a:t>
            </a:r>
            <a:endParaRPr sz="4800">
              <a:latin typeface="Calibri"/>
              <a:cs typeface="Calibri"/>
            </a:endParaRPr>
          </a:p>
          <a:p>
            <a:pPr marL="488315" marR="5080" indent="-410845">
              <a:lnSpc>
                <a:spcPct val="150000"/>
              </a:lnSpc>
              <a:spcBef>
                <a:spcPts val="695"/>
              </a:spcBef>
              <a:buAutoNum type="arabicPeriod"/>
              <a:tabLst>
                <a:tab pos="488315" algn="l"/>
                <a:tab pos="488950" algn="l"/>
              </a:tabLst>
            </a:pPr>
            <a:r>
              <a:rPr sz="2500" spc="280" dirty="0">
                <a:latin typeface="Calibri"/>
                <a:cs typeface="Calibri"/>
              </a:rPr>
              <a:t>Датасет </a:t>
            </a:r>
            <a:r>
              <a:rPr sz="2500" spc="185" dirty="0">
                <a:latin typeface="Calibri"/>
                <a:cs typeface="Calibri"/>
              </a:rPr>
              <a:t>- </a:t>
            </a:r>
            <a:r>
              <a:rPr sz="2500" spc="229" dirty="0">
                <a:latin typeface="Calibri"/>
                <a:cs typeface="Calibri"/>
              </a:rPr>
              <a:t>last.fm-360k </a:t>
            </a:r>
            <a:r>
              <a:rPr sz="2500" spc="185" dirty="0">
                <a:latin typeface="Calibri"/>
                <a:cs typeface="Calibri"/>
              </a:rPr>
              <a:t>- </a:t>
            </a:r>
            <a:r>
              <a:rPr sz="2500" u="heavy" spc="185" dirty="0">
                <a:solidFill>
                  <a:srgbClr val="0900C6"/>
                </a:solidFill>
                <a:uFill>
                  <a:solidFill>
                    <a:srgbClr val="0900C6"/>
                  </a:solidFill>
                </a:uFill>
                <a:latin typeface="Calibri"/>
                <a:cs typeface="Calibri"/>
              </a:rPr>
              <a:t> </a:t>
            </a:r>
            <a:r>
              <a:rPr sz="2500" u="heavy" spc="240" dirty="0">
                <a:solidFill>
                  <a:srgbClr val="0900C6"/>
                </a:solidFill>
                <a:uFill>
                  <a:solidFill>
                    <a:srgbClr val="0900C6"/>
                  </a:solidFill>
                </a:uFill>
                <a:latin typeface="Calibri"/>
                <a:cs typeface="Calibri"/>
                <a:hlinkClick r:id="rId2"/>
              </a:rPr>
              <a:t>https://www.dtic.upf.edu/~ocelma/MusicRecommendatio  </a:t>
            </a:r>
            <a:r>
              <a:rPr sz="2500" u="heavy" spc="254" dirty="0">
                <a:solidFill>
                  <a:srgbClr val="0900C6"/>
                </a:solidFill>
                <a:uFill>
                  <a:solidFill>
                    <a:srgbClr val="0900C6"/>
                  </a:solidFill>
                </a:uFill>
                <a:latin typeface="Calibri"/>
                <a:cs typeface="Calibri"/>
                <a:hlinkClick r:id="rId2"/>
              </a:rPr>
              <a:t>nDataset/lastfm-360K.html</a:t>
            </a:r>
            <a:endParaRPr sz="2500">
              <a:latin typeface="Calibri"/>
              <a:cs typeface="Calibri"/>
            </a:endParaRPr>
          </a:p>
          <a:p>
            <a:pPr marL="488315" indent="-476250">
              <a:lnSpc>
                <a:spcPct val="100000"/>
              </a:lnSpc>
              <a:spcBef>
                <a:spcPts val="1500"/>
              </a:spcBef>
              <a:buAutoNum type="arabicPeriod"/>
              <a:tabLst>
                <a:tab pos="488315" algn="l"/>
                <a:tab pos="488950" algn="l"/>
              </a:tabLst>
            </a:pPr>
            <a:r>
              <a:rPr sz="2500" spc="295" dirty="0">
                <a:latin typeface="Calibri"/>
                <a:cs typeface="Calibri"/>
              </a:rPr>
              <a:t>Использовать </a:t>
            </a:r>
            <a:r>
              <a:rPr sz="2500" spc="385" dirty="0">
                <a:latin typeface="Calibri"/>
                <a:cs typeface="Calibri"/>
              </a:rPr>
              <a:t>ALS</a:t>
            </a:r>
            <a:r>
              <a:rPr sz="2500" spc="-365" dirty="0">
                <a:latin typeface="Calibri"/>
                <a:cs typeface="Calibri"/>
              </a:rPr>
              <a:t> </a:t>
            </a:r>
            <a:r>
              <a:rPr sz="2500" spc="320" dirty="0">
                <a:latin typeface="Calibri"/>
                <a:cs typeface="Calibri"/>
              </a:rPr>
              <a:t>из </a:t>
            </a:r>
            <a:r>
              <a:rPr sz="2500" spc="245" dirty="0">
                <a:latin typeface="Calibri"/>
                <a:cs typeface="Calibri"/>
              </a:rPr>
              <a:t>implicit</a:t>
            </a:r>
            <a:endParaRPr sz="2500">
              <a:latin typeface="Calibri"/>
              <a:cs typeface="Calibri"/>
            </a:endParaRPr>
          </a:p>
          <a:p>
            <a:pPr marL="488315" marR="1409700" indent="-474980">
              <a:lnSpc>
                <a:spcPct val="150000"/>
              </a:lnSpc>
              <a:buAutoNum type="arabicPeriod"/>
              <a:tabLst>
                <a:tab pos="488315" algn="l"/>
                <a:tab pos="488950" algn="l"/>
              </a:tabLst>
            </a:pPr>
            <a:r>
              <a:rPr sz="2500" spc="315" dirty="0">
                <a:latin typeface="Calibri"/>
                <a:cs typeface="Calibri"/>
              </a:rPr>
              <a:t>Заполните </a:t>
            </a:r>
            <a:r>
              <a:rPr sz="2500" spc="290" dirty="0">
                <a:latin typeface="Calibri"/>
                <a:cs typeface="Calibri"/>
              </a:rPr>
              <a:t>профиль/выберете </a:t>
            </a:r>
            <a:r>
              <a:rPr sz="2500" spc="285" dirty="0">
                <a:latin typeface="Calibri"/>
                <a:cs typeface="Calibri"/>
              </a:rPr>
              <a:t>пользователя</a:t>
            </a:r>
            <a:r>
              <a:rPr sz="2500" spc="-315" dirty="0">
                <a:latin typeface="Calibri"/>
                <a:cs typeface="Calibri"/>
              </a:rPr>
              <a:t> </a:t>
            </a:r>
            <a:r>
              <a:rPr sz="2500" spc="365" dirty="0">
                <a:latin typeface="Calibri"/>
                <a:cs typeface="Calibri"/>
              </a:rPr>
              <a:t>и  </a:t>
            </a:r>
            <a:r>
              <a:rPr sz="2500" spc="300" dirty="0">
                <a:latin typeface="Calibri"/>
                <a:cs typeface="Calibri"/>
              </a:rPr>
              <a:t>получите</a:t>
            </a:r>
            <a:r>
              <a:rPr sz="2500" spc="85" dirty="0">
                <a:latin typeface="Calibri"/>
                <a:cs typeface="Calibri"/>
              </a:rPr>
              <a:t> </a:t>
            </a:r>
            <a:r>
              <a:rPr sz="2500" spc="285" dirty="0">
                <a:latin typeface="Calibri"/>
                <a:cs typeface="Calibri"/>
              </a:rPr>
              <a:t>для</a:t>
            </a:r>
            <a:r>
              <a:rPr sz="2500" spc="90" dirty="0">
                <a:latin typeface="Calibri"/>
                <a:cs typeface="Calibri"/>
              </a:rPr>
              <a:t> </a:t>
            </a:r>
            <a:r>
              <a:rPr sz="2500" spc="310" dirty="0">
                <a:latin typeface="Calibri"/>
                <a:cs typeface="Calibri"/>
              </a:rPr>
              <a:t>него</a:t>
            </a:r>
            <a:r>
              <a:rPr sz="2500" spc="90" dirty="0">
                <a:latin typeface="Calibri"/>
                <a:cs typeface="Calibri"/>
              </a:rPr>
              <a:t> </a:t>
            </a:r>
            <a:r>
              <a:rPr sz="2500" spc="315" dirty="0">
                <a:latin typeface="Calibri"/>
                <a:cs typeface="Calibri"/>
              </a:rPr>
              <a:t>персональную</a:t>
            </a:r>
            <a:r>
              <a:rPr sz="2500" spc="85" dirty="0">
                <a:latin typeface="Calibri"/>
                <a:cs typeface="Calibri"/>
              </a:rPr>
              <a:t> </a:t>
            </a:r>
            <a:r>
              <a:rPr sz="2500" spc="300" dirty="0">
                <a:latin typeface="Calibri"/>
                <a:cs typeface="Calibri"/>
              </a:rPr>
              <a:t>подборку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05574" y="6801322"/>
            <a:ext cx="7914005" cy="1757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665" dirty="0">
                <a:latin typeface="Calibri"/>
                <a:cs typeface="Calibri"/>
              </a:rPr>
              <a:t>Сколько </a:t>
            </a:r>
            <a:r>
              <a:rPr sz="4800" b="1" spc="680" dirty="0">
                <a:latin typeface="Calibri"/>
                <a:cs typeface="Calibri"/>
              </a:rPr>
              <a:t>есть</a:t>
            </a:r>
            <a:r>
              <a:rPr sz="4800" b="1" spc="-185" dirty="0">
                <a:latin typeface="Calibri"/>
                <a:cs typeface="Calibri"/>
              </a:rPr>
              <a:t> </a:t>
            </a:r>
            <a:r>
              <a:rPr sz="4800" b="1" spc="655" dirty="0">
                <a:latin typeface="Calibri"/>
                <a:cs typeface="Calibri"/>
              </a:rPr>
              <a:t>времени?</a:t>
            </a:r>
            <a:endParaRPr sz="4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70"/>
              </a:spcBef>
            </a:pPr>
            <a:r>
              <a:rPr sz="3000" b="1" spc="254" dirty="0">
                <a:solidFill>
                  <a:srgbClr val="96529D"/>
                </a:solidFill>
                <a:latin typeface="Calibri"/>
                <a:cs typeface="Calibri"/>
              </a:rPr>
              <a:t>25</a:t>
            </a:r>
            <a:r>
              <a:rPr sz="3000" b="1" spc="165" dirty="0">
                <a:solidFill>
                  <a:srgbClr val="96529D"/>
                </a:solidFill>
                <a:latin typeface="Calibri"/>
                <a:cs typeface="Calibri"/>
              </a:rPr>
              <a:t> </a:t>
            </a:r>
            <a:r>
              <a:rPr sz="3000" b="1" spc="409" dirty="0">
                <a:solidFill>
                  <a:srgbClr val="96529D"/>
                </a:solidFill>
                <a:latin typeface="Calibri"/>
                <a:cs typeface="Calibri"/>
              </a:rPr>
              <a:t>минут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6575" y="6645855"/>
            <a:ext cx="18783935" cy="0"/>
          </a:xfrm>
          <a:custGeom>
            <a:avLst/>
            <a:gdLst/>
            <a:ahLst/>
            <a:cxnLst/>
            <a:rect l="l" t="t" r="r" b="b"/>
            <a:pathLst>
              <a:path w="18783935">
                <a:moveTo>
                  <a:pt x="0" y="0"/>
                </a:moveTo>
                <a:lnTo>
                  <a:pt x="18783599" y="0"/>
                </a:lnTo>
              </a:path>
            </a:pathLst>
          </a:custGeom>
          <a:ln w="9524">
            <a:solidFill>
              <a:srgbClr val="ABA7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72089" y="2420926"/>
            <a:ext cx="159766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0" spc="655" dirty="0">
                <a:solidFill>
                  <a:srgbClr val="000000"/>
                </a:solidFill>
                <a:latin typeface="Calibri"/>
                <a:cs typeface="Calibri"/>
              </a:rPr>
              <a:t>Implicit</a:t>
            </a:r>
            <a:r>
              <a:rPr sz="6600" b="0" spc="2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6600" b="0" spc="1015" dirty="0">
                <a:solidFill>
                  <a:srgbClr val="000000"/>
                </a:solidFill>
                <a:latin typeface="Calibri"/>
                <a:cs typeface="Calibri"/>
              </a:rPr>
              <a:t>ALS</a:t>
            </a:r>
            <a:r>
              <a:rPr sz="6600" b="0" spc="2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6600" b="0" spc="1105" dirty="0">
                <a:solidFill>
                  <a:srgbClr val="000000"/>
                </a:solidFill>
                <a:latin typeface="Calibri"/>
                <a:cs typeface="Calibri"/>
              </a:rPr>
              <a:t>RS</a:t>
            </a:r>
            <a:r>
              <a:rPr sz="6600" b="0" spc="2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6600" b="0" spc="850" dirty="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6600" b="0" spc="2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6600" b="0" spc="805" dirty="0">
                <a:solidFill>
                  <a:srgbClr val="000000"/>
                </a:solidFill>
                <a:latin typeface="Calibri"/>
                <a:cs typeface="Calibri"/>
              </a:rPr>
              <a:t>библиотеке</a:t>
            </a:r>
            <a:r>
              <a:rPr sz="6600" b="0" spc="2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6600" b="0" spc="645" dirty="0">
                <a:solidFill>
                  <a:srgbClr val="000000"/>
                </a:solidFill>
                <a:latin typeface="Calibri"/>
                <a:cs typeface="Calibri"/>
              </a:rPr>
              <a:t>implicit</a:t>
            </a:r>
            <a:endParaRPr sz="6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2089" y="1139291"/>
            <a:ext cx="25660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580" dirty="0">
                <a:solidFill>
                  <a:srgbClr val="ABA7A7"/>
                </a:solidFill>
                <a:latin typeface="Calibri"/>
                <a:cs typeface="Calibri"/>
              </a:rPr>
              <a:t>ПРАКТИКА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2100" y="4403363"/>
            <a:ext cx="12543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15" dirty="0">
                <a:latin typeface="Calibri"/>
                <a:cs typeface="Calibri"/>
              </a:rPr>
              <a:t>Задача</a:t>
            </a:r>
            <a:r>
              <a:rPr sz="3600" spc="120" dirty="0">
                <a:latin typeface="Calibri"/>
                <a:cs typeface="Calibri"/>
              </a:rPr>
              <a:t> </a:t>
            </a:r>
            <a:r>
              <a:rPr sz="3600" spc="270" dirty="0">
                <a:latin typeface="Calibri"/>
                <a:cs typeface="Calibri"/>
              </a:rPr>
              <a:t>-</a:t>
            </a:r>
            <a:r>
              <a:rPr sz="3600" spc="120" dirty="0">
                <a:latin typeface="Calibri"/>
                <a:cs typeface="Calibri"/>
              </a:rPr>
              <a:t> </a:t>
            </a:r>
            <a:r>
              <a:rPr sz="3600" spc="455" dirty="0">
                <a:latin typeface="Calibri"/>
                <a:cs typeface="Calibri"/>
              </a:rPr>
              <a:t>персональная</a:t>
            </a:r>
            <a:r>
              <a:rPr sz="3600" spc="120" dirty="0">
                <a:latin typeface="Calibri"/>
                <a:cs typeface="Calibri"/>
              </a:rPr>
              <a:t> </a:t>
            </a:r>
            <a:r>
              <a:rPr sz="3600" spc="434" dirty="0">
                <a:latin typeface="Calibri"/>
                <a:cs typeface="Calibri"/>
              </a:rPr>
              <a:t>подборка</a:t>
            </a:r>
            <a:r>
              <a:rPr sz="3600" spc="125" dirty="0">
                <a:latin typeface="Calibri"/>
                <a:cs typeface="Calibri"/>
              </a:rPr>
              <a:t> </a:t>
            </a:r>
            <a:r>
              <a:rPr sz="3600" spc="425" dirty="0">
                <a:latin typeface="Calibri"/>
                <a:cs typeface="Calibri"/>
              </a:rPr>
              <a:t>музыки</a:t>
            </a:r>
            <a:r>
              <a:rPr sz="3600" spc="120" dirty="0">
                <a:latin typeface="Calibri"/>
                <a:cs typeface="Calibri"/>
              </a:rPr>
              <a:t> </a:t>
            </a:r>
            <a:r>
              <a:rPr sz="3600" spc="415" dirty="0">
                <a:latin typeface="Calibri"/>
                <a:cs typeface="Calibri"/>
              </a:rPr>
              <a:t>для</a:t>
            </a:r>
            <a:r>
              <a:rPr sz="3600" spc="120" dirty="0">
                <a:latin typeface="Calibri"/>
                <a:cs typeface="Calibri"/>
              </a:rPr>
              <a:t> </a:t>
            </a:r>
            <a:r>
              <a:rPr sz="3600" spc="295" dirty="0">
                <a:latin typeface="Calibri"/>
                <a:cs typeface="Calibri"/>
              </a:rPr>
              <a:t>last.fm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2089" y="4938311"/>
            <a:ext cx="5981700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200" spc="1540" dirty="0">
                <a:solidFill>
                  <a:srgbClr val="FFFFFF"/>
                </a:solidFill>
              </a:rPr>
              <a:t>ВОПРОСЫ</a:t>
            </a:r>
            <a:endParaRPr sz="8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4789" y="4868335"/>
            <a:ext cx="15798800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200" spc="1405" dirty="0">
                <a:solidFill>
                  <a:srgbClr val="FFFFFF"/>
                </a:solidFill>
              </a:rPr>
              <a:t>SVD</a:t>
            </a:r>
            <a:r>
              <a:rPr sz="8200" spc="445" dirty="0">
                <a:solidFill>
                  <a:srgbClr val="FFFFFF"/>
                </a:solidFill>
              </a:rPr>
              <a:t> </a:t>
            </a:r>
            <a:r>
              <a:rPr sz="8200" spc="1385" dirty="0">
                <a:solidFill>
                  <a:srgbClr val="FFFFFF"/>
                </a:solidFill>
              </a:rPr>
              <a:t>И</a:t>
            </a:r>
            <a:r>
              <a:rPr sz="8200" spc="450" dirty="0">
                <a:solidFill>
                  <a:srgbClr val="FFFFFF"/>
                </a:solidFill>
              </a:rPr>
              <a:t> </a:t>
            </a:r>
            <a:r>
              <a:rPr sz="8200" spc="1575" dirty="0">
                <a:solidFill>
                  <a:srgbClr val="FFFFFF"/>
                </a:solidFill>
              </a:rPr>
              <a:t>СКРЫТЫЕ</a:t>
            </a:r>
            <a:r>
              <a:rPr sz="8200" spc="445" dirty="0">
                <a:solidFill>
                  <a:srgbClr val="FFFFFF"/>
                </a:solidFill>
              </a:rPr>
              <a:t> </a:t>
            </a:r>
            <a:r>
              <a:rPr sz="8200" spc="1545" dirty="0">
                <a:solidFill>
                  <a:srgbClr val="FFFFFF"/>
                </a:solidFill>
              </a:rPr>
              <a:t>ФАКТОРЫ</a:t>
            </a:r>
            <a:endParaRPr sz="8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089" y="1139291"/>
            <a:ext cx="637349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565" dirty="0">
                <a:solidFill>
                  <a:srgbClr val="ABA7A7"/>
                </a:solidFill>
                <a:latin typeface="Calibri"/>
                <a:cs typeface="Calibri"/>
              </a:rPr>
              <a:t>SVD</a:t>
            </a:r>
            <a:r>
              <a:rPr sz="3300" b="1" spc="160" dirty="0">
                <a:solidFill>
                  <a:srgbClr val="ABA7A7"/>
                </a:solidFill>
                <a:latin typeface="Calibri"/>
                <a:cs typeface="Calibri"/>
              </a:rPr>
              <a:t> </a:t>
            </a:r>
            <a:r>
              <a:rPr sz="3300" b="1" spc="555" dirty="0">
                <a:solidFill>
                  <a:srgbClr val="ABA7A7"/>
                </a:solidFill>
                <a:latin typeface="Calibri"/>
                <a:cs typeface="Calibri"/>
              </a:rPr>
              <a:t>И</a:t>
            </a:r>
            <a:r>
              <a:rPr sz="3300" b="1" spc="160" dirty="0">
                <a:solidFill>
                  <a:srgbClr val="ABA7A7"/>
                </a:solidFill>
                <a:latin typeface="Calibri"/>
                <a:cs typeface="Calibri"/>
              </a:rPr>
              <a:t> </a:t>
            </a:r>
            <a:r>
              <a:rPr sz="3300" b="1" spc="635" dirty="0">
                <a:solidFill>
                  <a:srgbClr val="ABA7A7"/>
                </a:solidFill>
                <a:latin typeface="Calibri"/>
                <a:cs typeface="Calibri"/>
              </a:rPr>
              <a:t>СКРЫТЫЕ</a:t>
            </a:r>
            <a:r>
              <a:rPr sz="3300" b="1" spc="165" dirty="0">
                <a:solidFill>
                  <a:srgbClr val="ABA7A7"/>
                </a:solidFill>
                <a:latin typeface="Calibri"/>
                <a:cs typeface="Calibri"/>
              </a:rPr>
              <a:t> </a:t>
            </a:r>
            <a:r>
              <a:rPr sz="3300" b="1" spc="620" dirty="0">
                <a:solidFill>
                  <a:srgbClr val="ABA7A7"/>
                </a:solidFill>
                <a:latin typeface="Calibri"/>
                <a:cs typeface="Calibri"/>
              </a:rPr>
              <a:t>ФАКТОРЫ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4799" y="1727924"/>
            <a:ext cx="1625600" cy="136525"/>
          </a:xfrm>
          <a:custGeom>
            <a:avLst/>
            <a:gdLst/>
            <a:ahLst/>
            <a:cxnLst/>
            <a:rect l="l" t="t" r="r" b="b"/>
            <a:pathLst>
              <a:path w="1625600" h="136525">
                <a:moveTo>
                  <a:pt x="0" y="0"/>
                </a:moveTo>
                <a:lnTo>
                  <a:pt x="1625099" y="0"/>
                </a:lnTo>
                <a:lnTo>
                  <a:pt x="1625099" y="135899"/>
                </a:lnTo>
                <a:lnTo>
                  <a:pt x="0" y="135899"/>
                </a:lnTo>
                <a:lnTo>
                  <a:pt x="0" y="0"/>
                </a:lnTo>
                <a:close/>
              </a:path>
            </a:pathLst>
          </a:custGeom>
          <a:solidFill>
            <a:srgbClr val="9652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4789" y="2130974"/>
            <a:ext cx="1545971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50" spc="819" dirty="0">
                <a:solidFill>
                  <a:srgbClr val="525860"/>
                </a:solidFill>
                <a:latin typeface="Calibri"/>
                <a:cs typeface="Calibri"/>
              </a:rPr>
              <a:t>Приближение</a:t>
            </a:r>
            <a:r>
              <a:rPr sz="5750" spc="190" dirty="0">
                <a:solidFill>
                  <a:srgbClr val="525860"/>
                </a:solidFill>
                <a:latin typeface="Calibri"/>
                <a:cs typeface="Calibri"/>
              </a:rPr>
              <a:t> </a:t>
            </a:r>
            <a:r>
              <a:rPr sz="5750" spc="715" dirty="0">
                <a:solidFill>
                  <a:srgbClr val="525860"/>
                </a:solidFill>
                <a:latin typeface="Calibri"/>
                <a:cs typeface="Calibri"/>
              </a:rPr>
              <a:t>матрицы</a:t>
            </a:r>
            <a:r>
              <a:rPr sz="5750" spc="190" dirty="0">
                <a:solidFill>
                  <a:srgbClr val="525860"/>
                </a:solidFill>
                <a:latin typeface="Calibri"/>
                <a:cs typeface="Calibri"/>
              </a:rPr>
              <a:t> </a:t>
            </a:r>
            <a:r>
              <a:rPr sz="5750" spc="805" dirty="0">
                <a:solidFill>
                  <a:srgbClr val="525860"/>
                </a:solidFill>
                <a:latin typeface="Calibri"/>
                <a:cs typeface="Calibri"/>
              </a:rPr>
              <a:t>с</a:t>
            </a:r>
            <a:r>
              <a:rPr sz="5750" spc="195" dirty="0">
                <a:solidFill>
                  <a:srgbClr val="525860"/>
                </a:solidFill>
                <a:latin typeface="Calibri"/>
                <a:cs typeface="Calibri"/>
              </a:rPr>
              <a:t> </a:t>
            </a:r>
            <a:r>
              <a:rPr sz="5750" spc="740" dirty="0">
                <a:solidFill>
                  <a:srgbClr val="525860"/>
                </a:solidFill>
                <a:latin typeface="Calibri"/>
                <a:cs typeface="Calibri"/>
              </a:rPr>
              <a:t>помощью</a:t>
            </a:r>
            <a:r>
              <a:rPr sz="5750" spc="190" dirty="0">
                <a:solidFill>
                  <a:srgbClr val="525860"/>
                </a:solidFill>
                <a:latin typeface="Calibri"/>
                <a:cs typeface="Calibri"/>
              </a:rPr>
              <a:t> </a:t>
            </a:r>
            <a:r>
              <a:rPr sz="5750" spc="950" dirty="0">
                <a:solidFill>
                  <a:srgbClr val="525860"/>
                </a:solidFill>
                <a:latin typeface="Calibri"/>
                <a:cs typeface="Calibri"/>
              </a:rPr>
              <a:t>SVD</a:t>
            </a:r>
            <a:endParaRPr sz="57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9600" y="6280272"/>
            <a:ext cx="4267199" cy="761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37888" y="4365437"/>
            <a:ext cx="12051585" cy="42542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089" y="1139291"/>
            <a:ext cx="637349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565" dirty="0">
                <a:solidFill>
                  <a:srgbClr val="ABA7A7"/>
                </a:solidFill>
                <a:latin typeface="Calibri"/>
                <a:cs typeface="Calibri"/>
              </a:rPr>
              <a:t>SVD</a:t>
            </a:r>
            <a:r>
              <a:rPr sz="3300" b="1" spc="160" dirty="0">
                <a:solidFill>
                  <a:srgbClr val="ABA7A7"/>
                </a:solidFill>
                <a:latin typeface="Calibri"/>
                <a:cs typeface="Calibri"/>
              </a:rPr>
              <a:t> </a:t>
            </a:r>
            <a:r>
              <a:rPr sz="3300" b="1" spc="555" dirty="0">
                <a:solidFill>
                  <a:srgbClr val="ABA7A7"/>
                </a:solidFill>
                <a:latin typeface="Calibri"/>
                <a:cs typeface="Calibri"/>
              </a:rPr>
              <a:t>И</a:t>
            </a:r>
            <a:r>
              <a:rPr sz="3300" b="1" spc="160" dirty="0">
                <a:solidFill>
                  <a:srgbClr val="ABA7A7"/>
                </a:solidFill>
                <a:latin typeface="Calibri"/>
                <a:cs typeface="Calibri"/>
              </a:rPr>
              <a:t> </a:t>
            </a:r>
            <a:r>
              <a:rPr sz="3300" b="1" spc="635" dirty="0">
                <a:solidFill>
                  <a:srgbClr val="ABA7A7"/>
                </a:solidFill>
                <a:latin typeface="Calibri"/>
                <a:cs typeface="Calibri"/>
              </a:rPr>
              <a:t>СКРЫТЫЕ</a:t>
            </a:r>
            <a:r>
              <a:rPr sz="3300" b="1" spc="165" dirty="0">
                <a:solidFill>
                  <a:srgbClr val="ABA7A7"/>
                </a:solidFill>
                <a:latin typeface="Calibri"/>
                <a:cs typeface="Calibri"/>
              </a:rPr>
              <a:t> </a:t>
            </a:r>
            <a:r>
              <a:rPr sz="3300" b="1" spc="620" dirty="0">
                <a:solidFill>
                  <a:srgbClr val="ABA7A7"/>
                </a:solidFill>
                <a:latin typeface="Calibri"/>
                <a:cs typeface="Calibri"/>
              </a:rPr>
              <a:t>ФАКТОРЫ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4799" y="1727924"/>
            <a:ext cx="1625600" cy="136525"/>
          </a:xfrm>
          <a:custGeom>
            <a:avLst/>
            <a:gdLst/>
            <a:ahLst/>
            <a:cxnLst/>
            <a:rect l="l" t="t" r="r" b="b"/>
            <a:pathLst>
              <a:path w="1625600" h="136525">
                <a:moveTo>
                  <a:pt x="0" y="0"/>
                </a:moveTo>
                <a:lnTo>
                  <a:pt x="1625099" y="0"/>
                </a:lnTo>
                <a:lnTo>
                  <a:pt x="1625099" y="135899"/>
                </a:lnTo>
                <a:lnTo>
                  <a:pt x="0" y="135899"/>
                </a:lnTo>
                <a:lnTo>
                  <a:pt x="0" y="0"/>
                </a:lnTo>
                <a:close/>
              </a:path>
            </a:pathLst>
          </a:custGeom>
          <a:solidFill>
            <a:srgbClr val="9652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4789" y="2130974"/>
            <a:ext cx="6683375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50" spc="819" dirty="0">
                <a:solidFill>
                  <a:srgbClr val="525860"/>
                </a:solidFill>
                <a:latin typeface="Calibri"/>
                <a:cs typeface="Calibri"/>
              </a:rPr>
              <a:t>Поиск</a:t>
            </a:r>
            <a:r>
              <a:rPr sz="5750" spc="155" dirty="0">
                <a:solidFill>
                  <a:srgbClr val="525860"/>
                </a:solidFill>
                <a:latin typeface="Calibri"/>
                <a:cs typeface="Calibri"/>
              </a:rPr>
              <a:t> </a:t>
            </a:r>
            <a:r>
              <a:rPr sz="5750" spc="705" dirty="0">
                <a:solidFill>
                  <a:srgbClr val="525860"/>
                </a:solidFill>
                <a:latin typeface="Calibri"/>
                <a:cs typeface="Calibri"/>
              </a:rPr>
              <a:t>минимума</a:t>
            </a:r>
            <a:endParaRPr sz="57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437" y="4141559"/>
            <a:ext cx="4190999" cy="609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46781" y="5990347"/>
            <a:ext cx="3726243" cy="1790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01025" y="8647684"/>
            <a:ext cx="5314949" cy="1142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305933" y="6246640"/>
            <a:ext cx="68033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3709" algn="l"/>
              </a:tabLst>
            </a:pPr>
            <a:r>
              <a:rPr sz="4800" spc="360" dirty="0">
                <a:latin typeface="Calibri"/>
                <a:cs typeface="Calibri"/>
              </a:rPr>
              <a:t>-	</a:t>
            </a:r>
            <a:r>
              <a:rPr sz="4800" spc="655" dirty="0">
                <a:latin typeface="Calibri"/>
                <a:cs typeface="Calibri"/>
              </a:rPr>
              <a:t>Норма</a:t>
            </a:r>
            <a:r>
              <a:rPr sz="4800" spc="125" dirty="0">
                <a:latin typeface="Calibri"/>
                <a:cs typeface="Calibri"/>
              </a:rPr>
              <a:t> </a:t>
            </a:r>
            <a:r>
              <a:rPr sz="4800" spc="655" dirty="0">
                <a:latin typeface="Calibri"/>
                <a:cs typeface="Calibri"/>
              </a:rPr>
              <a:t>Фробениуса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089" y="1139291"/>
            <a:ext cx="637349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565" dirty="0">
                <a:solidFill>
                  <a:srgbClr val="ABA7A7"/>
                </a:solidFill>
                <a:latin typeface="Calibri"/>
                <a:cs typeface="Calibri"/>
              </a:rPr>
              <a:t>SVD</a:t>
            </a:r>
            <a:r>
              <a:rPr sz="3300" b="1" spc="160" dirty="0">
                <a:solidFill>
                  <a:srgbClr val="ABA7A7"/>
                </a:solidFill>
                <a:latin typeface="Calibri"/>
                <a:cs typeface="Calibri"/>
              </a:rPr>
              <a:t> </a:t>
            </a:r>
            <a:r>
              <a:rPr sz="3300" b="1" spc="555" dirty="0">
                <a:solidFill>
                  <a:srgbClr val="ABA7A7"/>
                </a:solidFill>
                <a:latin typeface="Calibri"/>
                <a:cs typeface="Calibri"/>
              </a:rPr>
              <a:t>И</a:t>
            </a:r>
            <a:r>
              <a:rPr sz="3300" b="1" spc="160" dirty="0">
                <a:solidFill>
                  <a:srgbClr val="ABA7A7"/>
                </a:solidFill>
                <a:latin typeface="Calibri"/>
                <a:cs typeface="Calibri"/>
              </a:rPr>
              <a:t> </a:t>
            </a:r>
            <a:r>
              <a:rPr sz="3300" b="1" spc="635" dirty="0">
                <a:solidFill>
                  <a:srgbClr val="ABA7A7"/>
                </a:solidFill>
                <a:latin typeface="Calibri"/>
                <a:cs typeface="Calibri"/>
              </a:rPr>
              <a:t>СКРЫТЫЕ</a:t>
            </a:r>
            <a:r>
              <a:rPr sz="3300" b="1" spc="165" dirty="0">
                <a:solidFill>
                  <a:srgbClr val="ABA7A7"/>
                </a:solidFill>
                <a:latin typeface="Calibri"/>
                <a:cs typeface="Calibri"/>
              </a:rPr>
              <a:t> </a:t>
            </a:r>
            <a:r>
              <a:rPr sz="3300" b="1" spc="620" dirty="0">
                <a:solidFill>
                  <a:srgbClr val="ABA7A7"/>
                </a:solidFill>
                <a:latin typeface="Calibri"/>
                <a:cs typeface="Calibri"/>
              </a:rPr>
              <a:t>ФАКТОРЫ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4799" y="1727924"/>
            <a:ext cx="1625600" cy="136525"/>
          </a:xfrm>
          <a:custGeom>
            <a:avLst/>
            <a:gdLst/>
            <a:ahLst/>
            <a:cxnLst/>
            <a:rect l="l" t="t" r="r" b="b"/>
            <a:pathLst>
              <a:path w="1625600" h="136525">
                <a:moveTo>
                  <a:pt x="0" y="0"/>
                </a:moveTo>
                <a:lnTo>
                  <a:pt x="1625099" y="0"/>
                </a:lnTo>
                <a:lnTo>
                  <a:pt x="1625099" y="135899"/>
                </a:lnTo>
                <a:lnTo>
                  <a:pt x="0" y="135899"/>
                </a:lnTo>
                <a:lnTo>
                  <a:pt x="0" y="0"/>
                </a:lnTo>
                <a:close/>
              </a:path>
            </a:pathLst>
          </a:custGeom>
          <a:solidFill>
            <a:srgbClr val="9652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4789" y="2130974"/>
            <a:ext cx="1004697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50" spc="775" dirty="0">
                <a:solidFill>
                  <a:srgbClr val="525860"/>
                </a:solidFill>
                <a:latin typeface="Calibri"/>
                <a:cs typeface="Calibri"/>
              </a:rPr>
              <a:t>Сингулярное</a:t>
            </a:r>
            <a:r>
              <a:rPr sz="5750" spc="155" dirty="0">
                <a:solidFill>
                  <a:srgbClr val="525860"/>
                </a:solidFill>
                <a:latin typeface="Calibri"/>
                <a:cs typeface="Calibri"/>
              </a:rPr>
              <a:t> </a:t>
            </a:r>
            <a:r>
              <a:rPr sz="5750" spc="730" dirty="0">
                <a:solidFill>
                  <a:srgbClr val="525860"/>
                </a:solidFill>
                <a:latin typeface="Calibri"/>
                <a:cs typeface="Calibri"/>
              </a:rPr>
              <a:t>разложение</a:t>
            </a:r>
            <a:endParaRPr sz="57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9600" y="4008359"/>
            <a:ext cx="2971799" cy="685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63437" y="5284884"/>
            <a:ext cx="13895686" cy="55103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089" y="1139291"/>
            <a:ext cx="637349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565" dirty="0">
                <a:solidFill>
                  <a:srgbClr val="ABA7A7"/>
                </a:solidFill>
                <a:latin typeface="Calibri"/>
                <a:cs typeface="Calibri"/>
              </a:rPr>
              <a:t>SVD</a:t>
            </a:r>
            <a:r>
              <a:rPr sz="3300" b="1" spc="160" dirty="0">
                <a:solidFill>
                  <a:srgbClr val="ABA7A7"/>
                </a:solidFill>
                <a:latin typeface="Calibri"/>
                <a:cs typeface="Calibri"/>
              </a:rPr>
              <a:t> </a:t>
            </a:r>
            <a:r>
              <a:rPr sz="3300" b="1" spc="555" dirty="0">
                <a:solidFill>
                  <a:srgbClr val="ABA7A7"/>
                </a:solidFill>
                <a:latin typeface="Calibri"/>
                <a:cs typeface="Calibri"/>
              </a:rPr>
              <a:t>И</a:t>
            </a:r>
            <a:r>
              <a:rPr sz="3300" b="1" spc="160" dirty="0">
                <a:solidFill>
                  <a:srgbClr val="ABA7A7"/>
                </a:solidFill>
                <a:latin typeface="Calibri"/>
                <a:cs typeface="Calibri"/>
              </a:rPr>
              <a:t> </a:t>
            </a:r>
            <a:r>
              <a:rPr sz="3300" b="1" spc="635" dirty="0">
                <a:solidFill>
                  <a:srgbClr val="ABA7A7"/>
                </a:solidFill>
                <a:latin typeface="Calibri"/>
                <a:cs typeface="Calibri"/>
              </a:rPr>
              <a:t>СКРЫТЫЕ</a:t>
            </a:r>
            <a:r>
              <a:rPr sz="3300" b="1" spc="165" dirty="0">
                <a:solidFill>
                  <a:srgbClr val="ABA7A7"/>
                </a:solidFill>
                <a:latin typeface="Calibri"/>
                <a:cs typeface="Calibri"/>
              </a:rPr>
              <a:t> </a:t>
            </a:r>
            <a:r>
              <a:rPr sz="3300" b="1" spc="620" dirty="0">
                <a:solidFill>
                  <a:srgbClr val="ABA7A7"/>
                </a:solidFill>
                <a:latin typeface="Calibri"/>
                <a:cs typeface="Calibri"/>
              </a:rPr>
              <a:t>ФАКТОРЫ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4799" y="1727924"/>
            <a:ext cx="1625600" cy="136525"/>
          </a:xfrm>
          <a:custGeom>
            <a:avLst/>
            <a:gdLst/>
            <a:ahLst/>
            <a:cxnLst/>
            <a:rect l="l" t="t" r="r" b="b"/>
            <a:pathLst>
              <a:path w="1625600" h="136525">
                <a:moveTo>
                  <a:pt x="0" y="0"/>
                </a:moveTo>
                <a:lnTo>
                  <a:pt x="1625099" y="0"/>
                </a:lnTo>
                <a:lnTo>
                  <a:pt x="1625099" y="135899"/>
                </a:lnTo>
                <a:lnTo>
                  <a:pt x="0" y="135899"/>
                </a:lnTo>
                <a:lnTo>
                  <a:pt x="0" y="0"/>
                </a:lnTo>
                <a:close/>
              </a:path>
            </a:pathLst>
          </a:custGeom>
          <a:solidFill>
            <a:srgbClr val="9652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4789" y="2130974"/>
            <a:ext cx="1698498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50" spc="795" dirty="0">
                <a:solidFill>
                  <a:srgbClr val="525860"/>
                </a:solidFill>
                <a:latin typeface="Calibri"/>
                <a:cs typeface="Calibri"/>
              </a:rPr>
              <a:t>Наилучшее</a:t>
            </a:r>
            <a:r>
              <a:rPr sz="5750" spc="204" dirty="0">
                <a:solidFill>
                  <a:srgbClr val="525860"/>
                </a:solidFill>
                <a:latin typeface="Calibri"/>
                <a:cs typeface="Calibri"/>
              </a:rPr>
              <a:t> </a:t>
            </a:r>
            <a:r>
              <a:rPr sz="5750" spc="825" dirty="0">
                <a:solidFill>
                  <a:srgbClr val="525860"/>
                </a:solidFill>
                <a:latin typeface="Calibri"/>
                <a:cs typeface="Calibri"/>
              </a:rPr>
              <a:t>решение</a:t>
            </a:r>
            <a:r>
              <a:rPr sz="5750" spc="204" dirty="0">
                <a:solidFill>
                  <a:srgbClr val="525860"/>
                </a:solidFill>
                <a:latin typeface="Calibri"/>
                <a:cs typeface="Calibri"/>
              </a:rPr>
              <a:t> </a:t>
            </a:r>
            <a:r>
              <a:rPr sz="5750" spc="750" dirty="0">
                <a:solidFill>
                  <a:srgbClr val="525860"/>
                </a:solidFill>
                <a:latin typeface="Calibri"/>
                <a:cs typeface="Calibri"/>
              </a:rPr>
              <a:t>по</a:t>
            </a:r>
            <a:r>
              <a:rPr sz="5750" spc="210" dirty="0">
                <a:solidFill>
                  <a:srgbClr val="525860"/>
                </a:solidFill>
                <a:latin typeface="Calibri"/>
                <a:cs typeface="Calibri"/>
              </a:rPr>
              <a:t> </a:t>
            </a:r>
            <a:r>
              <a:rPr sz="5750" spc="740" dirty="0">
                <a:solidFill>
                  <a:srgbClr val="525860"/>
                </a:solidFill>
                <a:latin typeface="Calibri"/>
                <a:cs typeface="Calibri"/>
              </a:rPr>
              <a:t>норме</a:t>
            </a:r>
            <a:r>
              <a:rPr sz="5750" spc="204" dirty="0">
                <a:solidFill>
                  <a:srgbClr val="525860"/>
                </a:solidFill>
                <a:latin typeface="Calibri"/>
                <a:cs typeface="Calibri"/>
              </a:rPr>
              <a:t> </a:t>
            </a:r>
            <a:r>
              <a:rPr sz="5750" spc="785" dirty="0">
                <a:solidFill>
                  <a:srgbClr val="525860"/>
                </a:solidFill>
                <a:latin typeface="Calibri"/>
                <a:cs typeface="Calibri"/>
              </a:rPr>
              <a:t>Фробениуса</a:t>
            </a:r>
            <a:endParaRPr sz="57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03290" y="4364433"/>
            <a:ext cx="6243879" cy="8612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20949" y="6361375"/>
            <a:ext cx="6226348" cy="8894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07182" y="8796968"/>
            <a:ext cx="6942223" cy="7212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089" y="1139291"/>
            <a:ext cx="637349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565" dirty="0">
                <a:solidFill>
                  <a:srgbClr val="ABA7A7"/>
                </a:solidFill>
                <a:latin typeface="Calibri"/>
                <a:cs typeface="Calibri"/>
              </a:rPr>
              <a:t>SVD</a:t>
            </a:r>
            <a:r>
              <a:rPr sz="3300" b="1" spc="160" dirty="0">
                <a:solidFill>
                  <a:srgbClr val="ABA7A7"/>
                </a:solidFill>
                <a:latin typeface="Calibri"/>
                <a:cs typeface="Calibri"/>
              </a:rPr>
              <a:t> </a:t>
            </a:r>
            <a:r>
              <a:rPr sz="3300" b="1" spc="555" dirty="0">
                <a:solidFill>
                  <a:srgbClr val="ABA7A7"/>
                </a:solidFill>
                <a:latin typeface="Calibri"/>
                <a:cs typeface="Calibri"/>
              </a:rPr>
              <a:t>И</a:t>
            </a:r>
            <a:r>
              <a:rPr sz="3300" b="1" spc="160" dirty="0">
                <a:solidFill>
                  <a:srgbClr val="ABA7A7"/>
                </a:solidFill>
                <a:latin typeface="Calibri"/>
                <a:cs typeface="Calibri"/>
              </a:rPr>
              <a:t> </a:t>
            </a:r>
            <a:r>
              <a:rPr sz="3300" b="1" spc="635" dirty="0">
                <a:solidFill>
                  <a:srgbClr val="ABA7A7"/>
                </a:solidFill>
                <a:latin typeface="Calibri"/>
                <a:cs typeface="Calibri"/>
              </a:rPr>
              <a:t>СКРЫТЫЕ</a:t>
            </a:r>
            <a:r>
              <a:rPr sz="3300" b="1" spc="165" dirty="0">
                <a:solidFill>
                  <a:srgbClr val="ABA7A7"/>
                </a:solidFill>
                <a:latin typeface="Calibri"/>
                <a:cs typeface="Calibri"/>
              </a:rPr>
              <a:t> </a:t>
            </a:r>
            <a:r>
              <a:rPr sz="3300" b="1" spc="620" dirty="0">
                <a:solidFill>
                  <a:srgbClr val="ABA7A7"/>
                </a:solidFill>
                <a:latin typeface="Calibri"/>
                <a:cs typeface="Calibri"/>
              </a:rPr>
              <a:t>ФАКТОРЫ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4799" y="1727924"/>
            <a:ext cx="1625600" cy="136525"/>
          </a:xfrm>
          <a:custGeom>
            <a:avLst/>
            <a:gdLst/>
            <a:ahLst/>
            <a:cxnLst/>
            <a:rect l="l" t="t" r="r" b="b"/>
            <a:pathLst>
              <a:path w="1625600" h="136525">
                <a:moveTo>
                  <a:pt x="0" y="0"/>
                </a:moveTo>
                <a:lnTo>
                  <a:pt x="1625099" y="0"/>
                </a:lnTo>
                <a:lnTo>
                  <a:pt x="1625099" y="135899"/>
                </a:lnTo>
                <a:lnTo>
                  <a:pt x="0" y="135899"/>
                </a:lnTo>
                <a:lnTo>
                  <a:pt x="0" y="0"/>
                </a:lnTo>
                <a:close/>
              </a:path>
            </a:pathLst>
          </a:custGeom>
          <a:solidFill>
            <a:srgbClr val="9652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4789" y="2130974"/>
            <a:ext cx="1297178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50" spc="950" dirty="0">
                <a:solidFill>
                  <a:srgbClr val="525860"/>
                </a:solidFill>
                <a:latin typeface="Calibri"/>
                <a:cs typeface="Calibri"/>
              </a:rPr>
              <a:t>SVD</a:t>
            </a:r>
            <a:r>
              <a:rPr sz="5750" spc="-780" dirty="0">
                <a:solidFill>
                  <a:srgbClr val="525860"/>
                </a:solidFill>
                <a:latin typeface="Calibri"/>
                <a:cs typeface="Calibri"/>
              </a:rPr>
              <a:t> </a:t>
            </a:r>
            <a:r>
              <a:rPr sz="5750" spc="680" dirty="0">
                <a:solidFill>
                  <a:srgbClr val="525860"/>
                </a:solidFill>
                <a:latin typeface="Calibri"/>
                <a:cs typeface="Calibri"/>
              </a:rPr>
              <a:t>порождает </a:t>
            </a:r>
            <a:r>
              <a:rPr sz="5750" spc="705" dirty="0">
                <a:solidFill>
                  <a:srgbClr val="525860"/>
                </a:solidFill>
                <a:latin typeface="Calibri"/>
                <a:cs typeface="Calibri"/>
              </a:rPr>
              <a:t>скрытые </a:t>
            </a:r>
            <a:r>
              <a:rPr sz="5750" spc="700" dirty="0">
                <a:solidFill>
                  <a:srgbClr val="525860"/>
                </a:solidFill>
                <a:latin typeface="Calibri"/>
                <a:cs typeface="Calibri"/>
              </a:rPr>
              <a:t>факторы</a:t>
            </a:r>
            <a:endParaRPr sz="57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42000" y="6454834"/>
            <a:ext cx="5486399" cy="1142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17100" y="4464109"/>
            <a:ext cx="8696324" cy="5048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900C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424</Words>
  <Application>Microsoft Macintosh PowerPoint</Application>
  <PresentationFormat>Custom</PresentationFormat>
  <Paragraphs>98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PowerPoint Presentation</vt:lpstr>
      <vt:lpstr>ПЛАН ЗАНЯТИЯ</vt:lpstr>
      <vt:lpstr>1</vt:lpstr>
      <vt:lpstr>SVD И СКРЫТЫЕ ФАКТОРЫ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Резюме по SVD</vt:lpstr>
      <vt:lpstr>PowerPoint Presentation</vt:lpstr>
      <vt:lpstr>PowerPoint Presentation</vt:lpstr>
      <vt:lpstr>Минусы SGD</vt:lpstr>
      <vt:lpstr>Метод ALS</vt:lpstr>
      <vt:lpstr>Использование регуляризации</vt:lpstr>
      <vt:lpstr>Резюме по ALS</vt:lpstr>
      <vt:lpstr>Чем ALS лучше, чем SGD</vt:lpstr>
      <vt:lpstr>SVD ДЛЯ EXPLICIT FEEDBACK</vt:lpstr>
      <vt:lpstr>PowerPoint Presentation</vt:lpstr>
      <vt:lpstr>PowerPoint Presentation</vt:lpstr>
      <vt:lpstr>PowerPoint Presentation</vt:lpstr>
      <vt:lpstr>ПРАКТИКА</vt:lpstr>
      <vt:lpstr>SVD в surprise</vt:lpstr>
      <vt:lpstr>IMPLICIT ALS</vt:lpstr>
      <vt:lpstr>PowerPoint Presentation</vt:lpstr>
      <vt:lpstr>Проблемы</vt:lpstr>
      <vt:lpstr>PowerPoint Presentation</vt:lpstr>
      <vt:lpstr>PowerPoint Presentation</vt:lpstr>
      <vt:lpstr>Новая функция ошибок</vt:lpstr>
      <vt:lpstr>ПРАКТИКА</vt:lpstr>
      <vt:lpstr>Implicit ALS RS в библиотеке implicit</vt:lpstr>
      <vt:lpstr>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2</cp:revision>
  <dcterms:created xsi:type="dcterms:W3CDTF">2020-02-10T14:12:57Z</dcterms:created>
  <dcterms:modified xsi:type="dcterms:W3CDTF">2020-03-30T09:13:27Z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