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0"/>
    <p:restoredTop sz="94699"/>
  </p:normalViewPr>
  <p:slideViewPr>
    <p:cSldViewPr snapToGrid="0">
      <p:cViewPr varScale="1">
        <p:scale>
          <a:sx n="152" d="100"/>
          <a:sy n="152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6112-E087-15D9-000E-1D8DFCE7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93BA9-038E-2DA6-978C-65EA734C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23E77B-4B9A-DA7D-CFF1-D2252169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5CA54-7727-BBE3-7E2D-4C2756CE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BB4E9-E1C2-12E6-C1FD-044AB3E9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FE664-A601-842B-A474-C604A9B3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0C9340-4F0B-644F-8C1C-9959C1414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0047D-E06C-C6CB-406A-BF33235A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D7925-1F31-2DFA-CFDC-D969E697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DD8D5-AA6B-3C51-BF43-E478EDED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DF6436-27D3-D066-F786-3B065CE23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A0BF57-59DF-210D-D19B-CCEA9F9D2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2BB9F1-0EA3-37E8-C1E2-1E22EF22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E8877-01CF-0964-D6D6-A0A4F1E0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356DF-51BA-C7F7-22F6-BD303FF1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0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A3CC6-572D-D2E7-D0F5-A78ADB88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CC056-026D-B67F-8198-49F584D6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57D3C-B74D-60E4-F9B0-5EB20327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93B31-587E-4892-5645-D38F086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00FCC-B983-0C4D-1F88-DF2BD754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3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D8460-A4A8-94F3-A15D-CB327216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8B7AC-6036-EE20-52AD-35322876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589A00-BD58-B6B9-63FB-D4CCCC86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A81E54-94F4-C9BE-9F01-CC5E8850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7FECEA-1C05-C9EB-B58F-F834DD91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4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43169-D3DA-1E6F-8009-B48F83E0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A3DAD-14C9-D850-BF5E-B4349951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69637F-2CAA-4C31-AFD2-C874F7B9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6CFB7A-01C5-9866-B06E-D7BBAEFB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14E57D-09FF-D502-9EBF-8077948D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F528F8-C432-D1EB-9F2B-1B1EFC29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DEE6A-EE14-97F3-B151-F771F843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D5E817-6201-E0E5-8755-1C6783B6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8F2FA7-C9E7-A488-2B9B-0FF0D5E2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134B6B-8DEB-94A8-FCD0-2D0BA5FA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FD38D0-B787-0829-CAFA-9B8F48418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E9D71C-8952-55CA-AAD7-78207771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8C6D75-F727-0FC1-8702-C8F75EED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DE9273-264E-B818-7B2D-25B904F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A04FF-B8AD-9178-5B61-AECE57BD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70B2B5-3445-E9DB-7E53-C14318B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4F4F1C-A924-6CE0-8719-56DEB75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D5D755-77F0-7148-F84B-8240765B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B0A6D6-3365-A256-AEF8-79BCD749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96DA67-7662-1783-41DE-7C85D114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70D680-D0DF-E64C-A3A5-1B68B63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74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10565-2DB2-A5F8-EB2E-0F35026D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93DDE-402B-6113-109A-5D9F174A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713746-5E08-2841-14DC-C766ECD9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1D878-2139-146A-3994-01EC8182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DD7FC2-108A-B439-CB24-79DCEB84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3071B-E86B-17AF-14B6-C15EEE25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D61EF-C7AB-72DD-5983-59DB249F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4CC7FB-9527-9A6B-FA42-A5253123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D01080-7814-243E-47C0-2B6FD84A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25EB1-27C6-1E5D-1420-B8D67509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C868E-C4A6-EAA8-B2C0-A529EAF8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2EB48B-0E57-3317-597F-B68AC68E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6524-0877-2ED6-1270-2BF55D9E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929A1A-4C28-AA9F-C12F-D06A815E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1E136-C244-D163-D873-B2BFC1B97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69D3-3C50-E84C-8688-A18185067056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4A4BA-37A4-975E-DA78-8AE653E0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DC5D7-6C82-70FE-A4FF-6154625DF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9A9F-6B5C-1E40-B706-33ED224A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80963-FC38-DA13-97F0-7ED2194F7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 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B62775-9A12-3C38-36E4-611F0A35E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6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Пропуск первых элементов: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skip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[5, 6]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5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Пропуск первых элементов: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skip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[5, 6]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1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Обработка многомерного массива: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Integer[][] array2d =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Integer[][]{{1, 2}, {3, 4}};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Stream&lt;Integer&gt; stream =</a:t>
            </a:r>
            <a:b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Arrays.stream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(array2d).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flatMap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(Arrays::stream); // [1, 2, 3, 4]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Терминальные операции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Преобразование в коллекцию</a:t>
            </a:r>
          </a:p>
          <a:p>
            <a:r>
              <a:rPr lang="ru-RU" dirty="0"/>
              <a:t>Итерация по элементам</a:t>
            </a:r>
          </a:p>
          <a:p>
            <a:r>
              <a:rPr lang="ru-RU" dirty="0"/>
              <a:t>Подсчёт количества элементов</a:t>
            </a:r>
          </a:p>
          <a:p>
            <a:r>
              <a:rPr lang="ru-RU" dirty="0"/>
              <a:t>Минимальное и максимальное значения</a:t>
            </a:r>
          </a:p>
          <a:p>
            <a:r>
              <a:rPr lang="ru-RU" dirty="0"/>
              <a:t>Поиск первого подходящего элемента</a:t>
            </a:r>
          </a:p>
          <a:p>
            <a:r>
              <a:rPr lang="ru-RU" dirty="0"/>
              <a:t>Соответствие всех элементов</a:t>
            </a:r>
          </a:p>
          <a:p>
            <a:r>
              <a:rPr lang="ru-RU" dirty="0"/>
              <a:t>Полное несоответствие</a:t>
            </a:r>
          </a:p>
          <a:p>
            <a:r>
              <a:rPr lang="ru-RU" dirty="0"/>
              <a:t>Соответствие хотя бы одного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25810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Терминальные операции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Промежуточные операции следует воспринимать как «отложенные», т.е. они не меняют сами данные, а только задают правила их изменения. </a:t>
            </a: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Терминальные операции инициируют всю цепочку преобразований, закрывают поток и возвращают модифицированные данные. 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Закрытый поток повторно использовать нельзя.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71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Преобразование в коллекцию: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List&lt;String&gt;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fruits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apple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banana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lemon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"orange"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здесь могут/должны быть какие-то промежуточные преобразования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collect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Collectors.toList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());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Map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&lt;String, String&gt;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fruits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apple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banana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lemon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"orange"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collect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Collectors.toMap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e.substring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),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));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{a=</a:t>
            </a:r>
            <a:r>
              <a:rPr lang="de-DE" b="0" i="1" dirty="0" err="1">
                <a:solidFill>
                  <a:srgbClr val="808080"/>
                </a:solidFill>
                <a:effectLst/>
                <a:latin typeface="Monaco" pitchFamily="2" charset="0"/>
              </a:rPr>
              <a:t>apple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, b=</a:t>
            </a:r>
            <a:r>
              <a:rPr lang="de-DE" b="0" i="1" dirty="0" err="1">
                <a:solidFill>
                  <a:srgbClr val="808080"/>
                </a:solidFill>
                <a:effectLst/>
                <a:latin typeface="Monaco" pitchFamily="2" charset="0"/>
              </a:rPr>
              <a:t>banana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, l=</a:t>
            </a:r>
            <a:r>
              <a:rPr lang="de-DE" b="0" i="1" dirty="0" err="1">
                <a:solidFill>
                  <a:srgbClr val="808080"/>
                </a:solidFill>
                <a:effectLst/>
                <a:latin typeface="Monaco" pitchFamily="2" charset="0"/>
              </a:rPr>
              <a:t>lemon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, o=orange}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8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Итерация по элементам: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8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	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forEach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System.out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println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);</a:t>
            </a: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Здесь мы просто выводим в консоль значение каждого элемента стрима.</a:t>
            </a:r>
          </a:p>
          <a:p>
            <a:pPr marL="0" indent="0">
              <a:buNone/>
            </a:pPr>
            <a:b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4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Подсчёт количества элементов: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>
              <a:buNone/>
            </a:pPr>
            <a:r>
              <a:rPr lang="de-DE" b="1" i="0" dirty="0" err="1">
                <a:solidFill>
                  <a:srgbClr val="000080"/>
                </a:solidFill>
                <a:effectLst/>
                <a:latin typeface="Monaco" pitchFamily="2" charset="0"/>
              </a:rPr>
              <a:t>long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count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apple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banana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lemon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"orange"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count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();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4</a:t>
            </a:r>
            <a:endParaRPr lang="ru-RU" b="0" i="1" dirty="0">
              <a:solidFill>
                <a:srgbClr val="808080"/>
              </a:solidFill>
              <a:effectLst/>
              <a:latin typeface="Monaco" pitchFamily="2" charset="0"/>
            </a:endParaRPr>
          </a:p>
          <a:p>
            <a:pPr marL="0" indent="0">
              <a:buNone/>
            </a:pPr>
            <a:endParaRPr lang="ru-RU" i="1" dirty="0">
              <a:solidFill>
                <a:srgbClr val="80808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Аналог метода </a:t>
            </a:r>
            <a:r>
              <a:rPr lang="de-DE" sz="24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size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() 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в коллекциях и поля </a:t>
            </a:r>
            <a:r>
              <a:rPr lang="de-DE" sz="24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length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 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в массивах. В стримах для этого используется метод </a:t>
            </a:r>
            <a:r>
              <a:rPr lang="de-DE" sz="24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count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(). </a:t>
            </a:r>
            <a:endParaRPr lang="ru-RU" sz="2400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Обратите внимание, что метод возвращает не </a:t>
            </a:r>
            <a:r>
              <a:rPr lang="de-DE" sz="24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int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,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а </a:t>
            </a:r>
            <a:r>
              <a:rPr lang="de-DE" sz="24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long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46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Минимальное и максимальное значения: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034"/>
            <a:ext cx="10515600" cy="4841901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Supplier&lt;Stream&lt;Integer&gt;&gt; 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streamSupplier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 = () -&gt; 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(5, 3, 2, 10, 8);</a:t>
            </a:r>
            <a:b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Optional&lt;Integer&gt; min = 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streamSupplier.get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().min(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Comparator.naturalOrder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()); // Optional[2]</a:t>
            </a:r>
            <a:b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Optional&lt;Integer&gt; 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max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streamSupplier.get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().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max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sz="36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Comparator.naturalOrder</a:t>
            </a:r>
            <a:r>
              <a:rPr lang="de-DE" sz="3600" b="0" i="0" dirty="0">
                <a:solidFill>
                  <a:srgbClr val="000000"/>
                </a:solidFill>
                <a:effectLst/>
                <a:latin typeface="Monaco" pitchFamily="2" charset="0"/>
              </a:rPr>
              <a:t>()); // Optional[10]</a:t>
            </a:r>
            <a:endParaRPr lang="ru-RU" sz="3600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min() 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возвращает минимальное значение, а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max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() – 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максимальное. В качестве параметра они принимают класс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Comparator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Также обратите внимание, как мы обошли «одноразовость» потока. Чтобы не писать два раза конструкцию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Stream.of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(...), 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мы использовали утилитарный класс 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Supplier&lt;&gt;. 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Вызов метода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get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() 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у него в действительности каждый раз создаёт новый поток с одними и теми же значениями.</a:t>
            </a:r>
          </a:p>
        </p:txBody>
      </p:sp>
    </p:spTree>
    <p:extLst>
      <p:ext uri="{BB962C8B-B14F-4D97-AF65-F5344CB8AC3E}">
        <p14:creationId xmlns:p14="http://schemas.microsoft.com/office/powerpoint/2010/main" val="281905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Поиск первого подходящего элемента: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Optional&lt;Integer&gt;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first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filter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%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==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findFirst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();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Optional[2]</a:t>
            </a:r>
            <a:endParaRPr lang="ru-RU" b="0" i="1" dirty="0">
              <a:solidFill>
                <a:srgbClr val="80808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endParaRPr lang="ru-RU" i="1" dirty="0">
              <a:solidFill>
                <a:srgbClr val="80808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В данном случае мы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плучаем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 первое чётное число, т.е. 2.</a:t>
            </a:r>
          </a:p>
          <a:p>
            <a:pPr marL="0" indent="0">
              <a:buNone/>
            </a:pPr>
            <a:b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Операции (методы 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Stream API</a:t>
            </a:r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Все методы </a:t>
            </a:r>
            <a:r>
              <a:rPr lang="de-DE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 API</a:t>
            </a:r>
            <a:r>
              <a:rPr lang="de-DE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можно разделить на две группы: промежуточные и терминальные (конечные). 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Промежуточные операции следует воспринимать как «отложенные», т.е. они не меняют сами данные, а только задают правила их изменения. 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Т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ерминальные инициируют цепочку преобразований и возвращают модифицированные данные.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003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Соответствие всех элементов: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1" i="0" dirty="0" err="1">
                <a:solidFill>
                  <a:srgbClr val="000080"/>
                </a:solidFill>
                <a:effectLst/>
                <a:latin typeface="Monaco" pitchFamily="2" charset="0"/>
              </a:rPr>
              <a:t>boolean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isAllPositive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allMatch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&gt;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);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de-DE" b="0" i="1" dirty="0" err="1">
                <a:solidFill>
                  <a:srgbClr val="808080"/>
                </a:solidFill>
                <a:effectLst/>
                <a:latin typeface="Monaco" pitchFamily="2" charset="0"/>
              </a:rPr>
              <a:t>true</a:t>
            </a:r>
            <a:endParaRPr lang="ru-RU" b="0" i="1" dirty="0">
              <a:solidFill>
                <a:srgbClr val="80808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endParaRPr lang="ru-RU" i="1" dirty="0">
              <a:solidFill>
                <a:srgbClr val="80808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В этом примере мы проверяем, что все элементы положительные.</a:t>
            </a:r>
          </a:p>
          <a:p>
            <a:pPr marL="0" indent="0">
              <a:buNone/>
            </a:pPr>
            <a:b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Полное несоответствие: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1" i="0" dirty="0" err="1">
                <a:solidFill>
                  <a:srgbClr val="000080"/>
                </a:solidFill>
                <a:effectLst/>
                <a:latin typeface="Monaco" pitchFamily="2" charset="0"/>
              </a:rPr>
              <a:t>boolean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isAllPositive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noneMatch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&lt;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);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de-DE" b="0" i="1" dirty="0" err="1">
                <a:solidFill>
                  <a:srgbClr val="808080"/>
                </a:solidFill>
                <a:effectLst/>
                <a:latin typeface="Monaco" pitchFamily="2" charset="0"/>
              </a:rPr>
              <a:t>true</a:t>
            </a:r>
            <a:endParaRPr lang="ru-RU" b="0" i="1" dirty="0">
              <a:solidFill>
                <a:srgbClr val="80808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endParaRPr lang="ru-RU" i="1" dirty="0">
              <a:solidFill>
                <a:srgbClr val="80808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Monaco" pitchFamily="2" charset="0"/>
              </a:rPr>
              <a:t>В этом примере мы проверяем, что все элементы положительные.</a:t>
            </a:r>
          </a:p>
          <a:p>
            <a:pPr marL="0" indent="0">
              <a:buNone/>
            </a:pPr>
            <a:b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8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Соответствие хотя бы одного элемента: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627"/>
            <a:ext cx="10515600" cy="457133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1" i="0" dirty="0" err="1">
                <a:solidFill>
                  <a:srgbClr val="000080"/>
                </a:solidFill>
                <a:effectLst/>
                <a:latin typeface="Monaco" pitchFamily="2" charset="0"/>
              </a:rPr>
              <a:t>boolean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hasNegative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=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anyMatch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&lt;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);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de-DE" b="0" i="1" dirty="0" err="1">
                <a:solidFill>
                  <a:srgbClr val="808080"/>
                </a:solidFill>
                <a:effectLst/>
                <a:latin typeface="Monaco" pitchFamily="2" charset="0"/>
              </a:rPr>
              <a:t>false</a:t>
            </a:r>
            <a:endParaRPr lang="ru-RU" sz="2400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8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Trebuchet MS" panose="020B0703020202090204" pitchFamily="34" charset="0"/>
              </a:rPr>
              <a:t>Класс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 Optional </a:t>
            </a:r>
            <a:r>
              <a:rPr lang="en-US" b="1" dirty="0" err="1">
                <a:solidFill>
                  <a:srgbClr val="000000"/>
                </a:solidFill>
                <a:latin typeface="Trebuchet MS" panose="020B0703020202090204" pitchFamily="34" charset="0"/>
              </a:rPr>
              <a:t>и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Trebuchet MS" panose="020B0703020202090204" pitchFamily="34" charset="0"/>
              </a:rPr>
              <a:t>метод 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reduce</a:t>
            </a:r>
            <a:r>
              <a:rPr lang="ru-RU" b="1" dirty="0">
                <a:solidFill>
                  <a:srgbClr val="000000"/>
                </a:solidFill>
                <a:latin typeface="Trebuchet MS" panose="020B0703020202090204" pitchFamily="34" charset="0"/>
              </a:rPr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1"/>
            <a:ext cx="10515600" cy="5032376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ru-RU" sz="2900" dirty="0">
                <a:solidFill>
                  <a:srgbClr val="000000"/>
                </a:solidFill>
                <a:latin typeface="Monaco" pitchFamily="2" charset="0"/>
              </a:rPr>
              <a:t>Ряд операций, такие как </a:t>
            </a:r>
            <a:r>
              <a:rPr lang="de-DE" sz="2900" b="1" dirty="0">
                <a:solidFill>
                  <a:schemeClr val="accent5">
                    <a:lumMod val="50000"/>
                  </a:schemeClr>
                </a:solidFill>
                <a:latin typeface="Monaco" pitchFamily="2" charset="0"/>
              </a:rPr>
              <a:t>min</a:t>
            </a:r>
            <a:r>
              <a:rPr lang="de-DE" sz="2900" dirty="0">
                <a:solidFill>
                  <a:srgbClr val="000000"/>
                </a:solidFill>
                <a:latin typeface="Monaco" pitchFamily="2" charset="0"/>
              </a:rPr>
              <a:t>, </a:t>
            </a:r>
            <a:r>
              <a:rPr lang="de-DE" sz="2900" b="1" dirty="0" err="1">
                <a:solidFill>
                  <a:schemeClr val="accent5">
                    <a:lumMod val="50000"/>
                  </a:schemeClr>
                </a:solidFill>
                <a:latin typeface="Monaco" pitchFamily="2" charset="0"/>
              </a:rPr>
              <a:t>max</a:t>
            </a:r>
            <a:r>
              <a:rPr lang="de-DE" sz="2900" dirty="0">
                <a:solidFill>
                  <a:srgbClr val="000000"/>
                </a:solidFill>
                <a:latin typeface="Monaco" pitchFamily="2" charset="0"/>
              </a:rPr>
              <a:t>, </a:t>
            </a:r>
            <a:r>
              <a:rPr lang="de-DE" sz="2900" b="1" dirty="0" err="1">
                <a:solidFill>
                  <a:schemeClr val="accent5">
                    <a:lumMod val="50000"/>
                  </a:schemeClr>
                </a:solidFill>
                <a:latin typeface="Monaco" pitchFamily="2" charset="0"/>
              </a:rPr>
              <a:t>reduce</a:t>
            </a:r>
            <a:r>
              <a:rPr lang="de-DE" sz="2900" dirty="0">
                <a:solidFill>
                  <a:srgbClr val="000000"/>
                </a:solidFill>
                <a:latin typeface="Monaco" pitchFamily="2" charset="0"/>
              </a:rPr>
              <a:t>, </a:t>
            </a:r>
            <a:r>
              <a:rPr lang="ru-RU" sz="2900" dirty="0">
                <a:solidFill>
                  <a:srgbClr val="000000"/>
                </a:solidFill>
                <a:latin typeface="Monaco" pitchFamily="2" charset="0"/>
              </a:rPr>
              <a:t>возвращают </a:t>
            </a:r>
            <a:r>
              <a:rPr lang="en-US" sz="2900" dirty="0" err="1">
                <a:solidFill>
                  <a:srgbClr val="000000"/>
                </a:solidFill>
                <a:latin typeface="Monaco" pitchFamily="2" charset="0"/>
              </a:rPr>
              <a:t>тип</a:t>
            </a:r>
            <a:r>
              <a:rPr lang="ru-RU" sz="2900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sz="2900" b="1" dirty="0">
                <a:solidFill>
                  <a:schemeClr val="accent5">
                    <a:lumMod val="50000"/>
                  </a:schemeClr>
                </a:solidFill>
                <a:latin typeface="Monaco" pitchFamily="2" charset="0"/>
              </a:rPr>
              <a:t>Optional&lt;T&gt;</a:t>
            </a:r>
            <a:r>
              <a:rPr lang="ru-RU" sz="2900" b="1" dirty="0">
                <a:solidFill>
                  <a:schemeClr val="accent5">
                    <a:lumMod val="50000"/>
                  </a:schemeClr>
                </a:solidFill>
                <a:latin typeface="Monaco" pitchFamily="2" charset="0"/>
              </a:rPr>
              <a:t> </a:t>
            </a:r>
            <a:r>
              <a:rPr lang="de-DE" sz="2900" dirty="0">
                <a:solidFill>
                  <a:srgbClr val="000000"/>
                </a:solidFill>
                <a:latin typeface="Monaco" pitchFamily="2" charset="0"/>
              </a:rPr>
              <a:t>.</a:t>
            </a:r>
            <a:endParaRPr lang="ru-RU" sz="2900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ru-RU" sz="2900" dirty="0">
                <a:solidFill>
                  <a:srgbClr val="000000"/>
                </a:solidFill>
                <a:latin typeface="Monaco" pitchFamily="2" charset="0"/>
              </a:rPr>
              <a:t>Объект этого типа фактически является «оберткой», неким «футляром», куда помещается результат выполненной операции. </a:t>
            </a:r>
          </a:p>
          <a:p>
            <a:pPr marL="0" indent="0">
              <a:buNone/>
            </a:pPr>
            <a:r>
              <a:rPr lang="ru-RU" sz="2900" dirty="0">
                <a:solidFill>
                  <a:srgbClr val="000000"/>
                </a:solidFill>
                <a:latin typeface="Monaco" pitchFamily="2" charset="0"/>
              </a:rPr>
              <a:t>После выполнения 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операции с помощью метода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get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() 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объекта 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Optional 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мы можем получить его значение: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Program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(String[]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) {</a:t>
            </a: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ArrayList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&lt;Integer&gt;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numbers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ArrayList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&lt;Integer&gt;();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numbers.addAll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Arrays.asList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Integer[]{1,2,3,4,5,6,7,8,9}));</a:t>
            </a: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Optional&lt;Integer&gt; min =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numbers.stream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().min(Integer::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compare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System.out.println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min.get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());  // 1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}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14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rebuchet MS" panose="020B0703020202090204" pitchFamily="34" charset="0"/>
              </a:rPr>
              <a:t>Метод 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reduce</a:t>
            </a:r>
            <a:r>
              <a:rPr lang="ru-RU" b="1" dirty="0">
                <a:solidFill>
                  <a:srgbClr val="000000"/>
                </a:solidFill>
                <a:latin typeface="Trebuchet MS" panose="020B0703020202090204" pitchFamily="34" charset="0"/>
              </a:rPr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8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выполняет терминальные операции сведения, возвращая некоторое значение - результат операции. Он имеет следующие формы: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Optional&lt;T&gt;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BinaryOperator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&lt;T&gt;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accumulator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BinaryOperator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&lt;T&gt;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accumulator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(U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BiFunction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&lt;U,? super T,U&gt;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accumulator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BinaryOperator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&lt;U&gt; </a:t>
            </a:r>
            <a:r>
              <a:rPr lang="de-DE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combiner</a:t>
            </a:r>
            <a:r>
              <a:rPr lang="de-DE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268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rebuchet MS" panose="020B0703020202090204" pitchFamily="34" charset="0"/>
              </a:rPr>
              <a:t>Вычислим произведение набора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import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java.util.stream.Stream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import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java.util.Optional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Program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(String[]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 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Stream&lt;Integer&gt;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numbersStream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Stream.of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(1,2,3,4,5,6);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Optional&lt;Integer&gt;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result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numbersStream.reduce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((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x,y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-&gt;</a:t>
            </a:r>
            <a:r>
              <a:rPr lang="ru-RU" dirty="0">
                <a:solidFill>
                  <a:srgbClr val="000000"/>
                </a:solidFill>
                <a:latin typeface="Monaco" pitchFamily="2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x*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    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System.out.println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 pitchFamily="2" charset="0"/>
              </a:rPr>
              <a:t>“Result = ” + </a:t>
            </a:r>
            <a:r>
              <a:rPr lang="de-DE" dirty="0" err="1">
                <a:solidFill>
                  <a:srgbClr val="000000"/>
                </a:solidFill>
                <a:latin typeface="Monaco" pitchFamily="2" charset="0"/>
              </a:rPr>
              <a:t>result.get</a:t>
            </a: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()); // 720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    } 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Monaco" pitchFamily="2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5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EC3-938A-E2B1-ECD4-EB1D92A3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Промежуточные операции</a:t>
            </a:r>
            <a:r>
              <a:rPr lang="en-US" b="1" dirty="0">
                <a:solidFill>
                  <a:srgbClr val="000000"/>
                </a:solidFill>
                <a:latin typeface="Trebuchet MS" panose="020B0703020202090204" pitchFamily="34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B1F7B-CA5B-C499-8735-E3077656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Преобразование</a:t>
            </a:r>
          </a:p>
          <a:p>
            <a:r>
              <a:rPr lang="ru-RU" dirty="0"/>
              <a:t>Фильтрация</a:t>
            </a:r>
          </a:p>
          <a:p>
            <a:r>
              <a:rPr lang="ru-RU" dirty="0"/>
              <a:t>Доступ к элементу</a:t>
            </a:r>
          </a:p>
          <a:p>
            <a:r>
              <a:rPr lang="ru-RU" dirty="0"/>
              <a:t>Удаление дублей</a:t>
            </a:r>
          </a:p>
          <a:p>
            <a:r>
              <a:rPr lang="ru-RU" dirty="0"/>
              <a:t>Сортировка</a:t>
            </a:r>
          </a:p>
          <a:p>
            <a:r>
              <a:rPr lang="ru-RU" dirty="0"/>
              <a:t>Ограничение по количеству элементов</a:t>
            </a:r>
          </a:p>
          <a:p>
            <a:r>
              <a:rPr lang="ru-RU" dirty="0"/>
              <a:t>Пропуск первых элементов</a:t>
            </a:r>
          </a:p>
          <a:p>
            <a:r>
              <a:rPr lang="ru-RU" dirty="0"/>
              <a:t>Разворачивание многомерных структур</a:t>
            </a:r>
          </a:p>
        </p:txBody>
      </p:sp>
    </p:spTree>
    <p:extLst>
      <p:ext uri="{BB962C8B-B14F-4D97-AF65-F5344CB8AC3E}">
        <p14:creationId xmlns:p14="http://schemas.microsoft.com/office/powerpoint/2010/main" val="28169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rebuchet MS" panose="020B0703020202090204" pitchFamily="34" charset="0"/>
              </a:rPr>
              <a:t>Преобразование: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map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*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10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умножает каждый элемент на 10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1" i="0" dirty="0" err="1">
                <a:solidFill>
                  <a:srgbClr val="008000"/>
                </a:solidFill>
                <a:effectLst/>
                <a:latin typeface="Monaco" pitchFamily="2" charset="0"/>
              </a:rPr>
              <a:t>apple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1" i="0" dirty="0">
                <a:solidFill>
                  <a:srgbClr val="008000"/>
                </a:solidFill>
                <a:effectLst/>
                <a:latin typeface="Monaco" pitchFamily="2" charset="0"/>
              </a:rPr>
              <a:t>"orange"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map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(String::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toUpperCase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преобразует буквы в каждом слове в верхний регистр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3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Фильтрация</a:t>
            </a:r>
            <a:r>
              <a:rPr lang="ru-RU" b="1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filter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-&gt;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 &gt;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оставляет только те числа, которые больше 3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5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Доступ к элементу</a:t>
            </a:r>
            <a:r>
              <a:rPr lang="ru-RU" b="1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peek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System.out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::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println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5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Удаление дублей: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distinct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в результате останется только два элемента: [2, 3]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1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Сортировка: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sorted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получим [1, 2, 3, 4, 5, 6]</a:t>
            </a:r>
          </a:p>
          <a:p>
            <a:pPr marL="0" indent="0" algn="l">
              <a:buNone/>
            </a:pPr>
            <a:endParaRPr lang="ru-RU" i="1" dirty="0">
              <a:solidFill>
                <a:srgbClr val="808080"/>
              </a:solidFill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sorted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Comparator.naturalOrder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()))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</a:t>
            </a:r>
            <a:r>
              <a:rPr lang="ru-RU" b="0" i="1" dirty="0">
                <a:solidFill>
                  <a:srgbClr val="808080"/>
                </a:solidFill>
                <a:effectLst/>
                <a:latin typeface="Monaco" pitchFamily="2" charset="0"/>
              </a:rPr>
              <a:t>получим [1, 2, 3, 4, 5, 6]</a:t>
            </a:r>
          </a:p>
          <a:p>
            <a:pPr marL="0" indent="0" algn="l">
              <a:buNone/>
            </a:pPr>
            <a:endParaRPr lang="ru-RU" i="1" dirty="0">
              <a:solidFill>
                <a:srgbClr val="808080"/>
              </a:solidFill>
              <a:latin typeface="Monaco" pitchFamily="2" charset="0"/>
            </a:endParaRPr>
          </a:p>
          <a:p>
            <a:pPr marL="0" indent="0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(2, 1, 3, 5, 4, 6)</a:t>
            </a:r>
            <a:b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sorted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Comparator.reverseOrder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()) // </a:t>
            </a:r>
            <a:r>
              <a:rPr lang="ru-RU" b="0" i="0" dirty="0">
                <a:solidFill>
                  <a:srgbClr val="000000"/>
                </a:solidFill>
                <a:effectLst/>
                <a:latin typeface="Monaco" pitchFamily="2" charset="0"/>
              </a:rPr>
              <a:t>получим [6, 5, 4, 3, 2, 1]</a:t>
            </a:r>
          </a:p>
        </p:txBody>
      </p:sp>
    </p:spTree>
    <p:extLst>
      <p:ext uri="{BB962C8B-B14F-4D97-AF65-F5344CB8AC3E}">
        <p14:creationId xmlns:p14="http://schemas.microsoft.com/office/powerpoint/2010/main" val="90093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7077E-34CC-4646-61AF-A57C8BB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Ограничение по количеству элементов: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87245-75B6-019E-E5D9-531719D27E1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  <a:alpha val="39852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  <a:p>
            <a:pPr marL="0" indent="0" algn="l">
              <a:buNone/>
            </a:pP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Stream.of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1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2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4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5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, 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6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</a:t>
            </a:r>
            <a:br>
              <a:rPr lang="de-DE" dirty="0"/>
            </a:b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        .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Monaco" pitchFamily="2" charset="0"/>
              </a:rPr>
              <a:t>limit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(</a:t>
            </a:r>
            <a:r>
              <a:rPr lang="de-DE" b="0" i="0" dirty="0">
                <a:solidFill>
                  <a:srgbClr val="0000FF"/>
                </a:solidFill>
                <a:effectLst/>
                <a:latin typeface="Monaco" pitchFamily="2" charset="0"/>
              </a:rPr>
              <a:t>3</a:t>
            </a:r>
            <a:r>
              <a:rPr lang="de-DE" b="0" i="0" dirty="0">
                <a:solidFill>
                  <a:srgbClr val="000000"/>
                </a:solidFill>
                <a:effectLst/>
                <a:latin typeface="Monaco" pitchFamily="2" charset="0"/>
              </a:rPr>
              <a:t>) </a:t>
            </a:r>
            <a:r>
              <a:rPr lang="de-DE" b="0" i="1" dirty="0">
                <a:solidFill>
                  <a:srgbClr val="808080"/>
                </a:solidFill>
                <a:effectLst/>
                <a:latin typeface="Monaco" pitchFamily="2" charset="0"/>
              </a:rPr>
              <a:t>// [1, 2, 3]</a:t>
            </a:r>
            <a:endParaRPr lang="ru-RU" b="0" i="0" dirty="0">
              <a:solidFill>
                <a:srgbClr val="000000"/>
              </a:solidFill>
              <a:effectLst/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08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</TotalTime>
  <Words>1442</Words>
  <Application>Microsoft Macintosh PowerPoint</Application>
  <PresentationFormat>Широкоэкранный</PresentationFormat>
  <Paragraphs>146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Monaco</vt:lpstr>
      <vt:lpstr>Trebuchet MS</vt:lpstr>
      <vt:lpstr>Тема Office</vt:lpstr>
      <vt:lpstr>Java Stream API</vt:lpstr>
      <vt:lpstr>Операции (методы Stream API):</vt:lpstr>
      <vt:lpstr>Промежуточные операции:</vt:lpstr>
      <vt:lpstr>Преобразование:</vt:lpstr>
      <vt:lpstr>Фильтрация:</vt:lpstr>
      <vt:lpstr>Доступ к элементу:</vt:lpstr>
      <vt:lpstr>Удаление дублей:</vt:lpstr>
      <vt:lpstr>Сортировка:</vt:lpstr>
      <vt:lpstr>Ограничение по количеству элементов:</vt:lpstr>
      <vt:lpstr>Пропуск первых элементов:</vt:lpstr>
      <vt:lpstr>Пропуск первых элементов:</vt:lpstr>
      <vt:lpstr>Обработка многомерного массива:</vt:lpstr>
      <vt:lpstr>Терминальные операции:</vt:lpstr>
      <vt:lpstr>Терминальные операции:</vt:lpstr>
      <vt:lpstr>Преобразование в коллекцию:</vt:lpstr>
      <vt:lpstr>Итерация по элементам:</vt:lpstr>
      <vt:lpstr>Подсчёт количества элементов:</vt:lpstr>
      <vt:lpstr>Минимальное и максимальное значения:</vt:lpstr>
      <vt:lpstr>Поиск первого подходящего элемента:</vt:lpstr>
      <vt:lpstr>Соответствие всех элементов:</vt:lpstr>
      <vt:lpstr>Полное несоответствие:</vt:lpstr>
      <vt:lpstr>Соответствие хотя бы одного элемента:</vt:lpstr>
      <vt:lpstr>Класс Optional и метод reduce()</vt:lpstr>
      <vt:lpstr>Метод reduce()</vt:lpstr>
      <vt:lpstr>Вычислим произведение набора чисел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 API</dc:title>
  <dc:creator>Leonid Kleimann</dc:creator>
  <cp:lastModifiedBy>Leonid Kleimann</cp:lastModifiedBy>
  <cp:revision>3</cp:revision>
  <dcterms:created xsi:type="dcterms:W3CDTF">2023-12-02T08:49:52Z</dcterms:created>
  <dcterms:modified xsi:type="dcterms:W3CDTF">2023-12-04T08:39:39Z</dcterms:modified>
</cp:coreProperties>
</file>