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1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60" r:id="rId19"/>
    <p:sldId id="261" r:id="rId20"/>
    <p:sldId id="262" r:id="rId21"/>
    <p:sldId id="263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[Youssef Hussein Ahmed]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>
                <a:latin typeface="+mn-lt"/>
              </a:rPr>
              <a:t>age</a:t>
            </a:r>
            <a:endParaRPr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E4AD7-23E9-46FA-8D5B-1BA9E89FB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3" y="1249607"/>
            <a:ext cx="8664436" cy="3076018"/>
          </a:xfrm>
          <a:prstGeom prst="rect">
            <a:avLst/>
          </a:prstGeom>
        </p:spPr>
      </p:pic>
      <p:sp>
        <p:nvSpPr>
          <p:cNvPr id="8" name="Shape 82">
            <a:extLst>
              <a:ext uri="{FF2B5EF4-FFF2-40B4-BE49-F238E27FC236}">
                <a16:creationId xmlns:a16="http://schemas.microsoft.com/office/drawing/2014/main" id="{4397934A-792A-4D14-87E1-51245B743466}"/>
              </a:ext>
            </a:extLst>
          </p:cNvPr>
          <p:cNvSpPr/>
          <p:nvPr/>
        </p:nvSpPr>
        <p:spPr>
          <a:xfrm>
            <a:off x="229080" y="4327186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latin typeface="+mn-lt"/>
              </a:rPr>
              <a:t>age</a:t>
            </a:r>
            <a:r>
              <a:rPr lang="en-US" dirty="0">
                <a:latin typeface="+mn-lt"/>
              </a:rPr>
              <a:t> exploration shows that the great proportion of customers have ages between 40 to 50 years old.</a:t>
            </a:r>
          </a:p>
        </p:txBody>
      </p:sp>
    </p:spTree>
    <p:extLst>
      <p:ext uri="{BB962C8B-B14F-4D97-AF65-F5344CB8AC3E}">
        <p14:creationId xmlns:p14="http://schemas.microsoft.com/office/powerpoint/2010/main" val="22096307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>
                <a:latin typeface="+mn-lt"/>
              </a:rPr>
              <a:t>state </a:t>
            </a:r>
            <a:r>
              <a:rPr lang="en-US" dirty="0">
                <a:latin typeface="+mn-lt"/>
              </a:rPr>
              <a:t>and </a:t>
            </a:r>
            <a:r>
              <a:rPr lang="en-US" b="1" dirty="0" err="1">
                <a:latin typeface="+mn-lt"/>
              </a:rPr>
              <a:t>property_valuation</a:t>
            </a:r>
            <a:endParaRPr b="1" dirty="0">
              <a:latin typeface="+mn-lt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2EDCD0B-8570-4C5C-B870-FA117B5F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2" y="1253936"/>
            <a:ext cx="867848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8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78883"/>
            <a:ext cx="8565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state</a:t>
            </a:r>
            <a:r>
              <a:rPr lang="en-US" dirty="0">
                <a:latin typeface="+mn-lt"/>
              </a:rPr>
              <a:t> exploration shows that the great proportion of customers (more than 2000) are from NSW.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+mn-lt"/>
              </a:rPr>
              <a:t>property_valuation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exploration shows that the great proportion of customers have property </a:t>
            </a:r>
            <a:r>
              <a:rPr lang="en-US" b="1" dirty="0" err="1">
                <a:latin typeface="+mn-lt"/>
              </a:rPr>
              <a:t>property_valuation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value between 7 to 12.</a:t>
            </a:r>
          </a:p>
        </p:txBody>
      </p:sp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Explorations' findings</a:t>
            </a:r>
          </a:p>
        </p:txBody>
      </p:sp>
    </p:spTree>
    <p:extLst>
      <p:ext uri="{BB962C8B-B14F-4D97-AF65-F5344CB8AC3E}">
        <p14:creationId xmlns:p14="http://schemas.microsoft.com/office/powerpoint/2010/main" val="3292960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>
                <a:latin typeface="+mn-lt"/>
              </a:rPr>
              <a:t>brand </a:t>
            </a:r>
            <a:r>
              <a:rPr lang="en-US" dirty="0">
                <a:latin typeface="+mn-lt"/>
              </a:rPr>
              <a:t>and </a:t>
            </a:r>
            <a:r>
              <a:rPr lang="en-US" b="1" dirty="0" err="1">
                <a:latin typeface="+mn-lt"/>
              </a:rPr>
              <a:t>product_line</a:t>
            </a:r>
            <a:endParaRPr b="1" dirty="0">
              <a:latin typeface="+mn-lt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86B8913-C458-46D5-AE9F-04BEE8E1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4" y="1253936"/>
            <a:ext cx="871659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78883"/>
            <a:ext cx="8565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n-lt"/>
              </a:rPr>
              <a:t>brand</a:t>
            </a:r>
            <a:r>
              <a:rPr lang="en-US" dirty="0">
                <a:latin typeface="+mn-lt"/>
              </a:rPr>
              <a:t> exploration shows that </a:t>
            </a:r>
            <a:r>
              <a:rPr lang="en-US" b="1" dirty="0" err="1">
                <a:latin typeface="+mn-lt"/>
              </a:rPr>
              <a:t>Solex</a:t>
            </a:r>
            <a:r>
              <a:rPr lang="en-US" dirty="0">
                <a:latin typeface="+mn-lt"/>
              </a:rPr>
              <a:t> products have the greatest number of transactions, while rest of brands have convergent numbers of transactions.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+mn-lt"/>
              </a:rPr>
              <a:t>product_line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exploration shows that Standard product line products have the greatest proportion of transactions.</a:t>
            </a:r>
          </a:p>
        </p:txBody>
      </p:sp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Explorations' findings</a:t>
            </a:r>
          </a:p>
        </p:txBody>
      </p:sp>
    </p:spTree>
    <p:extLst>
      <p:ext uri="{BB962C8B-B14F-4D97-AF65-F5344CB8AC3E}">
        <p14:creationId xmlns:p14="http://schemas.microsoft.com/office/powerpoint/2010/main" val="21130229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 err="1">
                <a:latin typeface="+mn-lt"/>
              </a:rPr>
              <a:t>product_class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and </a:t>
            </a:r>
            <a:r>
              <a:rPr lang="en-US" b="1" dirty="0" err="1">
                <a:latin typeface="+mn-lt"/>
              </a:rPr>
              <a:t>product_size</a:t>
            </a:r>
            <a:endParaRPr b="1" dirty="0">
              <a:latin typeface="+mn-lt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7248F5-962C-4989-A281-29B0230FC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" y="1253936"/>
            <a:ext cx="8726118" cy="3057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B3815-6B13-4795-A419-438702B39492}"/>
              </a:ext>
            </a:extLst>
          </p:cNvPr>
          <p:cNvSpPr txBox="1"/>
          <p:nvPr/>
        </p:nvSpPr>
        <p:spPr>
          <a:xfrm>
            <a:off x="205025" y="4311888"/>
            <a:ext cx="868583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 err="1"/>
              <a:t>product_class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product_size</a:t>
            </a:r>
            <a:r>
              <a:rPr lang="en-US" b="1" dirty="0"/>
              <a:t> </a:t>
            </a:r>
            <a:r>
              <a:rPr lang="en-US" dirty="0"/>
              <a:t>explorations show that products with medium sizes and classes have the greatest proportion of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6045572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 err="1">
                <a:latin typeface="+mn-lt"/>
              </a:rPr>
              <a:t>list_price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and </a:t>
            </a:r>
            <a:r>
              <a:rPr lang="en-US" b="1" dirty="0" err="1">
                <a:latin typeface="+mn-lt"/>
              </a:rPr>
              <a:t>standard_cost</a:t>
            </a:r>
            <a:endParaRPr b="1" dirty="0">
              <a:latin typeface="+mn-lt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422395D-3B93-4AB9-9613-945179D2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4" y="1259133"/>
            <a:ext cx="868801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11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78883"/>
            <a:ext cx="8565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+mn-lt"/>
              </a:rPr>
              <a:t>list_price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exploration shows that products prices have no critical effect on transactions.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standard_cost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exploration shows that products that have the greatest proportion of transactions have </a:t>
            </a:r>
            <a:r>
              <a:rPr lang="en-US" b="1" dirty="0">
                <a:latin typeface="+mn-lt"/>
              </a:rPr>
              <a:t>low</a:t>
            </a:r>
            <a:r>
              <a:rPr lang="en-US" dirty="0">
                <a:latin typeface="+mn-lt"/>
              </a:rPr>
              <a:t> standard cost and whenever the </a:t>
            </a:r>
            <a:r>
              <a:rPr lang="en-US" b="1" dirty="0" err="1">
                <a:latin typeface="+mn-lt"/>
              </a:rPr>
              <a:t>standard_cost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increase the number of transactions decrease.</a:t>
            </a:r>
          </a:p>
        </p:txBody>
      </p:sp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Explorations' findings</a:t>
            </a:r>
          </a:p>
        </p:txBody>
      </p:sp>
    </p:spTree>
    <p:extLst>
      <p:ext uri="{BB962C8B-B14F-4D97-AF65-F5344CB8AC3E}">
        <p14:creationId xmlns:p14="http://schemas.microsoft.com/office/powerpoint/2010/main" val="2359173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Using the previous analysis, a model can be developed as following:</a:t>
            </a:r>
            <a:endParaRPr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A2C129-C37A-4741-8467-B987DBE5303A}"/>
              </a:ext>
            </a:extLst>
          </p:cNvPr>
          <p:cNvSpPr/>
          <p:nvPr/>
        </p:nvSpPr>
        <p:spPr>
          <a:xfrm>
            <a:off x="3880562" y="3015052"/>
            <a:ext cx="1616150" cy="584773"/>
          </a:xfrm>
          <a:prstGeom prst="rect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ea typeface="+mn-ea"/>
                <a:cs typeface="+mn-cs"/>
                <a:sym typeface="Arial"/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EDAB1E-A285-43C2-8792-310D0AB2B3D3}"/>
              </a:ext>
            </a:extLst>
          </p:cNvPr>
          <p:cNvSpPr/>
          <p:nvPr/>
        </p:nvSpPr>
        <p:spPr>
          <a:xfrm>
            <a:off x="725917" y="2056434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 err="1"/>
              <a:t>job_industry_category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B1BF7F-35A9-4703-BCC6-7C331E867B06}"/>
              </a:ext>
            </a:extLst>
          </p:cNvPr>
          <p:cNvSpPr/>
          <p:nvPr/>
        </p:nvSpPr>
        <p:spPr>
          <a:xfrm>
            <a:off x="725917" y="2402083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 err="1"/>
              <a:t>wealth_segment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1BB0B-EC29-4422-B397-CE821ECB4B14}"/>
              </a:ext>
            </a:extLst>
          </p:cNvPr>
          <p:cNvSpPr/>
          <p:nvPr/>
        </p:nvSpPr>
        <p:spPr>
          <a:xfrm>
            <a:off x="725917" y="2747732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/>
              <a:t>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9F966-BB5F-4A80-A80A-B0A201A19A86}"/>
              </a:ext>
            </a:extLst>
          </p:cNvPr>
          <p:cNvSpPr/>
          <p:nvPr/>
        </p:nvSpPr>
        <p:spPr>
          <a:xfrm>
            <a:off x="712852" y="3093381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/>
              <a:t>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3665B-72DA-4732-AB17-04EEEC859DDA}"/>
              </a:ext>
            </a:extLst>
          </p:cNvPr>
          <p:cNvSpPr/>
          <p:nvPr/>
        </p:nvSpPr>
        <p:spPr>
          <a:xfrm>
            <a:off x="725917" y="3439030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 err="1"/>
              <a:t>property_valuation</a:t>
            </a:r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D6F30B-F96F-43EE-9A67-47809B072CBF}"/>
              </a:ext>
            </a:extLst>
          </p:cNvPr>
          <p:cNvSpPr/>
          <p:nvPr/>
        </p:nvSpPr>
        <p:spPr>
          <a:xfrm>
            <a:off x="725917" y="3783886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 err="1"/>
              <a:t>product_line</a:t>
            </a:r>
            <a:endParaRPr 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00E72-7274-4248-A96C-D702BD50DC43}"/>
              </a:ext>
            </a:extLst>
          </p:cNvPr>
          <p:cNvSpPr/>
          <p:nvPr/>
        </p:nvSpPr>
        <p:spPr>
          <a:xfrm>
            <a:off x="725917" y="4145717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 err="1"/>
              <a:t>product_class</a:t>
            </a:r>
            <a:endParaRPr lang="en-US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8B62F2-BCBB-499D-A4B6-B58649FE1F85}"/>
              </a:ext>
            </a:extLst>
          </p:cNvPr>
          <p:cNvSpPr/>
          <p:nvPr/>
        </p:nvSpPr>
        <p:spPr>
          <a:xfrm>
            <a:off x="725917" y="4507548"/>
            <a:ext cx="1851386" cy="276997"/>
          </a:xfrm>
          <a:prstGeom prst="rect">
            <a:avLst/>
          </a:prstGeom>
          <a:solidFill>
            <a:schemeClr val="accent6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200" b="1" dirty="0" err="1"/>
              <a:t>standard_cost</a:t>
            </a:r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E43D1-BC8B-4E15-B905-99437373B85B}"/>
              </a:ext>
            </a:extLst>
          </p:cNvPr>
          <p:cNvSpPr/>
          <p:nvPr/>
        </p:nvSpPr>
        <p:spPr>
          <a:xfrm>
            <a:off x="6826102" y="2875663"/>
            <a:ext cx="1944523" cy="830995"/>
          </a:xfrm>
          <a:prstGeom prst="rect">
            <a:avLst/>
          </a:prstGeom>
          <a:solidFill>
            <a:srgbClr val="00B05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600" b="1" dirty="0" err="1"/>
              <a:t>number_of_bike_related_purchases_next_year</a:t>
            </a:r>
            <a:endParaRPr lang="en-US" sz="16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340EFD-2FBC-4B80-8593-59B54DD2B42F}"/>
              </a:ext>
            </a:extLst>
          </p:cNvPr>
          <p:cNvSpPr/>
          <p:nvPr/>
        </p:nvSpPr>
        <p:spPr>
          <a:xfrm>
            <a:off x="2726663" y="2985470"/>
            <a:ext cx="978408" cy="611382"/>
          </a:xfrm>
          <a:prstGeom prst="rightArrow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Arial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E794D3F-BE33-4DBB-9F89-22F4B495A634}"/>
              </a:ext>
            </a:extLst>
          </p:cNvPr>
          <p:cNvSpPr/>
          <p:nvPr/>
        </p:nvSpPr>
        <p:spPr>
          <a:xfrm>
            <a:off x="5672203" y="3051818"/>
            <a:ext cx="978408" cy="611382"/>
          </a:xfrm>
          <a:prstGeom prst="rightArrow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2271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can interpret the results of these analysis as following: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05713"/>
            <a:ext cx="8565600" cy="334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>
                <a:latin typeface="+mn-lt"/>
              </a:rPr>
              <a:t>Sprocket Central Pty Ltd</a:t>
            </a:r>
            <a:r>
              <a:rPr lang="en-US" dirty="0">
                <a:latin typeface="+mn-lt"/>
              </a:rPr>
              <a:t> company should give more interest to customers who:</a:t>
            </a:r>
          </a:p>
          <a:p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Works in </a:t>
            </a:r>
            <a:r>
              <a:rPr lang="en-US" b="1" i="0" dirty="0">
                <a:solidFill>
                  <a:srgbClr val="000000"/>
                </a:solidFill>
                <a:effectLst/>
                <a:latin typeface="+mn-lt"/>
              </a:rPr>
              <a:t>Manufacturing</a:t>
            </a:r>
            <a:r>
              <a:rPr lang="en-US" b="1" dirty="0">
                <a:latin typeface="+mn-lt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Their wealth segment is </a:t>
            </a:r>
            <a:r>
              <a:rPr lang="en-US" b="1" dirty="0">
                <a:latin typeface="+mn-lt"/>
              </a:rPr>
              <a:t>Mass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Their ages are between </a:t>
            </a:r>
            <a:r>
              <a:rPr lang="en-US" b="1" dirty="0">
                <a:latin typeface="+mn-lt"/>
              </a:rPr>
              <a:t>40 to 50 years </a:t>
            </a:r>
            <a:r>
              <a:rPr lang="en-US" dirty="0">
                <a:latin typeface="+mn-lt"/>
              </a:rPr>
              <a:t>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Lives in </a:t>
            </a:r>
            <a:r>
              <a:rPr lang="en-US" b="1" dirty="0">
                <a:latin typeface="+mn-lt"/>
              </a:rPr>
              <a:t>NWS</a:t>
            </a:r>
            <a:r>
              <a:rPr lang="en-US" dirty="0">
                <a:latin typeface="+mn-lt"/>
              </a:rPr>
              <a:t> state.</a:t>
            </a:r>
            <a:endParaRPr lang="en-US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Property value are between </a:t>
            </a:r>
            <a:r>
              <a:rPr lang="en-US" b="1" dirty="0">
                <a:latin typeface="+mn-lt"/>
              </a:rPr>
              <a:t>7 to 12.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Sprocket Central Pty Ltd</a:t>
            </a:r>
            <a:r>
              <a:rPr lang="en-US" dirty="0">
                <a:latin typeface="+mn-lt"/>
              </a:rPr>
              <a:t> company should make offers on products that: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Manufactured through standard product 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Their classes and sizes are medium.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Their standard cost are low.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884185"/>
            <a:ext cx="4134600" cy="2723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+mn-lt"/>
              </a:rPr>
              <a:t>For Customer dataset:</a:t>
            </a:r>
          </a:p>
          <a:p>
            <a:pPr algn="l">
              <a:lnSpc>
                <a:spcPct val="100000"/>
              </a:lnSpc>
            </a:pPr>
            <a:endParaRPr lang="en-US" b="1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gender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past_3_years_bike_related_purchases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job_industry_category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wealth_segment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deceased_indicator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owns_car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age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state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property_valuation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9" name="Shape 73">
            <a:extLst>
              <a:ext uri="{FF2B5EF4-FFF2-40B4-BE49-F238E27FC236}">
                <a16:creationId xmlns:a16="http://schemas.microsoft.com/office/drawing/2014/main" id="{A1F4DB6D-74ED-4EF3-9ED1-8047304C134D}"/>
              </a:ext>
            </a:extLst>
          </p:cNvPr>
          <p:cNvSpPr/>
          <p:nvPr/>
        </p:nvSpPr>
        <p:spPr>
          <a:xfrm>
            <a:off x="4636025" y="1883074"/>
            <a:ext cx="413460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+mn-lt"/>
              </a:rPr>
              <a:t>For Transactions dataset: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brand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product_line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product_class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product_size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list_price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standard_cost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0" name="Shape 81">
            <a:extLst>
              <a:ext uri="{FF2B5EF4-FFF2-40B4-BE49-F238E27FC236}">
                <a16:creationId xmlns:a16="http://schemas.microsoft.com/office/drawing/2014/main" id="{623AE9D7-7007-4A0D-988E-0324F6A33F0E}"/>
              </a:ext>
            </a:extLst>
          </p:cNvPr>
          <p:cNvSpPr/>
          <p:nvPr/>
        </p:nvSpPr>
        <p:spPr>
          <a:xfrm>
            <a:off x="205025" y="109363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What is/are the main feature(s) of interest in your dataset?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774708" y="1578883"/>
            <a:ext cx="5610984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Exploring </a:t>
            </a:r>
            <a:r>
              <a:rPr lang="en-US" b="1" dirty="0">
                <a:latin typeface="+mn-lt"/>
              </a:rPr>
              <a:t>gender</a:t>
            </a:r>
            <a:r>
              <a:rPr lang="en-US" dirty="0">
                <a:latin typeface="+mn-lt"/>
              </a:rPr>
              <a:t> and </a:t>
            </a:r>
            <a:r>
              <a:rPr lang="en-US" b="1" dirty="0">
                <a:latin typeface="+mn-lt"/>
              </a:rPr>
              <a:t>past_3_years_bike_related_purchases</a:t>
            </a:r>
            <a:endParaRPr b="1" dirty="0">
              <a:latin typeface="+mn-lt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C2A807C-D724-488E-BDCB-944CD3F9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" y="2005233"/>
            <a:ext cx="8773749" cy="3134162"/>
          </a:xfrm>
          <a:prstGeom prst="rect">
            <a:avLst/>
          </a:prstGeom>
        </p:spPr>
      </p:pic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Insightful explorations during this module is found to be Univariant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78883"/>
            <a:ext cx="8565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gender</a:t>
            </a:r>
            <a:r>
              <a:rPr lang="en-US" dirty="0">
                <a:latin typeface="+mn-lt"/>
              </a:rPr>
              <a:t> exploration shows that gender has no critical effect on customers' number. Although the number of female customers are slightly greater than male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past_3_years_bike related purchases</a:t>
            </a:r>
            <a:r>
              <a:rPr lang="en-US" dirty="0">
                <a:latin typeface="+mn-lt"/>
              </a:rPr>
              <a:t> exploration shows that customers purchases during the past 3 years are varying according to some unknown pattern that we hope to discover.</a:t>
            </a:r>
          </a:p>
        </p:txBody>
      </p:sp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Explorations' findings</a:t>
            </a:r>
          </a:p>
        </p:txBody>
      </p:sp>
    </p:spTree>
    <p:extLst>
      <p:ext uri="{BB962C8B-B14F-4D97-AF65-F5344CB8AC3E}">
        <p14:creationId xmlns:p14="http://schemas.microsoft.com/office/powerpoint/2010/main" val="40102265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 err="1">
                <a:latin typeface="+mn-lt"/>
              </a:rPr>
              <a:t>job_industry_category</a:t>
            </a:r>
            <a:r>
              <a:rPr lang="en-US" dirty="0">
                <a:latin typeface="+mn-lt"/>
              </a:rPr>
              <a:t> and </a:t>
            </a:r>
            <a:r>
              <a:rPr lang="en-US" b="1" dirty="0" err="1">
                <a:latin typeface="+mn-lt"/>
              </a:rPr>
              <a:t>wealth_segment</a:t>
            </a:r>
            <a:endParaRPr b="1" dirty="0">
              <a:latin typeface="+mn-lt"/>
            </a:endParaRP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8EEDBF46-1F33-4994-B363-E66AF8CC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6" y="1253936"/>
            <a:ext cx="862132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36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78883"/>
            <a:ext cx="8565600" cy="255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err="1">
                <a:latin typeface="+mn-lt"/>
              </a:rPr>
              <a:t>job_industry_category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exploration shows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great proportion of customers (more than 1400 customer) are working in </a:t>
            </a:r>
            <a:r>
              <a:rPr lang="en-US" b="1" dirty="0">
                <a:latin typeface="+mn-lt"/>
              </a:rPr>
              <a:t>Manufacturing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second highest proportion of customers (less than 800 customer) are working in </a:t>
            </a:r>
            <a:r>
              <a:rPr lang="en-US" b="1" dirty="0">
                <a:latin typeface="+mn-lt"/>
              </a:rPr>
              <a:t>Financial Services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least proportion of customers are working in </a:t>
            </a:r>
            <a:r>
              <a:rPr lang="en-US" b="1" dirty="0">
                <a:latin typeface="+mn-lt"/>
              </a:rPr>
              <a:t>Telecommunications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r>
              <a:rPr lang="en-US" b="1" dirty="0" err="1">
                <a:latin typeface="+mn-lt"/>
              </a:rPr>
              <a:t>wealth_segment</a:t>
            </a:r>
            <a:r>
              <a:rPr lang="en-US" dirty="0">
                <a:latin typeface="+mn-lt"/>
              </a:rPr>
              <a:t> exploration shows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Nearly more than half customers are </a:t>
            </a:r>
            <a:r>
              <a:rPr lang="en-US" b="1" dirty="0">
                <a:latin typeface="+mn-lt"/>
              </a:rPr>
              <a:t>Mass Customers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proportion of </a:t>
            </a:r>
            <a:r>
              <a:rPr lang="en-US" b="1" dirty="0">
                <a:latin typeface="+mn-lt"/>
              </a:rPr>
              <a:t>High-Net-Worth </a:t>
            </a:r>
            <a:r>
              <a:rPr lang="en-US" dirty="0">
                <a:latin typeface="+mn-lt"/>
              </a:rPr>
              <a:t>customers and </a:t>
            </a:r>
            <a:r>
              <a:rPr lang="en-US" b="1" dirty="0">
                <a:latin typeface="+mn-lt"/>
              </a:rPr>
              <a:t>Affluent Customers </a:t>
            </a:r>
            <a:r>
              <a:rPr lang="en-US" dirty="0">
                <a:latin typeface="+mn-lt"/>
              </a:rPr>
              <a:t>are nearly the same.</a:t>
            </a:r>
          </a:p>
        </p:txBody>
      </p:sp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Explorations' findings</a:t>
            </a:r>
          </a:p>
        </p:txBody>
      </p:sp>
    </p:spTree>
    <p:extLst>
      <p:ext uri="{BB962C8B-B14F-4D97-AF65-F5344CB8AC3E}">
        <p14:creationId xmlns:p14="http://schemas.microsoft.com/office/powerpoint/2010/main" val="2281013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826415"/>
            <a:ext cx="8685839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>
                <a:latin typeface="+mn-lt"/>
              </a:rPr>
              <a:t>Exploring </a:t>
            </a:r>
            <a:r>
              <a:rPr lang="en-US" b="1" dirty="0" err="1">
                <a:latin typeface="+mn-lt"/>
              </a:rPr>
              <a:t>deceased_indicator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and </a:t>
            </a:r>
            <a:r>
              <a:rPr lang="en-US" b="1" dirty="0" err="1">
                <a:latin typeface="+mn-lt"/>
              </a:rPr>
              <a:t>owns_car</a:t>
            </a:r>
            <a:r>
              <a:rPr lang="en-US" dirty="0">
                <a:latin typeface="+mn-lt"/>
              </a:rPr>
              <a:t> </a:t>
            </a:r>
            <a:endParaRPr b="1" dirty="0">
              <a:latin typeface="+mn-lt"/>
            </a:endParaRP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E2F165-EC6B-42D4-9FEC-C46A6A6B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1" y="1253936"/>
            <a:ext cx="872611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021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78883"/>
            <a:ext cx="8565600" cy="148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+mn-lt"/>
              </a:rPr>
              <a:t>deceased_indicator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exploration naturally shows that nearly all customers during the past 3 years are not dead by now.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As not expected, </a:t>
            </a:r>
            <a:r>
              <a:rPr lang="en-US" b="1" dirty="0" err="1">
                <a:latin typeface="+mn-lt"/>
              </a:rPr>
              <a:t>owns_car</a:t>
            </a:r>
            <a:r>
              <a:rPr lang="en-US" dirty="0">
                <a:latin typeface="+mn-lt"/>
              </a:rPr>
              <a:t> exploration shows that the proportion of customers who own cars are nearly same as the customers who don't.</a:t>
            </a:r>
          </a:p>
        </p:txBody>
      </p:sp>
      <p:sp>
        <p:nvSpPr>
          <p:cNvPr id="13" name="Shape 81">
            <a:extLst>
              <a:ext uri="{FF2B5EF4-FFF2-40B4-BE49-F238E27FC236}">
                <a16:creationId xmlns:a16="http://schemas.microsoft.com/office/drawing/2014/main" id="{5782DAF0-499E-4CE2-B27D-150FC2DACAB3}"/>
              </a:ext>
            </a:extLst>
          </p:cNvPr>
          <p:cNvSpPr/>
          <p:nvPr/>
        </p:nvSpPr>
        <p:spPr>
          <a:xfrm>
            <a:off x="205025" y="96604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Explorations' findings</a:t>
            </a:r>
          </a:p>
        </p:txBody>
      </p:sp>
    </p:spTree>
    <p:extLst>
      <p:ext uri="{BB962C8B-B14F-4D97-AF65-F5344CB8AC3E}">
        <p14:creationId xmlns:p14="http://schemas.microsoft.com/office/powerpoint/2010/main" val="37016341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721</Words>
  <Application>Microsoft Office PowerPoint</Application>
  <PresentationFormat>On-screen Show (16:9)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Youssef</cp:lastModifiedBy>
  <cp:revision>2</cp:revision>
  <dcterms:modified xsi:type="dcterms:W3CDTF">2021-09-02T19:53:44Z</dcterms:modified>
</cp:coreProperties>
</file>