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82" r:id="rId12"/>
    <p:sldId id="267" r:id="rId13"/>
    <p:sldId id="268" r:id="rId14"/>
    <p:sldId id="269" r:id="rId15"/>
    <p:sldId id="270" r:id="rId16"/>
    <p:sldId id="271" r:id="rId17"/>
    <p:sldId id="273" r:id="rId18"/>
    <p:sldId id="291" r:id="rId19"/>
    <p:sldId id="272" r:id="rId20"/>
    <p:sldId id="275" r:id="rId21"/>
    <p:sldId id="283" r:id="rId22"/>
    <p:sldId id="284" r:id="rId23"/>
    <p:sldId id="280" r:id="rId24"/>
    <p:sldId id="285" r:id="rId25"/>
    <p:sldId id="286" r:id="rId26"/>
    <p:sldId id="281" r:id="rId27"/>
    <p:sldId id="287" r:id="rId28"/>
    <p:sldId id="288" r:id="rId29"/>
    <p:sldId id="289" r:id="rId30"/>
    <p:sldId id="290" r:id="rId3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3"/>
    <p:restoredTop sz="94680"/>
  </p:normalViewPr>
  <p:slideViewPr>
    <p:cSldViewPr snapToGrid="0" snapToObjects="1">
      <p:cViewPr varScale="1">
        <p:scale>
          <a:sx n="122" d="100"/>
          <a:sy n="122" d="100"/>
        </p:scale>
        <p:origin x="232" y="2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rep.app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rep.ap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02787-CEA8-4331-89AD-0A311BEA3D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2F045A-D10E-411C-B478-446BDA2F013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- Applied on the regular expression tree by tracking </a:t>
          </a:r>
          <a:r>
            <a:rPr lang="en-CA" b="0" dirty="0">
              <a:latin typeface="Times New Roman" panose="02020603050405020304" pitchFamily="18" charset="0"/>
              <a:cs typeface="Times New Roman" panose="02020603050405020304" pitchFamily="18" charset="0"/>
            </a:rPr>
            <a:t>“unmatched” substrings</a:t>
          </a: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>
            <a:lnSpc>
              <a:spcPct val="100000"/>
            </a:lnSpc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- Applied on an NFA by moving </a:t>
          </a:r>
          <a:r>
            <a:rPr lang="en-CA" b="0" dirty="0">
              <a:latin typeface="Times New Roman" panose="02020603050405020304" pitchFamily="18" charset="0"/>
              <a:cs typeface="Times New Roman" panose="02020603050405020304" pitchFamily="18" charset="0"/>
            </a:rPr>
            <a:t>backwards through previous configurations</a:t>
          </a: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b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CA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  But the NFA must be first be constructed</a:t>
          </a:r>
          <a:endParaRPr lang="en-US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5BB5F5-1A27-4068-9CCF-DA38BA85296B}" type="parTrans" cxnId="{C3937473-A4E4-4FF1-879B-14D8CA73945F}">
      <dgm:prSet/>
      <dgm:spPr/>
      <dgm:t>
        <a:bodyPr/>
        <a:lstStyle/>
        <a:p>
          <a:endParaRPr lang="en-US"/>
        </a:p>
      </dgm:t>
    </dgm:pt>
    <dgm:pt modelId="{EE21C438-2CBF-41F9-9E5C-25E341637CC3}" type="sibTrans" cxnId="{C3937473-A4E4-4FF1-879B-14D8CA73945F}">
      <dgm:prSet/>
      <dgm:spPr/>
      <dgm:t>
        <a:bodyPr/>
        <a:lstStyle/>
        <a:p>
          <a:endParaRPr lang="en-US"/>
        </a:p>
      </dgm:t>
    </dgm:pt>
    <dgm:pt modelId="{315881BE-A432-462B-A1D8-048E42500B8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Method used by most real-world regular expression libraries to decide membership. This algorithm supports non-regular operations such as backreferences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F5B314-6420-4958-A5A8-28B96C7F150E}" type="parTrans" cxnId="{6BC0B49D-6675-400C-9997-A00B297E4BEB}">
      <dgm:prSet/>
      <dgm:spPr/>
      <dgm:t>
        <a:bodyPr/>
        <a:lstStyle/>
        <a:p>
          <a:endParaRPr lang="en-US"/>
        </a:p>
      </dgm:t>
    </dgm:pt>
    <dgm:pt modelId="{52C15745-B1F0-415B-988C-6D1ACA2112E0}" type="sibTrans" cxnId="{6BC0B49D-6675-400C-9997-A00B297E4BEB}">
      <dgm:prSet/>
      <dgm:spPr/>
      <dgm:t>
        <a:bodyPr/>
        <a:lstStyle/>
        <a:p>
          <a:endParaRPr lang="en-US"/>
        </a:p>
      </dgm:t>
    </dgm:pt>
    <dgm:pt modelId="{73946994-B804-40C7-800E-71963C31010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Times New Roman" panose="02020603050405020304" pitchFamily="18" charset="0"/>
              <a:cs typeface="Times New Roman" panose="02020603050405020304" pitchFamily="18" charset="0"/>
            </a:rPr>
            <a:t>It’s usually very fast!! Consider the simplicity over partial derivatives</a:t>
          </a:r>
        </a:p>
      </dgm:t>
    </dgm:pt>
    <dgm:pt modelId="{D3B802D1-D49F-45F4-9A1B-688A2EFB4680}" type="parTrans" cxnId="{27088120-A83E-4921-BE17-CB2D3A63956F}">
      <dgm:prSet/>
      <dgm:spPr/>
      <dgm:t>
        <a:bodyPr/>
        <a:lstStyle/>
        <a:p>
          <a:endParaRPr lang="en-US"/>
        </a:p>
      </dgm:t>
    </dgm:pt>
    <dgm:pt modelId="{09AE940E-67EC-4B68-BD68-A267E650775F}" type="sibTrans" cxnId="{27088120-A83E-4921-BE17-CB2D3A63956F}">
      <dgm:prSet/>
      <dgm:spPr/>
      <dgm:t>
        <a:bodyPr/>
        <a:lstStyle/>
        <a:p>
          <a:endParaRPr lang="en-US"/>
        </a:p>
      </dgm:t>
    </dgm:pt>
    <dgm:pt modelId="{0A561122-88CC-4AE2-B14D-2D695699A4F6}" type="pres">
      <dgm:prSet presAssocID="{D8502787-CEA8-4331-89AD-0A311BEA3D85}" presName="root" presStyleCnt="0">
        <dgm:presLayoutVars>
          <dgm:dir/>
          <dgm:resizeHandles val="exact"/>
        </dgm:presLayoutVars>
      </dgm:prSet>
      <dgm:spPr/>
    </dgm:pt>
    <dgm:pt modelId="{B02E36F1-3B0C-4373-8F41-AA56D249D4C2}" type="pres">
      <dgm:prSet presAssocID="{0E2F045A-D10E-411C-B478-446BDA2F013F}" presName="compNode" presStyleCnt="0"/>
      <dgm:spPr/>
    </dgm:pt>
    <dgm:pt modelId="{7679537C-4A57-427C-814C-877E601699E6}" type="pres">
      <dgm:prSet presAssocID="{0E2F045A-D10E-411C-B478-446BDA2F013F}" presName="bgRect" presStyleLbl="bgShp" presStyleIdx="0" presStyleCnt="3"/>
      <dgm:spPr/>
    </dgm:pt>
    <dgm:pt modelId="{72661087-70A5-4C4C-81F1-FA29D6F56F84}" type="pres">
      <dgm:prSet presAssocID="{0E2F045A-D10E-411C-B478-446BDA2F013F}" presName="iconRect" presStyleLbl="node1" presStyleIdx="0" presStyleCnt="3"/>
      <dgm:spPr>
        <a:prstGeom prst="ellipse">
          <a:avLst/>
        </a:prstGeom>
        <a:noFill/>
        <a:ln>
          <a:solidFill>
            <a:schemeClr val="accent1"/>
          </a:solidFill>
        </a:ln>
      </dgm:spPr>
    </dgm:pt>
    <dgm:pt modelId="{2FD963AD-A622-468C-9B59-690CBCC481F9}" type="pres">
      <dgm:prSet presAssocID="{0E2F045A-D10E-411C-B478-446BDA2F013F}" presName="spaceRect" presStyleCnt="0"/>
      <dgm:spPr/>
    </dgm:pt>
    <dgm:pt modelId="{94B98794-F0D9-4915-9822-B2CA38F2524D}" type="pres">
      <dgm:prSet presAssocID="{0E2F045A-D10E-411C-B478-446BDA2F013F}" presName="parTx" presStyleLbl="revTx" presStyleIdx="0" presStyleCnt="3">
        <dgm:presLayoutVars>
          <dgm:chMax val="0"/>
          <dgm:chPref val="0"/>
        </dgm:presLayoutVars>
      </dgm:prSet>
      <dgm:spPr/>
    </dgm:pt>
    <dgm:pt modelId="{FED65D97-C322-4259-B470-9FC53087E888}" type="pres">
      <dgm:prSet presAssocID="{EE21C438-2CBF-41F9-9E5C-25E341637CC3}" presName="sibTrans" presStyleCnt="0"/>
      <dgm:spPr/>
    </dgm:pt>
    <dgm:pt modelId="{BA77C3CE-1A95-48D4-8FEC-DD6E00673274}" type="pres">
      <dgm:prSet presAssocID="{315881BE-A432-462B-A1D8-048E42500B8D}" presName="compNode" presStyleCnt="0"/>
      <dgm:spPr/>
    </dgm:pt>
    <dgm:pt modelId="{839F3EA0-236D-4860-868C-BF8AA1B2153F}" type="pres">
      <dgm:prSet presAssocID="{315881BE-A432-462B-A1D8-048E42500B8D}" presName="bgRect" presStyleLbl="bgShp" presStyleIdx="1" presStyleCnt="3"/>
      <dgm:spPr/>
    </dgm:pt>
    <dgm:pt modelId="{32FCFCDC-514C-4DB5-A015-D1ACA1AFF2C0}" type="pres">
      <dgm:prSet presAssocID="{315881BE-A432-462B-A1D8-048E42500B8D}" presName="iconRect" presStyleLbl="node1" presStyleIdx="1" presStyleCnt="3"/>
      <dgm:spPr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  <dgm:pt modelId="{7C9B0457-80A6-49E2-88AD-7083173D9B5D}" type="pres">
      <dgm:prSet presAssocID="{315881BE-A432-462B-A1D8-048E42500B8D}" presName="spaceRect" presStyleCnt="0"/>
      <dgm:spPr/>
    </dgm:pt>
    <dgm:pt modelId="{67B4923D-236D-4ADC-BB15-F0868CB9CB34}" type="pres">
      <dgm:prSet presAssocID="{315881BE-A432-462B-A1D8-048E42500B8D}" presName="parTx" presStyleLbl="revTx" presStyleIdx="1" presStyleCnt="3">
        <dgm:presLayoutVars>
          <dgm:chMax val="0"/>
          <dgm:chPref val="0"/>
        </dgm:presLayoutVars>
      </dgm:prSet>
      <dgm:spPr/>
    </dgm:pt>
    <dgm:pt modelId="{90EEF553-F086-4FAE-948D-23A317AE4381}" type="pres">
      <dgm:prSet presAssocID="{52C15745-B1F0-415B-988C-6D1ACA2112E0}" presName="sibTrans" presStyleCnt="0"/>
      <dgm:spPr/>
    </dgm:pt>
    <dgm:pt modelId="{7C0D31C6-974F-4722-AF5A-8A4A4B5E3C0B}" type="pres">
      <dgm:prSet presAssocID="{73946994-B804-40C7-800E-71963C310108}" presName="compNode" presStyleCnt="0"/>
      <dgm:spPr/>
    </dgm:pt>
    <dgm:pt modelId="{6770E2D0-1525-431B-807E-88995D02F83E}" type="pres">
      <dgm:prSet presAssocID="{73946994-B804-40C7-800E-71963C310108}" presName="bgRect" presStyleLbl="bgShp" presStyleIdx="2" presStyleCnt="3"/>
      <dgm:spPr/>
    </dgm:pt>
    <dgm:pt modelId="{A93A560A-9CCE-48A8-B9C4-9588DC6CD763}" type="pres">
      <dgm:prSet presAssocID="{73946994-B804-40C7-800E-71963C310108}" presName="iconRect" presStyleLbl="node1" presStyleIdx="2" presStyleCnt="3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515AE1C6-9360-4A05-99B4-412C38E7C4E3}" type="pres">
      <dgm:prSet presAssocID="{73946994-B804-40C7-800E-71963C310108}" presName="spaceRect" presStyleCnt="0"/>
      <dgm:spPr/>
    </dgm:pt>
    <dgm:pt modelId="{91526BBE-682A-41ED-A072-B23A4B34D9E6}" type="pres">
      <dgm:prSet presAssocID="{73946994-B804-40C7-800E-71963C3101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088120-A83E-4921-BE17-CB2D3A63956F}" srcId="{D8502787-CEA8-4331-89AD-0A311BEA3D85}" destId="{73946994-B804-40C7-800E-71963C310108}" srcOrd="2" destOrd="0" parTransId="{D3B802D1-D49F-45F4-9A1B-688A2EFB4680}" sibTransId="{09AE940E-67EC-4B68-BD68-A267E650775F}"/>
    <dgm:cxn modelId="{D33D2C46-A249-4018-98CD-1F53EF6082D2}" type="presOf" srcId="{D8502787-CEA8-4331-89AD-0A311BEA3D85}" destId="{0A561122-88CC-4AE2-B14D-2D695699A4F6}" srcOrd="0" destOrd="0" presId="urn:microsoft.com/office/officeart/2018/2/layout/IconVerticalSolidList"/>
    <dgm:cxn modelId="{C9AA8169-58ED-4D5E-A728-651F377C83D8}" type="presOf" srcId="{315881BE-A432-462B-A1D8-048E42500B8D}" destId="{67B4923D-236D-4ADC-BB15-F0868CB9CB34}" srcOrd="0" destOrd="0" presId="urn:microsoft.com/office/officeart/2018/2/layout/IconVerticalSolidList"/>
    <dgm:cxn modelId="{C3937473-A4E4-4FF1-879B-14D8CA73945F}" srcId="{D8502787-CEA8-4331-89AD-0A311BEA3D85}" destId="{0E2F045A-D10E-411C-B478-446BDA2F013F}" srcOrd="0" destOrd="0" parTransId="{A45BB5F5-1A27-4068-9CCF-DA38BA85296B}" sibTransId="{EE21C438-2CBF-41F9-9E5C-25E341637CC3}"/>
    <dgm:cxn modelId="{C8555F87-4749-4909-BDC6-6BA47A9C5335}" type="presOf" srcId="{73946994-B804-40C7-800E-71963C310108}" destId="{91526BBE-682A-41ED-A072-B23A4B34D9E6}" srcOrd="0" destOrd="0" presId="urn:microsoft.com/office/officeart/2018/2/layout/IconVerticalSolidList"/>
    <dgm:cxn modelId="{7EE9319B-12C8-4556-8130-FDEA7980F877}" type="presOf" srcId="{0E2F045A-D10E-411C-B478-446BDA2F013F}" destId="{94B98794-F0D9-4915-9822-B2CA38F2524D}" srcOrd="0" destOrd="0" presId="urn:microsoft.com/office/officeart/2018/2/layout/IconVerticalSolidList"/>
    <dgm:cxn modelId="{6BC0B49D-6675-400C-9997-A00B297E4BEB}" srcId="{D8502787-CEA8-4331-89AD-0A311BEA3D85}" destId="{315881BE-A432-462B-A1D8-048E42500B8D}" srcOrd="1" destOrd="0" parTransId="{E8F5B314-6420-4958-A5A8-28B96C7F150E}" sibTransId="{52C15745-B1F0-415B-988C-6D1ACA2112E0}"/>
    <dgm:cxn modelId="{CDBF6F1C-549C-4F1D-82B7-CA1685502472}" type="presParOf" srcId="{0A561122-88CC-4AE2-B14D-2D695699A4F6}" destId="{B02E36F1-3B0C-4373-8F41-AA56D249D4C2}" srcOrd="0" destOrd="0" presId="urn:microsoft.com/office/officeart/2018/2/layout/IconVerticalSolidList"/>
    <dgm:cxn modelId="{E2D868F4-703E-4072-87FD-83F0411F54BE}" type="presParOf" srcId="{B02E36F1-3B0C-4373-8F41-AA56D249D4C2}" destId="{7679537C-4A57-427C-814C-877E601699E6}" srcOrd="0" destOrd="0" presId="urn:microsoft.com/office/officeart/2018/2/layout/IconVerticalSolidList"/>
    <dgm:cxn modelId="{2C84F451-8D82-4FD8-BBF4-53117AD3B2DC}" type="presParOf" srcId="{B02E36F1-3B0C-4373-8F41-AA56D249D4C2}" destId="{72661087-70A5-4C4C-81F1-FA29D6F56F84}" srcOrd="1" destOrd="0" presId="urn:microsoft.com/office/officeart/2018/2/layout/IconVerticalSolidList"/>
    <dgm:cxn modelId="{90C4271C-93C5-4C70-97E7-ED3B28A6837A}" type="presParOf" srcId="{B02E36F1-3B0C-4373-8F41-AA56D249D4C2}" destId="{2FD963AD-A622-468C-9B59-690CBCC481F9}" srcOrd="2" destOrd="0" presId="urn:microsoft.com/office/officeart/2018/2/layout/IconVerticalSolidList"/>
    <dgm:cxn modelId="{AF7DF8D0-9CDE-48D5-9D83-2EAF12E6157C}" type="presParOf" srcId="{B02E36F1-3B0C-4373-8F41-AA56D249D4C2}" destId="{94B98794-F0D9-4915-9822-B2CA38F2524D}" srcOrd="3" destOrd="0" presId="urn:microsoft.com/office/officeart/2018/2/layout/IconVerticalSolidList"/>
    <dgm:cxn modelId="{5BFAD766-9977-4DE3-B6A9-0584C932F09D}" type="presParOf" srcId="{0A561122-88CC-4AE2-B14D-2D695699A4F6}" destId="{FED65D97-C322-4259-B470-9FC53087E888}" srcOrd="1" destOrd="0" presId="urn:microsoft.com/office/officeart/2018/2/layout/IconVerticalSolidList"/>
    <dgm:cxn modelId="{6AC81F67-42E8-4814-B66B-62FBC0C000E8}" type="presParOf" srcId="{0A561122-88CC-4AE2-B14D-2D695699A4F6}" destId="{BA77C3CE-1A95-48D4-8FEC-DD6E00673274}" srcOrd="2" destOrd="0" presId="urn:microsoft.com/office/officeart/2018/2/layout/IconVerticalSolidList"/>
    <dgm:cxn modelId="{475AE90A-C534-4F46-BCB9-56CEE71B5938}" type="presParOf" srcId="{BA77C3CE-1A95-48D4-8FEC-DD6E00673274}" destId="{839F3EA0-236D-4860-868C-BF8AA1B2153F}" srcOrd="0" destOrd="0" presId="urn:microsoft.com/office/officeart/2018/2/layout/IconVerticalSolidList"/>
    <dgm:cxn modelId="{A51C7C02-462F-4119-8D0C-748C9F80BCAC}" type="presParOf" srcId="{BA77C3CE-1A95-48D4-8FEC-DD6E00673274}" destId="{32FCFCDC-514C-4DB5-A015-D1ACA1AFF2C0}" srcOrd="1" destOrd="0" presId="urn:microsoft.com/office/officeart/2018/2/layout/IconVerticalSolidList"/>
    <dgm:cxn modelId="{7F5C80E8-821B-4F36-A3BC-3CD607FED7E9}" type="presParOf" srcId="{BA77C3CE-1A95-48D4-8FEC-DD6E00673274}" destId="{7C9B0457-80A6-49E2-88AD-7083173D9B5D}" srcOrd="2" destOrd="0" presId="urn:microsoft.com/office/officeart/2018/2/layout/IconVerticalSolidList"/>
    <dgm:cxn modelId="{B6208E04-8448-44C3-B8F2-91B1547661FD}" type="presParOf" srcId="{BA77C3CE-1A95-48D4-8FEC-DD6E00673274}" destId="{67B4923D-236D-4ADC-BB15-F0868CB9CB34}" srcOrd="3" destOrd="0" presId="urn:microsoft.com/office/officeart/2018/2/layout/IconVerticalSolidList"/>
    <dgm:cxn modelId="{E40FBAB4-5EBF-49D9-AD48-FC0BED16DED3}" type="presParOf" srcId="{0A561122-88CC-4AE2-B14D-2D695699A4F6}" destId="{90EEF553-F086-4FAE-948D-23A317AE4381}" srcOrd="3" destOrd="0" presId="urn:microsoft.com/office/officeart/2018/2/layout/IconVerticalSolidList"/>
    <dgm:cxn modelId="{D3BB3893-8D7B-49F0-974B-20A0A34CB593}" type="presParOf" srcId="{0A561122-88CC-4AE2-B14D-2D695699A4F6}" destId="{7C0D31C6-974F-4722-AF5A-8A4A4B5E3C0B}" srcOrd="4" destOrd="0" presId="urn:microsoft.com/office/officeart/2018/2/layout/IconVerticalSolidList"/>
    <dgm:cxn modelId="{6F19E5E2-FF0D-4D74-855F-BDE87F650A89}" type="presParOf" srcId="{7C0D31C6-974F-4722-AF5A-8A4A4B5E3C0B}" destId="{6770E2D0-1525-431B-807E-88995D02F83E}" srcOrd="0" destOrd="0" presId="urn:microsoft.com/office/officeart/2018/2/layout/IconVerticalSolidList"/>
    <dgm:cxn modelId="{2ED89341-3E2D-4DBB-AD07-A96F5DB72EBC}" type="presParOf" srcId="{7C0D31C6-974F-4722-AF5A-8A4A4B5E3C0B}" destId="{A93A560A-9CCE-48A8-B9C4-9588DC6CD763}" srcOrd="1" destOrd="0" presId="urn:microsoft.com/office/officeart/2018/2/layout/IconVerticalSolidList"/>
    <dgm:cxn modelId="{A5A143AA-47C2-49FD-A9E8-019D364CC9C5}" type="presParOf" srcId="{7C0D31C6-974F-4722-AF5A-8A4A4B5E3C0B}" destId="{515AE1C6-9360-4A05-99B4-412C38E7C4E3}" srcOrd="2" destOrd="0" presId="urn:microsoft.com/office/officeart/2018/2/layout/IconVerticalSolidList"/>
    <dgm:cxn modelId="{8F213FFC-1D9D-4E73-B102-06A2EEBF18CD}" type="presParOf" srcId="{7C0D31C6-974F-4722-AF5A-8A4A4B5E3C0B}" destId="{91526BBE-682A-41ED-A072-B23A4B34D9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8298D-A10B-E149-BDA9-CBCBEE0D079E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</dgm:pt>
    <dgm:pt modelId="{BD7EC554-7B86-A24D-8441-3DDF661D068F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>
            <a:buFont typeface="+mj-lt"/>
            <a:buAutoNum type="arabicPeriod"/>
          </a:pPr>
          <a:r>
            <a:rPr lang="en-CA" sz="2000" b="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Partial matching:</a:t>
          </a:r>
          <a:r>
            <a:rPr lang="en-CA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l">
            <a:buFont typeface="+mj-lt"/>
            <a:buAutoNum type="arabicPeriod"/>
          </a:pPr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practice, regular expressions </a:t>
          </a:r>
          <a:r>
            <a:rPr lang="en-CA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accept a word if any substring of that word is accepted</a:t>
          </a:r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Programmers use anchors to avoid this behaviour. But </a:t>
          </a:r>
          <a:r>
            <a:rPr lang="en-CA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theoretical algorithms must accept the entire input</a:t>
          </a:r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so anchors need to be removed appropriately:</a:t>
          </a:r>
        </a:p>
        <a:p>
          <a:pPr algn="l">
            <a:buFont typeface="+mj-lt"/>
            <a:buAutoNum type="arabicPeriod"/>
          </a:pPr>
          <a:endParaRPr lang="en-CA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Font typeface="+mj-lt"/>
            <a:buAutoNum type="arabicPeriod"/>
          </a:pPr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Unanchored expression </a:t>
          </a:r>
          <a:r>
            <a:rPr lang="en-CA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(a + (a (b*)))</a:t>
          </a:r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can become </a:t>
          </a:r>
          <a:r>
            <a:rPr lang="en-CA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((.* (a + (a (b*)))) .*)</a:t>
          </a:r>
          <a:endParaRPr lang="en-US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A4139D-2247-F847-838C-9E8C654E0941}" type="parTrans" cxnId="{D3151AB5-E7F5-F147-88AF-2D3915547515}">
      <dgm:prSet/>
      <dgm:spPr/>
      <dgm:t>
        <a:bodyPr/>
        <a:lstStyle/>
        <a:p>
          <a:endParaRPr lang="en-US"/>
        </a:p>
      </dgm:t>
    </dgm:pt>
    <dgm:pt modelId="{B8278380-B7DC-1D4A-A8F3-E450372723D4}" type="sibTrans" cxnId="{D3151AB5-E7F5-F147-88AF-2D3915547515}">
      <dgm:prSet/>
      <dgm:spPr/>
      <dgm:t>
        <a:bodyPr/>
        <a:lstStyle/>
        <a:p>
          <a:endParaRPr lang="en-US"/>
        </a:p>
      </dgm:t>
    </dgm:pt>
    <dgm:pt modelId="{583D35F3-4650-3E4C-8AEC-12E01BAC3BE5}">
      <dgm:prSet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l"/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https://grep.app</a:t>
          </a:r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CA" sz="20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[5]</a:t>
          </a:r>
        </a:p>
      </dgm:t>
    </dgm:pt>
    <dgm:pt modelId="{A53A7474-7CE8-C74D-B243-DBEDBAF48942}" type="parTrans" cxnId="{F2B9A12D-078F-2341-9735-08C37987DC68}">
      <dgm:prSet/>
      <dgm:spPr/>
      <dgm:t>
        <a:bodyPr/>
        <a:lstStyle/>
        <a:p>
          <a:endParaRPr lang="en-US"/>
        </a:p>
      </dgm:t>
    </dgm:pt>
    <dgm:pt modelId="{12574C47-C611-1347-A862-DE10C3BFCE66}" type="sibTrans" cxnId="{F2B9A12D-078F-2341-9735-08C37987DC68}">
      <dgm:prSet/>
      <dgm:spPr/>
      <dgm:t>
        <a:bodyPr/>
        <a:lstStyle/>
        <a:p>
          <a:endParaRPr lang="en-US"/>
        </a:p>
      </dgm:t>
    </dgm:pt>
    <dgm:pt modelId="{B2B8CAB5-4E86-C547-8F05-292FF76DD3BC}">
      <dgm:prSet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l"/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12,023 distinct expressions (complete, regular, and error-free)</a:t>
          </a:r>
        </a:p>
      </dgm:t>
    </dgm:pt>
    <dgm:pt modelId="{4521D82A-F1A9-B145-B7DF-EE086856DCD7}" type="parTrans" cxnId="{5F1CA05F-BA9B-094C-BFB5-B7D3A823158F}">
      <dgm:prSet/>
      <dgm:spPr/>
      <dgm:t>
        <a:bodyPr/>
        <a:lstStyle/>
        <a:p>
          <a:endParaRPr lang="en-US"/>
        </a:p>
      </dgm:t>
    </dgm:pt>
    <dgm:pt modelId="{005B4E0D-8BEB-8348-B250-9E0AA8E2943B}" type="sibTrans" cxnId="{5F1CA05F-BA9B-094C-BFB5-B7D3A823158F}">
      <dgm:prSet/>
      <dgm:spPr/>
      <dgm:t>
        <a:bodyPr/>
        <a:lstStyle/>
        <a:p>
          <a:endParaRPr lang="en-US"/>
        </a:p>
      </dgm:t>
    </dgm:pt>
    <dgm:pt modelId="{3ABA3F60-2EF3-2447-B93E-84D4A52C6EDD}">
      <dgm:prSet phldrT="[Text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l">
            <a:buFont typeface="+mj-lt"/>
            <a:buAutoNum type="arabicPeriod"/>
          </a:pPr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Practical expressions from GitHub</a:t>
          </a:r>
          <a:endParaRPr lang="en-US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F3F497-B0BC-CD44-B36D-A71D616546E4}" type="parTrans" cxnId="{5FB08909-8FC1-5541-A9A6-B2485CF87A4A}">
      <dgm:prSet/>
      <dgm:spPr/>
      <dgm:t>
        <a:bodyPr/>
        <a:lstStyle/>
        <a:p>
          <a:endParaRPr lang="en-US"/>
        </a:p>
      </dgm:t>
    </dgm:pt>
    <dgm:pt modelId="{F0E1A40E-5458-3348-BCDB-7B01202E279A}" type="sibTrans" cxnId="{5FB08909-8FC1-5541-A9A6-B2485CF87A4A}">
      <dgm:prSet/>
      <dgm:spPr/>
      <dgm:t>
        <a:bodyPr/>
        <a:lstStyle/>
        <a:p>
          <a:endParaRPr lang="en-US"/>
        </a:p>
      </dgm:t>
    </dgm:pt>
    <dgm:pt modelId="{F4C48A97-75EA-BC4C-86F7-A3E5F8E8F286}">
      <dgm:prSet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l">
            <a:buFont typeface="+mj-lt"/>
            <a:buAutoNum type="arabicPeriod"/>
          </a:pPr>
          <a:r>
            <a:rPr lang="en-C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Randomly generated expressions on a small alphabet of size 10</a:t>
          </a:r>
        </a:p>
      </dgm:t>
    </dgm:pt>
    <dgm:pt modelId="{D2B41341-C116-8847-B84F-74E318E622A3}" type="parTrans" cxnId="{BEB4C527-E268-7943-8E33-3146E253DEBD}">
      <dgm:prSet/>
      <dgm:spPr/>
      <dgm:t>
        <a:bodyPr/>
        <a:lstStyle/>
        <a:p>
          <a:endParaRPr lang="en-US"/>
        </a:p>
      </dgm:t>
    </dgm:pt>
    <dgm:pt modelId="{D6F2B8F1-07CF-8643-BD89-CD92624E9221}" type="sibTrans" cxnId="{BEB4C527-E268-7943-8E33-3146E253DEBD}">
      <dgm:prSet/>
      <dgm:spPr/>
      <dgm:t>
        <a:bodyPr/>
        <a:lstStyle/>
        <a:p>
          <a:endParaRPr lang="en-US"/>
        </a:p>
      </dgm:t>
    </dgm:pt>
    <dgm:pt modelId="{915FD454-2460-C548-8EA7-172326C4ABB2}">
      <dgm:prSet phldrT="[Text]" custT="1"/>
      <dgm:spPr>
        <a:solidFill>
          <a:schemeClr val="accent5">
            <a:lumMod val="50000"/>
          </a:schemeClr>
        </a:solidFill>
      </dgm:spPr>
      <dgm:t>
        <a:bodyPr anchor="ctr"/>
        <a:lstStyle/>
        <a:p>
          <a:pPr algn="l">
            <a:buFont typeface="+mj-lt"/>
            <a:buAutoNum type="arabicPeriod"/>
          </a:pPr>
          <a:endParaRPr lang="en-CA" sz="2000" b="1" u="sng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Font typeface="+mj-lt"/>
            <a:buAutoNum type="arabicPeriod"/>
          </a:pPr>
          <a:r>
            <a:rPr lang="en-CA" sz="2000" b="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Collect samples of regular expressions</a:t>
          </a:r>
        </a:p>
        <a:p>
          <a:pPr algn="l">
            <a:buFont typeface="+mj-lt"/>
            <a:buAutoNum type="arabicPeriod"/>
          </a:pPr>
          <a:endParaRPr lang="en-US" sz="2000" b="1" u="sng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6F06FD-E4BA-A54B-A49C-3968ED17A92D}" type="sibTrans" cxnId="{D3628D86-7DF6-0148-B11D-2EDB258F0A70}">
      <dgm:prSet/>
      <dgm:spPr/>
      <dgm:t>
        <a:bodyPr/>
        <a:lstStyle/>
        <a:p>
          <a:endParaRPr lang="en-US"/>
        </a:p>
      </dgm:t>
    </dgm:pt>
    <dgm:pt modelId="{7558846D-124D-8E49-A2A4-79EB1FF1EBBF}" type="parTrans" cxnId="{D3628D86-7DF6-0148-B11D-2EDB258F0A70}">
      <dgm:prSet/>
      <dgm:spPr/>
      <dgm:t>
        <a:bodyPr/>
        <a:lstStyle/>
        <a:p>
          <a:endParaRPr lang="en-US"/>
        </a:p>
      </dgm:t>
    </dgm:pt>
    <dgm:pt modelId="{846D8F96-5F2C-F94A-8541-7DB9E1B44B55}" type="pres">
      <dgm:prSet presAssocID="{A618298D-A10B-E149-BDA9-CBCBEE0D079E}" presName="Name0" presStyleCnt="0">
        <dgm:presLayoutVars>
          <dgm:dir/>
          <dgm:resizeHandles val="exact"/>
        </dgm:presLayoutVars>
      </dgm:prSet>
      <dgm:spPr/>
    </dgm:pt>
    <dgm:pt modelId="{7B174565-D07A-FC49-AD24-270F8BDEDB45}" type="pres">
      <dgm:prSet presAssocID="{915FD454-2460-C548-8EA7-172326C4ABB2}" presName="parAndChTx" presStyleLbl="node1" presStyleIdx="0" presStyleCnt="2">
        <dgm:presLayoutVars>
          <dgm:bulletEnabled val="1"/>
        </dgm:presLayoutVars>
      </dgm:prSet>
      <dgm:spPr/>
    </dgm:pt>
    <dgm:pt modelId="{3D4E90C3-F6B0-9E4E-8969-DAB1693643B7}" type="pres">
      <dgm:prSet presAssocID="{9F6F06FD-E4BA-A54B-A49C-3968ED17A92D}" presName="parAndChSpace" presStyleCnt="0"/>
      <dgm:spPr/>
    </dgm:pt>
    <dgm:pt modelId="{81961819-262C-1D4E-9717-8A9B3031F77E}" type="pres">
      <dgm:prSet presAssocID="{BD7EC554-7B86-A24D-8441-3DDF661D068F}" presName="parAndChTx" presStyleLbl="node1" presStyleIdx="1" presStyleCnt="2" custScaleX="134201">
        <dgm:presLayoutVars>
          <dgm:bulletEnabled val="1"/>
        </dgm:presLayoutVars>
      </dgm:prSet>
      <dgm:spPr/>
    </dgm:pt>
  </dgm:ptLst>
  <dgm:cxnLst>
    <dgm:cxn modelId="{5FB08909-8FC1-5541-A9A6-B2485CF87A4A}" srcId="{915FD454-2460-C548-8EA7-172326C4ABB2}" destId="{3ABA3F60-2EF3-2447-B93E-84D4A52C6EDD}" srcOrd="0" destOrd="0" parTransId="{F2F3F497-B0BC-CD44-B36D-A71D616546E4}" sibTransId="{F0E1A40E-5458-3348-BCDB-7B01202E279A}"/>
    <dgm:cxn modelId="{941EAA13-59A5-3B4B-92E8-EC47C2D03BEA}" type="presOf" srcId="{915FD454-2460-C548-8EA7-172326C4ABB2}" destId="{7B174565-D07A-FC49-AD24-270F8BDEDB45}" srcOrd="0" destOrd="0" presId="urn:microsoft.com/office/officeart/2005/8/layout/hChevron3"/>
    <dgm:cxn modelId="{BEB4C527-E268-7943-8E33-3146E253DEBD}" srcId="{915FD454-2460-C548-8EA7-172326C4ABB2}" destId="{F4C48A97-75EA-BC4C-86F7-A3E5F8E8F286}" srcOrd="1" destOrd="0" parTransId="{D2B41341-C116-8847-B84F-74E318E622A3}" sibTransId="{D6F2B8F1-07CF-8643-BD89-CD92624E9221}"/>
    <dgm:cxn modelId="{F2B9A12D-078F-2341-9735-08C37987DC68}" srcId="{3ABA3F60-2EF3-2447-B93E-84D4A52C6EDD}" destId="{583D35F3-4650-3E4C-8AEC-12E01BAC3BE5}" srcOrd="0" destOrd="0" parTransId="{A53A7474-7CE8-C74D-B243-DBEDBAF48942}" sibTransId="{12574C47-C611-1347-A862-DE10C3BFCE66}"/>
    <dgm:cxn modelId="{C4DCCB42-741D-AD46-93E0-BF6ABBA33ECF}" type="presOf" srcId="{BD7EC554-7B86-A24D-8441-3DDF661D068F}" destId="{81961819-262C-1D4E-9717-8A9B3031F77E}" srcOrd="0" destOrd="0" presId="urn:microsoft.com/office/officeart/2005/8/layout/hChevron3"/>
    <dgm:cxn modelId="{166D4D43-55CE-E341-A8D3-D43C5C5CCEFD}" type="presOf" srcId="{3ABA3F60-2EF3-2447-B93E-84D4A52C6EDD}" destId="{7B174565-D07A-FC49-AD24-270F8BDEDB45}" srcOrd="0" destOrd="1" presId="urn:microsoft.com/office/officeart/2005/8/layout/hChevron3"/>
    <dgm:cxn modelId="{5F1CA05F-BA9B-094C-BFB5-B7D3A823158F}" srcId="{3ABA3F60-2EF3-2447-B93E-84D4A52C6EDD}" destId="{B2B8CAB5-4E86-C547-8F05-292FF76DD3BC}" srcOrd="1" destOrd="0" parTransId="{4521D82A-F1A9-B145-B7DF-EE086856DCD7}" sibTransId="{005B4E0D-8BEB-8348-B250-9E0AA8E2943B}"/>
    <dgm:cxn modelId="{D3628D86-7DF6-0148-B11D-2EDB258F0A70}" srcId="{A618298D-A10B-E149-BDA9-CBCBEE0D079E}" destId="{915FD454-2460-C548-8EA7-172326C4ABB2}" srcOrd="0" destOrd="0" parTransId="{7558846D-124D-8E49-A2A4-79EB1FF1EBBF}" sibTransId="{9F6F06FD-E4BA-A54B-A49C-3968ED17A92D}"/>
    <dgm:cxn modelId="{B785DB96-7B73-DF41-8446-7675416F3D42}" type="presOf" srcId="{583D35F3-4650-3E4C-8AEC-12E01BAC3BE5}" destId="{7B174565-D07A-FC49-AD24-270F8BDEDB45}" srcOrd="0" destOrd="2" presId="urn:microsoft.com/office/officeart/2005/8/layout/hChevron3"/>
    <dgm:cxn modelId="{D3151AB5-E7F5-F147-88AF-2D3915547515}" srcId="{A618298D-A10B-E149-BDA9-CBCBEE0D079E}" destId="{BD7EC554-7B86-A24D-8441-3DDF661D068F}" srcOrd="1" destOrd="0" parTransId="{EEA4139D-2247-F847-838C-9E8C654E0941}" sibTransId="{B8278380-B7DC-1D4A-A8F3-E450372723D4}"/>
    <dgm:cxn modelId="{51B05CFA-EC56-9D4B-9A2D-85CAD4BAD2F2}" type="presOf" srcId="{F4C48A97-75EA-BC4C-86F7-A3E5F8E8F286}" destId="{7B174565-D07A-FC49-AD24-270F8BDEDB45}" srcOrd="0" destOrd="4" presId="urn:microsoft.com/office/officeart/2005/8/layout/hChevron3"/>
    <dgm:cxn modelId="{F0644BFB-45E3-C742-92FE-9A353FEADE27}" type="presOf" srcId="{B2B8CAB5-4E86-C547-8F05-292FF76DD3BC}" destId="{7B174565-D07A-FC49-AD24-270F8BDEDB45}" srcOrd="0" destOrd="3" presId="urn:microsoft.com/office/officeart/2005/8/layout/hChevron3"/>
    <dgm:cxn modelId="{4FD5C5FF-2838-7349-8B99-51A8496BD0A0}" type="presOf" srcId="{A618298D-A10B-E149-BDA9-CBCBEE0D079E}" destId="{846D8F96-5F2C-F94A-8541-7DB9E1B44B55}" srcOrd="0" destOrd="0" presId="urn:microsoft.com/office/officeart/2005/8/layout/hChevron3"/>
    <dgm:cxn modelId="{A50F78CE-EAD7-2A44-A94D-E3007B98F616}" type="presParOf" srcId="{846D8F96-5F2C-F94A-8541-7DB9E1B44B55}" destId="{7B174565-D07A-FC49-AD24-270F8BDEDB45}" srcOrd="0" destOrd="0" presId="urn:microsoft.com/office/officeart/2005/8/layout/hChevron3"/>
    <dgm:cxn modelId="{DAAE5D1F-0474-A443-BA57-11DDF6C7760D}" type="presParOf" srcId="{846D8F96-5F2C-F94A-8541-7DB9E1B44B55}" destId="{3D4E90C3-F6B0-9E4E-8969-DAB1693643B7}" srcOrd="1" destOrd="0" presId="urn:microsoft.com/office/officeart/2005/8/layout/hChevron3"/>
    <dgm:cxn modelId="{002EC4FB-99C3-8543-AB80-36DB0D4A5747}" type="presParOf" srcId="{846D8F96-5F2C-F94A-8541-7DB9E1B44B55}" destId="{81961819-262C-1D4E-9717-8A9B3031F77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8298D-A10B-E149-BDA9-CBCBEE0D079E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956DA-BB0D-884A-A168-0AFA6293E48F}">
      <dgm:prSet custT="1"/>
      <dgm:spPr>
        <a:solidFill>
          <a:schemeClr val="accent5">
            <a:lumMod val="60000"/>
            <a:lumOff val="40000"/>
          </a:schemeClr>
        </a:solidFill>
      </dgm:spPr>
      <dgm:t>
        <a:bodyPr anchor="ctr"/>
        <a:lstStyle/>
        <a:p>
          <a:r>
            <a:rPr lang="en-CA" sz="2000" b="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Generate a test set of input words:</a:t>
          </a:r>
          <a:endParaRPr lang="en-CA" sz="2000" b="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CA" sz="20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2CA15-A3BA-E94F-A5B3-93A06AC1F4A7}" type="parTrans" cxnId="{B0ED46A6-7145-D245-A7F8-7CCF604CB0E9}">
      <dgm:prSet/>
      <dgm:spPr/>
      <dgm:t>
        <a:bodyPr/>
        <a:lstStyle/>
        <a:p>
          <a:endParaRPr lang="en-US"/>
        </a:p>
      </dgm:t>
    </dgm:pt>
    <dgm:pt modelId="{D7ADE98D-B652-8846-872E-9F2F0F3E8AEF}" type="sibTrans" cxnId="{B0ED46A6-7145-D245-A7F8-7CCF604CB0E9}">
      <dgm:prSet/>
      <dgm:spPr/>
      <dgm:t>
        <a:bodyPr/>
        <a:lstStyle/>
        <a:p>
          <a:endParaRPr lang="en-US"/>
        </a:p>
      </dgm:t>
    </dgm:pt>
    <dgm:pt modelId="{04A1D664-4691-EC4C-89B5-7ADDF321C7FC}">
      <dgm:prSet custT="1"/>
      <dgm:spPr>
        <a:solidFill>
          <a:schemeClr val="accent5">
            <a:lumMod val="60000"/>
            <a:lumOff val="40000"/>
          </a:schemeClr>
        </a:solidFill>
      </dgm:spPr>
      <dgm:t>
        <a:bodyPr anchor="ctr"/>
        <a:lstStyle/>
        <a:p>
          <a: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 to 10,000 accepting and 10,000 rejecting words</a:t>
          </a:r>
        </a:p>
      </dgm:t>
    </dgm:pt>
    <dgm:pt modelId="{793D8A2E-C110-6E44-97DF-00F7204849DA}" type="parTrans" cxnId="{A88CCEA4-721D-6741-A322-FFA8111A549A}">
      <dgm:prSet/>
      <dgm:spPr/>
      <dgm:t>
        <a:bodyPr/>
        <a:lstStyle/>
        <a:p>
          <a:endParaRPr lang="en-US"/>
        </a:p>
      </dgm:t>
    </dgm:pt>
    <dgm:pt modelId="{95536302-0F16-B14C-A7DC-979D0AA848F8}" type="sibTrans" cxnId="{A88CCEA4-721D-6741-A322-FFA8111A549A}">
      <dgm:prSet/>
      <dgm:spPr/>
      <dgm:t>
        <a:bodyPr/>
        <a:lstStyle/>
        <a:p>
          <a:endParaRPr lang="en-US"/>
        </a:p>
      </dgm:t>
    </dgm:pt>
    <dgm:pt modelId="{5CC141DE-DFC2-B24D-8F16-12960A580BCD}">
      <dgm:prSet custT="1"/>
      <dgm:spPr>
        <a:solidFill>
          <a:schemeClr val="accent5">
            <a:lumMod val="60000"/>
            <a:lumOff val="40000"/>
          </a:schemeClr>
        </a:solidFill>
      </dgm:spPr>
      <dgm:t>
        <a:bodyPr anchor="ctr"/>
        <a:lstStyle/>
        <a:p>
          <a: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Consistently generated using language enumeration techniques</a:t>
          </a:r>
          <a:endParaRPr lang="en-US" sz="2000" baseline="30000" dirty="0"/>
        </a:p>
      </dgm:t>
    </dgm:pt>
    <dgm:pt modelId="{0ED6CFD9-B1FF-3849-94D6-4900A7BB497C}" type="parTrans" cxnId="{AF29DCCA-6FC3-354D-8773-675C20B9BC65}">
      <dgm:prSet/>
      <dgm:spPr/>
      <dgm:t>
        <a:bodyPr/>
        <a:lstStyle/>
        <a:p>
          <a:endParaRPr lang="en-US"/>
        </a:p>
      </dgm:t>
    </dgm:pt>
    <dgm:pt modelId="{78C37FC1-966C-ED43-A0BA-6EE2FE6F74EF}" type="sibTrans" cxnId="{AF29DCCA-6FC3-354D-8773-675C20B9BC65}">
      <dgm:prSet/>
      <dgm:spPr/>
      <dgm:t>
        <a:bodyPr/>
        <a:lstStyle/>
        <a:p>
          <a:endParaRPr lang="en-US"/>
        </a:p>
      </dgm:t>
    </dgm:pt>
    <dgm:pt modelId="{5E96478C-80E7-DE49-BFD9-D8552FC6559F}">
      <dgm:prSet custT="1"/>
      <dgm:spPr>
        <a:solidFill>
          <a:schemeClr val="accent5">
            <a:lumMod val="40000"/>
            <a:lumOff val="60000"/>
          </a:schemeClr>
        </a:solidFill>
      </dgm:spPr>
      <dgm:t>
        <a:bodyPr anchor="ctr"/>
        <a:lstStyle/>
        <a:p>
          <a:pPr>
            <a:buFont typeface="+mj-lt"/>
            <a:buAutoNum type="arabicPeriod"/>
          </a:pPr>
          <a:r>
            <a:rPr lang="en-CA" sz="2000" b="0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Measure construction time:</a:t>
          </a:r>
          <a:endParaRPr lang="en-US" sz="2000" b="0" u="sng" dirty="0"/>
        </a:p>
      </dgm:t>
    </dgm:pt>
    <dgm:pt modelId="{BAE92802-A241-434F-B6D2-02A7576DB035}" type="parTrans" cxnId="{37E5CE6F-7268-8549-AE6E-7F3C0BA43885}">
      <dgm:prSet/>
      <dgm:spPr/>
      <dgm:t>
        <a:bodyPr/>
        <a:lstStyle/>
        <a:p>
          <a:endParaRPr lang="en-US"/>
        </a:p>
      </dgm:t>
    </dgm:pt>
    <dgm:pt modelId="{7478F059-6A9C-6D4A-A56B-005CC501DD9C}" type="sibTrans" cxnId="{37E5CE6F-7268-8549-AE6E-7F3C0BA43885}">
      <dgm:prSet/>
      <dgm:spPr/>
      <dgm:t>
        <a:bodyPr/>
        <a:lstStyle/>
        <a:p>
          <a:endParaRPr lang="en-US"/>
        </a:p>
      </dgm:t>
    </dgm:pt>
    <dgm:pt modelId="{1DE3C4E7-3808-334C-9347-EAB57E755811}">
      <dgm:prSet custT="1"/>
      <dgm:spPr>
        <a:solidFill>
          <a:schemeClr val="accent5">
            <a:lumMod val="40000"/>
            <a:lumOff val="60000"/>
          </a:schemeClr>
        </a:solidFill>
      </dgm:spPr>
      <dgm:t>
        <a:bodyPr anchor="ctr"/>
        <a:lstStyle/>
        <a:p>
          <a: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Regular expression string </a:t>
          </a:r>
          <a:b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 regular expression tree</a:t>
          </a:r>
        </a:p>
      </dgm:t>
    </dgm:pt>
    <dgm:pt modelId="{5F847D47-105F-7944-9044-1D8BC920B9FD}" type="parTrans" cxnId="{6BD70A99-00D4-6247-B1FD-5EC439B3844F}">
      <dgm:prSet/>
      <dgm:spPr/>
      <dgm:t>
        <a:bodyPr/>
        <a:lstStyle/>
        <a:p>
          <a:endParaRPr lang="en-US"/>
        </a:p>
      </dgm:t>
    </dgm:pt>
    <dgm:pt modelId="{B15EE4F4-25BA-8F40-B1A2-8BA09E858219}" type="sibTrans" cxnId="{6BD70A99-00D4-6247-B1FD-5EC439B3844F}">
      <dgm:prSet/>
      <dgm:spPr/>
      <dgm:t>
        <a:bodyPr/>
        <a:lstStyle/>
        <a:p>
          <a:endParaRPr lang="en-US"/>
        </a:p>
      </dgm:t>
    </dgm:pt>
    <dgm:pt modelId="{C25EAC02-C787-C048-8799-B39F2804EEEE}">
      <dgm:prSet custT="1"/>
      <dgm:spPr>
        <a:solidFill>
          <a:schemeClr val="accent5">
            <a:lumMod val="40000"/>
            <a:lumOff val="60000"/>
          </a:schemeClr>
        </a:solidFill>
      </dgm:spPr>
      <dgm:t>
        <a:bodyPr anchor="ctr"/>
        <a:lstStyle/>
        <a:p>
          <a: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Plus, if NFA-type algorithm: regular expression tree </a:t>
          </a:r>
          <a:b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</a:br>
          <a: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 NFA</a:t>
          </a:r>
          <a:b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</a:br>
          <a:b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</a:br>
          <a:r>
            <a:rPr lang="en-CA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(Also record the size of the NFA as number of states + number of transitions)</a:t>
          </a:r>
          <a:endParaRPr lang="en-CA" sz="20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  <a:sym typeface="Wingdings" pitchFamily="2" charset="2"/>
          </a:endParaRPr>
        </a:p>
      </dgm:t>
    </dgm:pt>
    <dgm:pt modelId="{D0F28166-0FEE-1D44-8362-08B996AE162C}" type="parTrans" cxnId="{0CFE6994-78E7-D14E-B8E8-778F34CDB3A7}">
      <dgm:prSet/>
      <dgm:spPr/>
      <dgm:t>
        <a:bodyPr/>
        <a:lstStyle/>
        <a:p>
          <a:endParaRPr lang="en-US"/>
        </a:p>
      </dgm:t>
    </dgm:pt>
    <dgm:pt modelId="{19F7045C-271A-BE47-8014-6254CA381982}" type="sibTrans" cxnId="{0CFE6994-78E7-D14E-B8E8-778F34CDB3A7}">
      <dgm:prSet/>
      <dgm:spPr/>
      <dgm:t>
        <a:bodyPr/>
        <a:lstStyle/>
        <a:p>
          <a:endParaRPr lang="en-US"/>
        </a:p>
      </dgm:t>
    </dgm:pt>
    <dgm:pt modelId="{4330FDCB-B27F-1249-89D6-063E9C933703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Measure membership time as a mean average over all generated input words for that regular expression</a:t>
          </a:r>
        </a:p>
      </dgm:t>
    </dgm:pt>
    <dgm:pt modelId="{0E2FB4EE-C5B3-4B4D-A1EC-975BBD83697F}" type="parTrans" cxnId="{DF695C74-7E44-BD48-9470-9CF04D848048}">
      <dgm:prSet/>
      <dgm:spPr/>
      <dgm:t>
        <a:bodyPr/>
        <a:lstStyle/>
        <a:p>
          <a:endParaRPr lang="en-US"/>
        </a:p>
      </dgm:t>
    </dgm:pt>
    <dgm:pt modelId="{255100DD-2FB0-A348-A208-7981714882E7}" type="sibTrans" cxnId="{DF695C74-7E44-BD48-9470-9CF04D848048}">
      <dgm:prSet/>
      <dgm:spPr/>
      <dgm:t>
        <a:bodyPr/>
        <a:lstStyle/>
        <a:p>
          <a:endParaRPr lang="en-US"/>
        </a:p>
      </dgm:t>
    </dgm:pt>
    <dgm:pt modelId="{846D8F96-5F2C-F94A-8541-7DB9E1B44B55}" type="pres">
      <dgm:prSet presAssocID="{A618298D-A10B-E149-BDA9-CBCBEE0D079E}" presName="Name0" presStyleCnt="0">
        <dgm:presLayoutVars>
          <dgm:dir/>
          <dgm:resizeHandles val="exact"/>
        </dgm:presLayoutVars>
      </dgm:prSet>
      <dgm:spPr/>
    </dgm:pt>
    <dgm:pt modelId="{CD12A7A1-C4B1-B74D-8CC4-8330F31C1040}" type="pres">
      <dgm:prSet presAssocID="{7AE956DA-BB0D-884A-A168-0AFA6293E48F}" presName="parAndChTx" presStyleLbl="node1" presStyleIdx="0" presStyleCnt="3">
        <dgm:presLayoutVars>
          <dgm:bulletEnabled val="1"/>
        </dgm:presLayoutVars>
      </dgm:prSet>
      <dgm:spPr/>
    </dgm:pt>
    <dgm:pt modelId="{679B4666-FAD9-0841-ADF6-91482F1A9113}" type="pres">
      <dgm:prSet presAssocID="{D7ADE98D-B652-8846-872E-9F2F0F3E8AEF}" presName="parAndChSpace" presStyleCnt="0"/>
      <dgm:spPr/>
    </dgm:pt>
    <dgm:pt modelId="{DD785556-CE18-6E48-87B5-7A8C9A2759B6}" type="pres">
      <dgm:prSet presAssocID="{5E96478C-80E7-DE49-BFD9-D8552FC6559F}" presName="parAndChTx" presStyleLbl="node1" presStyleIdx="1" presStyleCnt="3" custScaleX="135011">
        <dgm:presLayoutVars>
          <dgm:bulletEnabled val="1"/>
        </dgm:presLayoutVars>
      </dgm:prSet>
      <dgm:spPr/>
    </dgm:pt>
    <dgm:pt modelId="{DEB43D92-D43A-DA4A-A37A-547E55D5D608}" type="pres">
      <dgm:prSet presAssocID="{7478F059-6A9C-6D4A-A56B-005CC501DD9C}" presName="parAndChSpace" presStyleCnt="0"/>
      <dgm:spPr/>
    </dgm:pt>
    <dgm:pt modelId="{3B547609-0132-5B44-BA1F-F53A77734CEE}" type="pres">
      <dgm:prSet presAssocID="{4330FDCB-B27F-1249-89D6-063E9C933703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37E5CE6F-7268-8549-AE6E-7F3C0BA43885}" srcId="{A618298D-A10B-E149-BDA9-CBCBEE0D079E}" destId="{5E96478C-80E7-DE49-BFD9-D8552FC6559F}" srcOrd="1" destOrd="0" parTransId="{BAE92802-A241-434F-B6D2-02A7576DB035}" sibTransId="{7478F059-6A9C-6D4A-A56B-005CC501DD9C}"/>
    <dgm:cxn modelId="{DF695C74-7E44-BD48-9470-9CF04D848048}" srcId="{A618298D-A10B-E149-BDA9-CBCBEE0D079E}" destId="{4330FDCB-B27F-1249-89D6-063E9C933703}" srcOrd="2" destOrd="0" parTransId="{0E2FB4EE-C5B3-4B4D-A1EC-975BBD83697F}" sibTransId="{255100DD-2FB0-A348-A208-7981714882E7}"/>
    <dgm:cxn modelId="{DD987080-DF89-444A-8BE1-FEFDB02E81F2}" type="presOf" srcId="{7AE956DA-BB0D-884A-A168-0AFA6293E48F}" destId="{CD12A7A1-C4B1-B74D-8CC4-8330F31C1040}" srcOrd="0" destOrd="0" presId="urn:microsoft.com/office/officeart/2005/8/layout/hChevron3"/>
    <dgm:cxn modelId="{0CFE6994-78E7-D14E-B8E8-778F34CDB3A7}" srcId="{5E96478C-80E7-DE49-BFD9-D8552FC6559F}" destId="{C25EAC02-C787-C048-8799-B39F2804EEEE}" srcOrd="1" destOrd="0" parTransId="{D0F28166-0FEE-1D44-8362-08B996AE162C}" sibTransId="{19F7045C-271A-BE47-8014-6254CA381982}"/>
    <dgm:cxn modelId="{6BD70A99-00D4-6247-B1FD-5EC439B3844F}" srcId="{5E96478C-80E7-DE49-BFD9-D8552FC6559F}" destId="{1DE3C4E7-3808-334C-9347-EAB57E755811}" srcOrd="0" destOrd="0" parTransId="{5F847D47-105F-7944-9044-1D8BC920B9FD}" sibTransId="{B15EE4F4-25BA-8F40-B1A2-8BA09E858219}"/>
    <dgm:cxn modelId="{792DF09A-FE7C-D54D-8652-3EA4E69E8FAC}" type="presOf" srcId="{4330FDCB-B27F-1249-89D6-063E9C933703}" destId="{3B547609-0132-5B44-BA1F-F53A77734CEE}" srcOrd="0" destOrd="0" presId="urn:microsoft.com/office/officeart/2005/8/layout/hChevron3"/>
    <dgm:cxn modelId="{A88CCEA4-721D-6741-A322-FFA8111A549A}" srcId="{7AE956DA-BB0D-884A-A168-0AFA6293E48F}" destId="{04A1D664-4691-EC4C-89B5-7ADDF321C7FC}" srcOrd="0" destOrd="0" parTransId="{793D8A2E-C110-6E44-97DF-00F7204849DA}" sibTransId="{95536302-0F16-B14C-A7DC-979D0AA848F8}"/>
    <dgm:cxn modelId="{B0ED46A6-7145-D245-A7F8-7CCF604CB0E9}" srcId="{A618298D-A10B-E149-BDA9-CBCBEE0D079E}" destId="{7AE956DA-BB0D-884A-A168-0AFA6293E48F}" srcOrd="0" destOrd="0" parTransId="{D1F2CA15-A3BA-E94F-A5B3-93A06AC1F4A7}" sibTransId="{D7ADE98D-B652-8846-872E-9F2F0F3E8AEF}"/>
    <dgm:cxn modelId="{3F791EA8-E354-E84B-A0DB-38088544A7CC}" type="presOf" srcId="{C25EAC02-C787-C048-8799-B39F2804EEEE}" destId="{DD785556-CE18-6E48-87B5-7A8C9A2759B6}" srcOrd="0" destOrd="2" presId="urn:microsoft.com/office/officeart/2005/8/layout/hChevron3"/>
    <dgm:cxn modelId="{F38FDAAC-6B97-A74C-83AE-523DD2F3E83D}" type="presOf" srcId="{1DE3C4E7-3808-334C-9347-EAB57E755811}" destId="{DD785556-CE18-6E48-87B5-7A8C9A2759B6}" srcOrd="0" destOrd="1" presId="urn:microsoft.com/office/officeart/2005/8/layout/hChevron3"/>
    <dgm:cxn modelId="{AF29DCCA-6FC3-354D-8773-675C20B9BC65}" srcId="{7AE956DA-BB0D-884A-A168-0AFA6293E48F}" destId="{5CC141DE-DFC2-B24D-8F16-12960A580BCD}" srcOrd="1" destOrd="0" parTransId="{0ED6CFD9-B1FF-3849-94D6-4900A7BB497C}" sibTransId="{78C37FC1-966C-ED43-A0BA-6EE2FE6F74EF}"/>
    <dgm:cxn modelId="{209DC7DD-743B-3445-B447-AF9E8172A1A4}" type="presOf" srcId="{5CC141DE-DFC2-B24D-8F16-12960A580BCD}" destId="{CD12A7A1-C4B1-B74D-8CC4-8330F31C1040}" srcOrd="0" destOrd="2" presId="urn:microsoft.com/office/officeart/2005/8/layout/hChevron3"/>
    <dgm:cxn modelId="{2C7FD8E0-9CA0-2744-A30A-7DFE957228F1}" type="presOf" srcId="{5E96478C-80E7-DE49-BFD9-D8552FC6559F}" destId="{DD785556-CE18-6E48-87B5-7A8C9A2759B6}" srcOrd="0" destOrd="0" presId="urn:microsoft.com/office/officeart/2005/8/layout/hChevron3"/>
    <dgm:cxn modelId="{CB7B9AF7-D2AF-E646-9F93-67DC80E54BD6}" type="presOf" srcId="{04A1D664-4691-EC4C-89B5-7ADDF321C7FC}" destId="{CD12A7A1-C4B1-B74D-8CC4-8330F31C1040}" srcOrd="0" destOrd="1" presId="urn:microsoft.com/office/officeart/2005/8/layout/hChevron3"/>
    <dgm:cxn modelId="{4FD5C5FF-2838-7349-8B99-51A8496BD0A0}" type="presOf" srcId="{A618298D-A10B-E149-BDA9-CBCBEE0D079E}" destId="{846D8F96-5F2C-F94A-8541-7DB9E1B44B55}" srcOrd="0" destOrd="0" presId="urn:microsoft.com/office/officeart/2005/8/layout/hChevron3"/>
    <dgm:cxn modelId="{EE6C9E3C-8957-3E46-AC9C-E9F42683C4F9}" type="presParOf" srcId="{846D8F96-5F2C-F94A-8541-7DB9E1B44B55}" destId="{CD12A7A1-C4B1-B74D-8CC4-8330F31C1040}" srcOrd="0" destOrd="0" presId="urn:microsoft.com/office/officeart/2005/8/layout/hChevron3"/>
    <dgm:cxn modelId="{CB4770C7-0129-5E44-ACAF-AA462DA54187}" type="presParOf" srcId="{846D8F96-5F2C-F94A-8541-7DB9E1B44B55}" destId="{679B4666-FAD9-0841-ADF6-91482F1A9113}" srcOrd="1" destOrd="0" presId="urn:microsoft.com/office/officeart/2005/8/layout/hChevron3"/>
    <dgm:cxn modelId="{D7E9F0BC-C3CA-5045-8996-5CCD3A678433}" type="presParOf" srcId="{846D8F96-5F2C-F94A-8541-7DB9E1B44B55}" destId="{DD785556-CE18-6E48-87B5-7A8C9A2759B6}" srcOrd="2" destOrd="0" presId="urn:microsoft.com/office/officeart/2005/8/layout/hChevron3"/>
    <dgm:cxn modelId="{342DE9F5-3838-834D-BAA5-DDA0160A7A95}" type="presParOf" srcId="{846D8F96-5F2C-F94A-8541-7DB9E1B44B55}" destId="{DEB43D92-D43A-DA4A-A37A-547E55D5D608}" srcOrd="3" destOrd="0" presId="urn:microsoft.com/office/officeart/2005/8/layout/hChevron3"/>
    <dgm:cxn modelId="{80A24DAD-77E2-074C-B3DD-A230A3FE8C88}" type="presParOf" srcId="{846D8F96-5F2C-F94A-8541-7DB9E1B44B55}" destId="{3B547609-0132-5B44-BA1F-F53A77734CE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9537C-4A57-427C-814C-877E601699E6}">
      <dsp:nvSpPr>
        <dsp:cNvPr id="0" name=""/>
        <dsp:cNvSpPr/>
      </dsp:nvSpPr>
      <dsp:spPr>
        <a:xfrm>
          <a:off x="0" y="568"/>
          <a:ext cx="10515600" cy="1329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61087-70A5-4C4C-81F1-FA29D6F56F84}">
      <dsp:nvSpPr>
        <dsp:cNvPr id="0" name=""/>
        <dsp:cNvSpPr/>
      </dsp:nvSpPr>
      <dsp:spPr>
        <a:xfrm>
          <a:off x="402167" y="299701"/>
          <a:ext cx="731213" cy="731213"/>
        </a:xfrm>
        <a:prstGeom prst="ellipse">
          <a:avLst/>
        </a:prstGeom>
        <a:noFill/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98794-F0D9-4915-9822-B2CA38F2524D}">
      <dsp:nvSpPr>
        <dsp:cNvPr id="0" name=""/>
        <dsp:cNvSpPr/>
      </dsp:nvSpPr>
      <dsp:spPr>
        <a:xfrm>
          <a:off x="1535548" y="568"/>
          <a:ext cx="8980051" cy="132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3" tIns="140703" rIns="140703" bIns="1407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Applied on the regular expression tree by tracking </a:t>
          </a:r>
          <a:r>
            <a:rPr lang="en-CA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“unmatched” substrings</a:t>
          </a:r>
          <a:r>
            <a:rPr lang="en-C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Applied on an NFA by moving </a:t>
          </a:r>
          <a:r>
            <a:rPr lang="en-CA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backwards through previous configurations</a:t>
          </a:r>
          <a:r>
            <a:rPr lang="en-C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br>
            <a:rPr lang="en-C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CA" sz="2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But the NFA must be first be constructed</a:t>
          </a:r>
          <a:endParaRPr lang="en-US" sz="22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35548" y="568"/>
        <a:ext cx="8980051" cy="1329479"/>
      </dsp:txXfrm>
    </dsp:sp>
    <dsp:sp modelId="{839F3EA0-236D-4860-868C-BF8AA1B2153F}">
      <dsp:nvSpPr>
        <dsp:cNvPr id="0" name=""/>
        <dsp:cNvSpPr/>
      </dsp:nvSpPr>
      <dsp:spPr>
        <a:xfrm>
          <a:off x="0" y="1662417"/>
          <a:ext cx="10515600" cy="1329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CFCDC-514C-4DB5-A015-D1ACA1AFF2C0}">
      <dsp:nvSpPr>
        <dsp:cNvPr id="0" name=""/>
        <dsp:cNvSpPr/>
      </dsp:nvSpPr>
      <dsp:spPr>
        <a:xfrm>
          <a:off x="402167" y="1961550"/>
          <a:ext cx="731213" cy="73121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4923D-236D-4ADC-BB15-F0868CB9CB34}">
      <dsp:nvSpPr>
        <dsp:cNvPr id="0" name=""/>
        <dsp:cNvSpPr/>
      </dsp:nvSpPr>
      <dsp:spPr>
        <a:xfrm>
          <a:off x="1535548" y="1662417"/>
          <a:ext cx="8980051" cy="132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3" tIns="140703" rIns="140703" bIns="1407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 used by most real-world regular expression libraries to decide membership. This algorithm supports non-regular operations such as backreferences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35548" y="1662417"/>
        <a:ext cx="8980051" cy="1329479"/>
      </dsp:txXfrm>
    </dsp:sp>
    <dsp:sp modelId="{6770E2D0-1525-431B-807E-88995D02F83E}">
      <dsp:nvSpPr>
        <dsp:cNvPr id="0" name=""/>
        <dsp:cNvSpPr/>
      </dsp:nvSpPr>
      <dsp:spPr>
        <a:xfrm>
          <a:off x="0" y="3324267"/>
          <a:ext cx="10515600" cy="1329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A560A-9CCE-48A8-B9C4-9588DC6CD763}">
      <dsp:nvSpPr>
        <dsp:cNvPr id="0" name=""/>
        <dsp:cNvSpPr/>
      </dsp:nvSpPr>
      <dsp:spPr>
        <a:xfrm>
          <a:off x="402167" y="3623400"/>
          <a:ext cx="731213" cy="73121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6BBE-682A-41ED-A072-B23A4B34D9E6}">
      <dsp:nvSpPr>
        <dsp:cNvPr id="0" name=""/>
        <dsp:cNvSpPr/>
      </dsp:nvSpPr>
      <dsp:spPr>
        <a:xfrm>
          <a:off x="1535548" y="3324267"/>
          <a:ext cx="8980051" cy="1329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703" tIns="140703" rIns="140703" bIns="1407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It’s usually very fast!! Consider the simplicity over partial derivatives</a:t>
          </a:r>
        </a:p>
      </dsp:txBody>
      <dsp:txXfrm>
        <a:off x="1535548" y="3324267"/>
        <a:ext cx="8980051" cy="1329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74565-D07A-FC49-AD24-270F8BDEDB45}">
      <dsp:nvSpPr>
        <dsp:cNvPr id="0" name=""/>
        <dsp:cNvSpPr/>
      </dsp:nvSpPr>
      <dsp:spPr>
        <a:xfrm>
          <a:off x="642" y="260947"/>
          <a:ext cx="5148590" cy="4118872"/>
        </a:xfrm>
        <a:prstGeom prst="homePlate">
          <a:avLst>
            <a:gd name="adj" fmla="val 25000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1631" tIns="50800" rIns="726523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CA" sz="2000" b="1" u="sng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2000" b="0" u="sng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Collect samples of regular expressions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b="1" u="sng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Practical expressions from GitHub</a:t>
          </a:r>
          <a:endParaRPr lang="en-US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https://grep.app</a:t>
          </a: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CA" sz="2000" kern="12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[5]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12,023 distinct expressions (complete, regular, and error-free)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Randomly generated expressions on a small alphabet of size 10</a:t>
          </a:r>
        </a:p>
      </dsp:txBody>
      <dsp:txXfrm>
        <a:off x="642" y="260947"/>
        <a:ext cx="4633731" cy="4118872"/>
      </dsp:txXfrm>
    </dsp:sp>
    <dsp:sp modelId="{81961819-262C-1D4E-9717-8A9B3031F77E}">
      <dsp:nvSpPr>
        <dsp:cNvPr id="0" name=""/>
        <dsp:cNvSpPr/>
      </dsp:nvSpPr>
      <dsp:spPr>
        <a:xfrm>
          <a:off x="4119514" y="260947"/>
          <a:ext cx="6909459" cy="4118872"/>
        </a:xfrm>
        <a:prstGeom prst="chevron">
          <a:avLst>
            <a:gd name="adj" fmla="val 25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1631" tIns="50800" rIns="181631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2000" b="0" u="sng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Partial matching:</a:t>
          </a:r>
          <a:r>
            <a:rPr lang="en-CA" sz="20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practice, regular expressions </a:t>
          </a:r>
          <a:r>
            <a:rPr lang="en-CA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accept a word if any substring of that word is accepted</a:t>
          </a: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Programmers use anchors to avoid this behaviour. But </a:t>
          </a:r>
          <a:r>
            <a:rPr lang="en-CA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theoretical algorithms must accept the entire input</a:t>
          </a: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so anchors need to be removed appropriately: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CA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Unanchored expression </a:t>
          </a:r>
          <a:r>
            <a:rPr lang="en-CA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(a + (a (b*)))</a:t>
          </a:r>
          <a:r>
            <a:rPr lang="en-CA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can become </a:t>
          </a:r>
          <a:r>
            <a:rPr lang="en-CA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((.* (a + (a (b*)))) .*)</a:t>
          </a:r>
          <a:endParaRPr lang="en-US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9232" y="260947"/>
        <a:ext cx="4850023" cy="4118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2A7A1-C4B1-B74D-8CC4-8330F31C1040}">
      <dsp:nvSpPr>
        <dsp:cNvPr id="0" name=""/>
        <dsp:cNvSpPr/>
      </dsp:nvSpPr>
      <dsp:spPr>
        <a:xfrm>
          <a:off x="1679" y="825354"/>
          <a:ext cx="3737574" cy="2990059"/>
        </a:xfrm>
        <a:prstGeom prst="homePlate">
          <a:avLst>
            <a:gd name="adj" fmla="val 25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853" tIns="50800" rIns="527413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u="sng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Generate a test set of input words:</a:t>
          </a:r>
          <a:endParaRPr lang="en-CA" sz="2000" b="0" kern="12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 to 10,000 accepting and 10,000 rejecting words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Consistently generated using language enumeration techniques</a:t>
          </a:r>
          <a:endParaRPr lang="en-US" sz="2000" kern="1200" baseline="30000" dirty="0"/>
        </a:p>
      </dsp:txBody>
      <dsp:txXfrm>
        <a:off x="1679" y="825354"/>
        <a:ext cx="3363817" cy="2990059"/>
      </dsp:txXfrm>
    </dsp:sp>
    <dsp:sp modelId="{DD785556-CE18-6E48-87B5-7A8C9A2759B6}">
      <dsp:nvSpPr>
        <dsp:cNvPr id="0" name=""/>
        <dsp:cNvSpPr/>
      </dsp:nvSpPr>
      <dsp:spPr>
        <a:xfrm>
          <a:off x="2991739" y="825354"/>
          <a:ext cx="5046137" cy="2990059"/>
        </a:xfrm>
        <a:prstGeom prst="chevron">
          <a:avLst>
            <a:gd name="adj" fmla="val 25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853" tIns="50800" rIns="131853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2000" b="0" u="sng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Measure construction time:</a:t>
          </a:r>
          <a:endParaRPr lang="en-US" sz="2000" b="0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Regular expression string </a:t>
          </a:r>
          <a:b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 regular expression tree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Plus, if NFA-type algorithm: regular expression tree </a:t>
          </a:r>
          <a:b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</a:br>
          <a: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 NFA</a:t>
          </a:r>
          <a:b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</a:br>
          <a:b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</a:br>
          <a:r>
            <a:rPr lang="en-CA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(Also record the size of the NFA as number of states + number of transitions)</a:t>
          </a:r>
          <a:endParaRPr lang="en-CA" sz="2000" kern="1200" dirty="0">
            <a:solidFill>
              <a:schemeClr val="tx1">
                <a:lumMod val="75000"/>
                <a:lumOff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  <a:sym typeface="Wingdings" pitchFamily="2" charset="2"/>
          </a:endParaRPr>
        </a:p>
      </dsp:txBody>
      <dsp:txXfrm>
        <a:off x="3739254" y="825354"/>
        <a:ext cx="3551107" cy="2990059"/>
      </dsp:txXfrm>
    </dsp:sp>
    <dsp:sp modelId="{3B547609-0132-5B44-BA1F-F53A77734CEE}">
      <dsp:nvSpPr>
        <dsp:cNvPr id="0" name=""/>
        <dsp:cNvSpPr/>
      </dsp:nvSpPr>
      <dsp:spPr>
        <a:xfrm>
          <a:off x="7290361" y="825354"/>
          <a:ext cx="3737574" cy="2990059"/>
        </a:xfrm>
        <a:prstGeom prst="chevron">
          <a:avLst>
            <a:gd name="adj" fmla="val 25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853" tIns="50800" rIns="131853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rPr>
            <a:t>Measure membership time as a mean average over all generated input words for that regular expression</a:t>
          </a:r>
        </a:p>
      </dsp:txBody>
      <dsp:txXfrm>
        <a:off x="8037876" y="825354"/>
        <a:ext cx="2242544" cy="299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849B2-6262-6447-B301-5156C9C0C45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7306-55AB-8A4C-9877-F8775B01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1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7306-55AB-8A4C-9877-F8775B01AB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8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882373D-6A83-1041-9E63-8DB17B70A61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434B32-88D5-6446-BFBD-1DAAED3BD7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249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svg"/><Relationship Id="rId7" Type="http://schemas.openxmlformats.org/officeDocument/2006/relationships/image" Target="../media/image30.svg"/><Relationship Id="rId12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1ngray/SMUHon-Practical-RE-Membership-Al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6ADC-9A32-37A6-9B55-0BF48F33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Practical Efficiency of Regular Expression Membership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89DEE-3000-0407-C3C4-F56568FD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Honours Thesis Defence – April 26, 2022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Justin Gray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Dr. Konstantinidis</a:t>
            </a:r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6E8294E-A010-028F-997B-4691D710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6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Backtracking Membership </a:t>
            </a:r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8CADDDB-D0C4-E3A9-7196-7C0F8E92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9188826-55FE-2AB9-6DE8-055425E5F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750569"/>
              </p:ext>
            </p:extLst>
          </p:nvPr>
        </p:nvGraphicFramePr>
        <p:xfrm>
          <a:off x="838200" y="1980165"/>
          <a:ext cx="10515600" cy="465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Graphic 19">
            <a:extLst>
              <a:ext uri="{FF2B5EF4-FFF2-40B4-BE49-F238E27FC236}">
                <a16:creationId xmlns:a16="http://schemas.microsoft.com/office/drawing/2014/main" id="{20462657-CB28-090D-94EC-21741396FA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0800000">
            <a:off x="1270000" y="2294465"/>
            <a:ext cx="694267" cy="6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Backtracking Membership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962635-C484-5EF5-40EF-FFE6197D05A2}"/>
              </a:ext>
            </a:extLst>
          </p:cNvPr>
          <p:cNvSpPr txBox="1">
            <a:spLocks/>
          </p:cNvSpPr>
          <p:nvPr/>
        </p:nvSpPr>
        <p:spPr>
          <a:xfrm>
            <a:off x="838200" y="2091267"/>
            <a:ext cx="10515600" cy="454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“abb” accepted by 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CA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CA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*)))?</a:t>
            </a:r>
            <a:b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	Cannot continue, no b’s expected. Backtrack and re-match “a”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	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YES, as all symbols in the word have been matched and at the</a:t>
            </a:r>
            <a:b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end position of the regular expression</a:t>
            </a:r>
            <a:endParaRPr lang="en-CA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8CADDDB-D0C4-E3A9-7196-7C0F8E92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Backtracking Membership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F07CB-5239-A083-F420-AC90441E6CCB}"/>
              </a:ext>
            </a:extLst>
          </p:cNvPr>
          <p:cNvSpPr txBox="1"/>
          <p:nvPr/>
        </p:nvSpPr>
        <p:spPr>
          <a:xfrm>
            <a:off x="4057272" y="2246626"/>
            <a:ext cx="2039226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∈ L(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Answer: NO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870B1-2030-368E-A517-0F7E943F182D}"/>
              </a:ext>
            </a:extLst>
          </p:cNvPr>
          <p:cNvSpPr txBox="1"/>
          <p:nvPr/>
        </p:nvSpPr>
        <p:spPr>
          <a:xfrm>
            <a:off x="1156547" y="187202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891C3-DACF-3661-BB34-88126BF5556E}"/>
              </a:ext>
            </a:extLst>
          </p:cNvPr>
          <p:cNvSpPr txBox="1"/>
          <p:nvPr/>
        </p:nvSpPr>
        <p:spPr>
          <a:xfrm>
            <a:off x="1220439" y="2241352"/>
            <a:ext cx="20392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∈ L(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Answer: NO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9B3DA-FF4B-DF97-37D6-5215F023C258}"/>
              </a:ext>
            </a:extLst>
          </p:cNvPr>
          <p:cNvSpPr txBox="1"/>
          <p:nvPr/>
        </p:nvSpPr>
        <p:spPr>
          <a:xfrm>
            <a:off x="7332134" y="2241352"/>
            <a:ext cx="2464126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aaaab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∈ L(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Answer: NO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F1529-74A5-E493-5C5B-BFF57FF9E563}"/>
              </a:ext>
            </a:extLst>
          </p:cNvPr>
          <p:cNvSpPr txBox="1"/>
          <p:nvPr/>
        </p:nvSpPr>
        <p:spPr>
          <a:xfrm>
            <a:off x="9444567" y="2540200"/>
            <a:ext cx="1393330" cy="340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EB8EE8D-CA16-D3E4-D021-6B0C5623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6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Backtracking Membership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0928B4-9CE1-9201-15CA-BB7E892B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6096000" cy="457199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416C31E-A908-5620-2F15-8A080FC7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286000"/>
            <a:ext cx="6095999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FC6AE4-6970-D78B-5ECF-ADF28AF65A9B}"/>
                  </a:ext>
                </a:extLst>
              </p:cNvPr>
              <p:cNvSpPr txBox="1"/>
              <p:nvPr/>
            </p:nvSpPr>
            <p:spPr>
              <a:xfrm>
                <a:off x="448733" y="2118262"/>
                <a:ext cx="5198535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CA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membership time (our implementation)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FC6AE4-6970-D78B-5ECF-ADF28AF6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33" y="2118262"/>
                <a:ext cx="5198535" cy="33547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ACE3C-83C4-8E93-145D-906932333530}"/>
                  </a:ext>
                </a:extLst>
              </p:cNvPr>
              <p:cNvSpPr txBox="1"/>
              <p:nvPr/>
            </p:nvSpPr>
            <p:spPr>
              <a:xfrm>
                <a:off x="6553200" y="2118262"/>
                <a:ext cx="5181600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CA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𝑎𝑎</m:t>
                                </m:r>
                              </m:e>
                            </m:d>
                          </m:e>
                          <m:sup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membership time in Python’s re </a:t>
                </a:r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ACE3C-83C4-8E93-145D-90693233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118262"/>
                <a:ext cx="5181600" cy="33547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85AEFB3-FB5B-14B9-A035-4E54F18B1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0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3. Finite Automaton Membership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88E16-AEEA-B9C3-618C-022E16651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066"/>
          <a:stretch/>
        </p:blipFill>
        <p:spPr>
          <a:xfrm>
            <a:off x="657225" y="2754187"/>
            <a:ext cx="3305175" cy="286295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962635-C484-5EF5-40EF-FFE6197D05A2}"/>
              </a:ext>
            </a:extLst>
          </p:cNvPr>
          <p:cNvSpPr txBox="1">
            <a:spLocks/>
          </p:cNvSpPr>
          <p:nvPr/>
        </p:nvSpPr>
        <p:spPr>
          <a:xfrm>
            <a:off x="4505325" y="2180496"/>
            <a:ext cx="7105481" cy="4389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machines that can answer membership, but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the automaton needs to be constructed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regular expression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pair: ({current states}, word suffix)</a:t>
            </a:r>
            <a:b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NFA (non-deterministic finite automaton) for a regular expression</a:t>
            </a: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if the input word is accepted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at the initial state (in arrow)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transitions (edges) to other states according to the input word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input word is entirely consumed, accept if and only if at some final state (double circled)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1F8E3E5-90D2-D7C3-84F5-63A4B276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8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Finite Automaton Membership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962635-C484-5EF5-40EF-FFE6197D05A2}"/>
              </a:ext>
            </a:extLst>
          </p:cNvPr>
          <p:cNvSpPr txBox="1">
            <a:spLocks/>
          </p:cNvSpPr>
          <p:nvPr/>
        </p:nvSpPr>
        <p:spPr>
          <a:xfrm>
            <a:off x="835192" y="2414603"/>
            <a:ext cx="4039893" cy="42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“abb” accepted by 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NFA?</a:t>
            </a:r>
            <a:endPara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88E16-AEEA-B9C3-618C-022E16651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066"/>
          <a:stretch/>
        </p:blipFill>
        <p:spPr>
          <a:xfrm>
            <a:off x="581192" y="2841868"/>
            <a:ext cx="4039893" cy="3499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D745A80-979A-305D-54FB-89C5715AD8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4075" y="1979130"/>
                <a:ext cx="6036733" cy="52248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at the initial state and the input word “abb”</a:t>
                </a:r>
                <a:b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({5}, abb)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Consume the next input symbol “a”, and consider all outgoing transitions from every current state</a:t>
                </a:r>
                <a:b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⊢ ({0, 3}, bb)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Consume “b”, state 0 leads nowhere</a:t>
                </a:r>
                <a:b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⊢ ({3}, b)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Consume “b”, no more symbols left</a:t>
                </a:r>
                <a:b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⊢ ({3},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 YES </a:t>
                </a:r>
                <a:r>
                  <a:rPr lang="en-CA" sz="2400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CA" sz="24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any current state is final. 		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YES: state 3 is final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D745A80-979A-305D-54FB-89C5715AD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75" y="1979130"/>
                <a:ext cx="6036733" cy="5224817"/>
              </a:xfrm>
              <a:prstGeom prst="rect">
                <a:avLst/>
              </a:prstGeom>
              <a:blipFill>
                <a:blip r:embed="rId3"/>
                <a:stretch>
                  <a:fillRect l="-1258" t="-1942"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909F55A-C444-CE67-FD53-5CF60DD34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Thompson Construction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20AAFB7E-14B1-B5BC-BAEA-40566089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050" y="1843396"/>
            <a:ext cx="2171700" cy="6477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6C4E163-DE33-18F9-4BC4-8F0F7CE9B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8764" y="2713463"/>
            <a:ext cx="2171700" cy="6477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25EBDAF-B796-584C-E075-A96A88ED4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5800" y="1837722"/>
            <a:ext cx="4191000" cy="1397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CB8DD21-E587-BCC8-59EB-107043AB0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5050" y="4889500"/>
            <a:ext cx="8572500" cy="19685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0F07797-07E3-D8ED-30C7-903D85E4E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5050" y="3404942"/>
            <a:ext cx="6197600" cy="1397000"/>
          </a:xfrm>
          <a:prstGeom prst="rect">
            <a:avLst/>
          </a:prstGeom>
        </p:spPr>
      </p:pic>
      <p:pic>
        <p:nvPicPr>
          <p:cNvPr id="33" name="Picture 3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D0E8D77-91D2-AC7E-BF3F-ECC8C4740B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46A175F-9708-10B4-31C3-58774D79A975}"/>
              </a:ext>
            </a:extLst>
          </p:cNvPr>
          <p:cNvGrpSpPr/>
          <p:nvPr/>
        </p:nvGrpSpPr>
        <p:grpSpPr>
          <a:xfrm>
            <a:off x="381514" y="2045843"/>
            <a:ext cx="2844286" cy="4289882"/>
            <a:chOff x="8428381" y="1030494"/>
            <a:chExt cx="3180523" cy="479701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828608-01AC-B060-779D-AD62226EE825}"/>
                </a:ext>
              </a:extLst>
            </p:cNvPr>
            <p:cNvSpPr/>
            <p:nvPr/>
          </p:nvSpPr>
          <p:spPr>
            <a:xfrm>
              <a:off x="9223512" y="1030494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A0DBC2-4A71-9D9F-3C22-6AD4EBED869D}"/>
                </a:ext>
              </a:extLst>
            </p:cNvPr>
            <p:cNvSpPr/>
            <p:nvPr/>
          </p:nvSpPr>
          <p:spPr>
            <a:xfrm>
              <a:off x="10018643" y="2356057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</a:rPr>
                <a:t>⊙</a:t>
              </a:r>
              <a:r>
                <a:rPr lang="en-CA" dirty="0"/>
                <a:t> </a:t>
              </a:r>
              <a:endParaRPr lang="en-CA" sz="2800" dirty="0">
                <a:effectLst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348692E-4CC2-1B13-4FFB-B8D2DF21CA9F}"/>
                </a:ext>
              </a:extLst>
            </p:cNvPr>
            <p:cNvSpPr/>
            <p:nvPr/>
          </p:nvSpPr>
          <p:spPr>
            <a:xfrm>
              <a:off x="8428381" y="2356056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FB7DA8-D205-AF00-5F82-091BBFDC8A0E}"/>
                </a:ext>
              </a:extLst>
            </p:cNvPr>
            <p:cNvSpPr/>
            <p:nvPr/>
          </p:nvSpPr>
          <p:spPr>
            <a:xfrm>
              <a:off x="9223512" y="3694215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88AAA68-2AE6-D051-4177-56D291E3AC4D}"/>
                </a:ext>
              </a:extLst>
            </p:cNvPr>
            <p:cNvSpPr/>
            <p:nvPr/>
          </p:nvSpPr>
          <p:spPr>
            <a:xfrm>
              <a:off x="10813773" y="3694215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EC5363-E562-AAF4-0774-96AB5DABA1C2}"/>
                </a:ext>
              </a:extLst>
            </p:cNvPr>
            <p:cNvSpPr/>
            <p:nvPr/>
          </p:nvSpPr>
          <p:spPr>
            <a:xfrm>
              <a:off x="10813773" y="5032373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B5FA9B-2470-75EB-7278-BE45038D9D7D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9621078" y="1825625"/>
              <a:ext cx="795131" cy="530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2B99EB-058C-2D19-82E3-7622861C2157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 flipH="1">
              <a:off x="8825947" y="1825625"/>
              <a:ext cx="795131" cy="530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C2EAC60-5713-71A3-7017-8E1FA4404FAC}"/>
                </a:ext>
              </a:extLst>
            </p:cNvPr>
            <p:cNvCxnSpPr>
              <a:cxnSpLocks/>
              <a:stCxn id="36" idx="4"/>
              <a:endCxn id="38" idx="0"/>
            </p:cNvCxnSpPr>
            <p:nvPr/>
          </p:nvCxnSpPr>
          <p:spPr>
            <a:xfrm flipH="1">
              <a:off x="9621078" y="3151188"/>
              <a:ext cx="795131" cy="5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61FB87-A46C-E3F6-082F-7070713CF5DA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10416209" y="3151188"/>
              <a:ext cx="795130" cy="5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37BF2B-C09D-C3F7-AFBC-796449669B2D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>
            <a:xfrm>
              <a:off x="11211339" y="4489346"/>
              <a:ext cx="0" cy="5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2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F0EE018-F49C-7929-9F15-240B7569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7C4AA72-AEEB-4938-DB85-BC016E44E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250151"/>
              </p:ext>
            </p:extLst>
          </p:nvPr>
        </p:nvGraphicFramePr>
        <p:xfrm>
          <a:off x="581192" y="1980165"/>
          <a:ext cx="11029616" cy="46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080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F0EE018-F49C-7929-9F15-240B7569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7C4AA72-AEEB-4938-DB85-BC016E44E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554553"/>
              </p:ext>
            </p:extLst>
          </p:nvPr>
        </p:nvGraphicFramePr>
        <p:xfrm>
          <a:off x="581192" y="1980165"/>
          <a:ext cx="11029616" cy="46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87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Tested Algorithms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6E36FB0-10B9-8D48-1D4A-C87B85B32EA1}"/>
              </a:ext>
            </a:extLst>
          </p:cNvPr>
          <p:cNvSpPr txBox="1">
            <a:spLocks/>
          </p:cNvSpPr>
          <p:nvPr/>
        </p:nvSpPr>
        <p:spPr>
          <a:xfrm>
            <a:off x="838200" y="1706336"/>
            <a:ext cx="10515600" cy="478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C45639F-B710-1441-29BB-C9BA87D6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822" y="1959675"/>
            <a:ext cx="7280356" cy="4722665"/>
          </a:xfrm>
          <a:prstGeom prst="rect">
            <a:avLst/>
          </a:prstGeom>
        </p:spPr>
      </p:pic>
      <p:pic>
        <p:nvPicPr>
          <p:cNvPr id="27" name="Picture 2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A74AAEA-5068-CF94-7F0E-5B934A332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03C9EC7-5EEA-141A-F9D6-AC3C28283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499425"/>
                  </p:ext>
                </p:extLst>
              </p:nvPr>
            </p:nvGraphicFramePr>
            <p:xfrm>
              <a:off x="838200" y="1948212"/>
              <a:ext cx="10515600" cy="328258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413668038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7140957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604776479"/>
                        </a:ext>
                      </a:extLst>
                    </a:gridCol>
                  </a:tblGrid>
                  <a:tr h="137763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1" u="sng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Alphabet:</a:t>
                          </a:r>
                          <a:r>
                            <a:rPr lang="en-CA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set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sz="2000" b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CA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of symbols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1" u="sng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Word:</a:t>
                          </a:r>
                          <a:r>
                            <a:rPr lang="en-CA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 ordered sequence of concatenated (joined) symbols from an alphabet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1" u="sng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Language:</a:t>
                          </a:r>
                          <a:r>
                            <a:rPr lang="en-CA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potentially infinite set of words on some alphabet</a:t>
                          </a:r>
                          <a:endParaRPr lang="en-CA" sz="2000" b="0" u="sng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50122"/>
                      </a:ext>
                    </a:extLst>
                  </a:tr>
                  <a:tr h="9102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2000" b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CA" sz="2000" b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lit/>
                                  </m:rP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  <m:r>
                                  <m:rPr>
                                    <m:lit/>
                                  </m:rP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“0110”, “10011”, 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0110, 10011}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227574"/>
                      </a:ext>
                    </a:extLst>
                  </a:tr>
                  <a:tr h="9946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2000" b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CA" sz="2000" b="0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𝐷𝑁𝐴</m:t>
                                    </m:r>
                                  </m:sub>
                                </m:sSub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lit/>
                                  </m:rP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m:rPr>
                                    <m:lit/>
                                  </m:rPr>
                                  <a:rPr lang="en-CA" sz="2000" b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“A”, “CGTGGG”</a:t>
                          </a:r>
                          <a:r>
                            <a:rPr lang="en-US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CA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2000" b="0" i="1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2000" b="0" i="0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CA" sz="2000" b="0" i="1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𝐷𝑁𝐴</m:t>
                                    </m:r>
                                  </m:sub>
                                  <m:sup>
                                    <m:r>
                                      <a:rPr lang="en-CA" sz="2000" b="0" i="1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5438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C03C9EC7-5EEA-141A-F9D6-AC3C28283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499425"/>
                  </p:ext>
                </p:extLst>
              </p:nvPr>
            </p:nvGraphicFramePr>
            <p:xfrm>
              <a:off x="838200" y="1948212"/>
              <a:ext cx="10515600" cy="328258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413668038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7140957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604776479"/>
                        </a:ext>
                      </a:extLst>
                    </a:gridCol>
                  </a:tblGrid>
                  <a:tr h="13776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2752" r="-200725" b="-139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1" u="sng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Word:</a:t>
                          </a:r>
                          <a:r>
                            <a:rPr lang="en-CA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 ordered sequence of concatenated (joined) symbols from an alphabet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1" u="sng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Language:</a:t>
                          </a:r>
                          <a:r>
                            <a:rPr lang="en-CA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potentially infinite set of words on some alphabet</a:t>
                          </a:r>
                          <a:endParaRPr lang="en-CA" sz="2000" b="0" u="sng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50122"/>
                      </a:ext>
                    </a:extLst>
                  </a:tr>
                  <a:tr h="9102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2" t="-155556" r="-200725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“0110”, “10011”, 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62" t="-155556" r="-725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227574"/>
                      </a:ext>
                    </a:extLst>
                  </a:tr>
                  <a:tr h="994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2" t="-235897" r="-200725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“A”, “CGTGGG”</a:t>
                          </a:r>
                          <a:r>
                            <a:rPr lang="en-US" sz="20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en-CA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62" t="-235897" r="-725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438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FFEF917-2126-DC3C-1561-5276ACCB9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96804"/>
                <a:ext cx="10515600" cy="11624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empty word (the word with no joined symbols) is denoted: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Alphabets and languages are sets with standard set operations</a:t>
                </a:r>
              </a:p>
              <a:p>
                <a:pPr marL="457200" lvl="1" indent="0">
                  <a:buNone/>
                </a:pPr>
                <a:r>
                  <a:rPr lang="en-C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Union, intersection, concatenation, Kleene star, difference, complement, etc.</a:t>
                </a: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FFEF917-2126-DC3C-1561-5276ACCB9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96804"/>
                <a:ext cx="10515600" cy="1162413"/>
              </a:xfrm>
              <a:prstGeom prst="rect">
                <a:avLst/>
              </a:prstGeom>
              <a:blipFill>
                <a:blip r:embed="rId3"/>
                <a:stretch>
                  <a:fillRect l="-844" t="-10753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06F1CC0-5382-98B7-E65D-EE9201913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7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Scenarios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943B249-2C3B-6E59-48C7-3873EBB7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D0524A1-126A-E3FC-4225-74A57FB4B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1527"/>
              </p:ext>
            </p:extLst>
          </p:nvPr>
        </p:nvGraphicFramePr>
        <p:xfrm>
          <a:off x="581192" y="1980165"/>
          <a:ext cx="11029617" cy="33223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3030939998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3500098667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228329292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Practical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Sample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38656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construction 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one word membership</a:t>
                      </a: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much pre-processing is appropriate for each scenario? More pre-processing might lead to a faster structure, like an NFA with fewer states.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07995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construction </a:t>
                      </a:r>
                    </a:p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+ 100,000-word membership</a:t>
                      </a:r>
                    </a:p>
                  </a:txBody>
                  <a:tcPr anchor="ctr"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284466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1775A1-BDE2-5B79-FC44-24F7B4B6DE02}"/>
              </a:ext>
            </a:extLst>
          </p:cNvPr>
          <p:cNvSpPr txBox="1">
            <a:spLocks/>
          </p:cNvSpPr>
          <p:nvPr/>
        </p:nvSpPr>
        <p:spPr>
          <a:xfrm>
            <a:off x="581192" y="5566694"/>
            <a:ext cx="5514808" cy="1147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a|ab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*",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someInput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Exception()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E3BB09-062E-5200-E697-C3034E82008E}"/>
              </a:ext>
            </a:extLst>
          </p:cNvPr>
          <p:cNvSpPr txBox="1">
            <a:spLocks/>
          </p:cNvSpPr>
          <p:nvPr/>
        </p:nvSpPr>
        <p:spPr>
          <a:xfrm>
            <a:off x="6096000" y="5582157"/>
            <a:ext cx="5514808" cy="11473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my_table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col ~ ‘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a|ab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*’;</a:t>
            </a:r>
          </a:p>
        </p:txBody>
      </p:sp>
    </p:spTree>
    <p:extLst>
      <p:ext uri="{BB962C8B-B14F-4D97-AF65-F5344CB8AC3E}">
        <p14:creationId xmlns:p14="http://schemas.microsoft.com/office/powerpoint/2010/main" val="224028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Practical Sample: One 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73845-A1F7-7229-75ED-976CEF80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6" y="2201172"/>
            <a:ext cx="5269417" cy="395467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3D48CD-6509-3265-807F-A7C99838CA04}"/>
              </a:ext>
            </a:extLst>
          </p:cNvPr>
          <p:cNvSpPr txBox="1">
            <a:spLocks/>
          </p:cNvSpPr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is approximately 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times 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 than deciding word membership.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is fast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NFA construction cost, and programmers may be avoiding vulnerable expressions.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Cheap constructions 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also very good: follow, position, and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Glushkov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94AAFB-F8A8-09F1-55AA-AFC717A9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3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Practical Sample: 100,000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73845-A1F7-7229-75ED-976CEF80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5159" y="2201172"/>
            <a:ext cx="5265731" cy="395467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3D48CD-6509-3265-807F-A7C99838CA04}"/>
              </a:ext>
            </a:extLst>
          </p:cNvPr>
          <p:cNvSpPr txBox="1">
            <a:spLocks/>
          </p:cNvSpPr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time becomes </a:t>
            </a: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negligible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is still fast, except for some </a:t>
            </a: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vulnerable expressions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NFA with empty transitions (Thompson) </a:t>
            </a: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delays matching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therefore slower.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 spend a lot of time </a:t>
            </a:r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re-computing 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things.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 NFAs are slightly the fastest, as </a:t>
            </a:r>
            <a:r>
              <a:rPr lang="en-C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generally the smallest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94AAFB-F8A8-09F1-55AA-AFC717A9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4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109"/>
            <a:ext cx="11029616" cy="1013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Sample: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Sizes by Construction Method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53257-BCF0-5BBE-1826-86BD8836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30" y="1850737"/>
            <a:ext cx="6216939" cy="5007263"/>
          </a:xfrm>
          <a:prstGeom prst="rect">
            <a:avLst/>
          </a:prstGeom>
        </p:spPr>
      </p:pic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60860A7-A576-243D-99F2-A1FE72C7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80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Random Sample: One 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73845-A1F7-7229-75ED-976CEF80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45077" y="2203859"/>
            <a:ext cx="5265731" cy="394929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3D48CD-6509-3265-807F-A7C99838CA04}"/>
              </a:ext>
            </a:extLst>
          </p:cNvPr>
          <p:cNvSpPr txBox="1">
            <a:spLocks/>
          </p:cNvSpPr>
          <p:nvPr/>
        </p:nvSpPr>
        <p:spPr>
          <a:xfrm>
            <a:off x="515159" y="2201173"/>
            <a:ext cx="5275001" cy="4315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 are very fast!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generated regular expressions have </a:t>
            </a:r>
            <a:r>
              <a:rPr lang="en-C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nested stars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Leading to very large input test words. Thus, </a:t>
            </a:r>
            <a:r>
              <a:rPr lang="en-C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 are generally faster than membership 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tests.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 that these results are correct within a 5% margin of error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94AAFB-F8A8-09F1-55AA-AFC717A9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5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Random Sample: 100,000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73845-A1F7-7229-75ED-976CEF80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48694" y="2203859"/>
            <a:ext cx="5258497" cy="394929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3D48CD-6509-3265-807F-A7C99838CA04}"/>
              </a:ext>
            </a:extLst>
          </p:cNvPr>
          <p:cNvSpPr txBox="1">
            <a:spLocks/>
          </p:cNvSpPr>
          <p:nvPr/>
        </p:nvSpPr>
        <p:spPr>
          <a:xfrm>
            <a:off x="515159" y="2201173"/>
            <a:ext cx="5275001" cy="44195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almost no difference between one word and 100,000-word membership graphs because </a:t>
            </a:r>
            <a:r>
              <a:rPr lang="en-C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 are faster than membership for huge test words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that the very slow PDO construction is negligible compared to the long membership time of 100,000 words.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 that these results are correct within a 5% margin of error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C94AAFB-F8A8-09F1-55AA-AFC717A9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7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Conclusions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Backtracking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220107-BDD4-A4C7-05A3-39EFF3F9A442}"/>
              </a:ext>
            </a:extLst>
          </p:cNvPr>
          <p:cNvSpPr txBox="1">
            <a:spLocks/>
          </p:cNvSpPr>
          <p:nvPr/>
        </p:nvSpPr>
        <p:spPr>
          <a:xfrm>
            <a:off x="6755769" y="1033390"/>
            <a:ext cx="4855037" cy="560109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Programmers often use regular expressions as a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black box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, and do not always consider their vulnerability. This is dangerous since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decision time is exponentially bound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Unless non-regular features are really important, the backtracking algorithm should be avoided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Is “abb” accepted by 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 + (</a:t>
            </a:r>
            <a:r>
              <a:rPr lang="en-CA" sz="20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 (</a:t>
            </a:r>
            <a:r>
              <a:rPr lang="en-CA" sz="20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*)))?</a:t>
            </a:r>
            <a:b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</a:br>
            <a:endPara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CA" sz="200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bb		Backtrack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CA" sz="20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bb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CA" sz="20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en-CA" sz="20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b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CA" sz="20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en-CA" sz="20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bb		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Return YES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5A8BB52-9813-A0F7-2230-6C0F9E37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62AB4A-0505-9956-EA80-EED94AA9A6DB}"/>
              </a:ext>
            </a:extLst>
          </p:cNvPr>
          <p:cNvSpPr txBox="1">
            <a:spLocks/>
          </p:cNvSpPr>
          <p:nvPr/>
        </p:nvSpPr>
        <p:spPr>
          <a:xfrm>
            <a:off x="6273800" y="4055533"/>
            <a:ext cx="5080000" cy="257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5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Conclusions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NFA Algorithms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220107-BDD4-A4C7-05A3-39EFF3F9A442}"/>
              </a:ext>
            </a:extLst>
          </p:cNvPr>
          <p:cNvSpPr txBox="1">
            <a:spLocks/>
          </p:cNvSpPr>
          <p:nvPr/>
        </p:nvSpPr>
        <p:spPr>
          <a:xfrm>
            <a:off x="6755769" y="1033390"/>
            <a:ext cx="4855037" cy="2050633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 NFA is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construct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as efficient/small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partial derivative NFA</a:t>
            </a:r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5A8BB52-9813-A0F7-2230-6C0F9E37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D6CC2-A396-8D8C-29AB-0328DB4E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66"/>
          <a:stretch/>
        </p:blipFill>
        <p:spPr>
          <a:xfrm>
            <a:off x="7337593" y="3218598"/>
            <a:ext cx="3669532" cy="31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74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Conclusions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Partial Derivatives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220107-BDD4-A4C7-05A3-39EFF3F9A442}"/>
              </a:ext>
            </a:extLst>
          </p:cNvPr>
          <p:cNvSpPr txBox="1">
            <a:spLocks/>
          </p:cNvSpPr>
          <p:nvPr/>
        </p:nvSpPr>
        <p:spPr>
          <a:xfrm>
            <a:off x="6755769" y="1033390"/>
            <a:ext cx="4855037" cy="4368343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can be made in this area: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regular expression trees when adding elements to the “current” set is expensive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Can this cost be avoided by using a similar algorithm as the PDDAG construction, but with only completing some of the work?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this PDDAG-inspired algorithm, non-NFA partial derivatives are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slow</a:t>
            </a:r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5A8BB52-9813-A0F7-2230-6C0F9E37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B33BD2-6D14-CAAE-937D-00001CB519F8}"/>
                  </a:ext>
                </a:extLst>
              </p:cNvPr>
              <p:cNvSpPr txBox="1"/>
              <p:nvPr/>
            </p:nvSpPr>
            <p:spPr>
              <a:xfrm>
                <a:off x="7209982" y="4936402"/>
                <a:ext cx="3885226" cy="1434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C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𝛼𝛽</m:t>
                        </m:r>
                      </m:e>
                    </m:d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,  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∉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b>
                            </m:sSub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),  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CA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1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CA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CA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CA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  <m:r>
                      <a:rPr lang="en-CA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[…</m:t>
                        </m:r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…]</m:t>
                        </m:r>
                      </m:e>
                    </m:d>
                    <m:r>
                      <a:rPr lang="en-CA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CA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CA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  <m:r>
                      <a:rPr lang="en-CA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⊘</m:t>
                        </m:r>
                      </m:e>
                    </m:d>
                    <m:r>
                      <a:rPr lang="en-CA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∅,</m:t>
                    </m:r>
                    <m:r>
                      <a:rPr lang="en-CA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CA" sz="1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CA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CA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B33BD2-6D14-CAAE-937D-00001CB5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982" y="4936402"/>
                <a:ext cx="3885226" cy="1434688"/>
              </a:xfrm>
              <a:prstGeom prst="rect">
                <a:avLst/>
              </a:prstGeom>
              <a:blipFill>
                <a:blip r:embed="rId3"/>
                <a:stretch>
                  <a:fillRect l="-326" t="-71053" b="-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4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4B36-2CDC-7FF9-0055-88813A3AC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 Dr. Konstantinidis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A87F-054C-C19D-BF1E-F11BA2A59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SUPERVISING THIS RESEARCH PROJECT, AND INSPIRING MY INTEREST IN ACADEMIA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41DDEC64-3FC1-39B3-DD60-44009A9956A9}"/>
              </a:ext>
            </a:extLst>
          </p:cNvPr>
          <p:cNvSpPr/>
          <p:nvPr/>
        </p:nvSpPr>
        <p:spPr>
          <a:xfrm>
            <a:off x="4810537" y="3429000"/>
            <a:ext cx="2534856" cy="2534856"/>
          </a:xfrm>
          <a:prstGeom prst="smileyFace">
            <a:avLst>
              <a:gd name="adj" fmla="val 4653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6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– Formal Languages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962635-C484-5EF5-40EF-FFE6197D05A2}"/>
              </a:ext>
            </a:extLst>
          </p:cNvPr>
          <p:cNvSpPr txBox="1">
            <a:spLocks/>
          </p:cNvSpPr>
          <p:nvPr/>
        </p:nvSpPr>
        <p:spPr>
          <a:xfrm>
            <a:off x="917408" y="1715956"/>
            <a:ext cx="10515600" cy="713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Searching	   	     Validating		       	  Extracting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724471-CB7A-35BF-BCDE-A39A1D51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21" y="2470778"/>
            <a:ext cx="3354150" cy="388904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793815-03B1-080E-9994-F79AD8B3C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875" y="2470778"/>
            <a:ext cx="2984500" cy="183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F1BF7-4616-D833-C618-43258D888C54}"/>
              </a:ext>
            </a:extLst>
          </p:cNvPr>
          <p:cNvSpPr txBox="1"/>
          <p:nvPr/>
        </p:nvSpPr>
        <p:spPr>
          <a:xfrm>
            <a:off x="4411875" y="4770399"/>
            <a:ext cx="6491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 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quiz fill-in-the-blank correctness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shell output (grep)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AND… Anywhere things are encoded as text.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3D814E3-D8FB-2ED7-01DD-40E1D51A8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179" y="2470778"/>
            <a:ext cx="3550064" cy="2236446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4329736-0680-ED6D-2C24-8BA118D16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83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3470-B096-5D53-DD3E-CD7C4706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A174-A7BB-62D6-30C7-879BFFA0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4395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Valentin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Antimirov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“Partial derivatives of regular expressions and finite automaton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tions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In: </a:t>
            </a:r>
            <a:r>
              <a:rPr lang="en-C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Computer Science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155.2 (1996), pp. 291–319. DOI: 10.1016/0304- 3975(95)00182-4.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G.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Mirkin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“An Algorithm for Constructing a base in a Language of Regular Expressions”. In: </a:t>
            </a:r>
            <a:r>
              <a:rPr lang="en-C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Eng. Cybernetics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(1966), pp. 51–57.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Berglund, Frank Drewes, and Brink Van Der Merwe. “Analyzing Catastrophic Back- tracking Behavior in Practical Regular Expression Matching”. In: </a:t>
            </a:r>
            <a:r>
              <a:rPr lang="en-C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Proceedings in Theoretical Computer Science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151 (May 2014), pp. 109–123. DOI: 10.4204/EPTCS.151.7.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Sedgewick, Kevin Wayne. </a:t>
            </a:r>
            <a:r>
              <a:rPr lang="en-C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Algorithms,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 Available: https://algs4.cs.princeton.edu/54regexp/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grep.app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grep.app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Search across a half million git repos. </a:t>
            </a:r>
          </a:p>
          <a:p>
            <a:pPr marL="342900" indent="-342900">
              <a:buFont typeface="+mj-lt"/>
              <a:buAutoNum type="arabicPeriod"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about language enumeration techniques and all the NFA construction algorithms, refer to the submitted thesis paper.</a:t>
            </a:r>
          </a:p>
          <a:p>
            <a:pPr marL="0" indent="0" algn="ctr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(along with all source code) is available at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https://github.com/just1ngray/SMUHon-Practical-RE-Membership-Algs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962635-C484-5EF5-40EF-FFE6197D0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01465"/>
                <a:ext cx="10515600" cy="4356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 all finite and many </a:t>
                </a:r>
                <a:r>
                  <a:rPr lang="en-CA" sz="2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formal languages!</a:t>
                </a:r>
                <a:b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infinitely many regular expressions.</a:t>
                </a:r>
                <a:b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language described by a regular expression is called “regular”.</a:t>
                </a:r>
                <a:endParaRPr lang="en-CA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regular expression </a:t>
                </a:r>
                <a:r>
                  <a:rPr lang="en-CA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matches/accepts a word </a:t>
                </a:r>
                <a:r>
                  <a:rPr lang="en-CA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and only if: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962635-C484-5EF5-40EF-FFE6197D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1465"/>
                <a:ext cx="10515600" cy="4356535"/>
              </a:xfrm>
              <a:prstGeom prst="rect">
                <a:avLst/>
              </a:prstGeom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FEE95A8-2748-5E15-4127-81038A7C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91B8F2-003E-C13B-999C-006E40EA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– Definition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22912-F2D1-C878-22B4-8E6BC09514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2" y="2495295"/>
                <a:ext cx="5422390" cy="363304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Atomic Regular Expressions: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⊘ describes the empty language:</a:t>
                </a:r>
                <a:b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⊘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=∅={}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Also let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⊘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CA" sz="2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alphabet symbol:</a:t>
                </a:r>
                <a:br>
                  <a:rPr lang="en-CA" sz="2400" b="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CA" sz="2400" b="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Times New Roman" panose="02020603050405020304" pitchFamily="18" charset="0"/>
                  </a:rPr>
                  <a:t>Wild dot: </a:t>
                </a:r>
                <a:br>
                  <a:rPr lang="en-CA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 classes:</a:t>
                </a:r>
                <a:br>
                  <a:rPr lang="en-US" sz="2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𝑎𝑏𝑐𝑑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([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])=</m:t>
                    </m:r>
                    <m:d>
                      <m:dPr>
                        <m:begChr m:val="{"/>
                        <m:endChr m:val="}"/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b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22912-F2D1-C878-22B4-8E6BC0951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2" y="2495295"/>
                <a:ext cx="5422390" cy="3633047"/>
              </a:xfrm>
              <a:blipFill>
                <a:blip r:embed="rId2"/>
                <a:stretch>
                  <a:fillRect l="-1636" t="-1324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55A41D-3CFB-5554-E891-3DA6AE0824E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9" y="2846070"/>
                <a:ext cx="5422392" cy="363304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Regular Expressions given regular expressions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CA" sz="2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Kleene star: </a:t>
                </a:r>
                <a:b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Concatenation: </a:t>
                </a:r>
                <a:b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⊙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𝛼𝛽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br>
                  <a:rPr lang="en-CA" sz="2400" dirty="0"/>
                </a:br>
                <a:endParaRPr lang="en-CA" sz="2400" dirty="0"/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Disjunction: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55A41D-3CFB-5554-E891-3DA6AE082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9" y="2846070"/>
                <a:ext cx="5422392" cy="3633047"/>
              </a:xfrm>
              <a:blipFill>
                <a:blip r:embed="rId3"/>
                <a:stretch>
                  <a:fillRect l="-1869" t="-25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3C7092D-9EFC-39AC-0A9B-709E1B74D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5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91B8F2-003E-C13B-999C-006E40EA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Trees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2912-F2D1-C878-22B4-8E6BC0951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71795"/>
            <a:ext cx="6506817" cy="357610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often rely on implicit precedence rules: star &gt; </a:t>
            </a:r>
            <a:r>
              <a:rPr lang="en-CA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CA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</a:t>
            </a:r>
            <a:b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CA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a+ab</a:t>
            </a: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parenthesize the expression </a:t>
            </a:r>
            <a:b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(a + (a (b*)))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tree</a:t>
            </a:r>
            <a:b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65A48F-6DBE-1016-454F-0B8BFF29E6DC}"/>
              </a:ext>
            </a:extLst>
          </p:cNvPr>
          <p:cNvSpPr txBox="1"/>
          <p:nvPr/>
        </p:nvSpPr>
        <p:spPr>
          <a:xfrm>
            <a:off x="838200" y="594613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regular expression algorithms depend on the regular expression tree.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a regular expression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nodes in the tree.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7F6E59-AE5E-D554-65EA-A79F16463BBC}"/>
              </a:ext>
            </a:extLst>
          </p:cNvPr>
          <p:cNvGrpSpPr/>
          <p:nvPr/>
        </p:nvGrpSpPr>
        <p:grpSpPr>
          <a:xfrm>
            <a:off x="8551847" y="1971795"/>
            <a:ext cx="2556420" cy="3855709"/>
            <a:chOff x="8428381" y="1030494"/>
            <a:chExt cx="3180523" cy="479701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1F890F-40DF-6A7F-8B30-1487121E4AB4}"/>
                </a:ext>
              </a:extLst>
            </p:cNvPr>
            <p:cNvSpPr/>
            <p:nvPr/>
          </p:nvSpPr>
          <p:spPr>
            <a:xfrm>
              <a:off x="9223512" y="1030494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464325-A1F8-3879-C9B6-5C8941A8A9EC}"/>
                </a:ext>
              </a:extLst>
            </p:cNvPr>
            <p:cNvSpPr/>
            <p:nvPr/>
          </p:nvSpPr>
          <p:spPr>
            <a:xfrm>
              <a:off x="10018643" y="2356057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</a:rPr>
                <a:t>⊙</a:t>
              </a:r>
              <a:r>
                <a:rPr lang="en-CA" dirty="0"/>
                <a:t> </a:t>
              </a:r>
              <a:endParaRPr lang="en-CA" sz="2800" dirty="0">
                <a:effectLst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76D1B2-B773-C2AF-7944-5E7E71ED62F5}"/>
                </a:ext>
              </a:extLst>
            </p:cNvPr>
            <p:cNvSpPr/>
            <p:nvPr/>
          </p:nvSpPr>
          <p:spPr>
            <a:xfrm>
              <a:off x="8428381" y="2356056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D733AE3-3A82-6641-F34A-E0376FEF4C6E}"/>
                </a:ext>
              </a:extLst>
            </p:cNvPr>
            <p:cNvSpPr/>
            <p:nvPr/>
          </p:nvSpPr>
          <p:spPr>
            <a:xfrm>
              <a:off x="9223512" y="3694215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0E73FD-B58A-9871-8F9E-AA3252D76387}"/>
                </a:ext>
              </a:extLst>
            </p:cNvPr>
            <p:cNvSpPr/>
            <p:nvPr/>
          </p:nvSpPr>
          <p:spPr>
            <a:xfrm>
              <a:off x="10813773" y="3694215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3B89DF4-E0DE-0BF4-EF52-147E1B8458AD}"/>
                </a:ext>
              </a:extLst>
            </p:cNvPr>
            <p:cNvSpPr/>
            <p:nvPr/>
          </p:nvSpPr>
          <p:spPr>
            <a:xfrm>
              <a:off x="10813773" y="5032373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DA4940-2E5A-03F1-A73F-D0669A3D47BF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9621078" y="1825625"/>
              <a:ext cx="795131" cy="530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3B75257-948B-AE07-24E2-3C653FA5D985}"/>
                </a:ext>
              </a:extLst>
            </p:cNvPr>
            <p:cNvCxnSpPr>
              <a:cxnSpLocks/>
              <a:stCxn id="42" idx="4"/>
              <a:endCxn id="44" idx="0"/>
            </p:cNvCxnSpPr>
            <p:nvPr/>
          </p:nvCxnSpPr>
          <p:spPr>
            <a:xfrm flipH="1">
              <a:off x="8825947" y="1825625"/>
              <a:ext cx="795131" cy="530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186C49-3E1E-BED2-A281-2DCA92608B73}"/>
                </a:ext>
              </a:extLst>
            </p:cNvPr>
            <p:cNvCxnSpPr>
              <a:cxnSpLocks/>
              <a:stCxn id="43" idx="4"/>
              <a:endCxn id="45" idx="0"/>
            </p:cNvCxnSpPr>
            <p:nvPr/>
          </p:nvCxnSpPr>
          <p:spPr>
            <a:xfrm flipH="1">
              <a:off x="9621078" y="3151188"/>
              <a:ext cx="795131" cy="5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D86B59-E8C6-554B-0D91-B1D836991864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0416209" y="3151188"/>
              <a:ext cx="795130" cy="5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053197E-B09E-D3DC-6129-AB47917D504F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>
            <a:xfrm>
              <a:off x="11211339" y="4489346"/>
              <a:ext cx="0" cy="5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BD5CABB-67C2-6965-52DC-21A7FF87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Regular Expression Membership Problem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962635-C484-5EF5-40EF-FFE6197D0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5769" y="1033390"/>
                <a:ext cx="4855037" cy="4825409"/>
              </a:xfrm>
              <a:prstGeom prst="rect">
                <a:avLst/>
              </a:prstGeom>
              <a:ln w="5715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u="sng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regular expression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matches/accepts a word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and only if: 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regular expression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word </a:t>
                </a:r>
                <a:r>
                  <a:rPr lang="en-US" sz="2000" i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45720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Derivatives</a:t>
                </a:r>
              </a:p>
              <a:p>
                <a:pPr marL="45720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Backtracking</a:t>
                </a:r>
              </a:p>
              <a:p>
                <a:pPr marL="45720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Automata</a:t>
                </a:r>
              </a:p>
              <a:p>
                <a:pPr marL="45720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962635-C484-5EF5-40EF-FFE6197D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769" y="1033390"/>
                <a:ext cx="4855037" cy="4825409"/>
              </a:xfrm>
              <a:prstGeom prst="rect">
                <a:avLst/>
              </a:prstGeom>
              <a:blipFill>
                <a:blip r:embed="rId2"/>
                <a:stretch>
                  <a:fillRect l="-781" r="-130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EC19CF4-C707-0D09-28A8-631DE8F8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6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Partial Derivative Membership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962635-C484-5EF5-40EF-FFE6197D0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38135"/>
                <a:ext cx="10515600" cy="4356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partial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returns a set of regular expressions </a:t>
                </a:r>
                <a:r>
                  <a:rPr lang="en-CA" sz="2400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 2]</a:t>
                </a:r>
              </a:p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Calculated recursively on the regular expression tree</a:t>
                </a:r>
              </a:p>
              <a:p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𝛼𝛽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,  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∉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b>
                            </m:sSub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),  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CA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[…</m:t>
                        </m:r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…]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⊘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∅,</m:t>
                    </m:r>
                    <m: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962635-C484-5EF5-40EF-FFE6197D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8135"/>
                <a:ext cx="10515600" cy="4356535"/>
              </a:xfrm>
              <a:prstGeom prst="rect">
                <a:avLst/>
              </a:prstGeom>
              <a:blipFill>
                <a:blip r:embed="rId2"/>
                <a:stretch>
                  <a:fillRect l="-844" t="-1220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C610B1B-347A-FD1D-936D-8A95776B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1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F268-BD35-81D0-1F54-0F835553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Partial Derivative Membership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962635-C484-5EF5-40EF-FFE6197D0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02878" y="5144823"/>
                <a:ext cx="4211318" cy="1722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𝛼𝛽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,  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∉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b>
                            </m:sSub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),  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CA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CA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[…</m:t>
                        </m:r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…]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⊘</m:t>
                        </m:r>
                      </m:e>
                    </m:d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∅,</m:t>
                    </m:r>
                    <m: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CA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0962635-C484-5EF5-40EF-FFE6197D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878" y="5144823"/>
                <a:ext cx="4211318" cy="1722665"/>
              </a:xfrm>
              <a:prstGeom prst="rect">
                <a:avLst/>
              </a:prstGeom>
              <a:blipFill>
                <a:blip r:embed="rId2"/>
                <a:stretch>
                  <a:fillRect l="-602" t="-72794" b="-2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D42190D-7EEF-8EB2-2E36-3238ACBF34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949202"/>
                  </p:ext>
                </p:extLst>
              </p:nvPr>
            </p:nvGraphicFramePr>
            <p:xfrm>
              <a:off x="428743" y="1980165"/>
              <a:ext cx="7741920" cy="3662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84020">
                      <a:extLst>
                        <a:ext uri="{9D8B030D-6E8A-4147-A177-3AD203B41FA5}">
                          <a16:colId xmlns:a16="http://schemas.microsoft.com/office/drawing/2014/main" val="2766088635"/>
                        </a:ext>
                      </a:extLst>
                    </a:gridCol>
                    <a:gridCol w="2865120">
                      <a:extLst>
                        <a:ext uri="{9D8B030D-6E8A-4147-A177-3AD203B41FA5}">
                          <a16:colId xmlns:a16="http://schemas.microsoft.com/office/drawing/2014/main" val="348758562"/>
                        </a:ext>
                      </a:extLst>
                    </a:gridCol>
                    <a:gridCol w="3192780">
                      <a:extLst>
                        <a:ext uri="{9D8B030D-6E8A-4147-A177-3AD203B41FA5}">
                          <a16:colId xmlns:a16="http://schemas.microsoft.com/office/drawing/2014/main" val="8573778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Input word “abb”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Current PDs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Next PDs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33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{</a:t>
                          </a:r>
                          <a:r>
                            <a:rPr lang="en-CA" sz="1800" dirty="0">
                              <a:solidFill>
                                <a:srgbClr val="C00000"/>
                              </a:solidFill>
                              <a:latin typeface="+mj-lt"/>
                            </a:rPr>
                            <a:t>(a + (a (b*)))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b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CA" sz="1800" b="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CA" sz="1800" b="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∗))</m:t>
                              </m:r>
                              <m:r>
                                <m:rPr>
                                  <m:nor/>
                                </m:rP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CA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18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)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∗))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sz="1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800" b="0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CA" sz="1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CA" sz="18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)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∗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1800" b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CA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r>
                                <a:rPr lang="en-CA" sz="18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}{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∗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CA" sz="18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nor/>
                                </m:rP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CA" sz="1800" b="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sz="1800" b="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∗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148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CA" sz="18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CA" sz="1800" b="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CA" sz="1800" dirty="0" smtClean="0">
                                  <a:solidFill>
                                    <a:srgbClr val="C00000"/>
                                  </a:solidFill>
                                  <a:latin typeface="+mj-lt"/>
                                </a:rPr>
                                <m:t>∗</m:t>
                              </m:r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1800" kern="1200" dirty="0" smtClean="0">
                                      <a:solidFill>
                                        <a:srgbClr val="C00000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=∅        ∪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∗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lit/>
                                </m:rP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CA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∗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CA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∗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1389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∗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∗</m:t>
                                  </m:r>
                                </m:e>
                              </m:d>
                              <m:r>
                                <a:rPr lang="en-CA" sz="1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CA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CA" sz="1800" dirty="0" smtClean="0">
                                      <a:solidFill>
                                        <a:srgbClr val="C00000"/>
                                      </a:solidFill>
                                      <a:latin typeface="+mj-lt"/>
                                    </a:rPr>
                                    <m:t>∗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2904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D42190D-7EEF-8EB2-2E36-3238ACBF34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949202"/>
                  </p:ext>
                </p:extLst>
              </p:nvPr>
            </p:nvGraphicFramePr>
            <p:xfrm>
              <a:off x="428743" y="1980165"/>
              <a:ext cx="7741920" cy="3662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84020">
                      <a:extLst>
                        <a:ext uri="{9D8B030D-6E8A-4147-A177-3AD203B41FA5}">
                          <a16:colId xmlns:a16="http://schemas.microsoft.com/office/drawing/2014/main" val="2766088635"/>
                        </a:ext>
                      </a:extLst>
                    </a:gridCol>
                    <a:gridCol w="2865120">
                      <a:extLst>
                        <a:ext uri="{9D8B030D-6E8A-4147-A177-3AD203B41FA5}">
                          <a16:colId xmlns:a16="http://schemas.microsoft.com/office/drawing/2014/main" val="348758562"/>
                        </a:ext>
                      </a:extLst>
                    </a:gridCol>
                    <a:gridCol w="3192780">
                      <a:extLst>
                        <a:ext uri="{9D8B030D-6E8A-4147-A177-3AD203B41FA5}">
                          <a16:colId xmlns:a16="http://schemas.microsoft.com/office/drawing/2014/main" val="85737787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Input word “abb”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Current PDs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Next PDs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337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{</a:t>
                          </a:r>
                          <a:r>
                            <a:rPr lang="en-CA" sz="1800" dirty="0">
                              <a:solidFill>
                                <a:srgbClr val="C00000"/>
                              </a:solidFill>
                              <a:latin typeface="+mj-lt"/>
                            </a:rPr>
                            <a:t>(a + (a (b*)))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460" t="-45690" r="-794" b="-111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14803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50" t="-179787" r="-112389" b="-37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460" t="-179787" r="-794" b="-37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389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+mj-lt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50" t="-906897" r="-112389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460" t="-906897" r="-794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02904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7207CB-3116-8401-F9CF-4FED5C84DCB4}"/>
                  </a:ext>
                </a:extLst>
              </p:cNvPr>
              <p:cNvSpPr txBox="1"/>
              <p:nvPr/>
            </p:nvSpPr>
            <p:spPr>
              <a:xfrm>
                <a:off x="343759" y="5657671"/>
                <a:ext cx="71475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YES, because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 YES when any of the final next PDs accept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checking if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accepted is straightforward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7207CB-3116-8401-F9CF-4FED5C84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9" y="5657671"/>
                <a:ext cx="7147558" cy="1200329"/>
              </a:xfrm>
              <a:prstGeom prst="rect">
                <a:avLst/>
              </a:prstGeom>
              <a:blipFill>
                <a:blip r:embed="rId4"/>
                <a:stretch>
                  <a:fillRect l="-1241" t="-4211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92D73A7-E67A-D425-1795-AFE64861E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0"/>
            <a:ext cx="1479550" cy="43794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E1154B2-426F-B08E-B200-2D700569F1FE}"/>
              </a:ext>
            </a:extLst>
          </p:cNvPr>
          <p:cNvGrpSpPr/>
          <p:nvPr/>
        </p:nvGrpSpPr>
        <p:grpSpPr>
          <a:xfrm>
            <a:off x="9150815" y="2321046"/>
            <a:ext cx="1808053" cy="2726988"/>
            <a:chOff x="8428381" y="1030494"/>
            <a:chExt cx="3180523" cy="479701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D38CB76-7184-BDA0-5C75-08190DED2E5A}"/>
                </a:ext>
              </a:extLst>
            </p:cNvPr>
            <p:cNvSpPr/>
            <p:nvPr/>
          </p:nvSpPr>
          <p:spPr>
            <a:xfrm>
              <a:off x="9223512" y="1030494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1A839F-F3A4-BD00-FD1F-3D28D9889C66}"/>
                </a:ext>
              </a:extLst>
            </p:cNvPr>
            <p:cNvSpPr/>
            <p:nvPr/>
          </p:nvSpPr>
          <p:spPr>
            <a:xfrm>
              <a:off x="10018643" y="2356057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>
                  <a:solidFill>
                    <a:schemeClr val="tx1"/>
                  </a:solidFill>
                </a:rPr>
                <a:t>⊙</a:t>
              </a:r>
              <a:r>
                <a:rPr lang="en-CA" dirty="0"/>
                <a:t> </a:t>
              </a:r>
              <a:endParaRPr lang="en-CA" sz="2800" dirty="0">
                <a:effectLst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BF71779-1DA4-054A-D68D-964651105913}"/>
                </a:ext>
              </a:extLst>
            </p:cNvPr>
            <p:cNvSpPr/>
            <p:nvPr/>
          </p:nvSpPr>
          <p:spPr>
            <a:xfrm>
              <a:off x="8428381" y="2356056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6F996C3-5958-EFCF-35DF-0016B06D4A50}"/>
                </a:ext>
              </a:extLst>
            </p:cNvPr>
            <p:cNvSpPr/>
            <p:nvPr/>
          </p:nvSpPr>
          <p:spPr>
            <a:xfrm>
              <a:off x="9223512" y="3694215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AE9083-CA63-2E44-C599-802C738DEE65}"/>
                </a:ext>
              </a:extLst>
            </p:cNvPr>
            <p:cNvSpPr/>
            <p:nvPr/>
          </p:nvSpPr>
          <p:spPr>
            <a:xfrm>
              <a:off x="10813773" y="3694215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C79C47-237F-6993-4C8A-1EDE3362E5B7}"/>
                </a:ext>
              </a:extLst>
            </p:cNvPr>
            <p:cNvSpPr/>
            <p:nvPr/>
          </p:nvSpPr>
          <p:spPr>
            <a:xfrm>
              <a:off x="10813773" y="5032373"/>
              <a:ext cx="795131" cy="79513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273850C-334B-45BE-2029-1A32F9C024E0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>
              <a:off x="9621078" y="1825625"/>
              <a:ext cx="795131" cy="530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1E4241-E2DA-5FA5-2BA2-836215E53AFC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 flipH="1">
              <a:off x="8825947" y="1825625"/>
              <a:ext cx="795131" cy="530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D7E0733-0BD4-CD8B-B270-8292DF83E0FE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9621078" y="3151188"/>
              <a:ext cx="795131" cy="5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0ADD7F0-54CF-AB39-2B65-4904A444C174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10416209" y="3151188"/>
              <a:ext cx="795130" cy="5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17159B-39C0-6C37-C543-8C143C69F8B9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11211339" y="4489346"/>
              <a:ext cx="0" cy="543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4648176-3F73-465E-208B-8FEE9563B14B}"/>
              </a:ext>
            </a:extLst>
          </p:cNvPr>
          <p:cNvSpPr txBox="1"/>
          <p:nvPr/>
        </p:nvSpPr>
        <p:spPr>
          <a:xfrm>
            <a:off x="9299192" y="1860286"/>
            <a:ext cx="151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+ (a (b*)))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719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{302CA1FE-B685-9C46-A878-8F81A6A012CC}tf10001123</Template>
  <TotalTime>2907</TotalTime>
  <Words>2237</Words>
  <Application>Microsoft Macintosh PowerPoint</Application>
  <PresentationFormat>Widescreen</PresentationFormat>
  <Paragraphs>307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Times New Roman</vt:lpstr>
      <vt:lpstr>Wingdings 2</vt:lpstr>
      <vt:lpstr>Dividend</vt:lpstr>
      <vt:lpstr>The Practical Efficiency of Regular Expression Membership Algorithms</vt:lpstr>
      <vt:lpstr>Formal Languages</vt:lpstr>
      <vt:lpstr>Motivation – Formal Languages</vt:lpstr>
      <vt:lpstr>Regular Expressions</vt:lpstr>
      <vt:lpstr>Regular Expressions – Definition </vt:lpstr>
      <vt:lpstr>Regular Expression Trees </vt:lpstr>
      <vt:lpstr>Regular Expression Membership Problem</vt:lpstr>
      <vt:lpstr>1. Partial Derivative Membership</vt:lpstr>
      <vt:lpstr>1. Partial Derivative Membership</vt:lpstr>
      <vt:lpstr>2. Backtracking Membership [3]</vt:lpstr>
      <vt:lpstr>2. Backtracking Membership</vt:lpstr>
      <vt:lpstr>2. Backtracking Membership</vt:lpstr>
      <vt:lpstr>2. Backtracking Membership</vt:lpstr>
      <vt:lpstr>3. Finite Automaton Membership</vt:lpstr>
      <vt:lpstr>3. Finite Automaton Membership</vt:lpstr>
      <vt:lpstr>NFA Thompson Construction</vt:lpstr>
      <vt:lpstr>Methodology</vt:lpstr>
      <vt:lpstr>Methodology</vt:lpstr>
      <vt:lpstr>Summary of Tested Algorithms</vt:lpstr>
      <vt:lpstr>Considered Scenarios</vt:lpstr>
      <vt:lpstr>Practical Sample: One word</vt:lpstr>
      <vt:lpstr>Practical Sample: 100,000 words</vt:lpstr>
      <vt:lpstr>Practical Sample:  NFA Sizes by Construction Method</vt:lpstr>
      <vt:lpstr>Random Sample: One word</vt:lpstr>
      <vt:lpstr>Random Sample: 100,000 words</vt:lpstr>
      <vt:lpstr>Conclusions Backtracking</vt:lpstr>
      <vt:lpstr>Conclusions NFA Algorithms</vt:lpstr>
      <vt:lpstr>Conclusions Partial Derivatives</vt:lpstr>
      <vt:lpstr>Thank You Dr. Konstantinidis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Gray</dc:creator>
  <cp:lastModifiedBy>Justin Gray</cp:lastModifiedBy>
  <cp:revision>381</cp:revision>
  <cp:lastPrinted>2022-04-25T22:45:35Z</cp:lastPrinted>
  <dcterms:created xsi:type="dcterms:W3CDTF">2022-04-23T16:24:07Z</dcterms:created>
  <dcterms:modified xsi:type="dcterms:W3CDTF">2022-04-26T11:50:40Z</dcterms:modified>
</cp:coreProperties>
</file>