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7"/>
  </p:notesMasterIdLst>
  <p:sldIdLst>
    <p:sldId id="256" r:id="rId2"/>
    <p:sldId id="257" r:id="rId3"/>
    <p:sldId id="260" r:id="rId4"/>
    <p:sldId id="258" r:id="rId5"/>
    <p:sldId id="259" r:id="rId6"/>
    <p:sldId id="262" r:id="rId7"/>
    <p:sldId id="273" r:id="rId8"/>
    <p:sldId id="261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6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35"/>
    <p:restoredTop sz="85703"/>
  </p:normalViewPr>
  <p:slideViewPr>
    <p:cSldViewPr snapToGrid="0" snapToObjects="1">
      <p:cViewPr varScale="1">
        <p:scale>
          <a:sx n="191" d="100"/>
          <a:sy n="191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B75F0F-BEB5-40BC-88EC-C6917FFACC17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497DA7E-E959-4DCF-84C7-C6EDB3C623AA}">
      <dgm:prSet/>
      <dgm:spPr/>
      <dgm:t>
        <a:bodyPr/>
        <a:lstStyle/>
        <a:p>
          <a:r>
            <a:rPr lang="en-US" u="sng" dirty="0">
              <a:latin typeface="Arial" panose="020B0604020202020204" pitchFamily="34" charset="0"/>
              <a:cs typeface="Arial" panose="020B0604020202020204" pitchFamily="34" charset="0"/>
            </a:rPr>
            <a:t>https://</a:t>
          </a:r>
          <a:r>
            <a:rPr lang="en-US" u="sng" dirty="0" err="1">
              <a:latin typeface="Arial" panose="020B0604020202020204" pitchFamily="34" charset="0"/>
              <a:cs typeface="Arial" panose="020B0604020202020204" pitchFamily="34" charset="0"/>
            </a:rPr>
            <a:t>grep.app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indexes GitHub source code</a:t>
          </a:r>
        </a:p>
      </dgm:t>
    </dgm:pt>
    <dgm:pt modelId="{CCF70E3A-B5A8-48A6-AC0D-AA59EE02B206}" type="parTrans" cxnId="{173CDE40-1B16-40D4-977E-895A6D642891}">
      <dgm:prSet/>
      <dgm:spPr/>
      <dgm:t>
        <a:bodyPr/>
        <a:lstStyle/>
        <a:p>
          <a:endParaRPr lang="en-US"/>
        </a:p>
      </dgm:t>
    </dgm:pt>
    <dgm:pt modelId="{1B71275E-72C7-450A-B5F1-EC36510AA65B}" type="sibTrans" cxnId="{173CDE40-1B16-40D4-977E-895A6D642891}">
      <dgm:prSet/>
      <dgm:spPr/>
      <dgm:t>
        <a:bodyPr/>
        <a:lstStyle/>
        <a:p>
          <a:endParaRPr lang="en-US"/>
        </a:p>
      </dgm:t>
    </dgm:pt>
    <dgm:pt modelId="{48B12E49-A1FF-4391-8BC2-BEE10A36449B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Extracted </a:t>
          </a:r>
          <a:r>
            <a:rPr lang="en-US" u="sng" dirty="0">
              <a:latin typeface="Arial" panose="020B0604020202020204" pitchFamily="34" charset="0"/>
              <a:cs typeface="Arial" panose="020B0604020202020204" pitchFamily="34" charset="0"/>
            </a:rPr>
            <a:t>31,887 lines of code containing partial regular expressions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from public GitHub repositories</a:t>
          </a:r>
        </a:p>
      </dgm:t>
    </dgm:pt>
    <dgm:pt modelId="{06B3912D-86A1-455F-B238-8CA8D6895B87}" type="parTrans" cxnId="{0DB3314E-0905-4B6B-8915-6C3A9A2C5D9E}">
      <dgm:prSet/>
      <dgm:spPr/>
      <dgm:t>
        <a:bodyPr/>
        <a:lstStyle/>
        <a:p>
          <a:endParaRPr lang="en-US"/>
        </a:p>
      </dgm:t>
    </dgm:pt>
    <dgm:pt modelId="{0DDE16CB-AF9D-4081-8934-84C78EA1BDC9}" type="sibTrans" cxnId="{0DB3314E-0905-4B6B-8915-6C3A9A2C5D9E}">
      <dgm:prSet/>
      <dgm:spPr/>
      <dgm:t>
        <a:bodyPr/>
        <a:lstStyle/>
        <a:p>
          <a:endParaRPr lang="en-US"/>
        </a:p>
      </dgm:t>
    </dgm:pt>
    <dgm:pt modelId="{65A2A730-6B06-4828-892B-26EC38851C04}">
      <dgm:prSet/>
      <dgm:spPr/>
      <dgm:t>
        <a:bodyPr/>
        <a:lstStyle/>
        <a:p>
          <a:r>
            <a:rPr lang="en-US" u="sng" dirty="0">
              <a:latin typeface="Arial" panose="020B0604020202020204" pitchFamily="34" charset="0"/>
              <a:cs typeface="Arial" panose="020B0604020202020204" pitchFamily="34" charset="0"/>
            </a:rPr>
            <a:t>12,023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of these lines have regular expressions satisfying:</a:t>
          </a:r>
        </a:p>
      </dgm:t>
    </dgm:pt>
    <dgm:pt modelId="{962BD2AC-AA22-4B17-8B07-7432C726427D}" type="parTrans" cxnId="{A4BA8BA6-85EE-4FFF-8447-73CB23D6B7B8}">
      <dgm:prSet/>
      <dgm:spPr/>
      <dgm:t>
        <a:bodyPr/>
        <a:lstStyle/>
        <a:p>
          <a:endParaRPr lang="en-US"/>
        </a:p>
      </dgm:t>
    </dgm:pt>
    <dgm:pt modelId="{83F8B7C5-B0D6-4710-92CE-DFBC999CB48F}" type="sibTrans" cxnId="{A4BA8BA6-85EE-4FFF-8447-73CB23D6B7B8}">
      <dgm:prSet/>
      <dgm:spPr/>
      <dgm:t>
        <a:bodyPr/>
        <a:lstStyle/>
        <a:p>
          <a:endParaRPr lang="en-US"/>
        </a:p>
      </dgm:t>
    </dgm:pt>
    <dgm:pt modelId="{31CB71D0-1FC8-4975-9363-C813520E63E1}">
      <dgm:prSet custT="1"/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Completeness</a:t>
          </a:r>
        </a:p>
      </dgm:t>
    </dgm:pt>
    <dgm:pt modelId="{E99E0009-3564-487D-81BB-DF69C6EB69E0}" type="parTrans" cxnId="{5E43EC56-5AA4-472A-B9FE-B026937F5937}">
      <dgm:prSet/>
      <dgm:spPr/>
      <dgm:t>
        <a:bodyPr/>
        <a:lstStyle/>
        <a:p>
          <a:endParaRPr lang="en-US"/>
        </a:p>
      </dgm:t>
    </dgm:pt>
    <dgm:pt modelId="{0259516A-F42C-441C-A8F1-3229D58EBD2F}" type="sibTrans" cxnId="{5E43EC56-5AA4-472A-B9FE-B026937F5937}">
      <dgm:prSet/>
      <dgm:spPr/>
      <dgm:t>
        <a:bodyPr/>
        <a:lstStyle/>
        <a:p>
          <a:endParaRPr lang="en-US"/>
        </a:p>
      </dgm:t>
    </dgm:pt>
    <dgm:pt modelId="{C1E8AEEC-EC72-42D2-9BB0-DF7557A001B3}">
      <dgm:prSet custT="1"/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No errors</a:t>
          </a:r>
        </a:p>
      </dgm:t>
    </dgm:pt>
    <dgm:pt modelId="{E29FB5C9-B9F5-402E-AA58-89BFD4B60E49}" type="parTrans" cxnId="{189518B4-30BE-4E9B-BB34-E71CCDD9C84A}">
      <dgm:prSet/>
      <dgm:spPr/>
      <dgm:t>
        <a:bodyPr/>
        <a:lstStyle/>
        <a:p>
          <a:endParaRPr lang="en-US"/>
        </a:p>
      </dgm:t>
    </dgm:pt>
    <dgm:pt modelId="{1BB7C033-EF2C-4312-80BB-7B5674A00676}" type="sibTrans" cxnId="{189518B4-30BE-4E9B-BB34-E71CCDD9C84A}">
      <dgm:prSet/>
      <dgm:spPr/>
      <dgm:t>
        <a:bodyPr/>
        <a:lstStyle/>
        <a:p>
          <a:endParaRPr lang="en-US"/>
        </a:p>
      </dgm:t>
    </dgm:pt>
    <dgm:pt modelId="{E9545599-DD3C-4075-AC3C-4FDADE987104}">
      <dgm:prSet custT="1"/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No backreferences, lookaheads, boundary assertions</a:t>
          </a:r>
        </a:p>
      </dgm:t>
    </dgm:pt>
    <dgm:pt modelId="{E8E633C5-E72A-4A21-9D89-A5E49B1DFC93}" type="parTrans" cxnId="{073BBA0B-4DCA-40A0-A66C-AA5AAF26E0E7}">
      <dgm:prSet/>
      <dgm:spPr/>
      <dgm:t>
        <a:bodyPr/>
        <a:lstStyle/>
        <a:p>
          <a:endParaRPr lang="en-US"/>
        </a:p>
      </dgm:t>
    </dgm:pt>
    <dgm:pt modelId="{004C51B8-32F3-40B7-8FA5-A75FF5AEE914}" type="sibTrans" cxnId="{073BBA0B-4DCA-40A0-A66C-AA5AAF26E0E7}">
      <dgm:prSet/>
      <dgm:spPr/>
      <dgm:t>
        <a:bodyPr/>
        <a:lstStyle/>
        <a:p>
          <a:endParaRPr lang="en-US"/>
        </a:p>
      </dgm:t>
    </dgm:pt>
    <dgm:pt modelId="{F5288695-8FCB-453B-8BC2-4EF4B6812FEF}">
      <dgm:prSet custT="1"/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Distinct when formatted as equivalent unambiguous mathematical expressions</a:t>
          </a:r>
          <a:endParaRPr lang="en-US" sz="1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A2785A-5D06-4BE1-88A3-5D70AA28496C}" type="parTrans" cxnId="{70D8C308-53D1-4FBD-9945-85C0344EE452}">
      <dgm:prSet/>
      <dgm:spPr/>
      <dgm:t>
        <a:bodyPr/>
        <a:lstStyle/>
        <a:p>
          <a:endParaRPr lang="en-US"/>
        </a:p>
      </dgm:t>
    </dgm:pt>
    <dgm:pt modelId="{7565CD48-0B28-420C-A9D7-A29551991F52}" type="sibTrans" cxnId="{70D8C308-53D1-4FBD-9945-85C0344EE452}">
      <dgm:prSet/>
      <dgm:spPr/>
      <dgm:t>
        <a:bodyPr/>
        <a:lstStyle/>
        <a:p>
          <a:endParaRPr lang="en-US"/>
        </a:p>
      </dgm:t>
    </dgm:pt>
    <dgm:pt modelId="{0BEF63D6-7E4B-A546-8CE2-2B6CD395E51E}" type="pres">
      <dgm:prSet presAssocID="{C1B75F0F-BEB5-40BC-88EC-C6917FFACC17}" presName="Name0" presStyleCnt="0">
        <dgm:presLayoutVars>
          <dgm:dir/>
          <dgm:animLvl val="lvl"/>
          <dgm:resizeHandles val="exact"/>
        </dgm:presLayoutVars>
      </dgm:prSet>
      <dgm:spPr/>
    </dgm:pt>
    <dgm:pt modelId="{2C194065-7906-1147-AF13-8819E5991B43}" type="pres">
      <dgm:prSet presAssocID="{65A2A730-6B06-4828-892B-26EC38851C04}" presName="boxAndChildren" presStyleCnt="0"/>
      <dgm:spPr/>
    </dgm:pt>
    <dgm:pt modelId="{8BA507E2-56D3-9848-8A91-5253CC8275FC}" type="pres">
      <dgm:prSet presAssocID="{65A2A730-6B06-4828-892B-26EC38851C04}" presName="parentTextBox" presStyleLbl="node1" presStyleIdx="0" presStyleCnt="3"/>
      <dgm:spPr/>
    </dgm:pt>
    <dgm:pt modelId="{E68AC3D6-E8A9-1044-B774-5C51B6BF4A29}" type="pres">
      <dgm:prSet presAssocID="{65A2A730-6B06-4828-892B-26EC38851C04}" presName="entireBox" presStyleLbl="node1" presStyleIdx="0" presStyleCnt="3"/>
      <dgm:spPr/>
    </dgm:pt>
    <dgm:pt modelId="{2EF1BFA2-3757-BE45-A3E1-8DEF11F480D0}" type="pres">
      <dgm:prSet presAssocID="{65A2A730-6B06-4828-892B-26EC38851C04}" presName="descendantBox" presStyleCnt="0"/>
      <dgm:spPr/>
    </dgm:pt>
    <dgm:pt modelId="{7FB8A9C1-958B-7F40-89F0-EE6E39E61E91}" type="pres">
      <dgm:prSet presAssocID="{31CB71D0-1FC8-4975-9363-C813520E63E1}" presName="childTextBox" presStyleLbl="fgAccFollowNode1" presStyleIdx="0" presStyleCnt="4">
        <dgm:presLayoutVars>
          <dgm:bulletEnabled val="1"/>
        </dgm:presLayoutVars>
      </dgm:prSet>
      <dgm:spPr/>
    </dgm:pt>
    <dgm:pt modelId="{050DB6FF-C77E-F743-86C4-6A06324A4462}" type="pres">
      <dgm:prSet presAssocID="{C1E8AEEC-EC72-42D2-9BB0-DF7557A001B3}" presName="childTextBox" presStyleLbl="fgAccFollowNode1" presStyleIdx="1" presStyleCnt="4" custScaleX="64608">
        <dgm:presLayoutVars>
          <dgm:bulletEnabled val="1"/>
        </dgm:presLayoutVars>
      </dgm:prSet>
      <dgm:spPr/>
    </dgm:pt>
    <dgm:pt modelId="{EAB5B89D-E1F1-EB42-968F-5988D80BE3A3}" type="pres">
      <dgm:prSet presAssocID="{E9545599-DD3C-4075-AC3C-4FDADE987104}" presName="childTextBox" presStyleLbl="fgAccFollowNode1" presStyleIdx="2" presStyleCnt="4" custScaleX="146337">
        <dgm:presLayoutVars>
          <dgm:bulletEnabled val="1"/>
        </dgm:presLayoutVars>
      </dgm:prSet>
      <dgm:spPr/>
    </dgm:pt>
    <dgm:pt modelId="{ECBCCE11-5D08-EA4D-9E55-559F89BDE2AF}" type="pres">
      <dgm:prSet presAssocID="{F5288695-8FCB-453B-8BC2-4EF4B6812FEF}" presName="childTextBox" presStyleLbl="fgAccFollowNode1" presStyleIdx="3" presStyleCnt="4" custScaleX="188230">
        <dgm:presLayoutVars>
          <dgm:bulletEnabled val="1"/>
        </dgm:presLayoutVars>
      </dgm:prSet>
      <dgm:spPr/>
    </dgm:pt>
    <dgm:pt modelId="{881A5593-4B2C-AD40-9CAA-DB29C5521907}" type="pres">
      <dgm:prSet presAssocID="{0DDE16CB-AF9D-4081-8934-84C78EA1BDC9}" presName="sp" presStyleCnt="0"/>
      <dgm:spPr/>
    </dgm:pt>
    <dgm:pt modelId="{6E2E66B1-A033-E44F-B77B-D721015F7577}" type="pres">
      <dgm:prSet presAssocID="{48B12E49-A1FF-4391-8BC2-BEE10A36449B}" presName="arrowAndChildren" presStyleCnt="0"/>
      <dgm:spPr/>
    </dgm:pt>
    <dgm:pt modelId="{1611026A-9D58-2C42-9429-E381F824AC36}" type="pres">
      <dgm:prSet presAssocID="{48B12E49-A1FF-4391-8BC2-BEE10A36449B}" presName="parentTextArrow" presStyleLbl="node1" presStyleIdx="1" presStyleCnt="3"/>
      <dgm:spPr/>
    </dgm:pt>
    <dgm:pt modelId="{34B229ED-C8AF-0848-AAEA-55D4F208D4DC}" type="pres">
      <dgm:prSet presAssocID="{1B71275E-72C7-450A-B5F1-EC36510AA65B}" presName="sp" presStyleCnt="0"/>
      <dgm:spPr/>
    </dgm:pt>
    <dgm:pt modelId="{DC800C68-8A0F-C34E-944D-8CE7C115BA22}" type="pres">
      <dgm:prSet presAssocID="{7497DA7E-E959-4DCF-84C7-C6EDB3C623AA}" presName="arrowAndChildren" presStyleCnt="0"/>
      <dgm:spPr/>
    </dgm:pt>
    <dgm:pt modelId="{12879487-2507-A249-993F-EC725D8E8733}" type="pres">
      <dgm:prSet presAssocID="{7497DA7E-E959-4DCF-84C7-C6EDB3C623AA}" presName="parentTextArrow" presStyleLbl="node1" presStyleIdx="2" presStyleCnt="3"/>
      <dgm:spPr/>
    </dgm:pt>
  </dgm:ptLst>
  <dgm:cxnLst>
    <dgm:cxn modelId="{70D8C308-53D1-4FBD-9945-85C0344EE452}" srcId="{65A2A730-6B06-4828-892B-26EC38851C04}" destId="{F5288695-8FCB-453B-8BC2-4EF4B6812FEF}" srcOrd="3" destOrd="0" parTransId="{A2A2785A-5D06-4BE1-88A3-5D70AA28496C}" sibTransId="{7565CD48-0B28-420C-A9D7-A29551991F52}"/>
    <dgm:cxn modelId="{073BBA0B-4DCA-40A0-A66C-AA5AAF26E0E7}" srcId="{65A2A730-6B06-4828-892B-26EC38851C04}" destId="{E9545599-DD3C-4075-AC3C-4FDADE987104}" srcOrd="2" destOrd="0" parTransId="{E8E633C5-E72A-4A21-9D89-A5E49B1DFC93}" sibTransId="{004C51B8-32F3-40B7-8FA5-A75FF5AEE914}"/>
    <dgm:cxn modelId="{DA618026-579F-E841-9069-D91C02DA79FE}" type="presOf" srcId="{31CB71D0-1FC8-4975-9363-C813520E63E1}" destId="{7FB8A9C1-958B-7F40-89F0-EE6E39E61E91}" srcOrd="0" destOrd="0" presId="urn:microsoft.com/office/officeart/2005/8/layout/process4"/>
    <dgm:cxn modelId="{AEDDD033-5D6C-6E4E-AF9E-81280F7C5CA6}" type="presOf" srcId="{7497DA7E-E959-4DCF-84C7-C6EDB3C623AA}" destId="{12879487-2507-A249-993F-EC725D8E8733}" srcOrd="0" destOrd="0" presId="urn:microsoft.com/office/officeart/2005/8/layout/process4"/>
    <dgm:cxn modelId="{173CDE40-1B16-40D4-977E-895A6D642891}" srcId="{C1B75F0F-BEB5-40BC-88EC-C6917FFACC17}" destId="{7497DA7E-E959-4DCF-84C7-C6EDB3C623AA}" srcOrd="0" destOrd="0" parTransId="{CCF70E3A-B5A8-48A6-AC0D-AA59EE02B206}" sibTransId="{1B71275E-72C7-450A-B5F1-EC36510AA65B}"/>
    <dgm:cxn modelId="{7EC30148-1C49-0245-9CF7-ED11B873AAFF}" type="presOf" srcId="{65A2A730-6B06-4828-892B-26EC38851C04}" destId="{E68AC3D6-E8A9-1044-B774-5C51B6BF4A29}" srcOrd="1" destOrd="0" presId="urn:microsoft.com/office/officeart/2005/8/layout/process4"/>
    <dgm:cxn modelId="{0416D949-B5F3-ED41-83E7-697952E7F258}" type="presOf" srcId="{48B12E49-A1FF-4391-8BC2-BEE10A36449B}" destId="{1611026A-9D58-2C42-9429-E381F824AC36}" srcOrd="0" destOrd="0" presId="urn:microsoft.com/office/officeart/2005/8/layout/process4"/>
    <dgm:cxn modelId="{0DB3314E-0905-4B6B-8915-6C3A9A2C5D9E}" srcId="{C1B75F0F-BEB5-40BC-88EC-C6917FFACC17}" destId="{48B12E49-A1FF-4391-8BC2-BEE10A36449B}" srcOrd="1" destOrd="0" parTransId="{06B3912D-86A1-455F-B238-8CA8D6895B87}" sibTransId="{0DDE16CB-AF9D-4081-8934-84C78EA1BDC9}"/>
    <dgm:cxn modelId="{D4648A51-8D45-ED44-8E18-9D658D293C4D}" type="presOf" srcId="{C1E8AEEC-EC72-42D2-9BB0-DF7557A001B3}" destId="{050DB6FF-C77E-F743-86C4-6A06324A4462}" srcOrd="0" destOrd="0" presId="urn:microsoft.com/office/officeart/2005/8/layout/process4"/>
    <dgm:cxn modelId="{5E43EC56-5AA4-472A-B9FE-B026937F5937}" srcId="{65A2A730-6B06-4828-892B-26EC38851C04}" destId="{31CB71D0-1FC8-4975-9363-C813520E63E1}" srcOrd="0" destOrd="0" parTransId="{E99E0009-3564-487D-81BB-DF69C6EB69E0}" sibTransId="{0259516A-F42C-441C-A8F1-3229D58EBD2F}"/>
    <dgm:cxn modelId="{7D511F6F-7B56-D545-9CE6-D913B0CDB04A}" type="presOf" srcId="{65A2A730-6B06-4828-892B-26EC38851C04}" destId="{8BA507E2-56D3-9848-8A91-5253CC8275FC}" srcOrd="0" destOrd="0" presId="urn:microsoft.com/office/officeart/2005/8/layout/process4"/>
    <dgm:cxn modelId="{A4BA8BA6-85EE-4FFF-8447-73CB23D6B7B8}" srcId="{C1B75F0F-BEB5-40BC-88EC-C6917FFACC17}" destId="{65A2A730-6B06-4828-892B-26EC38851C04}" srcOrd="2" destOrd="0" parTransId="{962BD2AC-AA22-4B17-8B07-7432C726427D}" sibTransId="{83F8B7C5-B0D6-4710-92CE-DFBC999CB48F}"/>
    <dgm:cxn modelId="{189518B4-30BE-4E9B-BB34-E71CCDD9C84A}" srcId="{65A2A730-6B06-4828-892B-26EC38851C04}" destId="{C1E8AEEC-EC72-42D2-9BB0-DF7557A001B3}" srcOrd="1" destOrd="0" parTransId="{E29FB5C9-B9F5-402E-AA58-89BFD4B60E49}" sibTransId="{1BB7C033-EF2C-4312-80BB-7B5674A00676}"/>
    <dgm:cxn modelId="{268666C3-7C4D-974D-9A95-79DF750391A4}" type="presOf" srcId="{E9545599-DD3C-4075-AC3C-4FDADE987104}" destId="{EAB5B89D-E1F1-EB42-968F-5988D80BE3A3}" srcOrd="0" destOrd="0" presId="urn:microsoft.com/office/officeart/2005/8/layout/process4"/>
    <dgm:cxn modelId="{794D10D1-589F-CC41-AE74-AC13F7C18A1A}" type="presOf" srcId="{C1B75F0F-BEB5-40BC-88EC-C6917FFACC17}" destId="{0BEF63D6-7E4B-A546-8CE2-2B6CD395E51E}" srcOrd="0" destOrd="0" presId="urn:microsoft.com/office/officeart/2005/8/layout/process4"/>
    <dgm:cxn modelId="{EFCC9BE8-5379-AA4B-9129-CD516092D006}" type="presOf" srcId="{F5288695-8FCB-453B-8BC2-4EF4B6812FEF}" destId="{ECBCCE11-5D08-EA4D-9E55-559F89BDE2AF}" srcOrd="0" destOrd="0" presId="urn:microsoft.com/office/officeart/2005/8/layout/process4"/>
    <dgm:cxn modelId="{457AD9AA-9A48-6643-95F2-3403105D65C9}" type="presParOf" srcId="{0BEF63D6-7E4B-A546-8CE2-2B6CD395E51E}" destId="{2C194065-7906-1147-AF13-8819E5991B43}" srcOrd="0" destOrd="0" presId="urn:microsoft.com/office/officeart/2005/8/layout/process4"/>
    <dgm:cxn modelId="{E8577FB0-B0B4-C647-AF37-E635D70C7C82}" type="presParOf" srcId="{2C194065-7906-1147-AF13-8819E5991B43}" destId="{8BA507E2-56D3-9848-8A91-5253CC8275FC}" srcOrd="0" destOrd="0" presId="urn:microsoft.com/office/officeart/2005/8/layout/process4"/>
    <dgm:cxn modelId="{D8FFEA5A-7D3C-9347-B7BF-BCC9D039BF5B}" type="presParOf" srcId="{2C194065-7906-1147-AF13-8819E5991B43}" destId="{E68AC3D6-E8A9-1044-B774-5C51B6BF4A29}" srcOrd="1" destOrd="0" presId="urn:microsoft.com/office/officeart/2005/8/layout/process4"/>
    <dgm:cxn modelId="{6C531608-8E13-AB4D-BC5A-DC9C353D9B67}" type="presParOf" srcId="{2C194065-7906-1147-AF13-8819E5991B43}" destId="{2EF1BFA2-3757-BE45-A3E1-8DEF11F480D0}" srcOrd="2" destOrd="0" presId="urn:microsoft.com/office/officeart/2005/8/layout/process4"/>
    <dgm:cxn modelId="{D4D6130D-E497-F14B-8DA4-101D15A917FC}" type="presParOf" srcId="{2EF1BFA2-3757-BE45-A3E1-8DEF11F480D0}" destId="{7FB8A9C1-958B-7F40-89F0-EE6E39E61E91}" srcOrd="0" destOrd="0" presId="urn:microsoft.com/office/officeart/2005/8/layout/process4"/>
    <dgm:cxn modelId="{E3E46FEC-D27F-9648-ACB8-D24610712A97}" type="presParOf" srcId="{2EF1BFA2-3757-BE45-A3E1-8DEF11F480D0}" destId="{050DB6FF-C77E-F743-86C4-6A06324A4462}" srcOrd="1" destOrd="0" presId="urn:microsoft.com/office/officeart/2005/8/layout/process4"/>
    <dgm:cxn modelId="{143174D6-58DE-2E4C-A269-1728880BCBD8}" type="presParOf" srcId="{2EF1BFA2-3757-BE45-A3E1-8DEF11F480D0}" destId="{EAB5B89D-E1F1-EB42-968F-5988D80BE3A3}" srcOrd="2" destOrd="0" presId="urn:microsoft.com/office/officeart/2005/8/layout/process4"/>
    <dgm:cxn modelId="{39D8FEEB-7876-3540-9869-60CF2AA1DBBA}" type="presParOf" srcId="{2EF1BFA2-3757-BE45-A3E1-8DEF11F480D0}" destId="{ECBCCE11-5D08-EA4D-9E55-559F89BDE2AF}" srcOrd="3" destOrd="0" presId="urn:microsoft.com/office/officeart/2005/8/layout/process4"/>
    <dgm:cxn modelId="{02487D3E-D14F-394A-A608-142A21E597B1}" type="presParOf" srcId="{0BEF63D6-7E4B-A546-8CE2-2B6CD395E51E}" destId="{881A5593-4B2C-AD40-9CAA-DB29C5521907}" srcOrd="1" destOrd="0" presId="urn:microsoft.com/office/officeart/2005/8/layout/process4"/>
    <dgm:cxn modelId="{40E55E4A-D157-F44C-90C6-F1E1BE27ED10}" type="presParOf" srcId="{0BEF63D6-7E4B-A546-8CE2-2B6CD395E51E}" destId="{6E2E66B1-A033-E44F-B77B-D721015F7577}" srcOrd="2" destOrd="0" presId="urn:microsoft.com/office/officeart/2005/8/layout/process4"/>
    <dgm:cxn modelId="{E750C75B-BFAF-D946-84D8-EB20DBE17C00}" type="presParOf" srcId="{6E2E66B1-A033-E44F-B77B-D721015F7577}" destId="{1611026A-9D58-2C42-9429-E381F824AC36}" srcOrd="0" destOrd="0" presId="urn:microsoft.com/office/officeart/2005/8/layout/process4"/>
    <dgm:cxn modelId="{36683134-A61A-D548-8F61-48BBAEC2B3C1}" type="presParOf" srcId="{0BEF63D6-7E4B-A546-8CE2-2B6CD395E51E}" destId="{34B229ED-C8AF-0848-AAEA-55D4F208D4DC}" srcOrd="3" destOrd="0" presId="urn:microsoft.com/office/officeart/2005/8/layout/process4"/>
    <dgm:cxn modelId="{DEE13356-725E-6E44-8A90-F913E1362399}" type="presParOf" srcId="{0BEF63D6-7E4B-A546-8CE2-2B6CD395E51E}" destId="{DC800C68-8A0F-C34E-944D-8CE7C115BA22}" srcOrd="4" destOrd="0" presId="urn:microsoft.com/office/officeart/2005/8/layout/process4"/>
    <dgm:cxn modelId="{EE158A7F-A841-2143-B7F0-F40940265EC3}" type="presParOf" srcId="{DC800C68-8A0F-C34E-944D-8CE7C115BA22}" destId="{12879487-2507-A249-993F-EC725D8E873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8AC3D6-E8A9-1044-B774-5C51B6BF4A29}">
      <dsp:nvSpPr>
        <dsp:cNvPr id="0" name=""/>
        <dsp:cNvSpPr/>
      </dsp:nvSpPr>
      <dsp:spPr>
        <a:xfrm>
          <a:off x="0" y="4198735"/>
          <a:ext cx="6506304" cy="13781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u="sng" kern="1200" dirty="0">
              <a:latin typeface="Arial" panose="020B0604020202020204" pitchFamily="34" charset="0"/>
              <a:cs typeface="Arial" panose="020B0604020202020204" pitchFamily="34" charset="0"/>
            </a:rPr>
            <a:t>12,023</a:t>
          </a: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 of these lines have regular expressions satisfying:</a:t>
          </a:r>
        </a:p>
      </dsp:txBody>
      <dsp:txXfrm>
        <a:off x="0" y="4198735"/>
        <a:ext cx="6506304" cy="744184"/>
      </dsp:txXfrm>
    </dsp:sp>
    <dsp:sp modelId="{7FB8A9C1-958B-7F40-89F0-EE6E39E61E91}">
      <dsp:nvSpPr>
        <dsp:cNvPr id="0" name=""/>
        <dsp:cNvSpPr/>
      </dsp:nvSpPr>
      <dsp:spPr>
        <a:xfrm>
          <a:off x="2196" y="4915357"/>
          <a:ext cx="1302531" cy="63393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Completeness</a:t>
          </a:r>
        </a:p>
      </dsp:txBody>
      <dsp:txXfrm>
        <a:off x="2196" y="4915357"/>
        <a:ext cx="1302531" cy="633934"/>
      </dsp:txXfrm>
    </dsp:sp>
    <dsp:sp modelId="{050DB6FF-C77E-F743-86C4-6A06324A4462}">
      <dsp:nvSpPr>
        <dsp:cNvPr id="0" name=""/>
        <dsp:cNvSpPr/>
      </dsp:nvSpPr>
      <dsp:spPr>
        <a:xfrm>
          <a:off x="1304727" y="4915357"/>
          <a:ext cx="841539" cy="633934"/>
        </a:xfrm>
        <a:prstGeom prst="rect">
          <a:avLst/>
        </a:prstGeom>
        <a:solidFill>
          <a:schemeClr val="accent2">
            <a:tint val="40000"/>
            <a:alpha val="90000"/>
            <a:hueOff val="-11941"/>
            <a:satOff val="-18222"/>
            <a:lumOff val="-1882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11941"/>
              <a:satOff val="-18222"/>
              <a:lumOff val="-1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No errors</a:t>
          </a:r>
        </a:p>
      </dsp:txBody>
      <dsp:txXfrm>
        <a:off x="1304727" y="4915357"/>
        <a:ext cx="841539" cy="633934"/>
      </dsp:txXfrm>
    </dsp:sp>
    <dsp:sp modelId="{EAB5B89D-E1F1-EB42-968F-5988D80BE3A3}">
      <dsp:nvSpPr>
        <dsp:cNvPr id="0" name=""/>
        <dsp:cNvSpPr/>
      </dsp:nvSpPr>
      <dsp:spPr>
        <a:xfrm>
          <a:off x="2146267" y="4915357"/>
          <a:ext cx="1906085" cy="633934"/>
        </a:xfrm>
        <a:prstGeom prst="rect">
          <a:avLst/>
        </a:prstGeom>
        <a:solidFill>
          <a:schemeClr val="accent2">
            <a:tint val="40000"/>
            <a:alpha val="90000"/>
            <a:hueOff val="-23882"/>
            <a:satOff val="-36445"/>
            <a:lumOff val="-3764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23882"/>
              <a:satOff val="-36445"/>
              <a:lumOff val="-37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No backreferences, lookaheads, boundary assertions</a:t>
          </a:r>
        </a:p>
      </dsp:txBody>
      <dsp:txXfrm>
        <a:off x="2146267" y="4915357"/>
        <a:ext cx="1906085" cy="633934"/>
      </dsp:txXfrm>
    </dsp:sp>
    <dsp:sp modelId="{ECBCCE11-5D08-EA4D-9E55-559F89BDE2AF}">
      <dsp:nvSpPr>
        <dsp:cNvPr id="0" name=""/>
        <dsp:cNvSpPr/>
      </dsp:nvSpPr>
      <dsp:spPr>
        <a:xfrm>
          <a:off x="4052352" y="4915357"/>
          <a:ext cx="2451755" cy="633934"/>
        </a:xfrm>
        <a:prstGeom prst="rect">
          <a:avLst/>
        </a:prstGeom>
        <a:solidFill>
          <a:schemeClr val="accent2">
            <a:tint val="40000"/>
            <a:alpha val="90000"/>
            <a:hueOff val="-35823"/>
            <a:satOff val="-54667"/>
            <a:lumOff val="-5646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35823"/>
              <a:satOff val="-54667"/>
              <a:lumOff val="-5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Distinct when formatted as equivalent unambiguous mathematical expressions</a:t>
          </a:r>
          <a:endParaRPr lang="en-US" sz="1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52352" y="4915357"/>
        <a:ext cx="2451755" cy="633934"/>
      </dsp:txXfrm>
    </dsp:sp>
    <dsp:sp modelId="{1611026A-9D58-2C42-9429-E381F824AC36}">
      <dsp:nvSpPr>
        <dsp:cNvPr id="0" name=""/>
        <dsp:cNvSpPr/>
      </dsp:nvSpPr>
      <dsp:spPr>
        <a:xfrm rot="10800000">
          <a:off x="0" y="2099860"/>
          <a:ext cx="6506304" cy="2119546"/>
        </a:xfrm>
        <a:prstGeom prst="upArrowCallout">
          <a:avLst/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Extracted </a:t>
          </a:r>
          <a:r>
            <a:rPr lang="en-US" sz="1900" u="sng" kern="1200" dirty="0">
              <a:latin typeface="Arial" panose="020B0604020202020204" pitchFamily="34" charset="0"/>
              <a:cs typeface="Arial" panose="020B0604020202020204" pitchFamily="34" charset="0"/>
            </a:rPr>
            <a:t>31,887 lines of code containing partial regular expressions</a:t>
          </a: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 from public GitHub repositories</a:t>
          </a:r>
        </a:p>
      </dsp:txBody>
      <dsp:txXfrm rot="10800000">
        <a:off x="0" y="2099860"/>
        <a:ext cx="6506304" cy="1377217"/>
      </dsp:txXfrm>
    </dsp:sp>
    <dsp:sp modelId="{12879487-2507-A249-993F-EC725D8E8733}">
      <dsp:nvSpPr>
        <dsp:cNvPr id="0" name=""/>
        <dsp:cNvSpPr/>
      </dsp:nvSpPr>
      <dsp:spPr>
        <a:xfrm rot="10800000">
          <a:off x="0" y="985"/>
          <a:ext cx="6506304" cy="2119546"/>
        </a:xfrm>
        <a:prstGeom prst="upArrowCallou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u="sng" kern="1200" dirty="0">
              <a:latin typeface="Arial" panose="020B0604020202020204" pitchFamily="34" charset="0"/>
              <a:cs typeface="Arial" panose="020B0604020202020204" pitchFamily="34" charset="0"/>
            </a:rPr>
            <a:t>https://</a:t>
          </a:r>
          <a:r>
            <a:rPr lang="en-US" sz="1900" u="sng" kern="1200" dirty="0" err="1">
              <a:latin typeface="Arial" panose="020B0604020202020204" pitchFamily="34" charset="0"/>
              <a:cs typeface="Arial" panose="020B0604020202020204" pitchFamily="34" charset="0"/>
            </a:rPr>
            <a:t>grep.app</a:t>
          </a: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 indexes GitHub source code</a:t>
          </a:r>
        </a:p>
      </dsp:txBody>
      <dsp:txXfrm rot="10800000">
        <a:off x="0" y="985"/>
        <a:ext cx="6506304" cy="1377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EAC89-C76C-2B41-AFA8-D4C2B326CCD1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FB897-60E9-8040-9042-1F89AA152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8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really important.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Keep alphabet, word, and language straight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REMEMBER! Words are just a sequence of symbols, not necessarily a real-life English 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FB897-60E9-8040-9042-1F89AA1527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80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main mathematical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FB897-60E9-8040-9042-1F89AA1527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59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extensions are compatible because they are just “sugar” on top of mathematical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FB897-60E9-8040-9042-1F89AA1527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37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consider anchors – they complicate matters a great deal.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FB897-60E9-8040-9042-1F89AA1527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63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FB897-60E9-8040-9042-1F89AA1527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84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FB897-60E9-8040-9042-1F89AA1527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49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FB897-60E9-8040-9042-1F89AA1527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1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the highest resolution in expressions under length ~100.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FB897-60E9-8040-9042-1F89AA1527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70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expressions longer than ~50, it’s more efficient to compute ALL partial derivatives with respect to ALL symbols in the alphabet and create the respective automaton.</a:t>
            </a:r>
          </a:p>
          <a:p>
            <a:r>
              <a:rPr lang="en-US" dirty="0"/>
              <a:t>This is because the total number of partial derivatives of α will be ≤ the alphabet length of the given expression.</a:t>
            </a:r>
          </a:p>
          <a:p>
            <a:endParaRPr lang="en-US" dirty="0"/>
          </a:p>
          <a:p>
            <a:r>
              <a:rPr lang="en-US" dirty="0"/>
              <a:t>WOW!!</a:t>
            </a:r>
          </a:p>
          <a:p>
            <a:endParaRPr lang="en-US" dirty="0"/>
          </a:p>
          <a:p>
            <a:r>
              <a:rPr lang="en-US" dirty="0"/>
              <a:t>Note: as soon as you have to compute multiple words on a RE, you should build the NFA no matter what.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FB897-60E9-8040-9042-1F89AA1527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A47EF72-6D3D-F643-93A7-4E2D858E8FB7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94A0715-9C34-034C-B6A6-681680D3076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57416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EF72-6D3D-F643-93A7-4E2D858E8FB7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0715-9C34-034C-B6A6-681680D30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8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EF72-6D3D-F643-93A7-4E2D858E8FB7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0715-9C34-034C-B6A6-681680D30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EF72-6D3D-F643-93A7-4E2D858E8FB7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0715-9C34-034C-B6A6-681680D30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8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47EF72-6D3D-F643-93A7-4E2D858E8FB7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4A0715-9C34-034C-B6A6-681680D307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19961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EF72-6D3D-F643-93A7-4E2D858E8FB7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0715-9C34-034C-B6A6-681680D30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EF72-6D3D-F643-93A7-4E2D858E8FB7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0715-9C34-034C-B6A6-681680D30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8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EF72-6D3D-F643-93A7-4E2D858E8FB7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0715-9C34-034C-B6A6-681680D30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0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EF72-6D3D-F643-93A7-4E2D858E8FB7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0715-9C34-034C-B6A6-681680D30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9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47EF72-6D3D-F643-93A7-4E2D858E8FB7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4A0715-9C34-034C-B6A6-681680D3076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580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47EF72-6D3D-F643-93A7-4E2D858E8FB7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4A0715-9C34-034C-B6A6-681680D3076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209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A47EF72-6D3D-F643-93A7-4E2D858E8FB7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94A0715-9C34-034C-B6A6-681680D3076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841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5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algs4.cs.princeton.edu/54regex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33E2-C565-5240-8C3C-C072E4490C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cap="none" dirty="0">
                <a:latin typeface="Arial" panose="020B0604020202020204" pitchFamily="34" charset="0"/>
                <a:cs typeface="Arial" panose="020B0604020202020204" pitchFamily="34" charset="0"/>
              </a:rPr>
              <a:t>The Practical Efficiency of Regular Expression Membership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0AEA8-7399-B748-B254-FB50766B8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Justin Gray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(Supervised by Dr. Konstantinidis)</a:t>
            </a:r>
          </a:p>
        </p:txBody>
      </p:sp>
    </p:spTree>
    <p:extLst>
      <p:ext uri="{BB962C8B-B14F-4D97-AF65-F5344CB8AC3E}">
        <p14:creationId xmlns:p14="http://schemas.microsoft.com/office/powerpoint/2010/main" val="2465729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7DF348D-1DD8-C34F-8C9C-0442B481F0EA}"/>
              </a:ext>
            </a:extLst>
          </p:cNvPr>
          <p:cNvSpPr txBox="1"/>
          <p:nvPr/>
        </p:nvSpPr>
        <p:spPr>
          <a:xfrm>
            <a:off x="1371599" y="1402915"/>
            <a:ext cx="960119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Implemented in almost every programming language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Supports non-regular language operations (i.e., backreferences)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work without constructing an automaton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Usually very fast: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0101 can be processed through L(0+(01)*) in “5 steps”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61972-814A-D446-B8AA-19F3E419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7115"/>
          </a:xfrm>
        </p:spPr>
        <p:txBody>
          <a:bodyPr>
            <a:no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The Membership Problem: Backtracking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1FB38F-938C-8847-A047-0494A22A9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6117" y="2972575"/>
            <a:ext cx="2725089" cy="28096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0101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∈ L(</a:t>
            </a:r>
            <a:r>
              <a:rPr lang="en-US" sz="2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+(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1)*)</a:t>
            </a:r>
            <a:endParaRPr lang="en-US" sz="26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i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200" i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101 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 marL="0" indent="0">
              <a:buNone/>
            </a:pPr>
            <a:r>
              <a:rPr lang="en-US" sz="2200" i="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200" i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0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2200" i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i="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0</a:t>
            </a:r>
            <a:r>
              <a:rPr lang="en-US" sz="2200" i="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200" i="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200" i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0" indent="0">
              <a:buNone/>
            </a:pPr>
            <a:r>
              <a:rPr lang="en-US" sz="2200" i="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0</a:t>
            </a:r>
            <a:r>
              <a:rPr lang="en-US" sz="2200" i="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200" i="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2200" b="1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✔️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010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1972-814A-D446-B8AA-19F3E419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711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Membership Problem: Backtracking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DAF46A-EF86-154A-9221-23DDF93DAFAE}"/>
              </a:ext>
            </a:extLst>
          </p:cNvPr>
          <p:cNvSpPr txBox="1"/>
          <p:nvPr/>
        </p:nvSpPr>
        <p:spPr>
          <a:xfrm>
            <a:off x="4639297" y="1588827"/>
            <a:ext cx="1565753" cy="457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aaab</a:t>
            </a:r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∈ L(α)</a:t>
            </a:r>
            <a:endParaRPr lang="en-US" sz="6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aab</a:t>
            </a:r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aaa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>
              <a:lnSpc>
                <a:spcPct val="120000"/>
              </a:lnSpc>
            </a:pP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aab</a:t>
            </a:r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aaa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Answer: No</a:t>
            </a:r>
          </a:p>
          <a:p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4C0ED5-D261-5944-9463-62DEC6832930}"/>
              </a:ext>
            </a:extLst>
          </p:cNvPr>
          <p:cNvSpPr txBox="1"/>
          <p:nvPr/>
        </p:nvSpPr>
        <p:spPr>
          <a:xfrm>
            <a:off x="1371600" y="1214221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 α = (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68BA4-6083-B345-9F33-217DE9973EE2}"/>
              </a:ext>
            </a:extLst>
          </p:cNvPr>
          <p:cNvSpPr txBox="1"/>
          <p:nvPr/>
        </p:nvSpPr>
        <p:spPr>
          <a:xfrm>
            <a:off x="1435493" y="1583553"/>
            <a:ext cx="156575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aab</a:t>
            </a:r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∈ L(α)</a:t>
            </a:r>
            <a:endParaRPr lang="en-US" sz="6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Answer: No</a:t>
            </a:r>
          </a:p>
          <a:p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3D4D56-773B-9E44-8AF3-15CD170C4909}"/>
              </a:ext>
            </a:extLst>
          </p:cNvPr>
          <p:cNvSpPr txBox="1"/>
          <p:nvPr/>
        </p:nvSpPr>
        <p:spPr>
          <a:xfrm>
            <a:off x="7843101" y="1583553"/>
            <a:ext cx="2168211" cy="442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aaaab</a:t>
            </a:r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∈ L(α)</a:t>
            </a:r>
            <a:endParaRPr lang="en-US" sz="6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aaab</a:t>
            </a:r>
            <a:endParaRPr lang="en-US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aab</a:t>
            </a:r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aaa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aaaa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aaa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aab</a:t>
            </a:r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aaa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>
              <a:lnSpc>
                <a:spcPct val="12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Answer: No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5377C-DFEE-6D43-83ED-A200AB3AAF11}"/>
              </a:ext>
            </a:extLst>
          </p:cNvPr>
          <p:cNvSpPr txBox="1"/>
          <p:nvPr/>
        </p:nvSpPr>
        <p:spPr>
          <a:xfrm>
            <a:off x="9659620" y="1882401"/>
            <a:ext cx="1313180" cy="3406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aaab</a:t>
            </a:r>
            <a:endParaRPr lang="en-US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aab</a:t>
            </a:r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aaa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aab</a:t>
            </a:r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aaa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aaa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aaaa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37469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0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739A0AC-AD1C-7449-A83C-988F20441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528" y="178212"/>
            <a:ext cx="8240943" cy="618070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70AD3A5-2BCA-AB44-9FCF-8A76978DF38C}"/>
              </a:ext>
            </a:extLst>
          </p:cNvPr>
          <p:cNvSpPr txBox="1"/>
          <p:nvPr/>
        </p:nvSpPr>
        <p:spPr>
          <a:xfrm>
            <a:off x="3044532" y="6304190"/>
            <a:ext cx="6102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Figure 1: My implementation using the expression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 + a)*</a:t>
            </a:r>
          </a:p>
        </p:txBody>
      </p:sp>
    </p:spTree>
    <p:extLst>
      <p:ext uri="{BB962C8B-B14F-4D97-AF65-F5344CB8AC3E}">
        <p14:creationId xmlns:p14="http://schemas.microsoft.com/office/powerpoint/2010/main" val="119772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0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0AD3A5-2BCA-AB44-9FCF-8A76978DF38C}"/>
              </a:ext>
            </a:extLst>
          </p:cNvPr>
          <p:cNvSpPr txBox="1"/>
          <p:nvPr/>
        </p:nvSpPr>
        <p:spPr>
          <a:xfrm>
            <a:off x="2755673" y="6304190"/>
            <a:ext cx="668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Figure 2: Python’s re module and the expression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((a + aa)* b) 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endParaRPr lang="en-US" baseline="30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722F2958-0D8C-504E-9110-BCBD34A78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897" y="156697"/>
            <a:ext cx="8274206" cy="620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1972-814A-D446-B8AA-19F3E419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711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Membership Problem: Automata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2B26C9D9-6736-4B4D-BCF6-6101C585E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0700" y="4810525"/>
            <a:ext cx="4381500" cy="6477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903E8A0-D4FE-1B4D-A0CA-2EF6A713A93A}"/>
              </a:ext>
            </a:extLst>
          </p:cNvPr>
          <p:cNvSpPr txBox="1"/>
          <p:nvPr/>
        </p:nvSpPr>
        <p:spPr>
          <a:xfrm>
            <a:off x="6340287" y="4119397"/>
            <a:ext cx="28227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({0},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abab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⊢ ({1}, </a:t>
            </a:r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bab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⊢ ({2}, ab)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⊢ ({3}, b)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⊢ ({2}, </a:t>
            </a:r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2 is final - accept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29147D-0B1C-E647-85C2-240ABC279B81}"/>
              </a:ext>
            </a:extLst>
          </p:cNvPr>
          <p:cNvSpPr txBox="1"/>
          <p:nvPr/>
        </p:nvSpPr>
        <p:spPr>
          <a:xfrm>
            <a:off x="1371600" y="1399775"/>
            <a:ext cx="9937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Automata are state machines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Input: word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 YES if the entire word can be processed leading to any final state, NO otherwise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Final states are double circled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Symbols of the input word are consumed at each transition</a:t>
            </a:r>
          </a:p>
        </p:txBody>
      </p:sp>
    </p:spTree>
    <p:extLst>
      <p:ext uri="{BB962C8B-B14F-4D97-AF65-F5344CB8AC3E}">
        <p14:creationId xmlns:p14="http://schemas.microsoft.com/office/powerpoint/2010/main" val="2141816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1972-814A-D446-B8AA-19F3E419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711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Membership Problem: Automata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74C63EF-8184-DD48-A976-DAFF0722C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600" y="1638300"/>
            <a:ext cx="2044700" cy="3581400"/>
          </a:xfr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CFCC9D01-0526-9A4E-A56E-067F766DF0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1138" y="1648464"/>
            <a:ext cx="2171700" cy="6477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2E714486-652B-4449-9A49-6F65C53490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22869" y="1638300"/>
            <a:ext cx="2171700" cy="6477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F3488E62-6692-3447-910C-C8BFD985FC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22869" y="2390816"/>
            <a:ext cx="4191000" cy="6477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11D7764-D91E-4644-A309-C521D6EFC0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22869" y="3143332"/>
            <a:ext cx="6197600" cy="1397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731F44C3-3BFC-D84D-8B2B-3EC57B394C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31979" y="4645148"/>
            <a:ext cx="85725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0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61972-814A-D446-B8AA-19F3E419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Collecting Practical Regular Expressions</a:t>
            </a:r>
          </a:p>
        </p:txBody>
      </p:sp>
      <p:graphicFrame>
        <p:nvGraphicFramePr>
          <p:cNvPr id="35" name="TextBox 32">
            <a:extLst>
              <a:ext uri="{FF2B5EF4-FFF2-40B4-BE49-F238E27FC236}">
                <a16:creationId xmlns:a16="http://schemas.microsoft.com/office/drawing/2014/main" id="{0C6A85B8-9D13-461B-B79E-E48166A427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6465308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6072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7DF348D-1DD8-C34F-8C9C-0442B481F0EA}"/>
              </a:ext>
            </a:extLst>
          </p:cNvPr>
          <p:cNvSpPr txBox="1"/>
          <p:nvPr/>
        </p:nvSpPr>
        <p:spPr>
          <a:xfrm>
            <a:off x="1371599" y="1402915"/>
            <a:ext cx="47244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Accepting Words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Pairwise-inspired generation 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Enumeration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Words are inserted into source code to simulate partial matching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61972-814A-D446-B8AA-19F3E419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711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Test Words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9D0E4-C65F-A646-BBBB-7E67E34D915E}"/>
              </a:ext>
            </a:extLst>
          </p:cNvPr>
          <p:cNvSpPr txBox="1"/>
          <p:nvPr/>
        </p:nvSpPr>
        <p:spPr>
          <a:xfrm>
            <a:off x="6172199" y="1402915"/>
            <a:ext cx="47244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Rejecting Words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Distorting accepted words (adding, swapping, and removing characters)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Comparing against a static list of word inputs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AA1C23-B495-8542-A56E-999200911552}"/>
              </a:ext>
            </a:extLst>
          </p:cNvPr>
          <p:cNvSpPr txBox="1"/>
          <p:nvPr/>
        </p:nvSpPr>
        <p:spPr>
          <a:xfrm>
            <a:off x="1388677" y="4773068"/>
            <a:ext cx="96520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average expression is tested against 1,980 accepting words and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4,468 rejecting words.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Only 726/12,023 regular expressions have been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fully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tested. Each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regular expression is tested multiple times to ensure accuracy.</a:t>
            </a:r>
          </a:p>
        </p:txBody>
      </p:sp>
    </p:spTree>
    <p:extLst>
      <p:ext uri="{BB962C8B-B14F-4D97-AF65-F5344CB8AC3E}">
        <p14:creationId xmlns:p14="http://schemas.microsoft.com/office/powerpoint/2010/main" val="189760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218F-5554-FB43-B089-B12B82E43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393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82B78-7B03-6647-AE45-45D7B4B4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68548"/>
            <a:ext cx="9601200" cy="429885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Regular expressions are grouped by string length</a:t>
            </a:r>
          </a:p>
          <a:p>
            <a:pPr lvl="1"/>
            <a:r>
              <a:rPr lang="en-US" sz="2400" i="0" dirty="0">
                <a:latin typeface="Arial" panose="020B0604020202020204" pitchFamily="34" charset="0"/>
                <a:cs typeface="Arial" panose="020B0604020202020204" pitchFamily="34" charset="0"/>
              </a:rPr>
              <a:t>This is how they are most commonly defined</a:t>
            </a:r>
            <a:br>
              <a:rPr lang="en-US" sz="2400" i="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time measurement consists of:</a:t>
            </a:r>
          </a:p>
          <a:p>
            <a:pPr lvl="1"/>
            <a:r>
              <a:rPr lang="en-US" sz="2400" i="0" dirty="0">
                <a:latin typeface="Arial" panose="020B0604020202020204" pitchFamily="34" charset="0"/>
                <a:cs typeface="Arial" panose="020B0604020202020204" pitchFamily="34" charset="0"/>
              </a:rPr>
              <a:t>Time to construct the appropriate object (parsing from a string into the tree, plus any automaton construction time)</a:t>
            </a:r>
          </a:p>
          <a:p>
            <a:pPr lvl="1"/>
            <a:r>
              <a:rPr lang="en-US" sz="2400" i="0" dirty="0">
                <a:latin typeface="Arial" panose="020B0604020202020204" pitchFamily="34" charset="0"/>
                <a:cs typeface="Arial" panose="020B0604020202020204" pitchFamily="34" charset="0"/>
              </a:rPr>
              <a:t>Plus the time to evaluate the average test word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349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Chart, line chart&#10;&#10;Description automatically generated">
            <a:extLst>
              <a:ext uri="{FF2B5EF4-FFF2-40B4-BE49-F238E27FC236}">
                <a16:creationId xmlns:a16="http://schemas.microsoft.com/office/drawing/2014/main" id="{19C6F8AE-E4F1-6445-9232-734A6C67E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56696"/>
            <a:ext cx="10287000" cy="653993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4A836A0-6DBD-1B4A-A6BC-4376DEDBA49E}"/>
              </a:ext>
            </a:extLst>
          </p:cNvPr>
          <p:cNvSpPr txBox="1"/>
          <p:nvPr/>
        </p:nvSpPr>
        <p:spPr>
          <a:xfrm>
            <a:off x="2852813" y="6315962"/>
            <a:ext cx="6486371" cy="415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algn="ctr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3: partial derivatives, vs. Thompson, vs. backtrack</a:t>
            </a:r>
          </a:p>
        </p:txBody>
      </p:sp>
    </p:spTree>
    <p:extLst>
      <p:ext uri="{BB962C8B-B14F-4D97-AF65-F5344CB8AC3E}">
        <p14:creationId xmlns:p14="http://schemas.microsoft.com/office/powerpoint/2010/main" val="159871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1972-814A-D446-B8AA-19F3E419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711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Formal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9E28A-6EBE-3B4B-99B7-52AA9317E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6335"/>
            <a:ext cx="9601200" cy="4563835"/>
          </a:xfrm>
        </p:spPr>
        <p:txBody>
          <a:bodyPr>
            <a:normAutofit/>
          </a:bodyPr>
          <a:lstStyle/>
          <a:p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Alphabet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set 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of symbols</a:t>
            </a:r>
            <a:b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	{0, 1} or {a, b, c, d, …, z} or …</a:t>
            </a:r>
          </a:p>
          <a:p>
            <a:r>
              <a:rPr lang="en-CA" sz="2400" u="sng" dirty="0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string made from these symbols</a:t>
            </a:r>
            <a:b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	0101011, </a:t>
            </a:r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jbc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  <a:b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for the empty word “”</a:t>
            </a:r>
          </a:p>
          <a:p>
            <a:r>
              <a:rPr lang="en-CA" sz="2400" u="sng" dirty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set of words</a:t>
            </a:r>
            <a:b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, 0, 1, 00, 01, 10, 11, …}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“Regular” languages can be described by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402389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C73726FD-789B-D342-BB66-B8EF6D34E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58782"/>
            <a:ext cx="10287000" cy="653785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4A836A0-6DBD-1B4A-A6BC-4376DEDBA49E}"/>
              </a:ext>
            </a:extLst>
          </p:cNvPr>
          <p:cNvSpPr txBox="1"/>
          <p:nvPr/>
        </p:nvSpPr>
        <p:spPr>
          <a:xfrm>
            <a:off x="2852813" y="6315962"/>
            <a:ext cx="6486371" cy="415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algn="ctr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4: partial derivatives vs. partial derivative automaton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FD7184-264B-BA4F-BCF4-37F3F67D4C56}"/>
              </a:ext>
            </a:extLst>
          </p:cNvPr>
          <p:cNvSpPr txBox="1"/>
          <p:nvPr/>
        </p:nvSpPr>
        <p:spPr>
          <a:xfrm>
            <a:off x="5243843" y="132720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|pd(α)|≤|α|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489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F462BB8E-63DE-C74B-8C61-ADEFA214A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58782"/>
            <a:ext cx="10287000" cy="653785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4A836A0-6DBD-1B4A-A6BC-4376DEDBA49E}"/>
              </a:ext>
            </a:extLst>
          </p:cNvPr>
          <p:cNvSpPr txBox="1"/>
          <p:nvPr/>
        </p:nvSpPr>
        <p:spPr>
          <a:xfrm>
            <a:off x="2852813" y="6315962"/>
            <a:ext cx="6486371" cy="415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algn="ctr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5: fastest algorithms compared</a:t>
            </a:r>
          </a:p>
        </p:txBody>
      </p:sp>
    </p:spTree>
    <p:extLst>
      <p:ext uri="{BB962C8B-B14F-4D97-AF65-F5344CB8AC3E}">
        <p14:creationId xmlns:p14="http://schemas.microsoft.com/office/powerpoint/2010/main" val="3545180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122EA1EF-B27F-EB4F-A0A2-80B014CDD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58782"/>
            <a:ext cx="10287000" cy="653785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4A836A0-6DBD-1B4A-A6BC-4376DEDBA49E}"/>
              </a:ext>
            </a:extLst>
          </p:cNvPr>
          <p:cNvSpPr txBox="1"/>
          <p:nvPr/>
        </p:nvSpPr>
        <p:spPr>
          <a:xfrm>
            <a:off x="2852813" y="6315962"/>
            <a:ext cx="6486371" cy="415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algn="ctr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5: all algorithms</a:t>
            </a:r>
          </a:p>
        </p:txBody>
      </p:sp>
    </p:spTree>
    <p:extLst>
      <p:ext uri="{BB962C8B-B14F-4D97-AF65-F5344CB8AC3E}">
        <p14:creationId xmlns:p14="http://schemas.microsoft.com/office/powerpoint/2010/main" val="1230352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218F-5554-FB43-B089-B12B82E43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393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82B78-7B03-6647-AE45-45D7B4B4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68548"/>
            <a:ext cx="9601200" cy="429885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hope to test these algorithms on randomly generated regular expressions (this has been done, but not with these UNIX extensions)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Partial derivative optimizations when evaluating equality of large regular expression trees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863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218F-5554-FB43-B089-B12B82E43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393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82B78-7B03-6647-AE45-45D7B4B4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68548"/>
            <a:ext cx="9601200" cy="429885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Dr. Konstantinidis for supervising this research and making his expertise available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 your attention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41A93B-C78F-C942-9F85-99847656C080}"/>
              </a:ext>
            </a:extLst>
          </p:cNvPr>
          <p:cNvSpPr txBox="1"/>
          <p:nvPr/>
        </p:nvSpPr>
        <p:spPr>
          <a:xfrm>
            <a:off x="766689" y="6077243"/>
            <a:ext cx="11331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source code of this project is made publicly available at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u="sng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2000" u="sng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2000" u="sng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/just1ngray/</a:t>
            </a:r>
            <a:r>
              <a:rPr lang="en-US" sz="2000" u="sng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SMUHon</a:t>
            </a:r>
            <a:r>
              <a:rPr lang="en-US" sz="2000" u="sng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-Practical-RE-Membership-</a:t>
            </a:r>
            <a:r>
              <a:rPr lang="en-US" sz="2000" u="sng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Algs</a:t>
            </a:r>
            <a:endParaRPr lang="en-US" sz="2000" u="sng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482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1972-814A-D446-B8AA-19F3E419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711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9E28A-6EBE-3B4B-99B7-52AA9317E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6335"/>
            <a:ext cx="9601200" cy="456383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R. Sedgewick, K. Wayne,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Algorithms,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ed. Available: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https://algs4.cs.princeton.edu/54regexp/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L. Zheng, S. Ma, Y. Wang, and G. Lin, “String Generation for Testing Regular Expressions,” </a:t>
            </a:r>
            <a:r>
              <a:rPr lang="en-CA" sz="2400" i="1" dirty="0">
                <a:latin typeface="Arial" panose="020B0604020202020204" pitchFamily="34" charset="0"/>
                <a:cs typeface="Arial" panose="020B0604020202020204" pitchFamily="34" charset="0"/>
              </a:rPr>
              <a:t>The Computer Journal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, vol. 63, no. 1, Jan., pp. 41-65, 2020.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23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1972-814A-D446-B8AA-19F3E419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711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Applications of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9E28A-6EBE-3B4B-99B7-52AA9317E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6336"/>
            <a:ext cx="9601200" cy="46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	Searching	   	  Validating		       Extracting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343DB20-D13F-754A-8079-CD1FB9226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2170808"/>
            <a:ext cx="3354150" cy="3889043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EA3C3DD-2F46-E94B-BE62-136E1F3E5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153" y="2170808"/>
            <a:ext cx="2984500" cy="18351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70E773-5491-7647-95C0-C1A33942D0C2}"/>
              </a:ext>
            </a:extLst>
          </p:cNvPr>
          <p:cNvSpPr txBox="1"/>
          <p:nvPr/>
        </p:nvSpPr>
        <p:spPr>
          <a:xfrm>
            <a:off x="4634153" y="4470429"/>
            <a:ext cx="64910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DNA searching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Online quiz fill-in-the-blank correctness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Filtering shell output (grep)</a:t>
            </a:r>
          </a:p>
          <a:p>
            <a:r>
              <a:rPr lang="en-US" sz="2400" dirty="0"/>
              <a:t>AND… Anywhere things are encoded as text.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6CAED94-ADE6-714A-B4C1-8FA54CAA4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457" y="2170808"/>
            <a:ext cx="3550064" cy="223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6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1972-814A-D446-B8AA-19F3E419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711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Mathematical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9E28A-6EBE-3B4B-99B7-52AA9317E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6336"/>
            <a:ext cx="4724400" cy="4572000"/>
          </a:xfrm>
        </p:spPr>
        <p:txBody>
          <a:bodyPr>
            <a:normAutofit/>
          </a:bodyPr>
          <a:lstStyle/>
          <a:p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Concatenation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L(ab) = {ab}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“a” followed by a “b”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Disjunction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L(a + b) = {a, b}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“a” or “b”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Star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L(a*) = {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, a, aa, </a:t>
            </a:r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aaa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, …}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0 or more “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a”s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F3C78CB-B056-D040-9587-3E509B7E6DC5}"/>
              </a:ext>
            </a:extLst>
          </p:cNvPr>
          <p:cNvSpPr txBox="1">
            <a:spLocks/>
          </p:cNvSpPr>
          <p:nvPr/>
        </p:nvSpPr>
        <p:spPr>
          <a:xfrm>
            <a:off x="5657851" y="1706336"/>
            <a:ext cx="531495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427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1972-814A-D446-B8AA-19F3E419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711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Compatible UNIX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9E28A-6EBE-3B4B-99B7-52AA9317E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6336"/>
            <a:ext cx="9601200" cy="4572000"/>
          </a:xfrm>
        </p:spPr>
        <p:txBody>
          <a:bodyPr>
            <a:normAutofit/>
          </a:bodyPr>
          <a:lstStyle/>
          <a:p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Wild dot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matches any single symbol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L(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a.a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= {a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a : for any </a:t>
            </a:r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σ∈Σ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aaa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 a, aba, a0a} ⊂ L(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a.a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Character Classes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L([abc0-9]) = {a, b, c, 0, 1, 2, 3, …, 9}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L([^a]) = {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σ∈Σ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\{a}}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L(a?) = {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, a}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F3C78CB-B056-D040-9587-3E509B7E6DC5}"/>
              </a:ext>
            </a:extLst>
          </p:cNvPr>
          <p:cNvSpPr txBox="1">
            <a:spLocks/>
          </p:cNvSpPr>
          <p:nvPr/>
        </p:nvSpPr>
        <p:spPr>
          <a:xfrm>
            <a:off x="5657851" y="1706336"/>
            <a:ext cx="531495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312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A204626-2220-4678-A939-FD94EA7B5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61972-814A-D446-B8AA-19F3E419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958837" cy="14859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Regular Expression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9E28A-6EBE-3B4B-99B7-52AA9317E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95883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Consider the expression 	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 + (0 1)*)</a:t>
            </a:r>
          </a:p>
          <a:p>
            <a:pPr>
              <a:buFont typeface="Wingdings" pitchFamily="2" charset="2"/>
              <a:buChar char="§"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Disjunction: 		 	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(0 1)*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Wingdings" pitchFamily="2" charset="2"/>
              <a:buChar char="§"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“0” is a symbol</a:t>
            </a:r>
          </a:p>
          <a:p>
            <a:pPr>
              <a:buFont typeface="Wingdings" pitchFamily="2" charset="2"/>
              <a:buChar char="§"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Star:			       (0 1)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pPr>
              <a:buFont typeface="Wingdings" pitchFamily="2" charset="2"/>
              <a:buChar char="§"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Concatenation:		       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0 1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Wingdings" pitchFamily="2" charset="2"/>
              <a:buChar char="§"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“0” is a symbol</a:t>
            </a:r>
          </a:p>
          <a:p>
            <a:pPr>
              <a:buFont typeface="Wingdings" pitchFamily="2" charset="2"/>
              <a:buChar char="§"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“1” is a symbol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97D8A6-1C5A-42B6-AE78-F3D0F9BDF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70F1E2F-7088-524A-8C11-EC32E1992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1631" y="639704"/>
            <a:ext cx="3180996" cy="55778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E3622D9-DF61-204A-9B54-80DC07B4D4A5}"/>
              </a:ext>
            </a:extLst>
          </p:cNvPr>
          <p:cNvSpPr/>
          <p:nvPr/>
        </p:nvSpPr>
        <p:spPr>
          <a:xfrm>
            <a:off x="8311632" y="1099751"/>
            <a:ext cx="3180152" cy="1476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2BAF14-0932-8C42-A8E9-0EA7EDA0B4F5}"/>
              </a:ext>
            </a:extLst>
          </p:cNvPr>
          <p:cNvSpPr/>
          <p:nvPr/>
        </p:nvSpPr>
        <p:spPr>
          <a:xfrm>
            <a:off x="8311631" y="2570205"/>
            <a:ext cx="1462564" cy="1421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1EA400-26A5-2C45-B844-FB272A1D42F0}"/>
              </a:ext>
            </a:extLst>
          </p:cNvPr>
          <p:cNvSpPr/>
          <p:nvPr/>
        </p:nvSpPr>
        <p:spPr>
          <a:xfrm>
            <a:off x="9761838" y="2576384"/>
            <a:ext cx="1729946" cy="1421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BA973E-4677-F942-9E63-4530837D3683}"/>
              </a:ext>
            </a:extLst>
          </p:cNvPr>
          <p:cNvSpPr/>
          <p:nvPr/>
        </p:nvSpPr>
        <p:spPr>
          <a:xfrm>
            <a:off x="8311631" y="4800600"/>
            <a:ext cx="3174818" cy="1421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DEAD43-D50C-3143-B428-FBEAFC86F72A}"/>
              </a:ext>
            </a:extLst>
          </p:cNvPr>
          <p:cNvSpPr/>
          <p:nvPr/>
        </p:nvSpPr>
        <p:spPr>
          <a:xfrm>
            <a:off x="8312054" y="3991232"/>
            <a:ext cx="3180152" cy="823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3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17" grpId="0" animBg="1"/>
      <p:bldP spid="18" grpId="0" animBg="1"/>
      <p:bldP spid="20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1972-814A-D446-B8AA-19F3E419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711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Partial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9E28A-6EBE-3B4B-99B7-52AA9317E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6336"/>
            <a:ext cx="9601200" cy="4572000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UNIX regular expressions generally match words if any substring of that word is accepted. (I.e., α will accept </a:t>
            </a:r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xwy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w∈L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(α))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Mathematical regular expressions require full matches</a:t>
            </a:r>
          </a:p>
          <a:p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We can make our regular</a:t>
            </a:r>
            <a:b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expressions partially match</a:t>
            </a:r>
            <a:b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by adding “.*” appropriately</a:t>
            </a:r>
            <a:b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(this generally means at the beginning and end of leaves)</a:t>
            </a:r>
            <a:endParaRPr lang="en-CA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F3C78CB-B056-D040-9587-3E509B7E6DC5}"/>
              </a:ext>
            </a:extLst>
          </p:cNvPr>
          <p:cNvSpPr txBox="1">
            <a:spLocks/>
          </p:cNvSpPr>
          <p:nvPr/>
        </p:nvSpPr>
        <p:spPr>
          <a:xfrm>
            <a:off x="5657851" y="1706336"/>
            <a:ext cx="531495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761716-4A64-1646-9F20-65C42C72F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35039" y="3000357"/>
            <a:ext cx="1587500" cy="2667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106D3D4-2C15-CE4B-84C6-28386561AD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4300" y="3000357"/>
            <a:ext cx="32385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1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1972-814A-D446-B8AA-19F3E419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711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Membership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9E28A-6EBE-3B4B-99B7-52AA9317E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6335"/>
            <a:ext cx="9601200" cy="45638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Given a word w and a regular expression α,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w∈L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(α)?</a:t>
            </a:r>
          </a:p>
          <a:p>
            <a:r>
              <a:rPr lang="en-US" sz="2400" i="0" dirty="0">
                <a:latin typeface="Arial" panose="020B0604020202020204" pitchFamily="34" charset="0"/>
                <a:cs typeface="Arial" panose="020B0604020202020204" pitchFamily="34" charset="0"/>
              </a:rPr>
              <a:t>3 Approaches:</a:t>
            </a:r>
          </a:p>
          <a:p>
            <a:pPr lvl="1"/>
            <a:r>
              <a:rPr lang="en-US" sz="2400" i="0" dirty="0">
                <a:latin typeface="Arial" panose="020B0604020202020204" pitchFamily="34" charset="0"/>
                <a:cs typeface="Arial" panose="020B0604020202020204" pitchFamily="34" charset="0"/>
              </a:rPr>
              <a:t>(Partial) Derivatives</a:t>
            </a:r>
          </a:p>
          <a:p>
            <a:pPr lvl="1"/>
            <a:r>
              <a:rPr lang="en-US" sz="2400" i="0" dirty="0">
                <a:latin typeface="Arial" panose="020B0604020202020204" pitchFamily="34" charset="0"/>
                <a:cs typeface="Arial" panose="020B0604020202020204" pitchFamily="34" charset="0"/>
              </a:rPr>
              <a:t>Backtracking</a:t>
            </a:r>
          </a:p>
          <a:p>
            <a:pPr lvl="1"/>
            <a:r>
              <a:rPr lang="en-US" sz="2400" i="0" dirty="0">
                <a:latin typeface="Arial" panose="020B0604020202020204" pitchFamily="34" charset="0"/>
                <a:cs typeface="Arial" panose="020B0604020202020204" pitchFamily="34" charset="0"/>
              </a:rPr>
              <a:t>Automata</a:t>
            </a:r>
          </a:p>
          <a:p>
            <a:pPr lvl="1"/>
            <a:endParaRPr lang="en-US" sz="24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you were designing a regular expression library today, which algorithm should you follow?</a:t>
            </a:r>
            <a:endParaRPr lang="en-US" sz="24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05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1972-814A-D446-B8AA-19F3E419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711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Membership Problem: Partial Derivatives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59E28A-6EBE-3B4B-99B7-52AA9317E0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76639" y="1299280"/>
                <a:ext cx="3229933" cy="1718239"/>
              </a:xfrm>
            </p:spPr>
            <p:txBody>
              <a:bodyPr>
                <a:normAutofit fontScale="85000" lnSpcReduction="20000"/>
              </a:bodyPr>
              <a:lstStyle/>
              <a:p>
                <a:pPr marL="180000" indent="-180000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§"/>
                </a:pPr>
                <a:r>
                  <a:rPr lang="en-US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∂</a:t>
                </a:r>
                <a:r>
                  <a:rPr lang="en-US" sz="1400" baseline="-25000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σ</a:t>
                </a:r>
                <a:r>
                  <a:rPr lang="en-US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1400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σ</a:t>
                </a:r>
                <a:r>
                  <a:rPr lang="en-US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= {</a:t>
                </a:r>
                <a:r>
                  <a:rPr lang="en-US" sz="1400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ε</a:t>
                </a:r>
                <a:r>
                  <a:rPr lang="en-US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             for </a:t>
                </a:r>
                <a:r>
                  <a:rPr lang="en-US" sz="1400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σ∈Σ</a:t>
                </a:r>
                <a:endParaRPr lang="en-US" sz="1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80000" indent="-180000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§"/>
                </a:pPr>
                <a:r>
                  <a:rPr lang="en-US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∂</a:t>
                </a:r>
                <a:r>
                  <a:rPr lang="en-US" sz="1400" baseline="-25000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σ</a:t>
                </a:r>
                <a:r>
                  <a:rPr lang="en-US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(b) = ∂</a:t>
                </a:r>
                <a:r>
                  <a:rPr lang="en-US" sz="1400" baseline="-25000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σ</a:t>
                </a:r>
                <a:r>
                  <a:rPr lang="en-US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1400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ε</a:t>
                </a:r>
                <a:r>
                  <a:rPr lang="en-US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= { }   for </a:t>
                </a:r>
                <a:r>
                  <a:rPr lang="en-US" sz="1400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σ≠b</a:t>
                </a:r>
                <a:endParaRPr lang="en-US" sz="1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80000" indent="-180000">
                  <a:lnSpc>
                    <a:spcPct val="100000"/>
                  </a:lnSpc>
                  <a:buFont typeface="Wingdings" pitchFamily="2" charset="2"/>
                  <a:buChar char="§"/>
                </a:pPr>
                <a:r>
                  <a:rPr lang="en-US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∂</a:t>
                </a:r>
                <a:r>
                  <a:rPr lang="en-US" sz="1400" baseline="-25000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σ</a:t>
                </a:r>
                <a:r>
                  <a:rPr lang="en-US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(α + β) = ∂</a:t>
                </a:r>
                <a:r>
                  <a:rPr lang="en-US" sz="1400" baseline="-25000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σ</a:t>
                </a:r>
                <a:r>
                  <a:rPr lang="en-US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(α) ⋃ ∂</a:t>
                </a:r>
                <a:r>
                  <a:rPr lang="en-US" sz="1400" baseline="-25000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σ</a:t>
                </a:r>
                <a:r>
                  <a:rPr lang="en-US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(β)</a:t>
                </a:r>
              </a:p>
              <a:p>
                <a:pPr marL="180000" indent="-180000">
                  <a:lnSpc>
                    <a:spcPct val="100000"/>
                  </a:lnSpc>
                  <a:buFont typeface="Wingdings" pitchFamily="2" charset="2"/>
                  <a:buChar char="§"/>
                </a:pPr>
                <a:r>
                  <a:rPr lang="en-US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∂</a:t>
                </a:r>
                <a:r>
                  <a:rPr lang="en-US" sz="1400" baseline="-25000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σ</a:t>
                </a:r>
                <a:r>
                  <a:rPr lang="en-US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(α*) = ∂</a:t>
                </a:r>
                <a:r>
                  <a:rPr lang="en-US" sz="1400" baseline="-25000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σ</a:t>
                </a:r>
                <a:r>
                  <a:rPr lang="en-US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(α)α* </a:t>
                </a:r>
              </a:p>
              <a:p>
                <a:pPr marL="180000" indent="-180000">
                  <a:lnSpc>
                    <a:spcPct val="100000"/>
                  </a:lnSpc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∂</m:t>
                    </m:r>
                    <m:r>
                      <m:rPr>
                        <m:nor/>
                      </m:rPr>
                      <a:rPr lang="en-US" sz="1400" baseline="-250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σ</m:t>
                    </m:r>
                    <m:r>
                      <m:rPr>
                        <m:nor/>
                      </m:rPr>
                      <a:rPr lang="en-US" sz="14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14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αβ</m:t>
                    </m:r>
                    <m:r>
                      <m:rPr>
                        <m:nor/>
                      </m:rPr>
                      <a:rPr lang="en-US" sz="14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sz="140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1400" dirty="0">
                                <a:solidFill>
                                  <a:schemeClr val="accent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∂</m:t>
                            </m:r>
                            <m:r>
                              <m:rPr>
                                <m:nor/>
                              </m:rPr>
                              <a:rPr lang="en-US" sz="1400" baseline="-25000" dirty="0">
                                <a:solidFill>
                                  <a:schemeClr val="accent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σ</m:t>
                            </m:r>
                            <m:r>
                              <m:rPr>
                                <m:nor/>
                              </m:rPr>
                              <a:rPr lang="en-US" sz="1400" dirty="0">
                                <a:solidFill>
                                  <a:schemeClr val="accent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1400" dirty="0">
                                <a:solidFill>
                                  <a:schemeClr val="accent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α</m:t>
                            </m:r>
                            <m:r>
                              <m:rPr>
                                <m:nor/>
                              </m:rPr>
                              <a:rPr lang="en-US" sz="1400" dirty="0">
                                <a:solidFill>
                                  <a:schemeClr val="accent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1400" dirty="0">
                                <a:solidFill>
                                  <a:schemeClr val="accent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β</m:t>
                            </m:r>
                            <m:r>
                              <a:rPr lang="en-US" sz="140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CA" sz="1400">
                                <a:solidFill>
                                  <a:schemeClr val="accent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              </m:t>
                            </m:r>
                            <m:r>
                              <m:rPr>
                                <m:nor/>
                              </m:rPr>
                              <a:rPr lang="en-CA" sz="1400">
                                <a:solidFill>
                                  <a:schemeClr val="accent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CA" sz="1400">
                                <a:solidFill>
                                  <a:schemeClr val="accent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CA" sz="1400">
                                <a:solidFill>
                                  <a:schemeClr val="accent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ε</m:t>
                            </m:r>
                            <m:r>
                              <a:rPr lang="en-CA" sz="1400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∉</m:t>
                            </m:r>
                            <m:r>
                              <m:rPr>
                                <m:sty m:val="p"/>
                              </m:rPr>
                              <a:rPr lang="en-CA" sz="1400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</m:t>
                            </m:r>
                            <m:d>
                              <m:dPr>
                                <m:ctrlPr>
                                  <a:rPr lang="en-CA" sz="14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CA" sz="1400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α</m:t>
                                </m:r>
                              </m:e>
                            </m:d>
                          </m:e>
                          <m:e>
                            <m:r>
                              <a:rPr lang="en-US" sz="140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sz="1400" dirty="0">
                                <a:solidFill>
                                  <a:schemeClr val="accent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∂</m:t>
                            </m:r>
                            <m:r>
                              <m:rPr>
                                <m:nor/>
                              </m:rPr>
                              <a:rPr lang="en-US" sz="1400" baseline="-25000" dirty="0">
                                <a:solidFill>
                                  <a:schemeClr val="accent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σ</m:t>
                            </m:r>
                            <m:r>
                              <m:rPr>
                                <m:nor/>
                              </m:rPr>
                              <a:rPr lang="en-US" sz="1400" dirty="0">
                                <a:solidFill>
                                  <a:schemeClr val="accent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1400" dirty="0">
                                <a:solidFill>
                                  <a:schemeClr val="accent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α</m:t>
                            </m:r>
                            <m:r>
                              <m:rPr>
                                <m:nor/>
                              </m:rPr>
                              <a:rPr lang="en-US" sz="1400" dirty="0">
                                <a:solidFill>
                                  <a:schemeClr val="accent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1400" dirty="0">
                                <a:solidFill>
                                  <a:schemeClr val="accent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β</m:t>
                            </m:r>
                            <m:r>
                              <m:rPr>
                                <m:nor/>
                              </m:rPr>
                              <a:rPr lang="en-CA" sz="1400" dirty="0">
                                <a:solidFill>
                                  <a:schemeClr val="accent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⋃ </m:t>
                            </m:r>
                            <m:r>
                              <m:rPr>
                                <m:nor/>
                              </m:rPr>
                              <a:rPr lang="en-US" sz="1400" dirty="0">
                                <a:solidFill>
                                  <a:schemeClr val="accent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∂</m:t>
                            </m:r>
                            <m:r>
                              <m:rPr>
                                <m:nor/>
                              </m:rPr>
                              <a:rPr lang="en-US" sz="1400" baseline="-25000" dirty="0">
                                <a:solidFill>
                                  <a:schemeClr val="accent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σ</m:t>
                            </m:r>
                            <m:r>
                              <m:rPr>
                                <m:nor/>
                              </m:rPr>
                              <a:rPr lang="en-US" sz="1400" dirty="0">
                                <a:solidFill>
                                  <a:schemeClr val="accent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CA" sz="1400" dirty="0">
                                <a:solidFill>
                                  <a:schemeClr val="accent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β</m:t>
                            </m:r>
                            <m:r>
                              <m:rPr>
                                <m:nor/>
                              </m:rPr>
                              <a:rPr lang="en-CA" sz="1400" dirty="0">
                                <a:solidFill>
                                  <a:schemeClr val="accent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),    </m:t>
                            </m:r>
                            <m:r>
                              <m:rPr>
                                <m:nor/>
                              </m:rPr>
                              <a:rPr lang="en-CA" sz="1400">
                                <a:solidFill>
                                  <a:schemeClr val="accent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CA" sz="1400">
                                <a:solidFill>
                                  <a:schemeClr val="accent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CA" sz="1400">
                                <a:solidFill>
                                  <a:schemeClr val="accent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ε</m:t>
                            </m:r>
                            <m:r>
                              <a:rPr lang="en-CA" sz="140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CA" sz="1400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</m:t>
                            </m:r>
                            <m:d>
                              <m:dPr>
                                <m:ctrlPr>
                                  <a:rPr lang="en-CA" sz="14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CA" sz="1400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α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sz="1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80000" indent="-180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§"/>
                </a:pPr>
                <a:endParaRPr lang="en-US" sz="1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59E28A-6EBE-3B4B-99B7-52AA9317E0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76639" y="1299280"/>
                <a:ext cx="3229933" cy="1718239"/>
              </a:xfrm>
              <a:blipFill>
                <a:blip r:embed="rId2"/>
                <a:stretch>
                  <a:fillRect b="-70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21E0C6E-FB1B-7D40-9DEA-8480F735A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216107"/>
              </p:ext>
            </p:extLst>
          </p:nvPr>
        </p:nvGraphicFramePr>
        <p:xfrm>
          <a:off x="5179138" y="2037618"/>
          <a:ext cx="5988644" cy="378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117">
                  <a:extLst>
                    <a:ext uri="{9D8B030D-6E8A-4147-A177-3AD203B41FA5}">
                      <a16:colId xmlns:a16="http://schemas.microsoft.com/office/drawing/2014/main" val="2763171944"/>
                    </a:ext>
                  </a:extLst>
                </a:gridCol>
                <a:gridCol w="1308821">
                  <a:extLst>
                    <a:ext uri="{9D8B030D-6E8A-4147-A177-3AD203B41FA5}">
                      <a16:colId xmlns:a16="http://schemas.microsoft.com/office/drawing/2014/main" val="3354683425"/>
                    </a:ext>
                  </a:extLst>
                </a:gridCol>
                <a:gridCol w="3082706">
                  <a:extLst>
                    <a:ext uri="{9D8B030D-6E8A-4147-A177-3AD203B41FA5}">
                      <a16:colId xmlns:a16="http://schemas.microsoft.com/office/drawing/2014/main" val="1834034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Letters of 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PDs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Next PDs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9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{0+(01)*}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∂</a:t>
                      </a:r>
                      <a:r>
                        <a:rPr lang="en-US" sz="16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+(01)*</a:t>
                      </a:r>
                      <a:r>
                        <a:rPr lang="en-US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=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∂</a:t>
                      </a:r>
                      <a:r>
                        <a:rPr lang="en-US" sz="16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(0) ⋃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∂</a:t>
                      </a:r>
                      <a:r>
                        <a:rPr lang="en-US" sz="16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((01)*)</a:t>
                      </a:r>
                      <a:br>
                        <a:rPr lang="en-US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= {</a:t>
                      </a:r>
                      <a:r>
                        <a:rPr lang="en-US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US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 ⋃ ∂</a:t>
                      </a:r>
                      <a:r>
                        <a:rPr lang="en-US" sz="16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(01)(01)*</a:t>
                      </a:r>
                      <a:br>
                        <a:rPr lang="en-US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= {</a:t>
                      </a:r>
                      <a:r>
                        <a:rPr lang="en-US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US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 ⋃ {1}(01)*</a:t>
                      </a:r>
                    </a:p>
                    <a:p>
                      <a:r>
                        <a:rPr lang="en-US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= {</a:t>
                      </a:r>
                      <a:r>
                        <a:rPr lang="en-US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US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1(01)*}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568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  <a:r>
                        <a:rPr lang="en-US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US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1(01)*}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∂</a:t>
                      </a:r>
                      <a:r>
                        <a:rPr lang="en-US" sz="16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US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= {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∂</a:t>
                      </a:r>
                      <a:r>
                        <a:rPr lang="en-US" sz="16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(1(01)*) = {(01)*}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40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 } ⋃ {(01)*}</a:t>
                      </a:r>
                    </a:p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{(01)*}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∂</a:t>
                      </a:r>
                      <a:r>
                        <a:rPr lang="en-US" sz="16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(01)*</a:t>
                      </a:r>
                      <a:r>
                        <a:rPr lang="en-US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=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∂</a:t>
                      </a:r>
                      <a:r>
                        <a:rPr lang="en-US" sz="16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(01)(01)*</a:t>
                      </a:r>
                    </a:p>
                    <a:p>
                      <a:r>
                        <a:rPr lang="en-US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= {1}(01)*</a:t>
                      </a:r>
                    </a:p>
                    <a:p>
                      <a:r>
                        <a:rPr lang="en-US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= {1(01)*}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301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{1(01)*}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∂</a:t>
                      </a:r>
                      <a:r>
                        <a:rPr lang="en-US" sz="16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(1(01)*) = {(01)*}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59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{(01)*}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189671"/>
                  </a:ext>
                </a:extLst>
              </a:tr>
            </a:tbl>
          </a:graphicData>
        </a:graphic>
      </p:graphicFrame>
      <p:pic>
        <p:nvPicPr>
          <p:cNvPr id="10" name="Graphic 9">
            <a:extLst>
              <a:ext uri="{FF2B5EF4-FFF2-40B4-BE49-F238E27FC236}">
                <a16:creationId xmlns:a16="http://schemas.microsoft.com/office/drawing/2014/main" id="{7061B7B1-A71A-CD44-8DAD-0CEE14780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5682" y="3017519"/>
            <a:ext cx="2091845" cy="36639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E15EC0-9223-7247-8AC0-D4DE91B96F78}"/>
              </a:ext>
            </a:extLst>
          </p:cNvPr>
          <p:cNvSpPr txBox="1"/>
          <p:nvPr/>
        </p:nvSpPr>
        <p:spPr>
          <a:xfrm>
            <a:off x="6611223" y="1575953"/>
            <a:ext cx="2781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0101 ∈ L(0+(01)*)?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DDAC69-1B34-3949-9535-8659998E19C0}"/>
              </a:ext>
            </a:extLst>
          </p:cNvPr>
          <p:cNvSpPr txBox="1"/>
          <p:nvPr/>
        </p:nvSpPr>
        <p:spPr>
          <a:xfrm>
            <a:off x="5987910" y="5827298"/>
            <a:ext cx="4366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0101∈L(0+(01)*) ⟺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ε∈L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((01)*)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	       	 ⟺ Yes</a:t>
            </a:r>
          </a:p>
        </p:txBody>
      </p:sp>
    </p:spTree>
    <p:extLst>
      <p:ext uri="{BB962C8B-B14F-4D97-AF65-F5344CB8AC3E}">
        <p14:creationId xmlns:p14="http://schemas.microsoft.com/office/powerpoint/2010/main" val="219617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1613</Words>
  <Application>Microsoft Macintosh PowerPoint</Application>
  <PresentationFormat>Widescreen</PresentationFormat>
  <Paragraphs>243</Paragraphs>
  <Slides>25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Courier New</vt:lpstr>
      <vt:lpstr>Franklin Gothic Book</vt:lpstr>
      <vt:lpstr>Wingdings</vt:lpstr>
      <vt:lpstr>Crop</vt:lpstr>
      <vt:lpstr>The Practical Efficiency of Regular Expression Membership Algorithms</vt:lpstr>
      <vt:lpstr>Formal Languages</vt:lpstr>
      <vt:lpstr>Applications of Regular Expressions</vt:lpstr>
      <vt:lpstr>Mathematical Regular Expressions</vt:lpstr>
      <vt:lpstr>Some Compatible UNIX Extensions</vt:lpstr>
      <vt:lpstr>Regular Expression Trees</vt:lpstr>
      <vt:lpstr>Partial Matching</vt:lpstr>
      <vt:lpstr>The Membership Problem</vt:lpstr>
      <vt:lpstr>The Membership Problem: Partial Derivatives</vt:lpstr>
      <vt:lpstr>The Membership Problem: Backtracking</vt:lpstr>
      <vt:lpstr>The Membership Problem: Backtracking</vt:lpstr>
      <vt:lpstr>PowerPoint Presentation</vt:lpstr>
      <vt:lpstr>PowerPoint Presentation</vt:lpstr>
      <vt:lpstr>The Membership Problem: Automata</vt:lpstr>
      <vt:lpstr>The Membership Problem: Automata</vt:lpstr>
      <vt:lpstr>Collecting Practical Regular Expressions</vt:lpstr>
      <vt:lpstr>Test Words</vt:lpstr>
      <vt:lpstr>Results</vt:lpstr>
      <vt:lpstr>PowerPoint Presentation</vt:lpstr>
      <vt:lpstr>PowerPoint Presentation</vt:lpstr>
      <vt:lpstr>PowerPoint Presentation</vt:lpstr>
      <vt:lpstr>PowerPoint Presentation</vt:lpstr>
      <vt:lpstr>Further Work</vt:lpstr>
      <vt:lpstr>Thank you!</vt:lpstr>
      <vt:lpstr>Reference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Practical Efficiency of Regular Expression Membership Algorithms</dc:title>
  <dc:creator>Justin Gray</dc:creator>
  <cp:lastModifiedBy>Justin Gray</cp:lastModifiedBy>
  <cp:revision>35</cp:revision>
  <dcterms:created xsi:type="dcterms:W3CDTF">2021-10-23T01:46:41Z</dcterms:created>
  <dcterms:modified xsi:type="dcterms:W3CDTF">2021-10-23T12:02:04Z</dcterms:modified>
</cp:coreProperties>
</file>