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72" r:id="rId7"/>
    <p:sldId id="266" r:id="rId8"/>
    <p:sldId id="271" r:id="rId9"/>
    <p:sldId id="269" r:id="rId10"/>
    <p:sldId id="270" r:id="rId11"/>
    <p:sldId id="265" r:id="rId12"/>
    <p:sldId id="261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-45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2019/7/7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2019/7/7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2019/7/7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2019/7/7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2019/7/7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2019/7/7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2019/7/7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2019/7/7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2019/7/7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2019/7/7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2019/7/7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2019/7/7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2019/7/7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2019/7/7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A%8C%E8%BF%9B%E5%88%B6/361457" TargetMode="External"/><Relationship Id="rId2" Type="http://schemas.openxmlformats.org/officeDocument/2006/relationships/hyperlink" Target="https://baike.baidu.com/item/%E6%9C%BA%E5%99%A8%E7%A0%81/8612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%E7%BC%96%E8%AF%91%E5%9E%8B%E8%AF%AD%E8%A8%80/956410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Web/150564" TargetMode="External"/><Relationship Id="rId2" Type="http://schemas.openxmlformats.org/officeDocument/2006/relationships/hyperlink" Target="https://baike.baidu.com/item/%E8%AE%A1%E7%AE%97%E6%9C%BA%E7%A8%8B%E5%BA%8F%E8%AE%BE%E8%AE%A1%E8%AF%AD%E8%A8%80/7073760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baike.baidu.com/item/Unix%20shell" TargetMode="External"/><Relationship Id="rId5" Type="http://schemas.openxmlformats.org/officeDocument/2006/relationships/hyperlink" Target="https://baike.baidu.com/item/%E5%9C%A3%E8%AF%9E%E8%8A%82/127881" TargetMode="External"/><Relationship Id="rId4" Type="http://schemas.openxmlformats.org/officeDocument/2006/relationships/hyperlink" Target="https://baike.baidu.com/item/%E9%98%BF%E5%A7%86%E6%96%AF%E7%89%B9%E4%B8%B9/225997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eclipse.org/content/pydev-python-ide-eclipse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vim.en.softonic.com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blog.csdn.net/qq_22705345/article/details/89789951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pycharm.en.softonic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997/project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899" y="2292094"/>
            <a:ext cx="6569529" cy="2219691"/>
          </a:xfrm>
        </p:spPr>
        <p:txBody>
          <a:bodyPr rtlCol="0" anchor="ctr"/>
          <a:lstStyle/>
          <a:p>
            <a:pPr rtl="0"/>
            <a:r>
              <a:rPr lang="en-US" altLang="zh-CN" dirty="0"/>
              <a:t>Python</a:t>
            </a:r>
            <a:r>
              <a:rPr lang="zh-CN" altLang="en-US" dirty="0"/>
              <a:t>初识和环境配置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853A26A-DD7F-4FB5-A21F-8532FB23E0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556" y="1235241"/>
            <a:ext cx="4347411" cy="434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Python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介绍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环境配置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sz="2800" dirty="0">
                <a:hlinkClick r:id="rId4" action="ppaction://hlinksldjump"/>
              </a:rPr>
              <a:t>部分</a:t>
            </a:r>
            <a:r>
              <a:rPr lang="en-US" altLang="zh-CN" sz="2800" dirty="0">
                <a:hlinkClick r:id="rId4" action="ppaction://hlinksldjump"/>
              </a:rPr>
              <a:t>Ide</a:t>
            </a:r>
            <a:r>
              <a:rPr lang="zh-CN" altLang="en-US" sz="2800" dirty="0">
                <a:hlinkClick r:id="rId4" action="ppaction://hlinksldjump"/>
              </a:rPr>
              <a:t>推荐与选择</a:t>
            </a:r>
            <a:endParaRPr lang="en-US" altLang="zh-CN" sz="2800" dirty="0"/>
          </a:p>
          <a:p>
            <a:pPr rtl="0"/>
            <a:r>
              <a:rPr lang="zh-CN" altLang="en-US" sz="2800" dirty="0">
                <a:hlinkClick r:id="rId5" action="ppaction://hlinksldjump"/>
              </a:rPr>
              <a:t>第一个</a:t>
            </a:r>
            <a:r>
              <a:rPr lang="en-US" altLang="zh-CN" sz="2800" dirty="0">
                <a:hlinkClick r:id="rId5" action="ppaction://hlinksldjump"/>
              </a:rPr>
              <a:t>python</a:t>
            </a:r>
            <a:r>
              <a:rPr lang="zh-CN" altLang="en-US" sz="2800" dirty="0">
                <a:hlinkClick r:id="rId5" action="ppaction://hlinksldjump"/>
              </a:rPr>
              <a:t>项目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B3883-3556-47BB-9A07-4850EAD2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Python</a:t>
            </a:r>
            <a:r>
              <a:rPr lang="zh-CN" altLang="en-US" sz="4400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06510-CF54-43A5-8E09-9E217016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35505"/>
            <a:ext cx="9982200" cy="5317957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解释型语言和编译型语言</a:t>
            </a:r>
            <a:endParaRPr lang="en-US" altLang="zh-CN" sz="2400" dirty="0"/>
          </a:p>
          <a:p>
            <a:r>
              <a:rPr lang="zh-CN" altLang="en-US" sz="2400" dirty="0"/>
              <a:t>编译语言：</a:t>
            </a:r>
            <a:endParaRPr lang="en-US" altLang="zh-CN" sz="2400" dirty="0"/>
          </a:p>
          <a:p>
            <a:pPr lvl="1"/>
            <a:r>
              <a:rPr lang="zh-CN" altLang="en-US" sz="1800" dirty="0"/>
              <a:t>编译型语言的首先将源代码编译生成机器语言，再由机器运行</a:t>
            </a:r>
            <a:r>
              <a:rPr lang="zh-CN" altLang="en-US" sz="1800" dirty="0">
                <a:hlinkClick r:id="rId2"/>
              </a:rPr>
              <a:t>机器码</a:t>
            </a:r>
            <a:r>
              <a:rPr lang="zh-CN" altLang="en-US" sz="1800" dirty="0"/>
              <a:t>（</a:t>
            </a:r>
            <a:r>
              <a:rPr lang="zh-CN" altLang="en-US" sz="1800" dirty="0">
                <a:hlinkClick r:id="rId3"/>
              </a:rPr>
              <a:t>二进制</a:t>
            </a:r>
            <a:r>
              <a:rPr lang="zh-CN" altLang="en-US" sz="1800" dirty="0"/>
              <a:t>）。因为翻译只做了一次，运行时不需要翻译，所以编译型语言的程序执行效率高。像</a:t>
            </a:r>
            <a:r>
              <a:rPr lang="en-US" altLang="zh-CN" sz="1800" dirty="0"/>
              <a:t>C/C++</a:t>
            </a:r>
            <a:r>
              <a:rPr lang="zh-CN" altLang="en-US" sz="1800" dirty="0"/>
              <a:t>等都是</a:t>
            </a:r>
            <a:r>
              <a:rPr lang="zh-CN" altLang="en-US" sz="1800" dirty="0">
                <a:hlinkClick r:id="rId4"/>
              </a:rPr>
              <a:t>编译型语言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zh-CN" altLang="en-US" sz="2400" dirty="0"/>
              <a:t>解释型语言：</a:t>
            </a:r>
            <a:endParaRPr lang="en-US" altLang="zh-CN" sz="2400" dirty="0"/>
          </a:p>
          <a:p>
            <a:pPr lvl="1"/>
            <a:r>
              <a:rPr lang="zh-CN" altLang="en-US" sz="1800" dirty="0"/>
              <a:t>解释型语言的源代码不是直接翻译成机器语言，而是先翻译成中间代码，再由解释器对中间代码进行解释运行。每个语句都是执行的时候才翻译。这样解释性语言每执行一次就要翻译一次，效率比较低。比如</a:t>
            </a:r>
            <a:r>
              <a:rPr lang="en-US" altLang="zh-CN" sz="1800" dirty="0"/>
              <a:t>Python/JavaScript /Shell</a:t>
            </a:r>
            <a:r>
              <a:rPr lang="zh-CN" altLang="en-US" sz="1800" dirty="0"/>
              <a:t>等都是解释型语言。</a:t>
            </a:r>
            <a:endParaRPr lang="en-US" altLang="zh-CN" sz="1800" dirty="0"/>
          </a:p>
          <a:p>
            <a:r>
              <a:rPr lang="zh-CN" altLang="en-US" sz="2400" dirty="0"/>
              <a:t>优缺点：</a:t>
            </a:r>
            <a:endParaRPr lang="en-US" altLang="zh-CN" sz="2400" dirty="0"/>
          </a:p>
          <a:p>
            <a:pPr lvl="1"/>
            <a:r>
              <a:rPr lang="zh-CN" altLang="en-US" sz="1800" dirty="0"/>
              <a:t>编译型语言，执行速度快、效率高；依靠编译器、跨平台性差些。</a:t>
            </a:r>
            <a:endParaRPr lang="en-US" altLang="zh-CN" sz="1800" dirty="0"/>
          </a:p>
          <a:p>
            <a:pPr lvl="1"/>
            <a:r>
              <a:rPr lang="zh-CN" altLang="en-US" sz="1800" dirty="0"/>
              <a:t>解释型语言，执行速度慢、效率低；依靠解释器、跨平台性好。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7101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899" y="1335505"/>
            <a:ext cx="9980681" cy="5257800"/>
          </a:xfrm>
        </p:spPr>
        <p:txBody>
          <a:bodyPr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Python</a:t>
            </a:r>
            <a:r>
              <a:rPr lang="zh-CN" altLang="en-US" sz="2400" dirty="0"/>
              <a:t>是一种</a:t>
            </a:r>
            <a:r>
              <a:rPr lang="zh-CN" altLang="en-US" sz="2400" dirty="0">
                <a:hlinkClick r:id="rId2"/>
              </a:rPr>
              <a:t>计算机程序设计语言</a:t>
            </a:r>
            <a:r>
              <a:rPr lang="zh-CN" altLang="en-US" sz="2400" dirty="0"/>
              <a:t>。是一种面向对象的动态类型语言，最初被设计用于编写自动化脚本</a:t>
            </a:r>
            <a:r>
              <a:rPr lang="en-US" altLang="zh-CN" sz="2400" dirty="0"/>
              <a:t>(shell)</a:t>
            </a:r>
            <a:r>
              <a:rPr lang="zh-CN" altLang="en-US" sz="2400" dirty="0"/>
              <a:t>，随着版本的不断更新和语言新功能的添加，越来越多被用于独立的、大型项目的开发。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自从</a:t>
            </a:r>
            <a:r>
              <a:rPr lang="en-US" altLang="zh-CN" sz="2400" dirty="0"/>
              <a:t>20</a:t>
            </a:r>
            <a:r>
              <a:rPr lang="zh-CN" altLang="en-US" sz="2400" dirty="0"/>
              <a:t>世纪</a:t>
            </a:r>
            <a:r>
              <a:rPr lang="en-US" altLang="zh-CN" sz="2400" dirty="0"/>
              <a:t>90</a:t>
            </a:r>
            <a:r>
              <a:rPr lang="zh-CN" altLang="en-US" sz="2400" dirty="0"/>
              <a:t>年代初</a:t>
            </a:r>
            <a:r>
              <a:rPr lang="en-US" altLang="zh-CN" sz="2400" dirty="0"/>
              <a:t>Python</a:t>
            </a:r>
            <a:r>
              <a:rPr lang="zh-CN" altLang="en-US" sz="2400" dirty="0"/>
              <a:t>语言诞生至今，它已被逐渐广泛应用于系统管理任务的处理和</a:t>
            </a:r>
            <a:r>
              <a:rPr lang="en-US" altLang="zh-CN" sz="2400" dirty="0">
                <a:hlinkClick r:id="rId3"/>
              </a:rPr>
              <a:t>Web</a:t>
            </a:r>
            <a:r>
              <a:rPr lang="zh-CN" altLang="en-US" sz="2400" dirty="0"/>
              <a:t>编程。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Python</a:t>
            </a:r>
            <a:r>
              <a:rPr lang="zh-CN" altLang="en-US" sz="2400" dirty="0"/>
              <a:t>的创始人为荷兰人吉多</a:t>
            </a:r>
            <a:r>
              <a:rPr lang="en-US" altLang="zh-CN" sz="2400" dirty="0"/>
              <a:t>·</a:t>
            </a:r>
            <a:r>
              <a:rPr lang="zh-CN" altLang="en-US" sz="2400" dirty="0"/>
              <a:t>范罗苏姆</a:t>
            </a:r>
            <a:r>
              <a:rPr lang="zh-CN" altLang="en-US" sz="2400" baseline="30000" dirty="0"/>
              <a:t> </a:t>
            </a:r>
            <a:r>
              <a:rPr lang="zh-CN" altLang="en-US" sz="2400" dirty="0"/>
              <a:t>（</a:t>
            </a:r>
            <a:r>
              <a:rPr lang="en-US" altLang="zh-CN" sz="2400" dirty="0"/>
              <a:t>Guido van Rossum</a:t>
            </a:r>
            <a:r>
              <a:rPr lang="zh-CN" altLang="en-US" sz="2400" dirty="0"/>
              <a:t>）。</a:t>
            </a:r>
            <a:r>
              <a:rPr lang="en-US" altLang="zh-CN" sz="2400" dirty="0"/>
              <a:t>1989</a:t>
            </a:r>
            <a:r>
              <a:rPr lang="zh-CN" altLang="en-US" sz="2400" dirty="0"/>
              <a:t>年圣诞节期间，在</a:t>
            </a:r>
            <a:r>
              <a:rPr lang="zh-CN" altLang="en-US" sz="2400" dirty="0">
                <a:hlinkClick r:id="rId4"/>
              </a:rPr>
              <a:t>阿姆斯特丹</a:t>
            </a:r>
            <a:r>
              <a:rPr lang="zh-CN" altLang="en-US" sz="2400" dirty="0"/>
              <a:t>，</a:t>
            </a:r>
            <a:r>
              <a:rPr lang="en-US" altLang="zh-CN" sz="2400" dirty="0"/>
              <a:t>Guido</a:t>
            </a:r>
            <a:r>
              <a:rPr lang="zh-CN" altLang="en-US" sz="2400" dirty="0"/>
              <a:t>为了打发</a:t>
            </a:r>
            <a:r>
              <a:rPr lang="zh-CN" altLang="en-US" sz="2400" dirty="0">
                <a:hlinkClick r:id="rId5"/>
              </a:rPr>
              <a:t>圣诞节</a:t>
            </a:r>
            <a:r>
              <a:rPr lang="zh-CN" altLang="en-US" sz="2400" dirty="0"/>
              <a:t>的无趣，决心开发一个新的脚本解释程序，作为</a:t>
            </a:r>
            <a:r>
              <a:rPr lang="en-US" altLang="zh-CN" sz="2400" dirty="0"/>
              <a:t>ABC </a:t>
            </a:r>
            <a:r>
              <a:rPr lang="zh-CN" altLang="en-US" sz="2400" dirty="0"/>
              <a:t>语言的一种继承。之所以选中</a:t>
            </a:r>
            <a:r>
              <a:rPr lang="en-US" altLang="zh-CN" sz="2400" dirty="0"/>
              <a:t>Python</a:t>
            </a:r>
            <a:r>
              <a:rPr lang="zh-CN" altLang="en-US" sz="2400" dirty="0"/>
              <a:t>（大蟒蛇的意思）作为该编程语言的名字，是取自英国</a:t>
            </a:r>
            <a:r>
              <a:rPr lang="en-US" altLang="zh-CN" sz="2400" dirty="0"/>
              <a:t>20</a:t>
            </a:r>
            <a:r>
              <a:rPr lang="zh-CN" altLang="en-US" sz="2400" dirty="0"/>
              <a:t>世纪</a:t>
            </a:r>
            <a:r>
              <a:rPr lang="en-US" altLang="zh-CN" sz="2400" dirty="0"/>
              <a:t>70</a:t>
            </a:r>
            <a:r>
              <a:rPr lang="zh-CN" altLang="en-US" sz="2400" dirty="0"/>
              <a:t>年代首播的电视喜剧</a:t>
            </a:r>
            <a:r>
              <a:rPr lang="en-US" altLang="zh-CN" sz="2400" dirty="0"/>
              <a:t>《</a:t>
            </a:r>
            <a:r>
              <a:rPr lang="zh-CN" altLang="en-US" sz="2400" dirty="0"/>
              <a:t>蒙提</a:t>
            </a:r>
            <a:r>
              <a:rPr lang="en-US" altLang="zh-CN" sz="2400" dirty="0"/>
              <a:t>.</a:t>
            </a:r>
            <a:r>
              <a:rPr lang="zh-CN" altLang="en-US" sz="2400" dirty="0"/>
              <a:t>派森的飞行马戏团</a:t>
            </a:r>
            <a:r>
              <a:rPr lang="en-US" altLang="zh-CN" sz="2400" dirty="0"/>
              <a:t>》</a:t>
            </a:r>
            <a:r>
              <a:rPr lang="zh-CN" altLang="en-US" sz="2400" dirty="0"/>
              <a:t>（</a:t>
            </a:r>
            <a:r>
              <a:rPr lang="en-US" altLang="zh-CN" sz="2400" dirty="0"/>
              <a:t>Monty Python's Flying Circus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Python</a:t>
            </a:r>
            <a:r>
              <a:rPr lang="zh-CN" altLang="en-US" sz="2400" dirty="0"/>
              <a:t>是从</a:t>
            </a:r>
            <a:r>
              <a:rPr lang="en-US" altLang="zh-CN" sz="2400" dirty="0"/>
              <a:t>ABC</a:t>
            </a:r>
            <a:r>
              <a:rPr lang="zh-CN" altLang="en-US" sz="2400" dirty="0"/>
              <a:t>发展起来，主要受到了</a:t>
            </a:r>
            <a:r>
              <a:rPr lang="en-US" altLang="zh-CN" sz="2400" dirty="0"/>
              <a:t>Modula-3</a:t>
            </a:r>
            <a:r>
              <a:rPr lang="zh-CN" altLang="en-US" sz="2400" dirty="0"/>
              <a:t>（另一种相当优美且强大的语言，为小型团体所设计的）的影响。并且结合了</a:t>
            </a:r>
            <a:r>
              <a:rPr lang="en-US" altLang="zh-CN" sz="2400" dirty="0">
                <a:hlinkClick r:id="rId6"/>
              </a:rPr>
              <a:t>Unix shell</a:t>
            </a:r>
            <a:r>
              <a:rPr lang="zh-CN" altLang="en-US" sz="2400" dirty="0"/>
              <a:t>和</a:t>
            </a:r>
            <a:r>
              <a:rPr lang="en-US" altLang="zh-CN" sz="2400" dirty="0"/>
              <a:t>C</a:t>
            </a:r>
            <a:r>
              <a:rPr lang="zh-CN" altLang="en-US" sz="2400" dirty="0"/>
              <a:t>的习惯。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3EE67-9738-46C0-BA68-C4D8B06D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Python</a:t>
            </a:r>
            <a:r>
              <a:rPr lang="zh-CN" altLang="en-US" sz="4400" dirty="0"/>
              <a:t>的特点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93EA2-44E4-4C38-B57F-3B67771F4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980681" cy="49810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提高开发者效率（特色）</a:t>
            </a:r>
            <a:r>
              <a:rPr lang="zh-CN" altLang="en-US" dirty="0"/>
              <a:t> 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相对于</a:t>
            </a:r>
            <a:r>
              <a:rPr lang="en-US" altLang="zh-CN" sz="1800" dirty="0"/>
              <a:t>C</a:t>
            </a:r>
            <a:r>
              <a:rPr lang="zh-CN" altLang="en-US" sz="1800" dirty="0"/>
              <a:t>、</a:t>
            </a:r>
            <a:r>
              <a:rPr lang="en-US" altLang="zh-CN" sz="1800" dirty="0"/>
              <a:t>C++</a:t>
            </a:r>
            <a:r>
              <a:rPr lang="zh-CN" altLang="en-US" sz="1800" dirty="0"/>
              <a:t>、</a:t>
            </a:r>
            <a:r>
              <a:rPr lang="en-US" altLang="zh-CN" sz="1800" dirty="0"/>
              <a:t>Java</a:t>
            </a:r>
            <a:r>
              <a:rPr lang="zh-CN" altLang="en-US" sz="1800" dirty="0"/>
              <a:t>等编辑</a:t>
            </a:r>
            <a:r>
              <a:rPr lang="en-US" altLang="zh-CN" sz="1800" dirty="0"/>
              <a:t>/</a:t>
            </a:r>
            <a:r>
              <a:rPr lang="zh-CN" altLang="en-US" sz="1800" dirty="0"/>
              <a:t>静态类型语言，</a:t>
            </a:r>
            <a:r>
              <a:rPr lang="en-US" altLang="zh-CN" sz="1800" dirty="0"/>
              <a:t>python</a:t>
            </a:r>
            <a:r>
              <a:rPr lang="zh-CN" altLang="en-US" sz="1800" dirty="0"/>
              <a:t>的开发效率提升了</a:t>
            </a:r>
            <a:r>
              <a:rPr lang="en-US" altLang="zh-CN" sz="1800" dirty="0"/>
              <a:t>3-5</a:t>
            </a:r>
            <a:r>
              <a:rPr lang="zh-CN" altLang="en-US" sz="1800" dirty="0"/>
              <a:t>倍，也就是说代码量是其他编程语言的</a:t>
            </a:r>
            <a:r>
              <a:rPr lang="en-US" altLang="zh-CN" sz="1800" dirty="0"/>
              <a:t>1/5-1/3</a:t>
            </a:r>
            <a:r>
              <a:rPr lang="zh-CN" altLang="en-US" sz="1800" dirty="0"/>
              <a:t>，而且无需编译、链接步骤，提高程序员效率。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程序可移植性</a:t>
            </a:r>
            <a:r>
              <a:rPr lang="zh-CN" altLang="en-US" dirty="0"/>
              <a:t> 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绝大多数</a:t>
            </a:r>
            <a:r>
              <a:rPr lang="en-US" altLang="zh-CN" sz="1800" dirty="0"/>
              <a:t>python</a:t>
            </a:r>
            <a:r>
              <a:rPr lang="zh-CN" altLang="en-US" sz="1800" dirty="0"/>
              <a:t>程序能不做任何修改即可在所有主流计算机平台上运行，此外，</a:t>
            </a:r>
            <a:r>
              <a:rPr lang="en-US" altLang="zh-CN" sz="1800" dirty="0"/>
              <a:t>python</a:t>
            </a:r>
            <a:r>
              <a:rPr lang="zh-CN" altLang="en-US" sz="1800" dirty="0"/>
              <a:t>提供多种可选的独立程序，如用户图形界面、数据库接入、基于</a:t>
            </a:r>
            <a:r>
              <a:rPr lang="en-US" altLang="zh-CN" sz="1800" dirty="0"/>
              <a:t>web</a:t>
            </a:r>
            <a:r>
              <a:rPr lang="zh-CN" altLang="en-US" sz="1800" dirty="0"/>
              <a:t>系统、还提供了操作系统接口等。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库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python</a:t>
            </a:r>
            <a:r>
              <a:rPr lang="zh-CN" altLang="en-US" sz="1800" dirty="0"/>
              <a:t>内置了众多预编译并可移植的功能模块，涵盖了从字符模式到网络编程等一系列应用级编程任务；此外，</a:t>
            </a:r>
            <a:r>
              <a:rPr lang="en-US" altLang="zh-CN" sz="1800" dirty="0"/>
              <a:t>python</a:t>
            </a:r>
            <a:r>
              <a:rPr lang="zh-CN" altLang="en-US" sz="1800" dirty="0"/>
              <a:t>可通过自行开发的库和众多的第三方库简化编程，第三方库包括网站开发、数值计算、串口编写、游戏开发等各个应用场景。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组件集成 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python</a:t>
            </a:r>
            <a:r>
              <a:rPr lang="zh-CN" altLang="en-US" sz="1800" dirty="0"/>
              <a:t>脚本通过灵活的集成机制轻松的与应用程序的其他部分进行通信，这种集成使得</a:t>
            </a:r>
            <a:r>
              <a:rPr lang="en-US" altLang="zh-CN" sz="1800" dirty="0"/>
              <a:t>python</a:t>
            </a:r>
            <a:r>
              <a:rPr lang="zh-CN" altLang="en-US" sz="1800" dirty="0"/>
              <a:t>成为产品定制和扩展的工具，如今，</a:t>
            </a:r>
            <a:r>
              <a:rPr lang="en-US" altLang="zh-CN" sz="1800" dirty="0"/>
              <a:t>python</a:t>
            </a:r>
            <a:r>
              <a:rPr lang="zh-CN" altLang="en-US" sz="1800" dirty="0"/>
              <a:t>程序可以与</a:t>
            </a:r>
            <a:r>
              <a:rPr lang="en-US" altLang="zh-CN" sz="1800" dirty="0"/>
              <a:t>C</a:t>
            </a:r>
            <a:r>
              <a:rPr lang="zh-CN" altLang="en-US" sz="1800" dirty="0"/>
              <a:t>、</a:t>
            </a:r>
            <a:r>
              <a:rPr lang="en-US" altLang="zh-CN" sz="1800" dirty="0"/>
              <a:t>C++</a:t>
            </a:r>
            <a:r>
              <a:rPr lang="zh-CN" altLang="en-US" sz="1800" dirty="0"/>
              <a:t>相互调用，可以与</a:t>
            </a:r>
            <a:r>
              <a:rPr lang="en-US" altLang="zh-CN" sz="1800" dirty="0"/>
              <a:t>java</a:t>
            </a:r>
            <a:r>
              <a:rPr lang="zh-CN" altLang="en-US" sz="1800" dirty="0"/>
              <a:t>组件集成，与</a:t>
            </a:r>
            <a:r>
              <a:rPr lang="en-US" altLang="zh-CN" sz="1800" dirty="0"/>
              <a:t>COM</a:t>
            </a:r>
            <a:r>
              <a:rPr lang="zh-CN" altLang="en-US" sz="1800" dirty="0"/>
              <a:t>、</a:t>
            </a:r>
            <a:r>
              <a:rPr lang="en-US" altLang="zh-CN" sz="1800" dirty="0"/>
              <a:t>.NET</a:t>
            </a:r>
            <a:r>
              <a:rPr lang="zh-CN" altLang="en-US" sz="1800" dirty="0"/>
              <a:t>矿建通信。</a:t>
            </a:r>
          </a:p>
        </p:txBody>
      </p:sp>
    </p:spTree>
    <p:extLst>
      <p:ext uri="{BB962C8B-B14F-4D97-AF65-F5344CB8AC3E}">
        <p14:creationId xmlns:p14="http://schemas.microsoft.com/office/powerpoint/2010/main" val="288389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12A33-C79A-4D3F-A4D5-0900960F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Python</a:t>
            </a:r>
            <a:r>
              <a:rPr lang="zh-CN" altLang="en-US" sz="4400" dirty="0"/>
              <a:t>环境配置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9D6FE0-5CB1-40BA-88D6-DB15BDFCF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8724900" cy="22739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访问</a:t>
            </a:r>
            <a:r>
              <a:rPr lang="en-US" altLang="zh-CN" sz="2000" dirty="0">
                <a:hlinkClick r:id="rId2"/>
              </a:rPr>
              <a:t>python</a:t>
            </a:r>
            <a:r>
              <a:rPr lang="zh-CN" altLang="en-US" sz="2000" dirty="0">
                <a:hlinkClick r:id="rId2"/>
              </a:rPr>
              <a:t>官网</a:t>
            </a:r>
            <a:r>
              <a:rPr lang="zh-CN" altLang="en-US" sz="2000" dirty="0"/>
              <a:t>下载配置</a:t>
            </a:r>
            <a:r>
              <a:rPr lang="en-US" altLang="zh-CN" sz="2000" dirty="0"/>
              <a:t>python3.x</a:t>
            </a:r>
            <a:r>
              <a:rPr lang="zh-CN" altLang="en-US" sz="2000" dirty="0"/>
              <a:t>环境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hlinkClick r:id="rId2"/>
              </a:rPr>
              <a:t>https://www.python.org/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推荐使用</a:t>
            </a:r>
            <a:r>
              <a:rPr lang="en-US" altLang="zh-CN" sz="2000" dirty="0">
                <a:hlinkClick r:id="rId3"/>
              </a:rPr>
              <a:t>anaconda</a:t>
            </a:r>
            <a:r>
              <a:rPr lang="zh-CN" altLang="en-US" sz="2000" dirty="0"/>
              <a:t>配置</a:t>
            </a:r>
            <a:r>
              <a:rPr lang="en-US" altLang="zh-CN" sz="2000" dirty="0"/>
              <a:t>python</a:t>
            </a:r>
            <a:r>
              <a:rPr lang="zh-CN" altLang="en-US" sz="2000" dirty="0"/>
              <a:t>环境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hlinkClick r:id="rId3"/>
              </a:rPr>
              <a:t>https://www.anaconda.com/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安装完成后，测试</a:t>
            </a:r>
            <a:r>
              <a:rPr lang="en-US" altLang="zh-CN" sz="2000" dirty="0"/>
              <a:t>python</a:t>
            </a:r>
            <a:r>
              <a:rPr lang="zh-CN" altLang="en-US" sz="2000" dirty="0"/>
              <a:t>环境：</a:t>
            </a:r>
            <a:r>
              <a:rPr lang="en-US" altLang="zh-CN" sz="2000" dirty="0"/>
              <a:t>’</a:t>
            </a:r>
            <a:r>
              <a:rPr lang="en-US" altLang="zh-CN" sz="2000" dirty="0" err="1"/>
              <a:t>win+r</a:t>
            </a:r>
            <a:r>
              <a:rPr lang="en-US" altLang="zh-CN" sz="2000" dirty="0"/>
              <a:t>’</a:t>
            </a:r>
            <a:r>
              <a:rPr lang="zh-CN" altLang="en-US" sz="2000" dirty="0"/>
              <a:t>打开运行输入</a:t>
            </a:r>
            <a:r>
              <a:rPr lang="en-US" altLang="zh-CN" sz="2000" dirty="0"/>
              <a:t>’</a:t>
            </a:r>
            <a:r>
              <a:rPr lang="en-US" altLang="zh-CN" sz="2000" dirty="0" err="1"/>
              <a:t>cmd</a:t>
            </a:r>
            <a:r>
              <a:rPr lang="en-US" altLang="zh-CN" sz="20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dirty="0" err="1"/>
              <a:t>cmd</a:t>
            </a:r>
            <a:r>
              <a:rPr lang="zh-CN" altLang="en-US" sz="2000" dirty="0"/>
              <a:t>窗口中输入</a:t>
            </a:r>
            <a:r>
              <a:rPr lang="en-US" altLang="zh-CN" sz="2000" dirty="0"/>
              <a:t>’python’</a:t>
            </a:r>
            <a:r>
              <a:rPr lang="zh-CN" altLang="en-US" sz="2000" dirty="0"/>
              <a:t>执行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BE4215-6887-4149-B74C-3136A18FA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190" y="4030579"/>
            <a:ext cx="10127843" cy="18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1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BEF22-B6FB-4675-981E-3C8603C5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部分</a:t>
            </a:r>
            <a:r>
              <a:rPr lang="en-US" altLang="zh-CN" sz="4400" dirty="0"/>
              <a:t>Ide</a:t>
            </a:r>
            <a:r>
              <a:rPr lang="zh-CN" altLang="en-US" sz="4400" dirty="0"/>
              <a:t>推荐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23FEA4-6D3A-40B7-BAF8-9A5AFA7F7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441658" cy="50773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hlinkClick r:id="rId2"/>
              </a:rPr>
              <a:t>Vim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hlinkClick r:id="rId2"/>
              </a:rPr>
              <a:t>https://vim.en.softonic.com/</a:t>
            </a:r>
            <a:endParaRPr lang="en-US" altLang="zh-C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hlinkClick r:id="rId3"/>
              </a:rPr>
              <a:t>Eclipse with </a:t>
            </a:r>
            <a:r>
              <a:rPr lang="en-US" altLang="zh-CN" sz="2000" dirty="0" err="1">
                <a:hlinkClick r:id="rId3"/>
              </a:rPr>
              <a:t>PyDev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hlinkClick r:id="rId3"/>
              </a:rPr>
              <a:t>https://marketplace.eclipse.org/content/pydev-python-ide-eclipse</a:t>
            </a:r>
            <a:endParaRPr lang="en-US" altLang="zh-C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hlinkClick r:id="rId4"/>
              </a:rPr>
              <a:t>PyCharm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hlinkClick r:id="rId4"/>
              </a:rPr>
              <a:t>https://pycharm.en.softonic.com/</a:t>
            </a:r>
            <a:endParaRPr lang="en-US" altLang="zh-C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hlinkClick r:id="rId5"/>
              </a:rPr>
              <a:t>Visual Studio Code</a:t>
            </a:r>
            <a:r>
              <a:rPr lang="zh-CN" altLang="en-US" sz="2000" dirty="0"/>
              <a:t>（我所使用的）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hlinkClick r:id="rId5"/>
              </a:rPr>
              <a:t>https://code.visualstudio.com/</a:t>
            </a:r>
            <a:endParaRPr lang="en-US" altLang="zh-C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配置方法：</a:t>
            </a:r>
            <a:r>
              <a:rPr lang="en-US" altLang="zh-CN" sz="1800" dirty="0">
                <a:hlinkClick r:id="rId6"/>
              </a:rPr>
              <a:t>https://blog.csdn.net/qq_22705345/article/details/89789951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44B355-1F6F-428D-935A-F4FD71C0E6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7241" y="1455820"/>
            <a:ext cx="6131858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4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400" dirty="0"/>
              <a:t>第一个</a:t>
            </a:r>
            <a:r>
              <a:rPr lang="en-US" altLang="zh-CN" sz="4400" dirty="0"/>
              <a:t>Python</a:t>
            </a:r>
            <a:r>
              <a:rPr lang="zh-CN" altLang="en-US" sz="4400" dirty="0"/>
              <a:t>项目</a:t>
            </a:r>
            <a:endParaRPr lang="en-US" sz="4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142248" cy="4572000"/>
          </a:xfrm>
        </p:spPr>
        <p:txBody>
          <a:bodyPr rtlCol="0"/>
          <a:lstStyle/>
          <a:p>
            <a:pPr rtl="0"/>
            <a:r>
              <a:rPr lang="zh-CN" altLang="en-US" dirty="0"/>
              <a:t>输入：</a:t>
            </a:r>
            <a:endParaRPr lang="en-US" altLang="zh-CN" dirty="0"/>
          </a:p>
          <a:p>
            <a:pPr rtl="0"/>
            <a:r>
              <a:rPr lang="en-US" altLang="zh-CN" dirty="0"/>
              <a:t>	print(‘</a:t>
            </a:r>
            <a:r>
              <a:rPr lang="zh-CN" altLang="en-US" dirty="0"/>
              <a:t>你好世界！</a:t>
            </a:r>
            <a:r>
              <a:rPr lang="en-US" altLang="zh-CN" dirty="0"/>
              <a:t>’)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7F86F5-94B5-4B95-9BE2-8980BC50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589" y="1432709"/>
            <a:ext cx="7656612" cy="48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6600" dirty="0"/>
              <a:t>谢谢观看！</a:t>
            </a:r>
            <a:endParaRPr lang="en-US" sz="6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Autofit/>
          </a:bodyPr>
          <a:lstStyle/>
          <a:p>
            <a:pPr algn="r" rtl="0"/>
            <a:r>
              <a:rPr lang="zh-CN" altLang="en-US" sz="3600" dirty="0"/>
              <a:t>再见！</a:t>
            </a:r>
            <a:endParaRPr 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924921-E201-44FD-8228-AC31F3FBB572}"/>
              </a:ext>
            </a:extLst>
          </p:cNvPr>
          <p:cNvSpPr txBox="1"/>
          <p:nvPr/>
        </p:nvSpPr>
        <p:spPr>
          <a:xfrm>
            <a:off x="5498431" y="5931568"/>
            <a:ext cx="59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获取地址：</a:t>
            </a:r>
            <a:r>
              <a:rPr lang="en-US" altLang="zh-CN" dirty="0">
                <a:hlinkClick r:id="rId2"/>
              </a:rPr>
              <a:t>https://github.com/just997/project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446</Words>
  <Application>Microsoft Office PowerPoint</Application>
  <PresentationFormat>宽屏</PresentationFormat>
  <Paragraphs>56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Euphemia</vt:lpstr>
      <vt:lpstr>Wingdings</vt:lpstr>
      <vt:lpstr>学术文献 16x9</vt:lpstr>
      <vt:lpstr>Python初识和环境配置</vt:lpstr>
      <vt:lpstr>第一章</vt:lpstr>
      <vt:lpstr>Python介绍</vt:lpstr>
      <vt:lpstr>Python介绍</vt:lpstr>
      <vt:lpstr>Python的特点</vt:lpstr>
      <vt:lpstr>Python环境配置</vt:lpstr>
      <vt:lpstr>部分Ide推荐</vt:lpstr>
      <vt:lpstr>第一个Python项目</vt:lpstr>
      <vt:lpstr>谢谢观看！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2019-07-06T10:41:51Z</dcterms:created>
  <dcterms:modified xsi:type="dcterms:W3CDTF">2019-07-06T16:12:28Z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