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91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8074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57948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85514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18631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86321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2539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4570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9472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4950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3693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3057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0154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8481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3632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7863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476E-23A3-4327-80E7-E62517DE2CA0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292552-EBBC-41AD-91F7-4B4736E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5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1C53-463A-48EE-A91D-F44F6473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207" y="1210491"/>
            <a:ext cx="9619585" cy="167833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Аудит базы данных, запросы, процедуры, триггеры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BECB6-8727-403C-A397-351A1B13B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178" y="5221832"/>
            <a:ext cx="2717074" cy="5606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Студент группы 21ИС-1</a:t>
            </a:r>
          </a:p>
          <a:p>
            <a:r>
              <a:rPr lang="ru-RU" dirty="0"/>
              <a:t>Музафаров А.А</a:t>
            </a:r>
          </a:p>
        </p:txBody>
      </p:sp>
    </p:spTree>
    <p:extLst>
      <p:ext uri="{BB962C8B-B14F-4D97-AF65-F5344CB8AC3E}">
        <p14:creationId xmlns:p14="http://schemas.microsoft.com/office/powerpoint/2010/main" val="52511330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0596F-D9D3-467B-A93D-325D59E5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Создание запросов, процедур и триггеров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C6791-45CA-4737-8A79-A3C025E9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работы с данными в таблицах базы данных используются запросы, хранимые процедуры а также триггеры для выполнения действий при соблюдении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4580481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E3A2E-7F03-4CC6-A6C4-5456AF9F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5550"/>
              </a:lnSpc>
              <a:buNone/>
            </a:pPr>
            <a:r>
              <a:rPr lang="ru-RU" dirty="0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</a:t>
            </a:r>
            <a:r>
              <a:rPr lang="en-US" sz="3600" dirty="0" err="1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оздани</a:t>
            </a:r>
            <a:r>
              <a:rPr lang="ru-RU" sz="3600" dirty="0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е</a:t>
            </a:r>
            <a:r>
              <a:rPr lang="en-US" sz="3600" dirty="0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600" dirty="0" err="1">
                <a:solidFill>
                  <a:schemeClr val="tx1"/>
                </a:solidFill>
                <a:ea typeface="Instrument Sans Semi Bold" pitchFamily="34" charset="-122"/>
                <a:cs typeface="Instrument Sans Semi Bold" pitchFamily="34" charset="-120"/>
              </a:rPr>
              <a:t>запросов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6F0673-F6DC-45EC-AB94-7F950EC5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9" y="2722896"/>
            <a:ext cx="2867425" cy="128605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88D660-8A1F-4F79-AD3F-BE6283F7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361250"/>
            <a:ext cx="6687483" cy="5525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EAB61D-5465-41DD-A2F7-FA2DAA7083FC}"/>
              </a:ext>
            </a:extLst>
          </p:cNvPr>
          <p:cNvSpPr txBox="1"/>
          <p:nvPr/>
        </p:nvSpPr>
        <p:spPr>
          <a:xfrm>
            <a:off x="1129505" y="1674674"/>
            <a:ext cx="611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Запросы – команды для работы с базой данных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678F9FF-BCD2-4F45-9C70-128AC78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99273"/>
            <a:ext cx="5020376" cy="8383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B85D5EE-B375-484F-8607-397D7ABD9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3353186"/>
            <a:ext cx="5029902" cy="47631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23356D9-BBD0-4988-899C-E976CEE4F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99220"/>
            <a:ext cx="3391373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014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D0251-5613-46C8-BC47-4829F018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779"/>
            <a:ext cx="8596668" cy="1320800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Создание</a:t>
            </a:r>
            <a:r>
              <a:rPr lang="en-US" sz="3600" dirty="0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и </a:t>
            </a:r>
            <a:r>
              <a:rPr lang="en-US" sz="3600" dirty="0" err="1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использование</a:t>
            </a:r>
            <a:r>
              <a:rPr lang="en-US" sz="3600" dirty="0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процедур</a:t>
            </a:r>
            <a:br>
              <a:rPr lang="en-US" sz="3600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9051F-2616-483A-ABD6-74D96E0E6D44}"/>
              </a:ext>
            </a:extLst>
          </p:cNvPr>
          <p:cNvSpPr txBox="1"/>
          <p:nvPr/>
        </p:nvSpPr>
        <p:spPr>
          <a:xfrm>
            <a:off x="282468" y="1069498"/>
            <a:ext cx="6558600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- это именованный блок кода SQL, который хранится в базе данных и может быть вызван для выполнения. Он может принимать параметры, выполнять операции с данными, возвращать результаты и даже вызывать другие хранимые процедуры.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C87E133-CC4C-4798-A9DD-B581C4F2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8" y="985655"/>
            <a:ext cx="373432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545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4B7C9-885B-4777-9D30-42D395D0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Создание триггеров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0009B-8F91-4FA0-99B8-420D934A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80666" cy="3880773"/>
          </a:xfrm>
        </p:spPr>
        <p:txBody>
          <a:bodyPr/>
          <a:lstStyle/>
          <a:p>
            <a:r>
              <a:rPr lang="ru-RU" dirty="0"/>
              <a:t>Триггерная функция: это обычная функция в </a:t>
            </a:r>
            <a:r>
              <a:rPr lang="ru-RU" dirty="0" err="1"/>
              <a:t>PostgreSQL</a:t>
            </a:r>
            <a:r>
              <a:rPr lang="ru-RU" dirty="0"/>
              <a:t>, которая вызывается триггером. Она должна возвращать тип данных </a:t>
            </a:r>
            <a:r>
              <a:rPr lang="ru-RU" dirty="0" err="1"/>
              <a:t>trigger</a:t>
            </a:r>
            <a:r>
              <a:rPr lang="ru-RU" dirty="0"/>
              <a:t>. </a:t>
            </a:r>
          </a:p>
          <a:p>
            <a:r>
              <a:rPr lang="ru-RU" dirty="0"/>
              <a:t>Триггер: это объект базы данных, который связан с таблицей и вызывает триггерную функцию при определенных событиях.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1F71A1-466B-46D4-92A3-DE25CCFD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87" y="1930400"/>
            <a:ext cx="528711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69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1F63-4FD0-4359-B182-82C9A311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533" y="948267"/>
            <a:ext cx="5096933" cy="67733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Внимание!!!!!</a:t>
            </a:r>
          </a:p>
        </p:txBody>
      </p:sp>
      <p:pic>
        <p:nvPicPr>
          <p:cNvPr id="1026" name="Picture 2" descr="Мем Спасибо за внимание!!! №3544">
            <a:extLst>
              <a:ext uri="{FF2B5EF4-FFF2-40B4-BE49-F238E27FC236}">
                <a16:creationId xmlns:a16="http://schemas.microsoft.com/office/drawing/2014/main" id="{63AD9FD0-F707-4D74-8C35-94672433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66" y="1972733"/>
            <a:ext cx="6206067" cy="41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863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EBB89-D255-44DB-BB00-6830657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Актуальность и значимость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1C8B4-794A-4DF8-9575-17F7DD08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33" y="2160589"/>
            <a:ext cx="8596668" cy="3880773"/>
          </a:xfrm>
        </p:spPr>
        <p:txBody>
          <a:bodyPr/>
          <a:lstStyle/>
          <a:p>
            <a:pPr marL="0" indent="357188" algn="just">
              <a:lnSpc>
                <a:spcPct val="150000"/>
              </a:lnSpc>
              <a:buNone/>
            </a:pPr>
            <a:r>
              <a:rPr lang="ru-RU" dirty="0"/>
              <a:t>Так как современные компании пользуются информационными системами для автоматизации своих процессов и хранения данных, нередки случаи несанкционированного доступа к базе данных из-за недостаточного уровня безопасности, из-за чего требуется вести учет всех действий пользователей а также всех изменений, для того чтобы обезопасить данные и всю работоспособность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8593398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970A9-C1A9-431C-BCFB-3F827E86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CC939-7931-45DD-9ADC-83A37879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11200" algn="just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Аудит базы данных 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– это процедура отслеживания потоков данных в БД для проверки работы компонентов, обнаружения и устранения ошибок. По результатам проведения аудита можно сформировать перечень мероприятий, направленных на повышение стабильности системы и защиты от несанкционированного доступа, кибератак. Без работы аудиторов владелец БД рискует потерять ценную информацию, которая хранится на выделенных серверах.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5255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DA5F2-5EDB-4788-8688-781370AB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Цели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567DF-517F-4A11-8DEB-3409A79C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Gilroy-Medium"/>
              </a:rPr>
              <a:t>Организация быстрой и слаженной работы всех элементов базы данных;</a:t>
            </a:r>
          </a:p>
          <a:p>
            <a:pPr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Gilroy-Medium"/>
              </a:rPr>
              <a:t>Обновление базы до актуального состояни</a:t>
            </a:r>
            <a:r>
              <a:rPr lang="ru-RU" dirty="0">
                <a:solidFill>
                  <a:schemeClr val="tx1"/>
                </a:solidFill>
                <a:latin typeface="Gilroy-Medium"/>
              </a:rPr>
              <a:t>я</a:t>
            </a:r>
            <a:r>
              <a:rPr lang="ru-RU" b="0" i="0" dirty="0">
                <a:solidFill>
                  <a:schemeClr val="tx1"/>
                </a:solidFill>
                <a:effectLst/>
                <a:latin typeface="Gilroy-Medium"/>
              </a:rPr>
              <a:t> на момент </a:t>
            </a:r>
            <a:r>
              <a:rPr lang="ru-RU" dirty="0">
                <a:solidFill>
                  <a:schemeClr val="tx1"/>
                </a:solidFill>
                <a:latin typeface="Gilroy-Medium"/>
              </a:rPr>
              <a:t>оценки; 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Gilroy-Medium"/>
              </a:rPr>
              <a:t>Определение и устранение причин, вызывающих ошибки в базе данных;</a:t>
            </a:r>
            <a:endParaRPr lang="ru-RU" b="0" i="0" dirty="0">
              <a:solidFill>
                <a:schemeClr val="tx1"/>
              </a:solidFill>
              <a:effectLst/>
              <a:latin typeface="Gilroy-Mediu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Gilroy-Medium"/>
              </a:rPr>
              <a:t>Устранение ошибок, влияющих на работу базы данных;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Gilroy-Medium"/>
              </a:rPr>
              <a:t>Оптимизация затрат временных ресурсов в работе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223669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68982-A2C3-45C9-BF00-92F63D8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содержится в журнале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A229F-EBCE-4F07-8857-6928F99C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NationalWeb"/>
              </a:rPr>
              <a:t>В журналах аудита регистрируется возникновение события, время его возникновения, ответственный пользователь или служба, а также затронутая сущность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025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158EE-430F-4C3C-9CFE-DA1685F3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Включение и выключение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18F02-6021-4B7A-9703-F0E4CC42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Аудит базы данных включается и выключается параметром инициализации </a:t>
            </a:r>
            <a:r>
              <a:rPr lang="en-US" dirty="0"/>
              <a:t>AUDIT_TRAIL </a:t>
            </a:r>
            <a:r>
              <a:rPr lang="ru-RU" dirty="0"/>
              <a:t>в файле параметров базы данных.</a:t>
            </a:r>
          </a:p>
          <a:p>
            <a:pPr marL="0" indent="0">
              <a:buNone/>
            </a:pPr>
            <a:r>
              <a:rPr lang="ru-RU" dirty="0"/>
              <a:t>Этот параметр может быть установлен в следующие значения: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DB – </a:t>
            </a:r>
            <a:r>
              <a:rPr lang="ru-RU" dirty="0"/>
              <a:t>включает аудит базы данных и направляет все аудиторские записи в аудиторский журнал базы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 – </a:t>
            </a:r>
            <a:r>
              <a:rPr lang="ru-RU" dirty="0"/>
              <a:t>включает аудит базы данных и направляет все аудиторские записи в аудиторский журнал операционной системы;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NONE – </a:t>
            </a:r>
            <a:r>
              <a:rPr lang="ru-RU" dirty="0"/>
              <a:t>выключает аудит(по умолчанию)</a:t>
            </a:r>
          </a:p>
        </p:txBody>
      </p:sp>
    </p:spTree>
    <p:extLst>
      <p:ext uri="{BB962C8B-B14F-4D97-AF65-F5344CB8AC3E}">
        <p14:creationId xmlns:p14="http://schemas.microsoft.com/office/powerpoint/2010/main" val="7040179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DAE08-D17A-4C63-BB7E-69D9B06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Опции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E8AD2-4F83-48FC-86A4-F8AEFE7C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Oracle </a:t>
            </a:r>
            <a:r>
              <a:rPr lang="ru-RU" dirty="0"/>
              <a:t>позволяет устанавливать опции аудита на трех уровнях: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Предложение аудита базируется на типе предложений </a:t>
            </a:r>
            <a:r>
              <a:rPr lang="en-US" dirty="0"/>
              <a:t>SQL</a:t>
            </a:r>
            <a:r>
              <a:rPr lang="ru-RU" dirty="0"/>
              <a:t> (</a:t>
            </a:r>
            <a:r>
              <a:rPr lang="en-US" dirty="0"/>
              <a:t>CREATE,TRUNCATE,DROP 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Привилегия отслеживает использование системной привилегии(</a:t>
            </a:r>
            <a:r>
              <a:rPr lang="en-US" dirty="0"/>
              <a:t>CREATE 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Объект отслеживает конкретные типы предложений на конкретных объектах (</a:t>
            </a:r>
            <a:r>
              <a:rPr lang="en-US" dirty="0"/>
              <a:t>ALTER TABLE </a:t>
            </a:r>
            <a:r>
              <a:rPr lang="ru-RU" dirty="0"/>
              <a:t>по таблице </a:t>
            </a:r>
            <a:r>
              <a:rPr lang="en-US" dirty="0"/>
              <a:t>EMP)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3926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07939-4EC2-43F6-8828-C3A665F7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Очистка журнала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40E00-0A57-4174-8A52-193F1E36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того, как аудит был включен в течении некоторого времени, администратор защиты может удалить записи из аудиторского журнала. Для этого нужно ввести следующую команду: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sys.aud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$;</a:t>
            </a:r>
            <a:endParaRPr lang="ru-R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Удалять записи из аудиторского журнала может лишь пользователь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SYS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29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6BA4C-9DB2-499C-A267-9C541082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Уменьшение размера аудиторского журнала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AF3F-ECD3-423D-B783-31CD7803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необходимо сохранить информацию из журнала аудита, можно скопировать ее в таблицу базы данных или экспортировать;</a:t>
            </a:r>
          </a:p>
          <a:p>
            <a:r>
              <a:rPr lang="ru-RU" dirty="0">
                <a:solidFill>
                  <a:schemeClr val="tx1"/>
                </a:solidFill>
              </a:rPr>
              <a:t>Если необходимо уменьшить журнал аудита, то можно выполнить усечение таблицы </a:t>
            </a:r>
            <a:r>
              <a:rPr lang="en-US" dirty="0">
                <a:solidFill>
                  <a:schemeClr val="tx1"/>
                </a:solidFill>
              </a:rPr>
              <a:t>SYS.AUD$ </a:t>
            </a:r>
            <a:r>
              <a:rPr lang="ru-RU" dirty="0">
                <a:solidFill>
                  <a:schemeClr val="tx1"/>
                </a:solidFill>
              </a:rPr>
              <a:t>с помощью команды </a:t>
            </a:r>
            <a:r>
              <a:rPr lang="en-US" dirty="0">
                <a:solidFill>
                  <a:schemeClr val="tx1"/>
                </a:solidFill>
              </a:rPr>
              <a:t>TRUNCATE;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568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Аспект">
  <a:themeElements>
    <a:clrScheme name="Office 2013-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1260</TotalTime>
  <Words>543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Gilroy-Medium</vt:lpstr>
      <vt:lpstr>Instrument Sans Semi Bold</vt:lpstr>
      <vt:lpstr>Inter</vt:lpstr>
      <vt:lpstr>NationalWeb</vt:lpstr>
      <vt:lpstr>Times New Roman</vt:lpstr>
      <vt:lpstr>Trebuchet MS</vt:lpstr>
      <vt:lpstr>Wingdings 3</vt:lpstr>
      <vt:lpstr>Аспект</vt:lpstr>
      <vt:lpstr>Аудит базы данных, запросы, процедуры, триггеры</vt:lpstr>
      <vt:lpstr>Актуальность и значимость темы</vt:lpstr>
      <vt:lpstr>Определение</vt:lpstr>
      <vt:lpstr>Цели аудита</vt:lpstr>
      <vt:lpstr>Что содержится в журнале аудита</vt:lpstr>
      <vt:lpstr>Включение и выключение аудита</vt:lpstr>
      <vt:lpstr>Опции аудита</vt:lpstr>
      <vt:lpstr>Очистка журнала</vt:lpstr>
      <vt:lpstr>Уменьшение размера аудиторского журнала</vt:lpstr>
      <vt:lpstr>Создание запросов, процедур и триггеров</vt:lpstr>
      <vt:lpstr>Создание запросов</vt:lpstr>
      <vt:lpstr>Создание и использование процедур </vt:lpstr>
      <vt:lpstr>Создание триггеров</vt:lpstr>
      <vt:lpstr>Внимание!!!!!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Аудит базы данных</dc:title>
  <dc:creator>just Gunter</dc:creator>
  <cp:lastModifiedBy>just Gunter</cp:lastModifiedBy>
  <cp:revision>19</cp:revision>
  <dcterms:created xsi:type="dcterms:W3CDTF">2024-10-23T15:41:04Z</dcterms:created>
  <dcterms:modified xsi:type="dcterms:W3CDTF">2024-10-24T12:42:01Z</dcterms:modified>
</cp:coreProperties>
</file>