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5084" y="367976"/>
            <a:ext cx="10994028" cy="14212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b="1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  <a:r>
              <a:rPr dirty="0" sz="5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5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5050" spc="-144" b="1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5050" spc="133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5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5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ecf0f1"/>
                </a:solidFill>
                <a:latin typeface="DejaVu Sans"/>
                <a:cs typeface="DejaVu Sans"/>
              </a:rPr>
              <a:t>tin</a:t>
            </a:r>
            <a:r>
              <a:rPr dirty="0" sz="5050" b="1">
                <a:solidFill>
                  <a:srgbClr val="3498db"/>
                </a:solidFill>
                <a:latin typeface="DejaVu Sans"/>
                <a:cs typeface="DejaVu Sans"/>
              </a:rPr>
              <a:t>:</a:t>
            </a:r>
          </a:p>
          <a:p>
            <a:pPr marL="2470249" marR="0">
              <a:lnSpc>
                <a:spcPts val="5025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spc="-138" b="1">
                <a:solidFill>
                  <a:srgbClr val="3498db"/>
                </a:solidFill>
                <a:latin typeface="DejaVu Sans"/>
                <a:cs typeface="DejaVu Sans"/>
              </a:rPr>
              <a:t>Tài</a:t>
            </a:r>
            <a:r>
              <a:rPr dirty="0" sz="5050" spc="132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3498db"/>
                </a:solidFill>
                <a:latin typeface="DejaVu Sans"/>
                <a:cs typeface="DejaVu Sans"/>
              </a:rPr>
              <a:t>liệu</a:t>
            </a:r>
            <a:r>
              <a:rPr dirty="0" sz="50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3498db"/>
                </a:solidFill>
                <a:latin typeface="DejaVu Sans"/>
                <a:cs typeface="DejaVu Sans"/>
              </a:rPr>
              <a:t>Kỹ</a:t>
            </a:r>
            <a:r>
              <a:rPr dirty="0" sz="50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3498db"/>
                </a:solidFill>
                <a:latin typeface="DejaVu Sans"/>
                <a:cs typeface="DejaVu Sans"/>
              </a:rPr>
              <a:t>thuật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57821" y="1981670"/>
            <a:ext cx="8628538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Nghiên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cứu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-77">
                <a:solidFill>
                  <a:srgbClr val="ecf0f1"/>
                </a:solidFill>
                <a:latin typeface="DejaVu Sans"/>
                <a:cs typeface="DejaVu Sans"/>
              </a:rPr>
              <a:t>Toàn</a:t>
            </a:r>
            <a:r>
              <a:rPr dirty="0" sz="2000" spc="93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diện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về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Kiến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trúc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-52">
                <a:solidFill>
                  <a:srgbClr val="ecf0f1"/>
                </a:solidFill>
                <a:latin typeface="DejaVu Sans"/>
                <a:cs typeface="DejaVu Sans"/>
              </a:rPr>
              <a:t>Triển</a:t>
            </a:r>
            <a:r>
              <a:rPr dirty="0" sz="2000" spc="6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ecf0f1"/>
                </a:solidFill>
                <a:latin typeface="DejaVu Sans"/>
                <a:cs typeface="DejaVu Sans"/>
              </a:rPr>
              <a:t>khai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ecf0f1"/>
                </a:solidFill>
                <a:latin typeface="DejaVu Sans"/>
                <a:cs typeface="DejaVu Sans"/>
              </a:rPr>
              <a:t>Công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cụ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2000" spc="12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kiếm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56148" y="2840429"/>
            <a:ext cx="4432032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17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ecf0f1"/>
                </a:solidFill>
                <a:latin typeface="DejaVu Sans"/>
                <a:cs typeface="DejaVu Sans"/>
              </a:rPr>
              <a:t>tin</a:t>
            </a:r>
            <a:r>
              <a:rPr dirty="0" sz="1700" spc="-12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ecf0f1"/>
                </a:solidFill>
                <a:latin typeface="DejaVu Sans"/>
                <a:cs typeface="DejaVu Sans"/>
              </a:rPr>
              <a:t>chưa</a:t>
            </a:r>
            <a:r>
              <a:rPr dirty="0" sz="17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28">
                <a:solidFill>
                  <a:srgbClr val="ecf0f1"/>
                </a:solidFill>
                <a:latin typeface="DejaVu Sans"/>
                <a:cs typeface="DejaVu Sans"/>
              </a:rPr>
              <a:t>rõ,</a:t>
            </a:r>
            <a:r>
              <a:rPr dirty="0" sz="1700" spc="15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ecf0f1"/>
                </a:solidFill>
                <a:latin typeface="DejaVu Sans"/>
                <a:cs typeface="DejaVu Sans"/>
              </a:rPr>
              <a:t>vui</a:t>
            </a:r>
            <a:r>
              <a:rPr dirty="0" sz="17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ecf0f1"/>
                </a:solidFill>
                <a:latin typeface="DejaVu Sans"/>
                <a:cs typeface="DejaVu Sans"/>
              </a:rPr>
              <a:t>lòng</a:t>
            </a:r>
            <a:r>
              <a:rPr dirty="0" sz="17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ecf0f1"/>
                </a:solidFill>
                <a:latin typeface="DejaVu Sans"/>
                <a:cs typeface="DejaVu Sans"/>
              </a:rPr>
              <a:t>điền</a:t>
            </a:r>
            <a:r>
              <a:rPr dirty="0" sz="17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ecf0f1"/>
                </a:solidFill>
                <a:latin typeface="DejaVu Sans"/>
                <a:cs typeface="DejaVu Sans"/>
              </a:rPr>
              <a:t>tên</a:t>
            </a:r>
            <a:r>
              <a:rPr dirty="0" sz="17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ecf0f1"/>
                </a:solidFill>
                <a:latin typeface="DejaVu Sans"/>
                <a:cs typeface="DejaVu Sans"/>
              </a:rPr>
              <a:t>bạn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11639042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07022" y="357385"/>
            <a:ext cx="7130327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7" b="1">
                <a:solidFill>
                  <a:srgbClr val="e5e7eb"/>
                </a:solidFill>
                <a:latin typeface="DejaVu Sans"/>
                <a:cs typeface="DejaVu Sans"/>
              </a:rPr>
              <a:t>Phân</a:t>
            </a:r>
            <a:r>
              <a:rPr dirty="0" sz="3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3000" spc="10" b="1">
                <a:solidFill>
                  <a:srgbClr val="e5e7eb"/>
                </a:solidFill>
                <a:latin typeface="DejaVu Sans"/>
                <a:cs typeface="DejaVu Sans"/>
              </a:rPr>
              <a:t>tích</a:t>
            </a:r>
            <a:r>
              <a:rPr dirty="0" sz="3000" spc="14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3000" spc="20" b="1">
                <a:solidFill>
                  <a:srgbClr val="e5e7eb"/>
                </a:solidFill>
                <a:latin typeface="DejaVu Sans"/>
                <a:cs typeface="DejaVu Sans"/>
              </a:rPr>
              <a:t>Độ</a:t>
            </a:r>
            <a:r>
              <a:rPr dirty="0" sz="3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e5e7eb"/>
                </a:solidFill>
                <a:latin typeface="DejaVu Sans"/>
                <a:cs typeface="DejaVu Sans"/>
              </a:rPr>
              <a:t>phức</a:t>
            </a:r>
            <a:r>
              <a:rPr dirty="0" sz="3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e5e7eb"/>
                </a:solidFill>
                <a:latin typeface="DejaVu Sans"/>
                <a:cs typeface="DejaVu Sans"/>
              </a:rPr>
              <a:t>tạp</a:t>
            </a:r>
            <a:r>
              <a:rPr dirty="0" sz="3000" spc="11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60a5fa"/>
                </a:solidFill>
                <a:latin typeface="DejaVu Sans"/>
                <a:cs typeface="DejaVu Sans"/>
              </a:rPr>
              <a:t>Tính</a:t>
            </a:r>
            <a:r>
              <a:rPr dirty="0" sz="3000" spc="1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60a5fa"/>
                </a:solidFill>
                <a:latin typeface="DejaVu Sans"/>
                <a:cs typeface="DejaVu Sans"/>
              </a:rPr>
              <a:t>toán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22885" y="878526"/>
            <a:ext cx="5698412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Hiệu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suất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và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Tối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ưu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hóa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Hệ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thống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50">
                <a:solidFill>
                  <a:srgbClr val="d1d5db"/>
                </a:solidFill>
                <a:latin typeface="DejaVu Sans"/>
                <a:cs typeface="DejaVu Sans"/>
              </a:rPr>
              <a:t>Truy</a:t>
            </a:r>
            <a:r>
              <a:rPr dirty="0" sz="1500" spc="6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xuất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Thông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tin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(IR)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08992" y="1469830"/>
            <a:ext cx="226486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Giai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đoạn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Lập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chỉ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mục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09270" y="1469830"/>
            <a:ext cx="248173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Giai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đoạn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Xử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lý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spc="-40" b="1">
                <a:solidFill>
                  <a:srgbClr val="60a5fa"/>
                </a:solidFill>
                <a:latin typeface="DejaVu Sans"/>
                <a:cs typeface="DejaVu Sans"/>
              </a:rPr>
              <a:t>Truy</a:t>
            </a:r>
            <a:r>
              <a:rPr dirty="0" sz="1350" spc="33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vấn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8992" y="1747565"/>
            <a:ext cx="2436801" cy="6157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Tăng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cường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khả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năng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tìm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kiếm:</a:t>
            </a:r>
          </a:p>
          <a:p>
            <a:pPr marL="149274" marR="0">
              <a:lnSpc>
                <a:spcPts val="1173"/>
              </a:lnSpc>
              <a:spcBef>
                <a:spcPts val="501"/>
              </a:spcBef>
              <a:spcAft>
                <a:spcPts val="0"/>
              </a:spcAft>
            </a:pPr>
            <a:r>
              <a:rPr dirty="0" sz="1000" spc="-34">
                <a:solidFill>
                  <a:srgbClr val="d1d5db"/>
                </a:solidFill>
                <a:latin typeface="DejaVu Sans"/>
                <a:cs typeface="DejaVu Sans"/>
              </a:rPr>
              <a:t>Tuần</a:t>
            </a:r>
            <a:r>
              <a:rPr dirty="0" sz="1000" spc="4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tự: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Đơn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giản,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dễ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thực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hiện.</a:t>
            </a:r>
          </a:p>
          <a:p>
            <a:pPr marL="149274" marR="0">
              <a:lnSpc>
                <a:spcPts val="1173"/>
              </a:lnSpc>
              <a:spcBef>
                <a:spcPts val="426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Song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song: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Tốc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độ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cao,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phức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tạp.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09270" y="1747565"/>
            <a:ext cx="233277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Nâng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cao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chất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lượng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truy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vấn: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46948" y="2004740"/>
            <a:ext cx="2951170" cy="9586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Sửa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lỗi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chính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tả: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Cải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thiện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độ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chính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xác.</a:t>
            </a:r>
          </a:p>
          <a:p>
            <a:pPr marL="0" marR="0">
              <a:lnSpc>
                <a:spcPts val="1173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Chuẩn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hóa: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Đảm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bảo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tính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nhất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quán.</a:t>
            </a:r>
          </a:p>
          <a:p>
            <a:pPr marL="0" marR="0">
              <a:lnSpc>
                <a:spcPts val="1173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Phân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tách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từ: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 spc="-37">
                <a:solidFill>
                  <a:srgbClr val="d1d5db"/>
                </a:solidFill>
                <a:latin typeface="DejaVu Sans"/>
                <a:cs typeface="DejaVu Sans"/>
              </a:rPr>
              <a:t>Tách</a:t>
            </a:r>
            <a:r>
              <a:rPr dirty="0" sz="1000" spc="46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thành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đơn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vị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cơ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bản.</a:t>
            </a:r>
          </a:p>
          <a:p>
            <a:pPr marL="0" marR="0">
              <a:lnSpc>
                <a:spcPts val="1173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Lemmatization: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Chuẩn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hóa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dạng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gốc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từ.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5720" y="2471465"/>
            <a:ext cx="2816119" cy="4919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Thời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gian: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Xây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dựng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và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cập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nhật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chỉ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mục.</a:t>
            </a:r>
          </a:p>
          <a:p>
            <a:pPr marL="0" marR="0">
              <a:lnSpc>
                <a:spcPts val="1173"/>
              </a:lnSpc>
              <a:spcBef>
                <a:spcPts val="1226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Không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gian: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Lưu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trữ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chỉ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mục.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5720" y="3071540"/>
            <a:ext cx="226465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Tăng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tốc: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Xử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lý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lượng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lớn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dữ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08992" y="4841680"/>
            <a:ext cx="199626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Giai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đoạn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Tìm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kiếm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8992" y="5119415"/>
            <a:ext cx="240039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Xếp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hạng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và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truy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xuất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kết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5e7eb"/>
                </a:solidFill>
                <a:latin typeface="DejaVu Sans"/>
                <a:cs typeface="DejaVu Sans"/>
              </a:rPr>
              <a:t>quả: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8266" y="5376590"/>
            <a:ext cx="3282403" cy="6157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Tính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toán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TF-IDF:</a:t>
            </a:r>
            <a:r>
              <a:rPr dirty="0" sz="1000" spc="1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Đánh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giá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độ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liên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quan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của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từ.</a:t>
            </a:r>
          </a:p>
          <a:p>
            <a:pPr marL="0" marR="0">
              <a:lnSpc>
                <a:spcPts val="1173"/>
              </a:lnSpc>
              <a:spcBef>
                <a:spcPts val="426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Chuẩn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hóa: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Đảm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bảo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công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bằng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trong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xếp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hạng.</a:t>
            </a:r>
          </a:p>
          <a:p>
            <a:pPr marL="0" marR="0">
              <a:lnSpc>
                <a:spcPts val="1173"/>
              </a:lnSpc>
              <a:spcBef>
                <a:spcPts val="501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Tổng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hợp: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Kết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hợp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yếu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tố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liên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quan.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89935" y="5803705"/>
            <a:ext cx="156308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Tạo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Đoạn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trích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8266" y="6014765"/>
            <a:ext cx="338576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Sắp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xếp: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 spc="-27">
                <a:solidFill>
                  <a:srgbClr val="d1d5db"/>
                </a:solidFill>
                <a:latin typeface="DejaVu Sans"/>
                <a:cs typeface="DejaVu Sans"/>
              </a:rPr>
              <a:t>Trình</a:t>
            </a:r>
            <a:r>
              <a:rPr dirty="0" sz="1000" spc="3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bày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kết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quả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theo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mức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độ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liên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quan.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89935" y="6119540"/>
            <a:ext cx="306772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54">
                <a:solidFill>
                  <a:srgbClr val="d1d5db"/>
                </a:solidFill>
                <a:latin typeface="DejaVu Sans"/>
                <a:cs typeface="DejaVu Sans"/>
              </a:rPr>
              <a:t>Tóm</a:t>
            </a:r>
            <a:r>
              <a:rPr dirty="0" sz="1000" spc="63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tắt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thông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tin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quan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trọng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nhất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từ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kết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quả.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65713" y="6462440"/>
            <a:ext cx="2511635" cy="358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Chi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phí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cho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mỗi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kết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quả</a:t>
            </a:r>
          </a:p>
          <a:p>
            <a:pPr marL="0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Tối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ưu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hóa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để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giảm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chi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phí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tính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toán.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07281" y="8299255"/>
            <a:ext cx="3306152" cy="4172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Độ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trễ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spc="-40" b="1">
                <a:solidFill>
                  <a:srgbClr val="60a5fa"/>
                </a:solidFill>
                <a:latin typeface="DejaVu Sans"/>
                <a:cs typeface="DejaVu Sans"/>
              </a:rPr>
              <a:t>Truy</a:t>
            </a:r>
            <a:r>
              <a:rPr dirty="0" sz="1350" spc="33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vấn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từ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Đầu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đến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60a5fa"/>
                </a:solidFill>
                <a:latin typeface="DejaVu Sans"/>
                <a:cs typeface="DejaVu Sans"/>
              </a:rPr>
              <a:t>Cuối</a:t>
            </a:r>
          </a:p>
          <a:p>
            <a:pPr marL="0" marR="0">
              <a:lnSpc>
                <a:spcPts val="1173"/>
              </a:lnSpc>
              <a:spcBef>
                <a:spcPts val="247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Thời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gian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phản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hồi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tổng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thể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từ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khi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nhận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truy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vấn.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51556" y="8834164"/>
            <a:ext cx="80743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Nút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thắt: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50667" y="8834164"/>
            <a:ext cx="3411971" cy="396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Chiến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d1d5db"/>
                </a:solidFill>
                <a:latin typeface="DejaVu Sans"/>
                <a:cs typeface="DejaVu Sans"/>
              </a:rPr>
              <a:t>lược:</a:t>
            </a:r>
          </a:p>
          <a:p>
            <a:pPr marL="160883" marR="0">
              <a:lnSpc>
                <a:spcPts val="1173"/>
              </a:lnSpc>
              <a:spcBef>
                <a:spcPts val="426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Phân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tán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tải,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bộ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nhớ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đệm,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tối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ưu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hóa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thuật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toán.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12440" y="9043714"/>
            <a:ext cx="306679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giai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đoạn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gây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chậm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trễ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(I/O,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CPU,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mạng).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51556" y="9091339"/>
            <a:ext cx="22790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60a5fa"/>
                </a:solidFill>
                <a:latin typeface="DejaVu Sans"/>
                <a:cs typeface="DejaVu Sans"/>
              </a:rPr>
              <a:t>•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150667" y="9091339"/>
            <a:ext cx="22790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60a5fa"/>
                </a:solidFill>
                <a:latin typeface="DejaVu Sans"/>
                <a:cs typeface="DejaVu Sans"/>
              </a:rPr>
              <a:t>•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095951" y="9177064"/>
            <a:ext cx="3432760" cy="5204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"Phân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tích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hiệu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quả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của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hệ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thống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về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thời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gian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và</a:t>
            </a:r>
          </a:p>
          <a:p>
            <a:pPr marL="0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không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gian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là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cốt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lõi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để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đảm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bảo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trải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nghiệm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người</a:t>
            </a:r>
          </a:p>
          <a:p>
            <a:pPr marL="0" marR="0">
              <a:lnSpc>
                <a:spcPts val="1173"/>
              </a:lnSpc>
              <a:spcBef>
                <a:spcPts val="101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dùng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tối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ưu."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61733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2852" y="345701"/>
            <a:ext cx="7658619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7" b="1">
                <a:solidFill>
                  <a:srgbClr val="ecf0f1"/>
                </a:solidFill>
                <a:latin typeface="DejaVu Sans"/>
                <a:cs typeface="DejaVu Sans"/>
              </a:rPr>
              <a:t>Kết</a:t>
            </a:r>
            <a:r>
              <a:rPr dirty="0" sz="3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ecf0f1"/>
                </a:solidFill>
                <a:latin typeface="DejaVu Sans"/>
                <a:cs typeface="DejaVu Sans"/>
              </a:rPr>
              <a:t>quả</a:t>
            </a:r>
            <a:r>
              <a:rPr dirty="0" sz="3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ecf0f1"/>
                </a:solidFill>
                <a:latin typeface="DejaVu Sans"/>
                <a:cs typeface="DejaVu Sans"/>
              </a:rPr>
              <a:t>Thực</a:t>
            </a:r>
            <a:r>
              <a:rPr dirty="0" sz="3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ecf0f1"/>
                </a:solidFill>
                <a:latin typeface="DejaVu Sans"/>
                <a:cs typeface="DejaVu Sans"/>
              </a:rPr>
              <a:t>nghiệm</a:t>
            </a:r>
            <a:r>
              <a:rPr dirty="0" sz="3000" spc="2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3498db"/>
                </a:solidFill>
                <a:latin typeface="DejaVu Sans"/>
                <a:cs typeface="DejaVu Sans"/>
              </a:rPr>
              <a:t>và</a:t>
            </a:r>
            <a:r>
              <a:rPr dirty="0" sz="30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3498db"/>
                </a:solidFill>
                <a:latin typeface="DejaVu Sans"/>
                <a:cs typeface="DejaVu Sans"/>
              </a:rPr>
              <a:t>Thảo</a:t>
            </a:r>
            <a:r>
              <a:rPr dirty="0" sz="30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3498db"/>
                </a:solidFill>
                <a:latin typeface="DejaVu Sans"/>
                <a:cs typeface="DejaVu Sans"/>
              </a:rPr>
              <a:t>luận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0083" y="914467"/>
            <a:ext cx="6244018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Phân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tích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chuyên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sâu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về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hiệu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suất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0970" y="1496247"/>
            <a:ext cx="329006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Đặc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điểm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Tập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dữ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&amp;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Thiết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lập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09270" y="1496247"/>
            <a:ext cx="272025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Chỉ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số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Hiệu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suất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7092" y="1830376"/>
            <a:ext cx="1921811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ecf0f1"/>
                </a:solidFill>
                <a:latin typeface="DejaVu Sans"/>
                <a:cs typeface="DejaVu Sans"/>
              </a:rPr>
              <a:t>Đặc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ecf0f1"/>
                </a:solidFill>
                <a:latin typeface="DejaVu Sans"/>
                <a:cs typeface="DejaVu Sans"/>
              </a:rPr>
              <a:t>điểm</a:t>
            </a:r>
            <a:r>
              <a:rPr dirty="0" sz="1200" spc="-2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ecf0f1"/>
                </a:solidFill>
                <a:latin typeface="DejaVu Sans"/>
                <a:cs typeface="DejaVu Sans"/>
              </a:rPr>
              <a:t>Tập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ecf0f1"/>
                </a:solidFill>
                <a:latin typeface="DejaVu Sans"/>
                <a:cs typeface="DejaVu Sans"/>
              </a:rPr>
              <a:t>dữ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 b="1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60427" y="1982776"/>
            <a:ext cx="2029201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ecf0f1"/>
                </a:solidFill>
                <a:latin typeface="DejaVu Sans"/>
                <a:cs typeface="DejaVu Sans"/>
              </a:rPr>
              <a:t>Thiết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 b="1">
                <a:solidFill>
                  <a:srgbClr val="ecf0f1"/>
                </a:solidFill>
                <a:latin typeface="DejaVu Sans"/>
                <a:cs typeface="DejaVu Sans"/>
              </a:rPr>
              <a:t>lập</a:t>
            </a:r>
            <a:r>
              <a:rPr dirty="0" sz="1200" spc="-14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ecf0f1"/>
                </a:solidFill>
                <a:latin typeface="DejaVu Sans"/>
                <a:cs typeface="DejaVu Sans"/>
              </a:rPr>
              <a:t>Thực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ecf0f1"/>
                </a:solidFill>
                <a:latin typeface="DejaVu Sans"/>
                <a:cs typeface="DejaVu Sans"/>
              </a:rPr>
              <a:t>nghiệm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2370" y="2126406"/>
            <a:ext cx="180355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NFCorpus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(Biomedical)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98663" y="2316906"/>
            <a:ext cx="207747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Phần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cứng: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GPU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NVIDIA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V100.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7092" y="2421681"/>
            <a:ext cx="2386278" cy="358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Tập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dữ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khoa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học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y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sinh</a:t>
            </a:r>
          </a:p>
          <a:p>
            <a:pPr marL="0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chuẩn.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598663" y="2574081"/>
            <a:ext cx="2139545" cy="358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Phần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mềm: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Python,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thư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viện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IR</a:t>
            </a:r>
          </a:p>
          <a:p>
            <a:pPr marL="0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hiện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đại.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598663" y="2974131"/>
            <a:ext cx="1937741" cy="358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Siêu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tham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số: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Tối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ưu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hóa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kỹ</a:t>
            </a:r>
          </a:p>
          <a:p>
            <a:pPr marL="0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lưỡng.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13226" y="3364656"/>
            <a:ext cx="47869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mAP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40538" y="3364656"/>
            <a:ext cx="46331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P@5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615760" y="3364656"/>
            <a:ext cx="55238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P@10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939557" y="3552892"/>
            <a:ext cx="62617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3498db"/>
                </a:solidFill>
                <a:latin typeface="DejaVu Sans"/>
                <a:cs typeface="DejaVu Sans"/>
              </a:rPr>
              <a:t>0.35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759129" y="3552892"/>
            <a:ext cx="62617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3498db"/>
                </a:solidFill>
                <a:latin typeface="DejaVu Sans"/>
                <a:cs typeface="DejaVu Sans"/>
              </a:rPr>
              <a:t>0.65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578851" y="3552892"/>
            <a:ext cx="62617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3498db"/>
                </a:solidFill>
                <a:latin typeface="DejaVu Sans"/>
                <a:cs typeface="DejaVu Sans"/>
              </a:rPr>
              <a:t>0.50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725988" y="3845639"/>
            <a:ext cx="1198135" cy="1572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8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TB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cao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592293" y="3845639"/>
            <a:ext cx="1105041" cy="1572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8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Rất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tốt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trong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top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302328" y="3845639"/>
            <a:ext cx="1324127" cy="1572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38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Liên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trong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top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800">
                <a:solidFill>
                  <a:srgbClr val="ecf0f1"/>
                </a:solidFill>
                <a:latin typeface="DejaVu Sans"/>
                <a:cs typeface="DejaVu Sans"/>
              </a:rPr>
              <a:t>10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93105" y="3917106"/>
            <a:ext cx="226077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Nghiên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cứu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y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sinh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trên</a:t>
            </a:r>
            <a:r>
              <a:rPr dirty="0" sz="1000" spc="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NFCorpus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08992" y="4525197"/>
            <a:ext cx="187555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Phân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tích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So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sánh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623148" y="4525197"/>
            <a:ext cx="205710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Chế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Lỗi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Phổ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biến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181278" y="4898181"/>
            <a:ext cx="5116166" cy="7014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3498db"/>
                </a:solidFill>
                <a:latin typeface="DejaVu Sans"/>
                <a:cs typeface="DejaVu Sans"/>
              </a:rPr>
              <a:t>•</a:t>
            </a:r>
            <a:r>
              <a:rPr dirty="0" sz="1000" spc="2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Không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khớp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vựng:</a:t>
            </a:r>
            <a:r>
              <a:rPr dirty="0" sz="1000" spc="-28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Khác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biệt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giữa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khóa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vấn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trong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liệu.</a:t>
            </a:r>
          </a:p>
          <a:p>
            <a:pPr marL="0" marR="0">
              <a:lnSpc>
                <a:spcPts val="1173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000" b="1">
                <a:solidFill>
                  <a:srgbClr val="3498db"/>
                </a:solidFill>
                <a:latin typeface="DejaVu Sans"/>
                <a:cs typeface="DejaVu Sans"/>
              </a:rPr>
              <a:t>•</a:t>
            </a:r>
            <a:r>
              <a:rPr dirty="0" sz="1000" spc="2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cảnh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đa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nghĩa:</a:t>
            </a:r>
            <a:r>
              <a:rPr dirty="0" sz="1000" spc="-28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gặp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khó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khăn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phân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biệt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nghĩa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từ.</a:t>
            </a:r>
          </a:p>
          <a:p>
            <a:pPr marL="0" marR="0">
              <a:lnSpc>
                <a:spcPts val="1173"/>
              </a:lnSpc>
              <a:spcBef>
                <a:spcPts val="801"/>
              </a:spcBef>
              <a:spcAft>
                <a:spcPts val="0"/>
              </a:spcAft>
            </a:pPr>
            <a:r>
              <a:rPr dirty="0" sz="1000" b="1">
                <a:solidFill>
                  <a:srgbClr val="3498db"/>
                </a:solidFill>
                <a:latin typeface="DejaVu Sans"/>
                <a:cs typeface="DejaVu Sans"/>
              </a:rPr>
              <a:t>•</a:t>
            </a:r>
            <a:r>
              <a:rPr dirty="0" sz="1000" spc="2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Thiếu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tin:</a:t>
            </a:r>
            <a:r>
              <a:rPr dirty="0" sz="1000" spc="-28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spc="-56">
                <a:solidFill>
                  <a:srgbClr val="ecf0f1"/>
                </a:solidFill>
                <a:latin typeface="DejaVu Sans"/>
                <a:cs typeface="DejaVu Sans"/>
              </a:rPr>
              <a:t>Tà</a:t>
            </a:r>
            <a:r>
              <a:rPr dirty="0" sz="1000" spc="-313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i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không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đủ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chi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tiết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để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trả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lời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vấn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phức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tạp.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181278" y="5660181"/>
            <a:ext cx="545177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3498db"/>
                </a:solidFill>
                <a:latin typeface="DejaVu Sans"/>
                <a:cs typeface="DejaVu Sans"/>
              </a:rPr>
              <a:t>•</a:t>
            </a:r>
            <a:r>
              <a:rPr dirty="0" sz="1000" spc="2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Vấn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đề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về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bản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ecf0f1"/>
                </a:solidFill>
                <a:latin typeface="DejaVu Sans"/>
                <a:cs typeface="DejaVu Sans"/>
              </a:rPr>
              <a:t>vị:</a:t>
            </a:r>
            <a:r>
              <a:rPr dirty="0" sz="1000" spc="-28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Khó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khăn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trong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việc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xử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lý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dạng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khác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nhau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cùng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một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309270" y="5831631"/>
            <a:ext cx="32442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từ.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946249" y="6688880"/>
            <a:ext cx="4894052" cy="358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"Hệ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vượt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trội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đáng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kể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so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với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phương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pháp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truyền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thống;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cạnh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tranh</a:t>
            </a:r>
          </a:p>
          <a:p>
            <a:pPr marL="0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mạnh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mẽ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với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mô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hình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Neural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hàng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ecf0f1"/>
                </a:solidFill>
                <a:latin typeface="DejaVu Sans"/>
                <a:cs typeface="DejaVu Sans"/>
              </a:rPr>
              <a:t>đầu."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7919292" y="7281270"/>
            <a:ext cx="3998304" cy="148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73"/>
              </a:lnSpc>
              <a:spcBef>
                <a:spcPts val="0"/>
              </a:spcBef>
              <a:spcAft>
                <a:spcPts val="0"/>
              </a:spcAft>
            </a:pP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Dữ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liệu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tham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khảo: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NFCorpus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Dataset,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Slideshare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Information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Retrieval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750">
                <a:solidFill>
                  <a:srgbClr val="9ca3af"/>
                </a:solidFill>
                <a:latin typeface="DejaVu Sans"/>
                <a:cs typeface="DejaVu Sans"/>
              </a:rPr>
              <a:t>System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4392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1512" y="381940"/>
            <a:ext cx="11001145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1" b="1">
                <a:solidFill>
                  <a:srgbClr val="ecf0f1"/>
                </a:solidFill>
                <a:latin typeface="DejaVu Sans"/>
                <a:cs typeface="DejaVu Sans"/>
              </a:rPr>
              <a:t>Nghiên</a:t>
            </a:r>
            <a:r>
              <a:rPr dirty="0" sz="4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ecf0f1"/>
                </a:solidFill>
                <a:latin typeface="DejaVu Sans"/>
                <a:cs typeface="DejaVu Sans"/>
              </a:rPr>
              <a:t>cứu</a:t>
            </a:r>
            <a:r>
              <a:rPr dirty="0" sz="4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ecf0f1"/>
                </a:solidFill>
                <a:latin typeface="DejaVu Sans"/>
                <a:cs typeface="DejaVu Sans"/>
              </a:rPr>
              <a:t>Bỏ</a:t>
            </a:r>
            <a:r>
              <a:rPr dirty="0" sz="4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ecf0f1"/>
                </a:solidFill>
                <a:latin typeface="DejaVu Sans"/>
                <a:cs typeface="DejaVu Sans"/>
              </a:rPr>
              <a:t>qua</a:t>
            </a:r>
            <a:r>
              <a:rPr dirty="0" sz="4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3498db"/>
                </a:solidFill>
                <a:latin typeface="DejaVu Sans"/>
                <a:cs typeface="DejaVu Sans"/>
              </a:rPr>
              <a:t>(Ablation</a:t>
            </a:r>
            <a:r>
              <a:rPr dirty="0" sz="40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3498db"/>
                </a:solidFill>
                <a:latin typeface="DejaVu Sans"/>
                <a:cs typeface="DejaVu Sans"/>
              </a:rPr>
              <a:t>Studies)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66912" y="1049729"/>
            <a:ext cx="8410418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d1d5db"/>
                </a:solidFill>
                <a:latin typeface="DejaVu Sans"/>
                <a:cs typeface="DejaVu Sans"/>
              </a:rPr>
              <a:t>Khám</a:t>
            </a:r>
            <a:r>
              <a:rPr dirty="0" sz="1700" spc="-1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d1d5db"/>
                </a:solidFill>
                <a:latin typeface="DejaVu Sans"/>
                <a:cs typeface="DejaVu Sans"/>
              </a:rPr>
              <a:t>phá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d1d5db"/>
                </a:solidFill>
                <a:latin typeface="DejaVu Sans"/>
                <a:cs typeface="DejaVu Sans"/>
              </a:rPr>
              <a:t>đóng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d1d5db"/>
                </a:solidFill>
                <a:latin typeface="DejaVu Sans"/>
                <a:cs typeface="DejaVu Sans"/>
              </a:rPr>
              <a:t>góp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d1d5db"/>
                </a:solidFill>
                <a:latin typeface="DejaVu Sans"/>
                <a:cs typeface="DejaVu Sans"/>
              </a:rPr>
              <a:t>của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d1d5db"/>
                </a:solidFill>
                <a:latin typeface="DejaVu Sans"/>
                <a:cs typeface="DejaVu Sans"/>
              </a:rPr>
              <a:t>từng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d1d5db"/>
                </a:solidFill>
                <a:latin typeface="DejaVu Sans"/>
                <a:cs typeface="DejaVu Sans"/>
              </a:rPr>
              <a:t>thành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d1d5db"/>
                </a:solidFill>
                <a:latin typeface="DejaVu Sans"/>
                <a:cs typeface="DejaVu Sans"/>
              </a:rPr>
              <a:t>phần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20">
                <a:solidFill>
                  <a:srgbClr val="d1d5db"/>
                </a:solidFill>
                <a:latin typeface="DejaVu Sans"/>
                <a:cs typeface="DejaVu Sans"/>
              </a:rPr>
              <a:t>trong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d1d5db"/>
                </a:solidFill>
                <a:latin typeface="DejaVu Sans"/>
                <a:cs typeface="DejaVu Sans"/>
              </a:rPr>
              <a:t>hệ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d1d5db"/>
                </a:solidFill>
                <a:latin typeface="DejaVu Sans"/>
                <a:cs typeface="DejaVu Sans"/>
              </a:rPr>
              <a:t>thống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d1d5db"/>
                </a:solidFill>
                <a:latin typeface="DejaVu Sans"/>
                <a:cs typeface="DejaVu Sans"/>
              </a:rPr>
              <a:t>truy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d1d5db"/>
                </a:solidFill>
                <a:latin typeface="DejaVu Sans"/>
                <a:cs typeface="DejaVu Sans"/>
              </a:rPr>
              <a:t>xuất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d1d5db"/>
                </a:solidFill>
                <a:latin typeface="DejaVu Sans"/>
                <a:cs typeface="DejaVu Sans"/>
              </a:rPr>
              <a:t>thông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tin.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25207" y="1600670"/>
            <a:ext cx="5333735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80" b="1">
                <a:solidFill>
                  <a:srgbClr val="ecf0f1"/>
                </a:solidFill>
                <a:latin typeface="DejaVu Sans"/>
                <a:cs typeface="DejaVu Sans"/>
              </a:rPr>
              <a:t>Tác</a:t>
            </a:r>
            <a:r>
              <a:rPr dirty="0" sz="2000" spc="93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động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Thành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phần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5347" y="1783908"/>
            <a:ext cx="4950255" cy="95192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Tầm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trọng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thành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phần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riêng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lẻ</a:t>
            </a:r>
          </a:p>
          <a:p>
            <a:pPr marL="313878" marR="0">
              <a:lnSpc>
                <a:spcPts val="1564"/>
              </a:lnSpc>
              <a:spcBef>
                <a:spcPts val="112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Đánh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đóng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góp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từng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yếu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tố.</a:t>
            </a:r>
          </a:p>
          <a:p>
            <a:pPr marL="313878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Hiểu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sâu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sắc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cách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cải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thiện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suất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thống.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94548" y="2403033"/>
            <a:ext cx="1831945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Sửa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lỗi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tả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70120" y="2423593"/>
            <a:ext cx="69175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ecf0f1"/>
                </a:solidFill>
                <a:latin typeface="DejaVu Sans"/>
                <a:cs typeface="DejaVu Sans"/>
              </a:rPr>
              <a:t>+8.5%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94548" y="2747443"/>
            <a:ext cx="4981276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Giảm</a:t>
            </a:r>
            <a:r>
              <a:rPr dirty="0" sz="1200" spc="-18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thiểu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sai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sót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lỗi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đánh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d1d5db"/>
                </a:solidFill>
                <a:latin typeface="DejaVu Sans"/>
                <a:cs typeface="DejaVu Sans"/>
              </a:rPr>
              <a:t>máy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người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dùng,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nâng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cao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độ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khớp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truy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vấn.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7247" y="3269808"/>
            <a:ext cx="2886113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Phương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pháp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thử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nghiệm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2075" y="3642793"/>
            <a:ext cx="481463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Mỗi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thành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phần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được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"bỏ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qua"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(loại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bỏ)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một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cách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có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thống.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94548" y="3765108"/>
            <a:ext cx="1759944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Lemmatization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866238" y="3795193"/>
            <a:ext cx="79567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ecf0f1"/>
                </a:solidFill>
                <a:latin typeface="DejaVu Sans"/>
                <a:cs typeface="DejaVu Sans"/>
              </a:rPr>
              <a:t>+12.3%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92075" y="4023793"/>
            <a:ext cx="4744830" cy="421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Đo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lường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sự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thay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đổi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hiệu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suất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(ví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dụ: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F1-score)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sau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mỗi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lần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bỏ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qua.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94548" y="4109518"/>
            <a:ext cx="5242189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Chuẩn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hóa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dạng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từ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về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dạng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gốc,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tăng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khả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năng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tìm</a:t>
            </a:r>
            <a:r>
              <a:rPr dirty="0" sz="1200" spc="-23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thấy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tài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liên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quan.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2075" y="4538143"/>
            <a:ext cx="461710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Mục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tiêu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là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định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mức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động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từng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thành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phần.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394548" y="5136708"/>
            <a:ext cx="1848540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Loại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bỏ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dừng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970120" y="5157268"/>
            <a:ext cx="69175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ecf0f1"/>
                </a:solidFill>
                <a:latin typeface="DejaVu Sans"/>
                <a:cs typeface="DejaVu Sans"/>
              </a:rPr>
              <a:t>+3.1%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394548" y="5481118"/>
            <a:ext cx="5206429" cy="4215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1">
                <a:solidFill>
                  <a:srgbClr val="d1d5db"/>
                </a:solidFill>
                <a:latin typeface="DejaVu Sans"/>
                <a:cs typeface="DejaVu Sans"/>
              </a:rPr>
              <a:t>Loại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bỏ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từ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phổ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biến,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không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d1d5db"/>
                </a:solidFill>
                <a:latin typeface="DejaVu Sans"/>
                <a:cs typeface="DejaVu Sans"/>
              </a:rPr>
              <a:t>mang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ý</a:t>
            </a:r>
            <a:r>
              <a:rPr dirty="0" sz="1200" spc="-2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nghĩa,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giúp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tập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trung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vào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từ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khóa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trọng.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394548" y="6498783"/>
            <a:ext cx="1901781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27" b="1">
                <a:solidFill>
                  <a:srgbClr val="ecf0f1"/>
                </a:solidFill>
                <a:latin typeface="DejaVu Sans"/>
                <a:cs typeface="DejaVu Sans"/>
              </a:rPr>
              <a:t>Trọng</a:t>
            </a:r>
            <a:r>
              <a:rPr dirty="0" sz="1500" spc="4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số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tiêu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đề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970120" y="6528868"/>
            <a:ext cx="69175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ecf0f1"/>
                </a:solidFill>
                <a:latin typeface="DejaVu Sans"/>
                <a:cs typeface="DejaVu Sans"/>
              </a:rPr>
              <a:t>+2.0%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394548" y="6843193"/>
            <a:ext cx="4951322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d1d5db"/>
                </a:solidFill>
                <a:latin typeface="DejaVu Sans"/>
                <a:cs typeface="DejaVu Sans"/>
              </a:rPr>
              <a:t>Ưu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tiên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từ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khóa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xuất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hiện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d1d5db"/>
                </a:solidFill>
                <a:latin typeface="DejaVu Sans"/>
                <a:cs typeface="DejaVu Sans"/>
              </a:rPr>
              <a:t>trong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tiêu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đề,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phản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ánh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tầm</a:t>
            </a:r>
            <a:r>
              <a:rPr dirty="0" sz="1200" spc="-18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quan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trọng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nội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dung.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478904" y="7310672"/>
            <a:ext cx="354638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Hình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ảnh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minh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họa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các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khối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xử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lý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ngôn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ngữ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tự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nhiên.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11125" y="7679883"/>
            <a:ext cx="1804574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sát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708426" y="7679883"/>
            <a:ext cx="1058745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Kết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luận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34479" y="8052113"/>
            <a:ext cx="500230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Lemmatization</a:t>
            </a:r>
            <a:r>
              <a:rPr dirty="0" sz="1350" spc="-4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mang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lại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sự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cải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thiện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suất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đáng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kể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394548" y="8052113"/>
            <a:ext cx="502510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4">
                <a:solidFill>
                  <a:srgbClr val="d1d5db"/>
                </a:solidFill>
                <a:latin typeface="DejaVu Sans"/>
                <a:cs typeface="DejaVu Sans"/>
              </a:rPr>
              <a:t>Việc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triển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khai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Lemmatization</a:t>
            </a:r>
            <a:r>
              <a:rPr dirty="0" sz="1350" spc="-4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Sửa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lỗi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chính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tả</a:t>
            </a:r>
            <a:r>
              <a:rPr dirty="0" sz="1350" spc="-4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cần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97247" y="8309288"/>
            <a:ext cx="59453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nhất.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394548" y="8309288"/>
            <a:ext cx="499333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được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ưu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tiên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hàng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đầu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để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tối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ưu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suất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truy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xuất.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34479" y="8604563"/>
            <a:ext cx="422126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Sửa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lỗi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chính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tả</a:t>
            </a:r>
            <a:r>
              <a:rPr dirty="0" sz="1350" spc="-4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cũng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có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tác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động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trọng.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9287767" y="9204580"/>
            <a:ext cx="2904253" cy="177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9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ca3af"/>
                </a:solidFill>
                <a:latin typeface="DejaVu Sans"/>
                <a:cs typeface="DejaVu Sans"/>
              </a:rPr>
              <a:t>Information</a:t>
            </a:r>
            <a:r>
              <a:rPr dirty="0" sz="9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950" spc="-10">
                <a:solidFill>
                  <a:srgbClr val="9ca3af"/>
                </a:solidFill>
                <a:latin typeface="DejaVu Sans"/>
                <a:cs typeface="DejaVu Sans"/>
              </a:rPr>
              <a:t>Retrieval</a:t>
            </a:r>
            <a:r>
              <a:rPr dirty="0" sz="9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ca3af"/>
                </a:solidFill>
                <a:latin typeface="DejaVu Sans"/>
                <a:cs typeface="DejaVu Sans"/>
              </a:rPr>
              <a:t>System:</a:t>
            </a:r>
            <a:r>
              <a:rPr dirty="0" sz="9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ca3af"/>
                </a:solidFill>
                <a:latin typeface="DejaVu Sans"/>
                <a:cs typeface="DejaVu Sans"/>
              </a:rPr>
              <a:t>LIS</a:t>
            </a:r>
            <a:r>
              <a:rPr dirty="0" sz="9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9ca3af"/>
                </a:solidFill>
                <a:latin typeface="DejaVu Sans"/>
                <a:cs typeface="DejaVu Sans"/>
              </a:rPr>
              <a:t>704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189636" y="319792"/>
            <a:ext cx="1965089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7" b="1">
                <a:solidFill>
                  <a:srgbClr val="ecf0f1"/>
                </a:solidFill>
                <a:latin typeface="DejaVu Sans"/>
                <a:cs typeface="DejaVu Sans"/>
              </a:rPr>
              <a:t>Kết</a:t>
            </a:r>
            <a:r>
              <a:rPr dirty="0" sz="3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ecf0f1"/>
                </a:solidFill>
                <a:latin typeface="DejaVu Sans"/>
                <a:cs typeface="DejaVu Sans"/>
              </a:rPr>
              <a:t>luận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9048" y="1297379"/>
            <a:ext cx="2244453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ecf0f1"/>
                </a:solidFill>
                <a:latin typeface="DejaVu Sans"/>
                <a:cs typeface="DejaVu Sans"/>
              </a:rPr>
              <a:t>Điểm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7" b="1">
                <a:solidFill>
                  <a:srgbClr val="ecf0f1"/>
                </a:solidFill>
                <a:latin typeface="DejaVu Sans"/>
                <a:cs typeface="DejaVu Sans"/>
              </a:rPr>
              <a:t>mạnh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99063" y="1297379"/>
            <a:ext cx="2037533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Đóng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góp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8469" y="1804468"/>
            <a:ext cx="1934997" cy="983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Lập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chỉ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mục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hiệu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quả</a:t>
            </a:r>
          </a:p>
          <a:p>
            <a:pPr marL="0" marR="0">
              <a:lnSpc>
                <a:spcPts val="1368"/>
              </a:lnSpc>
              <a:spcBef>
                <a:spcPts val="1631"/>
              </a:spcBef>
              <a:spcAft>
                <a:spcPts val="0"/>
              </a:spcAft>
            </a:pPr>
            <a:r>
              <a:rPr dirty="0" sz="1200" spc="-17">
                <a:solidFill>
                  <a:srgbClr val="ecf0f1"/>
                </a:solidFill>
                <a:latin typeface="DejaVu Sans"/>
                <a:cs typeface="DejaVu Sans"/>
              </a:rPr>
              <a:t>Xử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văn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bản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mạnh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ecf0f1"/>
                </a:solidFill>
                <a:latin typeface="DejaVu Sans"/>
                <a:cs typeface="DejaVu Sans"/>
              </a:rPr>
              <a:t>mẽ</a:t>
            </a:r>
          </a:p>
          <a:p>
            <a:pPr marL="0" marR="0">
              <a:lnSpc>
                <a:spcPts val="1368"/>
              </a:lnSpc>
              <a:spcBef>
                <a:spcPts val="1656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Xếp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hạng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hiệu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quả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56026" y="1823518"/>
            <a:ext cx="455099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43">
                <a:solidFill>
                  <a:srgbClr val="ecf0f1"/>
                </a:solidFill>
                <a:latin typeface="DejaVu Sans"/>
                <a:cs typeface="DejaVu Sans"/>
              </a:rPr>
              <a:t>"Lý</a:t>
            </a:r>
            <a:r>
              <a:rPr dirty="0" sz="1200" spc="2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thuyết: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Nâng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cao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hiểu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biết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về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cơ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chế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IR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toán."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56026" y="2166418"/>
            <a:ext cx="4870926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"Thực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tiễn: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Tạo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nền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tảng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cho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công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cụ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1200" spc="-23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kiếm</a:t>
            </a: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tích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dữ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liệu."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0948" y="4373954"/>
            <a:ext cx="112384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Hạn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chế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60963" y="4373954"/>
            <a:ext cx="335274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Hướng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phát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ecf0f1"/>
                </a:solidFill>
                <a:latin typeface="DejaVu Sans"/>
                <a:cs typeface="DejaVu Sans"/>
              </a:rPr>
              <a:t>triển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ecf0f1"/>
                </a:solidFill>
                <a:latin typeface="DejaVu Sans"/>
                <a:cs typeface="DejaVu Sans"/>
              </a:rPr>
              <a:t>tương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ecf0f1"/>
                </a:solidFill>
                <a:latin typeface="DejaVu Sans"/>
                <a:cs typeface="DejaVu Sans"/>
              </a:rPr>
              <a:t>lai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8073" y="4833418"/>
            <a:ext cx="4035590" cy="507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ecf0f1"/>
                </a:solidFill>
                <a:latin typeface="DejaVu Sans"/>
                <a:cs typeface="DejaVu Sans"/>
              </a:rPr>
              <a:t>Khoảng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ecf0f1"/>
                </a:solidFill>
                <a:latin typeface="DejaVu Sans"/>
                <a:cs typeface="DejaVu Sans"/>
              </a:rPr>
              <a:t>cách</a:t>
            </a:r>
            <a:r>
              <a:rPr dirty="0" sz="1200" spc="-1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ecf0f1"/>
                </a:solidFill>
                <a:latin typeface="DejaVu Sans"/>
                <a:cs typeface="DejaVu Sans"/>
              </a:rPr>
              <a:t>nghĩa:</a:t>
            </a:r>
            <a:r>
              <a:rPr dirty="0" sz="1200" spc="-37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Khó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hiểu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ý</a:t>
            </a:r>
            <a:r>
              <a:rPr dirty="0" sz="1200" spc="-2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định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thực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sự.</a:t>
            </a:r>
          </a:p>
          <a:p>
            <a:pPr marL="0" marR="0">
              <a:lnSpc>
                <a:spcPts val="1368"/>
              </a:lnSpc>
              <a:spcBef>
                <a:spcPts val="906"/>
              </a:spcBef>
              <a:spcAft>
                <a:spcPts val="0"/>
              </a:spcAft>
            </a:pPr>
            <a:r>
              <a:rPr dirty="0" sz="1200" spc="-15" b="1">
                <a:solidFill>
                  <a:srgbClr val="ecf0f1"/>
                </a:solidFill>
                <a:latin typeface="DejaVu Sans"/>
                <a:cs typeface="DejaVu Sans"/>
              </a:rPr>
              <a:t>Hiểu</a:t>
            </a:r>
            <a:r>
              <a:rPr dirty="0" sz="1200" spc="-1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200" spc="-1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ecf0f1"/>
                </a:solidFill>
                <a:latin typeface="DejaVu Sans"/>
                <a:cs typeface="DejaVu Sans"/>
              </a:rPr>
              <a:t>vấn:</a:t>
            </a:r>
            <a:r>
              <a:rPr dirty="0" sz="1200" spc="-37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Phức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tạp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đa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nghĩa.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51835" y="4833418"/>
            <a:ext cx="101615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ecf0f1"/>
                </a:solidFill>
                <a:latin typeface="DejaVu Sans"/>
                <a:cs typeface="DejaVu Sans"/>
              </a:rPr>
              <a:t>Ngắn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ecf0f1"/>
                </a:solidFill>
                <a:latin typeface="DejaVu Sans"/>
                <a:cs typeface="DejaVu Sans"/>
              </a:rPr>
              <a:t>hạn: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693841" y="5090593"/>
            <a:ext cx="2884121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Cải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tiến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BM25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cho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xếp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hạng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tốt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hơn.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78073" y="5433493"/>
            <a:ext cx="3739853" cy="507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ecf0f1"/>
                </a:solidFill>
                <a:latin typeface="DejaVu Sans"/>
                <a:cs typeface="DejaVu Sans"/>
              </a:rPr>
              <a:t>Cá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ecf0f1"/>
                </a:solidFill>
                <a:latin typeface="DejaVu Sans"/>
                <a:cs typeface="DejaVu Sans"/>
              </a:rPr>
              <a:t>nhân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ecf0f1"/>
                </a:solidFill>
                <a:latin typeface="DejaVu Sans"/>
                <a:cs typeface="DejaVu Sans"/>
              </a:rPr>
              <a:t>hóa:</a:t>
            </a:r>
            <a:r>
              <a:rPr dirty="0" sz="1200" spc="-36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Cần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điều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chỉnh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theo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người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dùng.</a:t>
            </a:r>
          </a:p>
          <a:p>
            <a:pPr marL="0" marR="0">
              <a:lnSpc>
                <a:spcPts val="1368"/>
              </a:lnSpc>
              <a:spcBef>
                <a:spcPts val="906"/>
              </a:spcBef>
              <a:spcAft>
                <a:spcPts val="0"/>
              </a:spcAft>
            </a:pPr>
            <a:r>
              <a:rPr dirty="0" sz="1200" spc="-18" b="1">
                <a:solidFill>
                  <a:srgbClr val="ecf0f1"/>
                </a:solidFill>
                <a:latin typeface="DejaVu Sans"/>
                <a:cs typeface="DejaVu Sans"/>
              </a:rPr>
              <a:t>Khả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ecf0f1"/>
                </a:solidFill>
                <a:latin typeface="DejaVu Sans"/>
                <a:cs typeface="DejaVu Sans"/>
              </a:rPr>
              <a:t>năng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25" b="1">
                <a:solidFill>
                  <a:srgbClr val="ecf0f1"/>
                </a:solidFill>
                <a:latin typeface="DejaVu Sans"/>
                <a:cs typeface="DejaVu Sans"/>
              </a:rPr>
              <a:t>mở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ecf0f1"/>
                </a:solidFill>
                <a:latin typeface="DejaVu Sans"/>
                <a:cs typeface="DejaVu Sans"/>
              </a:rPr>
              <a:t>rộng:</a:t>
            </a:r>
            <a:r>
              <a:rPr dirty="0" sz="1200" spc="-37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Thử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thách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với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lớn.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93841" y="5414443"/>
            <a:ext cx="301590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Mở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rộng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vấn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để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nâng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cao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phủ.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1835" y="5776393"/>
            <a:ext cx="85317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ecf0f1"/>
                </a:solidFill>
                <a:latin typeface="DejaVu Sans"/>
                <a:cs typeface="DejaVu Sans"/>
              </a:rPr>
              <a:t>Dài</a:t>
            </a:r>
            <a:r>
              <a:rPr dirty="0" sz="12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ecf0f1"/>
                </a:solidFill>
                <a:latin typeface="DejaVu Sans"/>
                <a:cs typeface="DejaVu Sans"/>
              </a:rPr>
              <a:t>hạn: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93841" y="6024043"/>
            <a:ext cx="378050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Xếp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hạng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thần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kinh: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Hiểu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cảnh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sâu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sắc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hơn.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93841" y="6347893"/>
            <a:ext cx="360577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kiếm</a:t>
            </a: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nghĩa: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66">
                <a:solidFill>
                  <a:srgbClr val="ecf0f1"/>
                </a:solidFill>
                <a:latin typeface="DejaVu Sans"/>
                <a:cs typeface="DejaVu Sans"/>
              </a:rPr>
              <a:t>Trả</a:t>
            </a:r>
            <a:r>
              <a:rPr dirty="0" sz="1200" spc="43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lời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vấn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phức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tạp.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719937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58008" y="459917"/>
            <a:ext cx="5628158" cy="5703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9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b="1">
                <a:solidFill>
                  <a:srgbClr val="ecf0f1"/>
                </a:solidFill>
                <a:latin typeface="DejaVu Sans"/>
                <a:cs typeface="DejaVu Sans"/>
              </a:rPr>
              <a:t>Câu</a:t>
            </a:r>
            <a:r>
              <a:rPr dirty="0" sz="36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600" b="1">
                <a:solidFill>
                  <a:srgbClr val="ecf0f1"/>
                </a:solidFill>
                <a:latin typeface="DejaVu Sans"/>
                <a:cs typeface="DejaVu Sans"/>
              </a:rPr>
              <a:t>hỏi</a:t>
            </a:r>
            <a:r>
              <a:rPr dirty="0" sz="36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600" b="1">
                <a:solidFill>
                  <a:srgbClr val="ecf0f1"/>
                </a:solidFill>
                <a:latin typeface="DejaVu Sans"/>
                <a:cs typeface="DejaVu Sans"/>
              </a:rPr>
              <a:t>&amp;</a:t>
            </a:r>
            <a:r>
              <a:rPr dirty="0" sz="36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600" b="1">
                <a:solidFill>
                  <a:srgbClr val="3498db"/>
                </a:solidFill>
                <a:latin typeface="DejaVu Sans"/>
                <a:cs typeface="DejaVu Sans"/>
              </a:rPr>
              <a:t>Tham</a:t>
            </a:r>
            <a:r>
              <a:rPr dirty="0" sz="36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3600" b="1">
                <a:solidFill>
                  <a:srgbClr val="3498db"/>
                </a:solidFill>
                <a:latin typeface="DejaVu Sans"/>
                <a:cs typeface="DejaVu Sans"/>
              </a:rPr>
              <a:t>khảo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1579719"/>
            <a:ext cx="2418308" cy="348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câu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hỏi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mở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59201" y="1579719"/>
            <a:ext cx="4471559" cy="348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44"/>
              </a:lnSpc>
              <a:spcBef>
                <a:spcPts val="0"/>
              </a:spcBef>
              <a:spcAft>
                <a:spcPts val="0"/>
              </a:spcAft>
            </a:pPr>
            <a:r>
              <a:rPr dirty="0" sz="2100" spc="-56" b="1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2100" spc="56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tham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khảo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100" b="1">
                <a:solidFill>
                  <a:srgbClr val="ecf0f1"/>
                </a:solidFill>
                <a:latin typeface="DejaVu Sans"/>
                <a:cs typeface="DejaVu Sans"/>
              </a:rPr>
              <a:t>yếu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6167" y="2144335"/>
            <a:ext cx="4505332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Chúng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tôi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sẵn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lòng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lắng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nghe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ý</a:t>
            </a:r>
            <a:r>
              <a:rPr dirty="0" sz="1500" spc="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kiến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bạn.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96743" y="2135564"/>
            <a:ext cx="5135026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Schütze,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ecf0f1"/>
                </a:solidFill>
                <a:latin typeface="DejaVu Sans"/>
                <a:cs typeface="DejaVu Sans"/>
              </a:rPr>
              <a:t>H.,</a:t>
            </a:r>
            <a:r>
              <a:rPr dirty="0" sz="1350" spc="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&amp;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Lioma,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C.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(n.d.).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Introduction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Information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0">
                <a:solidFill>
                  <a:srgbClr val="ecf0f1"/>
                </a:solidFill>
                <a:latin typeface="DejaVu Sans"/>
                <a:cs typeface="DejaVu Sans"/>
              </a:rPr>
              <a:t>Retrieval.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6167" y="2649160"/>
            <a:ext cx="4226454" cy="566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Thảo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luận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chuyên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sâu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về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khía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cạnh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kỹ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thuật.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096743" y="2773739"/>
            <a:ext cx="5378090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31">
                <a:solidFill>
                  <a:srgbClr val="ecf0f1"/>
                </a:solidFill>
                <a:latin typeface="DejaVu Sans"/>
                <a:cs typeface="DejaVu Sans"/>
              </a:rPr>
              <a:t>Baeza-Yates,</a:t>
            </a:r>
            <a:r>
              <a:rPr dirty="0" sz="1350" spc="2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spc="-28">
                <a:solidFill>
                  <a:srgbClr val="ecf0f1"/>
                </a:solidFill>
                <a:latin typeface="DejaVu Sans"/>
                <a:cs typeface="DejaVu Sans"/>
              </a:rPr>
              <a:t>R.,</a:t>
            </a:r>
            <a:r>
              <a:rPr dirty="0" sz="1350" spc="23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&amp;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Ribeiro-Neto,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B.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(n.d.).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Modern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Information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0">
                <a:solidFill>
                  <a:srgbClr val="ecf0f1"/>
                </a:solidFill>
                <a:latin typeface="DejaVu Sans"/>
                <a:cs typeface="DejaVu Sans"/>
              </a:rPr>
              <a:t>Retrieval: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Concepts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ecf0f1"/>
                </a:solidFill>
                <a:latin typeface="DejaVu Sans"/>
                <a:cs typeface="DejaVu Sans"/>
              </a:rPr>
              <a:t>Technology</a:t>
            </a:r>
            <a:r>
              <a:rPr dirty="0" sz="1350" spc="2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behind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Search.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6167" y="3420685"/>
            <a:ext cx="3856341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câu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hỏi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hoặc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đề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về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thống.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096743" y="3411914"/>
            <a:ext cx="4280105" cy="7035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Mathematical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Models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Information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ecf0f1"/>
                </a:solidFill>
                <a:latin typeface="DejaVu Sans"/>
                <a:cs typeface="DejaVu Sans"/>
              </a:rPr>
              <a:t>Retrieval.</a:t>
            </a:r>
          </a:p>
          <a:p>
            <a:pPr marL="0" marR="0">
              <a:lnSpc>
                <a:spcPts val="1564"/>
              </a:lnSpc>
              <a:spcBef>
                <a:spcPts val="206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Architecture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of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an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Information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ecf0f1"/>
                </a:solidFill>
                <a:latin typeface="DejaVu Sans"/>
                <a:cs typeface="DejaVu Sans"/>
              </a:rPr>
              <a:t>Retrieval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System.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0999" y="4094696"/>
            <a:ext cx="1204117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Liên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967858" y="4561421"/>
            <a:ext cx="1215363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Phụ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lục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6167" y="4592260"/>
            <a:ext cx="1042854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25">
                <a:solidFill>
                  <a:srgbClr val="ecf0f1"/>
                </a:solidFill>
                <a:latin typeface="DejaVu Sans"/>
                <a:cs typeface="DejaVu Sans"/>
              </a:rPr>
              <a:t>x@y.com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66167" y="5068510"/>
            <a:ext cx="2112408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47">
                <a:solidFill>
                  <a:srgbClr val="ecf0f1"/>
                </a:solidFill>
                <a:latin typeface="DejaVu Sans"/>
                <a:cs typeface="DejaVu Sans"/>
              </a:rPr>
              <a:t>[Tên</a:t>
            </a:r>
            <a:r>
              <a:rPr dirty="0" sz="1500" spc="6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79">
                <a:solidFill>
                  <a:srgbClr val="ecf0f1"/>
                </a:solidFill>
                <a:latin typeface="DejaVu Sans"/>
                <a:cs typeface="DejaVu Sans"/>
              </a:rPr>
              <a:t>Tác</a:t>
            </a:r>
            <a:r>
              <a:rPr dirty="0" sz="1500" spc="8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giả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/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Nhóm]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75932" y="5079544"/>
            <a:ext cx="139663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1">
                <a:solidFill>
                  <a:srgbClr val="ecf0f1"/>
                </a:solidFill>
                <a:latin typeface="DejaVu Sans"/>
                <a:cs typeface="DejaVu Sans"/>
              </a:rPr>
              <a:t>Ký</a:t>
            </a:r>
            <a:r>
              <a:rPr dirty="0" sz="1200" spc="79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hiệu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toán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học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051005" y="5079544"/>
            <a:ext cx="148003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Tham</a:t>
            </a:r>
            <a:r>
              <a:rPr dirty="0" sz="1200" spc="-17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số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cấu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hình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909571" y="5079544"/>
            <a:ext cx="1290815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Lược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đồ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759201" y="5685371"/>
            <a:ext cx="2656277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tin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-46" b="1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2000" spc="57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759201" y="6173410"/>
            <a:ext cx="3411434" cy="642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Phiên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bản: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1.0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(Ngày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20/07/2024)</a:t>
            </a:r>
          </a:p>
          <a:p>
            <a:pPr marL="0" marR="0">
              <a:lnSpc>
                <a:spcPts val="1760"/>
              </a:lnSpc>
              <a:spcBef>
                <a:spcPts val="1239"/>
              </a:spcBef>
              <a:spcAft>
                <a:spcPts val="0"/>
              </a:spcAft>
            </a:pPr>
            <a:r>
              <a:rPr dirty="0" sz="1500" spc="-79">
                <a:solidFill>
                  <a:srgbClr val="ecf0f1"/>
                </a:solidFill>
                <a:latin typeface="DejaVu Sans"/>
                <a:cs typeface="DejaVu Sans"/>
              </a:rPr>
              <a:t>Tác</a:t>
            </a:r>
            <a:r>
              <a:rPr dirty="0" sz="1500" spc="8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giả: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47">
                <a:solidFill>
                  <a:srgbClr val="ecf0f1"/>
                </a:solidFill>
                <a:latin typeface="DejaVu Sans"/>
                <a:cs typeface="DejaVu Sans"/>
              </a:rPr>
              <a:t>[Tên</a:t>
            </a:r>
            <a:r>
              <a:rPr dirty="0" sz="1500" spc="6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79">
                <a:solidFill>
                  <a:srgbClr val="ecf0f1"/>
                </a:solidFill>
                <a:latin typeface="DejaVu Sans"/>
                <a:cs typeface="DejaVu Sans"/>
              </a:rPr>
              <a:t>Tác</a:t>
            </a:r>
            <a:r>
              <a:rPr dirty="0" sz="1500" spc="8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giả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/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Nhóm]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10515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2879" y="397972"/>
            <a:ext cx="10078570" cy="73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75"/>
              </a:lnSpc>
              <a:spcBef>
                <a:spcPts val="0"/>
              </a:spcBef>
              <a:spcAft>
                <a:spcPts val="0"/>
              </a:spcAft>
            </a:pP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Giới</a:t>
            </a: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thiệu</a:t>
            </a: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700" spc="-126" b="1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4700" spc="13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85976" y="1140922"/>
            <a:ext cx="3372164" cy="73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475"/>
              </a:lnSpc>
              <a:spcBef>
                <a:spcPts val="0"/>
              </a:spcBef>
              <a:spcAft>
                <a:spcPts val="0"/>
              </a:spcAft>
            </a:pP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700" b="1">
                <a:solidFill>
                  <a:srgbClr val="ecf0f1"/>
                </a:solidFill>
                <a:latin typeface="DejaVu Sans"/>
                <a:cs typeface="DejaVu Sans"/>
              </a:rPr>
              <a:t>tin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28652" y="2010392"/>
            <a:ext cx="6287024" cy="3956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5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10">
                <a:solidFill>
                  <a:srgbClr val="3498db"/>
                </a:solidFill>
                <a:latin typeface="DejaVu Sans"/>
                <a:cs typeface="DejaVu Sans"/>
              </a:rPr>
              <a:t>Tối</a:t>
            </a:r>
            <a:r>
              <a:rPr dirty="0" sz="240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2400" spc="11">
                <a:solidFill>
                  <a:srgbClr val="3498db"/>
                </a:solidFill>
                <a:latin typeface="DejaVu Sans"/>
                <a:cs typeface="DejaVu Sans"/>
              </a:rPr>
              <a:t>ưu</a:t>
            </a:r>
            <a:r>
              <a:rPr dirty="0" sz="240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2400" spc="11">
                <a:solidFill>
                  <a:srgbClr val="3498db"/>
                </a:solidFill>
                <a:latin typeface="DejaVu Sans"/>
                <a:cs typeface="DejaVu Sans"/>
              </a:rPr>
              <a:t>hóa</a:t>
            </a:r>
            <a:r>
              <a:rPr dirty="0" sz="240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2400">
                <a:solidFill>
                  <a:srgbClr val="3498db"/>
                </a:solidFill>
                <a:latin typeface="DejaVu Sans"/>
                <a:cs typeface="DejaVu Sans"/>
              </a:rPr>
              <a:t>tìm</a:t>
            </a:r>
            <a:r>
              <a:rPr dirty="0" sz="2400" spc="18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2400">
                <a:solidFill>
                  <a:srgbClr val="3498db"/>
                </a:solidFill>
                <a:latin typeface="DejaVu Sans"/>
                <a:cs typeface="DejaVu Sans"/>
              </a:rPr>
              <a:t>kiếm</a:t>
            </a:r>
            <a:r>
              <a:rPr dirty="0" sz="2400" spc="15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2400">
                <a:solidFill>
                  <a:srgbClr val="3498db"/>
                </a:solidFill>
                <a:latin typeface="DejaVu Sans"/>
                <a:cs typeface="DejaVu Sans"/>
              </a:rPr>
              <a:t>trong</a:t>
            </a:r>
            <a:r>
              <a:rPr dirty="0" sz="2400" spc="2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2400" spc="11">
                <a:solidFill>
                  <a:srgbClr val="3498db"/>
                </a:solidFill>
                <a:latin typeface="DejaVu Sans"/>
                <a:cs typeface="DejaVu Sans"/>
              </a:rPr>
              <a:t>dữ</a:t>
            </a:r>
            <a:r>
              <a:rPr dirty="0" sz="240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2400">
                <a:solidFill>
                  <a:srgbClr val="3498db"/>
                </a:solidFill>
                <a:latin typeface="DejaVu Sans"/>
                <a:cs typeface="DejaVu Sans"/>
              </a:rPr>
              <a:t>liệu</a:t>
            </a:r>
            <a:r>
              <a:rPr dirty="0" sz="2400" spc="1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2400">
                <a:solidFill>
                  <a:srgbClr val="3498db"/>
                </a:solidFill>
                <a:latin typeface="DejaVu Sans"/>
                <a:cs typeface="DejaVu Sans"/>
              </a:rPr>
              <a:t>y</a:t>
            </a:r>
            <a:r>
              <a:rPr dirty="0" sz="2400" spc="17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2400">
                <a:solidFill>
                  <a:srgbClr val="3498db"/>
                </a:solidFill>
                <a:latin typeface="DejaVu Sans"/>
                <a:cs typeface="DejaVu Sans"/>
              </a:rPr>
              <a:t>sinh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3601" y="2991320"/>
            <a:ext cx="2026819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Vấn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đề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07967" y="3032438"/>
            <a:ext cx="5056780" cy="13607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1.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Lập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chỉ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mục</a:t>
            </a:r>
            <a:r>
              <a:rPr dirty="0" sz="1350" spc="1302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DejaVu Sans"/>
                <a:cs typeface="DejaVu Sans"/>
              </a:rPr>
              <a:t>Tổ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4">
                <a:solidFill>
                  <a:srgbClr val="ffffff"/>
                </a:solidFill>
                <a:latin typeface="DejaVu Sans"/>
                <a:cs typeface="DejaVu Sans"/>
              </a:rPr>
              <a:t>chức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DejaVu Sans"/>
                <a:cs typeface="DejaVu Sans"/>
              </a:rPr>
              <a:t>dữ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liệu</a:t>
            </a:r>
            <a:r>
              <a:rPr dirty="0" sz="1300" spc="-1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1">
                <a:solidFill>
                  <a:srgbClr val="ffffff"/>
                </a:solidFill>
                <a:latin typeface="DejaVu Sans"/>
                <a:cs typeface="DejaVu Sans"/>
              </a:rPr>
              <a:t>hiệu</a:t>
            </a:r>
            <a:r>
              <a:rPr dirty="0" sz="13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DejaVu Sans"/>
                <a:cs typeface="DejaVu Sans"/>
              </a:rPr>
              <a:t>quả.</a:t>
            </a:r>
          </a:p>
          <a:p>
            <a:pPr marL="624780" marR="0">
              <a:lnSpc>
                <a:spcPts val="1564"/>
              </a:lnSpc>
              <a:spcBef>
                <a:spcPts val="13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2.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Xử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lý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truy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vấn</a:t>
            </a:r>
            <a:r>
              <a:rPr dirty="0" sz="1350" spc="13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DejaVu Sans"/>
                <a:cs typeface="DejaVu Sans"/>
              </a:rPr>
              <a:t>Phân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DejaVu Sans"/>
                <a:cs typeface="DejaVu Sans"/>
              </a:rPr>
              <a:t>tích</a:t>
            </a:r>
            <a:r>
              <a:rPr dirty="0" sz="1300" spc="-1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4">
                <a:solidFill>
                  <a:srgbClr val="ffffff"/>
                </a:solidFill>
                <a:latin typeface="DejaVu Sans"/>
                <a:cs typeface="DejaVu Sans"/>
              </a:rPr>
              <a:t>yêu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4">
                <a:solidFill>
                  <a:srgbClr val="ffffff"/>
                </a:solidFill>
                <a:latin typeface="DejaVu Sans"/>
                <a:cs typeface="DejaVu Sans"/>
              </a:rPr>
              <a:t>cầu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DejaVu Sans"/>
                <a:cs typeface="DejaVu Sans"/>
              </a:rPr>
              <a:t>người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DejaVu Sans"/>
                <a:cs typeface="DejaVu Sans"/>
              </a:rPr>
              <a:t>dùng.</a:t>
            </a:r>
          </a:p>
          <a:p>
            <a:pPr marL="0" marR="0">
              <a:lnSpc>
                <a:spcPts val="1564"/>
              </a:lnSpc>
              <a:spcBef>
                <a:spcPts val="13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3.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Tìm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kiếm</a:t>
            </a:r>
            <a:r>
              <a:rPr dirty="0" sz="1350" spc="1297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7">
                <a:solidFill>
                  <a:srgbClr val="ffffff"/>
                </a:solidFill>
                <a:latin typeface="DejaVu Sans"/>
                <a:cs typeface="DejaVu Sans"/>
              </a:rPr>
              <a:t>Đối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4">
                <a:solidFill>
                  <a:srgbClr val="ffffff"/>
                </a:solidFill>
                <a:latin typeface="DejaVu Sans"/>
                <a:cs typeface="DejaVu Sans"/>
              </a:rPr>
              <a:t>sánh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DejaVu Sans"/>
                <a:cs typeface="DejaVu Sans"/>
              </a:rPr>
              <a:t>truy</a:t>
            </a:r>
            <a:r>
              <a:rPr dirty="0" sz="13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4">
                <a:solidFill>
                  <a:srgbClr val="ffffff"/>
                </a:solidFill>
                <a:latin typeface="DejaVu Sans"/>
                <a:cs typeface="DejaVu Sans"/>
              </a:rPr>
              <a:t>vấn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4">
                <a:solidFill>
                  <a:srgbClr val="ffffff"/>
                </a:solidFill>
                <a:latin typeface="DejaVu Sans"/>
                <a:cs typeface="DejaVu Sans"/>
              </a:rPr>
              <a:t>với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1">
                <a:solidFill>
                  <a:srgbClr val="ffffff"/>
                </a:solidFill>
                <a:latin typeface="DejaVu Sans"/>
                <a:cs typeface="DejaVu Sans"/>
              </a:rPr>
              <a:t>tài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DejaVu Sans"/>
                <a:cs typeface="DejaVu Sans"/>
              </a:rPr>
              <a:t>liệu.</a:t>
            </a:r>
          </a:p>
          <a:p>
            <a:pPr marL="1429494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4.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Đánh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giá</a:t>
            </a:r>
            <a:r>
              <a:rPr dirty="0" sz="1350" spc="13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8">
                <a:solidFill>
                  <a:srgbClr val="ffffff"/>
                </a:solidFill>
                <a:latin typeface="DejaVu Sans"/>
                <a:cs typeface="DejaVu Sans"/>
              </a:rPr>
              <a:t>Đo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2">
                <a:solidFill>
                  <a:srgbClr val="ffffff"/>
                </a:solidFill>
                <a:latin typeface="DejaVu Sans"/>
                <a:cs typeface="DejaVu Sans"/>
              </a:rPr>
              <a:t>lường</a:t>
            </a:r>
            <a:r>
              <a:rPr dirty="0" sz="13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8">
                <a:solidFill>
                  <a:srgbClr val="ffffff"/>
                </a:solidFill>
                <a:latin typeface="DejaVu Sans"/>
                <a:cs typeface="DejaVu Sans"/>
              </a:rPr>
              <a:t>mức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DejaVu Sans"/>
                <a:cs typeface="DejaVu Sans"/>
              </a:rPr>
              <a:t>độ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DejaVu Sans"/>
                <a:cs typeface="DejaVu Sans"/>
              </a:rPr>
              <a:t>phù</a:t>
            </a:r>
            <a:r>
              <a:rPr dirty="0" sz="13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00" spc="-15">
                <a:solidFill>
                  <a:srgbClr val="ffffff"/>
                </a:solidFill>
                <a:latin typeface="DejaVu Sans"/>
                <a:cs typeface="DejaVu Sans"/>
              </a:rPr>
              <a:t>hợp.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9529" y="3645262"/>
            <a:ext cx="2692339" cy="532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15">
                <a:solidFill>
                  <a:srgbClr val="ecf0f1"/>
                </a:solidFill>
                <a:latin typeface="DejaVu Sans"/>
                <a:cs typeface="DejaVu Sans"/>
              </a:rPr>
              <a:t>Nhu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ecf0f1"/>
                </a:solidFill>
                <a:latin typeface="DejaVu Sans"/>
                <a:cs typeface="DejaVu Sans"/>
              </a:rPr>
              <a:t>cầu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1500" spc="-2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ecf0f1"/>
                </a:solidFill>
                <a:latin typeface="DejaVu Sans"/>
                <a:cs typeface="DejaVu Sans"/>
              </a:rPr>
              <a:t>kiếm</a:t>
            </a:r>
            <a:r>
              <a:rPr dirty="0" sz="1500" spc="-1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ecf0f1"/>
                </a:solidFill>
                <a:latin typeface="DejaVu Sans"/>
                <a:cs typeface="DejaVu Sans"/>
              </a:rPr>
              <a:t>hiệu</a:t>
            </a:r>
            <a:r>
              <a:rPr dirty="0" sz="15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ecf0f1"/>
                </a:solidFill>
                <a:latin typeface="DejaVu Sans"/>
                <a:cs typeface="DejaVu Sans"/>
              </a:rPr>
              <a:t>quả</a:t>
            </a:r>
          </a:p>
          <a:p>
            <a:pPr marL="0" marR="0">
              <a:lnSpc>
                <a:spcPts val="1720"/>
              </a:lnSpc>
              <a:spcBef>
                <a:spcPts val="454"/>
              </a:spcBef>
              <a:spcAft>
                <a:spcPts val="0"/>
              </a:spcAft>
            </a:pPr>
            <a:r>
              <a:rPr dirty="0" sz="1500" spc="-20">
                <a:solidFill>
                  <a:srgbClr val="ecf0f1"/>
                </a:solidFill>
                <a:latin typeface="DejaVu Sans"/>
                <a:cs typeface="DejaVu Sans"/>
              </a:rPr>
              <a:t>trong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11078" y="3645262"/>
            <a:ext cx="1190962" cy="5328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14">
                <a:solidFill>
                  <a:srgbClr val="97c9f0"/>
                </a:solidFill>
                <a:latin typeface="DejaVu Sans"/>
                <a:cs typeface="DejaVu Sans"/>
              </a:rPr>
              <a:t>kho</a:t>
            </a:r>
            <a:r>
              <a:rPr dirty="0" sz="1500">
                <a:solidFill>
                  <a:srgbClr val="97c9f0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97c9f0"/>
                </a:solidFill>
                <a:latin typeface="DejaVu Sans"/>
                <a:cs typeface="DejaVu Sans"/>
              </a:rPr>
              <a:t>dữ</a:t>
            </a:r>
            <a:r>
              <a:rPr dirty="0" sz="1500">
                <a:solidFill>
                  <a:srgbClr val="97c9f0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97c9f0"/>
                </a:solidFill>
                <a:latin typeface="DejaVu Sans"/>
                <a:cs typeface="DejaVu Sans"/>
              </a:rPr>
              <a:t>liệu</a:t>
            </a:r>
          </a:p>
          <a:p>
            <a:pPr marL="0" marR="0">
              <a:lnSpc>
                <a:spcPts val="1720"/>
              </a:lnSpc>
              <a:spcBef>
                <a:spcPts val="454"/>
              </a:spcBef>
              <a:spcAft>
                <a:spcPts val="0"/>
              </a:spcAft>
            </a:pPr>
            <a:r>
              <a:rPr dirty="0" sz="1500" spc="-10">
                <a:solidFill>
                  <a:srgbClr val="97c9f0"/>
                </a:solidFill>
                <a:latin typeface="DejaVu Sans"/>
                <a:cs typeface="DejaVu Sans"/>
              </a:rPr>
              <a:t>lớn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24350" y="3778612"/>
            <a:ext cx="212076" cy="2566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20812" y="4416787"/>
            <a:ext cx="3767494" cy="2566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-</a:t>
            </a:r>
            <a:r>
              <a:rPr dirty="0" sz="1500" spc="-15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d1d5db"/>
                </a:solidFill>
                <a:latin typeface="DejaVu Sans"/>
                <a:cs typeface="DejaVu Sans"/>
              </a:rPr>
              <a:t>Khối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1">
                <a:solidFill>
                  <a:srgbClr val="d1d5db"/>
                </a:solidFill>
                <a:latin typeface="DejaVu Sans"/>
                <a:cs typeface="DejaVu Sans"/>
              </a:rPr>
              <a:t>lượng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d1d5db"/>
                </a:solidFill>
                <a:latin typeface="DejaVu Sans"/>
                <a:cs typeface="DejaVu Sans"/>
              </a:rPr>
              <a:t>thông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tin</a:t>
            </a:r>
            <a:r>
              <a:rPr dirty="0" sz="1500" spc="-1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d1d5db"/>
                </a:solidFill>
                <a:latin typeface="DejaVu Sans"/>
                <a:cs typeface="DejaVu Sans"/>
              </a:rPr>
              <a:t>ngày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d1d5db"/>
                </a:solidFill>
                <a:latin typeface="DejaVu Sans"/>
                <a:cs typeface="DejaVu Sans"/>
              </a:rPr>
              <a:t>càng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d1d5db"/>
                </a:solidFill>
                <a:latin typeface="DejaVu Sans"/>
                <a:cs typeface="DejaVu Sans"/>
              </a:rPr>
              <a:t>tăng.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20812" y="4826362"/>
            <a:ext cx="4535960" cy="2566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-</a:t>
            </a:r>
            <a:r>
              <a:rPr dirty="0" sz="1500" spc="-15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d1d5db"/>
                </a:solidFill>
                <a:latin typeface="DejaVu Sans"/>
                <a:cs typeface="DejaVu Sans"/>
              </a:rPr>
              <a:t>Khó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d1d5db"/>
                </a:solidFill>
                <a:latin typeface="DejaVu Sans"/>
                <a:cs typeface="DejaVu Sans"/>
              </a:rPr>
              <a:t>khăn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20">
                <a:solidFill>
                  <a:srgbClr val="d1d5db"/>
                </a:solidFill>
                <a:latin typeface="DejaVu Sans"/>
                <a:cs typeface="DejaVu Sans"/>
              </a:rPr>
              <a:t>trong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d1d5db"/>
                </a:solidFill>
                <a:latin typeface="DejaVu Sans"/>
                <a:cs typeface="DejaVu Sans"/>
              </a:rPr>
              <a:t>việc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d1d5db"/>
                </a:solidFill>
                <a:latin typeface="DejaVu Sans"/>
                <a:cs typeface="DejaVu Sans"/>
              </a:rPr>
              <a:t>định</a:t>
            </a:r>
            <a:r>
              <a:rPr dirty="0" sz="15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d1d5db"/>
                </a:solidFill>
                <a:latin typeface="DejaVu Sans"/>
                <a:cs typeface="DejaVu Sans"/>
              </a:rPr>
              <a:t>vị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d1d5db"/>
                </a:solidFill>
                <a:latin typeface="DejaVu Sans"/>
                <a:cs typeface="DejaVu Sans"/>
              </a:rPr>
              <a:t>dữ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liệu</a:t>
            </a:r>
            <a:r>
              <a:rPr dirty="0" sz="1500" spc="-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liên</a:t>
            </a:r>
            <a:r>
              <a:rPr dirty="0" sz="1500" spc="-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d1d5db"/>
                </a:solidFill>
                <a:latin typeface="DejaVu Sans"/>
                <a:cs typeface="DejaVu Sans"/>
              </a:rPr>
              <a:t>quan.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93601" y="5915495"/>
            <a:ext cx="2846144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Bối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cảnh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ứng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dụng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9529" y="6559912"/>
            <a:ext cx="2746946" cy="5423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63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500" spc="43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  <a:r>
              <a:rPr dirty="0" sz="1500" spc="-12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y</a:t>
            </a:r>
            <a:r>
              <a:rPr dirty="0" sz="1500" spc="-2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ecf0f1"/>
                </a:solidFill>
                <a:latin typeface="DejaVu Sans"/>
                <a:cs typeface="DejaVu Sans"/>
              </a:rPr>
              <a:t>sinh</a:t>
            </a:r>
            <a:r>
              <a:rPr dirty="0" sz="15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ecf0f1"/>
                </a:solidFill>
                <a:latin typeface="DejaVu Sans"/>
                <a:cs typeface="DejaVu Sans"/>
              </a:rPr>
              <a:t>yêu</a:t>
            </a:r>
          </a:p>
          <a:p>
            <a:pPr marL="0" marR="0">
              <a:lnSpc>
                <a:spcPts val="1720"/>
              </a:lnSpc>
              <a:spcBef>
                <a:spcPts val="579"/>
              </a:spcBef>
              <a:spcAft>
                <a:spcPts val="0"/>
              </a:spcAft>
            </a:pPr>
            <a:r>
              <a:rPr dirty="0" sz="1500" spc="-12">
                <a:solidFill>
                  <a:srgbClr val="ecf0f1"/>
                </a:solidFill>
                <a:latin typeface="DejaVu Sans"/>
                <a:cs typeface="DejaVu Sans"/>
              </a:rPr>
              <a:t>cầu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42605" y="6559912"/>
            <a:ext cx="1347105" cy="5423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14">
                <a:solidFill>
                  <a:srgbClr val="97c9f0"/>
                </a:solidFill>
                <a:latin typeface="DejaVu Sans"/>
                <a:cs typeface="DejaVu Sans"/>
              </a:rPr>
              <a:t>độ</a:t>
            </a:r>
            <a:r>
              <a:rPr dirty="0" sz="1500">
                <a:solidFill>
                  <a:srgbClr val="97c9f0"/>
                </a:solidFill>
                <a:latin typeface="DejaVu Sans"/>
                <a:cs typeface="DejaVu Sans"/>
              </a:rPr>
              <a:t> </a:t>
            </a:r>
            <a:r>
              <a:rPr dirty="0" sz="1500" spc="-11">
                <a:solidFill>
                  <a:srgbClr val="97c9f0"/>
                </a:solidFill>
                <a:latin typeface="DejaVu Sans"/>
                <a:cs typeface="DejaVu Sans"/>
              </a:rPr>
              <a:t>chính</a:t>
            </a:r>
            <a:r>
              <a:rPr dirty="0" sz="1500" spc="-10">
                <a:solidFill>
                  <a:srgbClr val="97c9f0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97c9f0"/>
                </a:solidFill>
                <a:latin typeface="DejaVu Sans"/>
                <a:cs typeface="DejaVu Sans"/>
              </a:rPr>
              <a:t>xác</a:t>
            </a:r>
          </a:p>
          <a:p>
            <a:pPr marL="0" marR="0">
              <a:lnSpc>
                <a:spcPts val="1720"/>
              </a:lnSpc>
              <a:spcBef>
                <a:spcPts val="579"/>
              </a:spcBef>
              <a:spcAft>
                <a:spcPts val="0"/>
              </a:spcAft>
            </a:pPr>
            <a:r>
              <a:rPr dirty="0" sz="1500" spc="-12">
                <a:solidFill>
                  <a:srgbClr val="97c9f0"/>
                </a:solidFill>
                <a:latin typeface="DejaVu Sans"/>
                <a:cs typeface="DejaVu Sans"/>
              </a:rPr>
              <a:t>cao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24350" y="6702787"/>
            <a:ext cx="212076" cy="2566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20812" y="7331437"/>
            <a:ext cx="4397591" cy="6757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2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-</a:t>
            </a:r>
            <a:r>
              <a:rPr dirty="0" sz="1500" spc="-15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5">
                <a:solidFill>
                  <a:srgbClr val="d1d5db"/>
                </a:solidFill>
                <a:latin typeface="DejaVu Sans"/>
                <a:cs typeface="DejaVu Sans"/>
              </a:rPr>
              <a:t>Quyết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d1d5db"/>
                </a:solidFill>
                <a:latin typeface="DejaVu Sans"/>
                <a:cs typeface="DejaVu Sans"/>
              </a:rPr>
              <a:t>định</a:t>
            </a:r>
            <a:r>
              <a:rPr dirty="0" sz="15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d1d5db"/>
                </a:solidFill>
                <a:latin typeface="DejaVu Sans"/>
                <a:cs typeface="DejaVu Sans"/>
              </a:rPr>
              <a:t>lâm</a:t>
            </a:r>
            <a:r>
              <a:rPr dirty="0" sz="1500" spc="-18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d1d5db"/>
                </a:solidFill>
                <a:latin typeface="DejaVu Sans"/>
                <a:cs typeface="DejaVu Sans"/>
              </a:rPr>
              <a:t>sàng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d1d5db"/>
                </a:solidFill>
                <a:latin typeface="DejaVu Sans"/>
                <a:cs typeface="DejaVu Sans"/>
              </a:rPr>
              <a:t>phụ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d1d5db"/>
                </a:solidFill>
                <a:latin typeface="DejaVu Sans"/>
                <a:cs typeface="DejaVu Sans"/>
              </a:rPr>
              <a:t>thuộc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d1d5db"/>
                </a:solidFill>
                <a:latin typeface="DejaVu Sans"/>
                <a:cs typeface="DejaVu Sans"/>
              </a:rPr>
              <a:t>vào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d1d5db"/>
                </a:solidFill>
                <a:latin typeface="DejaVu Sans"/>
                <a:cs typeface="DejaVu Sans"/>
              </a:rPr>
              <a:t>dữ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0">
                <a:solidFill>
                  <a:srgbClr val="d1d5db"/>
                </a:solidFill>
                <a:latin typeface="DejaVu Sans"/>
                <a:cs typeface="DejaVu Sans"/>
              </a:rPr>
              <a:t>liệu.</a:t>
            </a:r>
          </a:p>
          <a:p>
            <a:pPr marL="0" marR="0">
              <a:lnSpc>
                <a:spcPts val="1720"/>
              </a:lnSpc>
              <a:spcBef>
                <a:spcPts val="1579"/>
              </a:spcBef>
              <a:spcAft>
                <a:spcPts val="0"/>
              </a:spcAft>
            </a:pP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-</a:t>
            </a:r>
            <a:r>
              <a:rPr dirty="0" sz="1500" spc="-15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5">
                <a:solidFill>
                  <a:srgbClr val="d1d5db"/>
                </a:solidFill>
                <a:latin typeface="DejaVu Sans"/>
                <a:cs typeface="DejaVu Sans"/>
              </a:rPr>
              <a:t>Ngăn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d1d5db"/>
                </a:solidFill>
                <a:latin typeface="DejaVu Sans"/>
                <a:cs typeface="DejaVu Sans"/>
              </a:rPr>
              <a:t>chặn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d1d5db"/>
                </a:solidFill>
                <a:latin typeface="DejaVu Sans"/>
                <a:cs typeface="DejaVu Sans"/>
              </a:rPr>
              <a:t>thông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tin</a:t>
            </a:r>
            <a:r>
              <a:rPr dirty="0" sz="1500" spc="-14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2">
                <a:solidFill>
                  <a:srgbClr val="d1d5db"/>
                </a:solidFill>
                <a:latin typeface="DejaVu Sans"/>
                <a:cs typeface="DejaVu Sans"/>
              </a:rPr>
              <a:t>sai</a:t>
            </a:r>
            <a:r>
              <a:rPr dirty="0" sz="15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500" spc="-11">
                <a:solidFill>
                  <a:srgbClr val="d1d5db"/>
                </a:solidFill>
                <a:latin typeface="DejaVu Sans"/>
                <a:cs typeface="DejaVu Sans"/>
              </a:rPr>
              <a:t>lệch.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08310" y="8731760"/>
            <a:ext cx="2702758" cy="3161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14" b="1">
                <a:solidFill>
                  <a:srgbClr val="ecf0f1"/>
                </a:solidFill>
                <a:latin typeface="DejaVu Sans"/>
                <a:cs typeface="DejaVu Sans"/>
              </a:rPr>
              <a:t>Chỉ</a:t>
            </a:r>
            <a:r>
              <a:rPr dirty="0" sz="19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900" spc="-17" b="1">
                <a:solidFill>
                  <a:srgbClr val="ecf0f1"/>
                </a:solidFill>
                <a:latin typeface="DejaVu Sans"/>
                <a:cs typeface="DejaVu Sans"/>
              </a:rPr>
              <a:t>mục</a:t>
            </a:r>
            <a:r>
              <a:rPr dirty="0" sz="19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900" spc="-12" b="1">
                <a:solidFill>
                  <a:srgbClr val="ecf0f1"/>
                </a:solidFill>
                <a:latin typeface="DejaVu Sans"/>
                <a:cs typeface="DejaVu Sans"/>
              </a:rPr>
              <a:t>đảo</a:t>
            </a:r>
            <a:r>
              <a:rPr dirty="0" sz="19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900" spc="-14" b="1">
                <a:solidFill>
                  <a:srgbClr val="ecf0f1"/>
                </a:solidFill>
                <a:latin typeface="DejaVu Sans"/>
                <a:cs typeface="DejaVu Sans"/>
              </a:rPr>
              <a:t>ngược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903588" y="8731760"/>
            <a:ext cx="1028046" cy="3161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23" b="1">
                <a:solidFill>
                  <a:srgbClr val="ecf0f1"/>
                </a:solidFill>
                <a:latin typeface="DejaVu Sans"/>
                <a:cs typeface="DejaVu Sans"/>
              </a:rPr>
              <a:t>TF-IDF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798866" y="8722235"/>
            <a:ext cx="2547405" cy="678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18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 spc="-15" b="1">
                <a:solidFill>
                  <a:srgbClr val="ecf0f1"/>
                </a:solidFill>
                <a:latin typeface="DejaVu Sans"/>
                <a:cs typeface="DejaVu Sans"/>
              </a:rPr>
              <a:t>Xử</a:t>
            </a:r>
            <a:r>
              <a:rPr dirty="0" sz="19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900" b="1">
                <a:solidFill>
                  <a:srgbClr val="ecf0f1"/>
                </a:solidFill>
                <a:latin typeface="DejaVu Sans"/>
                <a:cs typeface="DejaVu Sans"/>
              </a:rPr>
              <a:t>lý</a:t>
            </a:r>
            <a:r>
              <a:rPr dirty="0" sz="1900" spc="-12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900" spc="-12" b="1">
                <a:solidFill>
                  <a:srgbClr val="ecf0f1"/>
                </a:solidFill>
                <a:latin typeface="DejaVu Sans"/>
                <a:cs typeface="DejaVu Sans"/>
              </a:rPr>
              <a:t>ngôn</a:t>
            </a:r>
            <a:r>
              <a:rPr dirty="0" sz="19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900" spc="-14" b="1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9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900" b="1">
                <a:solidFill>
                  <a:srgbClr val="ecf0f1"/>
                </a:solidFill>
                <a:latin typeface="DejaVu Sans"/>
                <a:cs typeface="DejaVu Sans"/>
              </a:rPr>
              <a:t>tự</a:t>
            </a:r>
          </a:p>
          <a:p>
            <a:pPr marL="0" marR="0">
              <a:lnSpc>
                <a:spcPts val="2189"/>
              </a:lnSpc>
              <a:spcBef>
                <a:spcPts val="610"/>
              </a:spcBef>
              <a:spcAft>
                <a:spcPts val="0"/>
              </a:spcAft>
            </a:pPr>
            <a:r>
              <a:rPr dirty="0" sz="1900" spc="-11" b="1">
                <a:solidFill>
                  <a:srgbClr val="ecf0f1"/>
                </a:solidFill>
                <a:latin typeface="DejaVu Sans"/>
                <a:cs typeface="DejaVu Sans"/>
              </a:rPr>
              <a:t>nhiên</a:t>
            </a:r>
            <a:r>
              <a:rPr dirty="0" sz="19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900" spc="-12" b="1">
                <a:solidFill>
                  <a:srgbClr val="ecf0f1"/>
                </a:solidFill>
                <a:latin typeface="DejaVu Sans"/>
                <a:cs typeface="DejaVu Sans"/>
              </a:rPr>
              <a:t>(NLP)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45070" y="9338743"/>
            <a:ext cx="2463583" cy="592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Ánh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xạ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khóa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tới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vị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trí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</a:p>
          <a:p>
            <a:pPr marL="52536" marR="0">
              <a:lnSpc>
                <a:spcPts val="1368"/>
              </a:lnSpc>
              <a:spcBef>
                <a:spcPts val="1631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Tăng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tốc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vấn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đáng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kể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607123" y="9338743"/>
            <a:ext cx="3129996" cy="592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ecf0f1"/>
                </a:solidFill>
                <a:latin typeface="DejaVu Sans"/>
                <a:cs typeface="DejaVu Sans"/>
              </a:rPr>
              <a:t>Đánh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giá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tầm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trọng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</a:p>
          <a:p>
            <a:pPr marL="51048" marR="0">
              <a:lnSpc>
                <a:spcPts val="1368"/>
              </a:lnSpc>
              <a:spcBef>
                <a:spcPts val="1631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Kết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hợp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tần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suất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hiếm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(TF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*</a:t>
            </a: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IDF)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667302" y="9462568"/>
            <a:ext cx="280017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Hiểu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ý</a:t>
            </a:r>
            <a:r>
              <a:rPr dirty="0" sz="1200" spc="-2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nghĩa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cảnh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văn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bản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8806754" y="9843568"/>
            <a:ext cx="252133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Cải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thiện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1200" spc="-23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kiếm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88728" y="320351"/>
            <a:ext cx="6966849" cy="783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b="1">
                <a:solidFill>
                  <a:srgbClr val="475569"/>
                </a:solidFill>
                <a:latin typeface="DejaVu Sans"/>
                <a:cs typeface="DejaVu Sans"/>
              </a:rPr>
              <a:t>Kiến</a:t>
            </a:r>
            <a:r>
              <a:rPr dirty="0" sz="50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475569"/>
                </a:solidFill>
                <a:latin typeface="DejaVu Sans"/>
                <a:cs typeface="DejaVu Sans"/>
              </a:rPr>
              <a:t>trúc</a:t>
            </a:r>
            <a:r>
              <a:rPr dirty="0" sz="50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3498db"/>
                </a:solidFill>
                <a:latin typeface="DejaVu Sans"/>
                <a:cs typeface="DejaVu Sans"/>
              </a:rPr>
              <a:t>Hệ</a:t>
            </a:r>
            <a:r>
              <a:rPr dirty="0" sz="50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3498db"/>
                </a:solidFill>
                <a:latin typeface="DejaVu Sans"/>
                <a:cs typeface="DejaVu Sans"/>
              </a:rPr>
              <a:t>thống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8998" y="1175818"/>
            <a:ext cx="170322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000000"/>
                </a:solidFill>
                <a:latin typeface="DejaVu Sans"/>
                <a:cs typeface="DejaVu Sans"/>
              </a:rPr>
              <a:t>Giai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000000"/>
                </a:solidFill>
                <a:latin typeface="DejaVu Sans"/>
                <a:cs typeface="DejaVu Sans"/>
              </a:rPr>
              <a:t>đoạn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000000"/>
                </a:solidFill>
                <a:latin typeface="DejaVu Sans"/>
                <a:cs typeface="DejaVu Sans"/>
              </a:rPr>
              <a:t>truy</a:t>
            </a:r>
            <a:r>
              <a:rPr dirty="0" sz="1200" spc="-1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000000"/>
                </a:solidFill>
                <a:latin typeface="DejaVu Sans"/>
                <a:cs typeface="DejaVu Sans"/>
              </a:rPr>
              <a:t>vấn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6444" y="1298888"/>
            <a:ext cx="221448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"Hệ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thống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được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thiết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kế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cùng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một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cách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quả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16609" y="1298888"/>
            <a:ext cx="227698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thô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đến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kết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quả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cuối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47284" y="1394893"/>
            <a:ext cx="102660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 b="1">
                <a:solidFill>
                  <a:srgbClr val="000000"/>
                </a:solidFill>
                <a:latin typeface="DejaVu Sans"/>
                <a:cs typeface="DejaVu Sans"/>
              </a:rPr>
              <a:t>trực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000000"/>
                </a:solidFill>
                <a:latin typeface="DejaVu Sans"/>
                <a:cs typeface="DejaVu Sans"/>
              </a:rPr>
              <a:t>tuyến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1556" y="1467320"/>
            <a:ext cx="3214621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334155"/>
                </a:solidFill>
                <a:latin typeface="DejaVu Sans"/>
                <a:cs typeface="DejaVu Sans"/>
              </a:rPr>
              <a:t>Phân</a:t>
            </a:r>
            <a:r>
              <a:rPr dirty="0" sz="2000" b="1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334155"/>
                </a:solidFill>
                <a:latin typeface="DejaVu Sans"/>
                <a:cs typeface="DejaVu Sans"/>
              </a:rPr>
              <a:t>cấp</a:t>
            </a:r>
            <a:r>
              <a:rPr dirty="0" sz="2000" b="1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334155"/>
                </a:solidFill>
                <a:latin typeface="DejaVu Sans"/>
                <a:cs typeface="DejaVu Sans"/>
              </a:rPr>
              <a:t>thành</a:t>
            </a:r>
            <a:r>
              <a:rPr dirty="0" sz="2000" b="1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334155"/>
                </a:solidFill>
                <a:latin typeface="DejaVu Sans"/>
                <a:cs typeface="DejaVu Sans"/>
              </a:rPr>
              <a:t>phần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98146" y="1643297"/>
            <a:ext cx="1524706" cy="358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Giao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diện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người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dùng</a:t>
            </a:r>
          </a:p>
          <a:p>
            <a:pPr marL="570458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(UI)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57787" y="1981670"/>
            <a:ext cx="2451908" cy="558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334155"/>
                </a:solidFill>
                <a:latin typeface="DejaVu Sans"/>
                <a:cs typeface="DejaVu Sans"/>
              </a:rPr>
              <a:t>Luồng</a:t>
            </a:r>
            <a:r>
              <a:rPr dirty="0" sz="2000" b="1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334155"/>
                </a:solidFill>
                <a:latin typeface="DejaVu Sans"/>
                <a:cs typeface="DejaVu Sans"/>
              </a:rPr>
              <a:t>dữ</a:t>
            </a:r>
            <a:r>
              <a:rPr dirty="0" sz="2000" b="1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334155"/>
                </a:solidFill>
                <a:latin typeface="DejaVu Sans"/>
                <a:cs typeface="DejaVu Sans"/>
              </a:rPr>
              <a:t>liệu</a:t>
            </a:r>
            <a:r>
              <a:rPr dirty="0" sz="2000" b="1">
                <a:solidFill>
                  <a:srgbClr val="334155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334155"/>
                </a:solidFill>
                <a:latin typeface="DejaVu Sans"/>
                <a:cs typeface="DejaVu Sans"/>
              </a:rPr>
              <a:t>tr</a:t>
            </a:r>
          </a:p>
          <a:p>
            <a:pPr marL="541734" marR="0">
              <a:lnSpc>
                <a:spcPts val="1368"/>
              </a:lnSpc>
              <a:spcBef>
                <a:spcPts val="382"/>
              </a:spcBef>
              <a:spcAft>
                <a:spcPts val="0"/>
              </a:spcAft>
            </a:pPr>
            <a:r>
              <a:rPr dirty="0" sz="1200" spc="-18" b="1">
                <a:solidFill>
                  <a:srgbClr val="000000"/>
                </a:solidFill>
                <a:latin typeface="DejaVu Sans"/>
                <a:cs typeface="DejaVu Sans"/>
              </a:rPr>
              <a:t>Người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000000"/>
                </a:solidFill>
                <a:latin typeface="DejaVu Sans"/>
                <a:cs typeface="DejaVu Sans"/>
              </a:rPr>
              <a:t>dùng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18387" y="2024297"/>
            <a:ext cx="1484154" cy="61574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7437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Xử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lý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truy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vấn</a:t>
            </a:r>
          </a:p>
          <a:p>
            <a:pPr marL="0" marR="0">
              <a:lnSpc>
                <a:spcPts val="1173"/>
              </a:lnSpc>
              <a:spcBef>
                <a:spcPts val="426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Lõi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công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cụ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tìm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kiếm</a:t>
            </a:r>
          </a:p>
          <a:p>
            <a:pPr marL="242887" marR="0">
              <a:lnSpc>
                <a:spcPts val="1173"/>
              </a:lnSpc>
              <a:spcBef>
                <a:spcPts val="501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Xử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lý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kết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quả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69206" y="2108513"/>
            <a:ext cx="319697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Giao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diện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người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dùng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(UI):</a:t>
            </a:r>
            <a:r>
              <a:rPr dirty="0" sz="1350" spc="-41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Điểm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59986" y="2328343"/>
            <a:ext cx="2075595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000000"/>
                </a:solidFill>
                <a:latin typeface="DejaVu Sans"/>
                <a:cs typeface="DejaVu Sans"/>
              </a:rPr>
              <a:t>Kết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000000"/>
                </a:solidFill>
                <a:latin typeface="DejaVu Sans"/>
                <a:cs typeface="DejaVu Sans"/>
              </a:rPr>
              <a:t>quả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000000"/>
                </a:solidFill>
                <a:latin typeface="DejaVu Sans"/>
                <a:cs typeface="DejaVu Sans"/>
              </a:rPr>
              <a:t>được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1" b="1">
                <a:solidFill>
                  <a:srgbClr val="000000"/>
                </a:solidFill>
                <a:latin typeface="DejaVu Sans"/>
                <a:cs typeface="DejaVu Sans"/>
              </a:rPr>
              <a:t>trình</a:t>
            </a:r>
            <a:r>
              <a:rPr dirty="0" sz="1200" spc="-14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34" b="1">
                <a:solidFill>
                  <a:srgbClr val="000000"/>
                </a:solidFill>
                <a:latin typeface="DejaVu Sans"/>
                <a:cs typeface="DejaVu Sans"/>
              </a:rPr>
              <a:t>bày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69206" y="2365688"/>
            <a:ext cx="291932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tương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tác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chính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người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dùng.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40195" y="2575993"/>
            <a:ext cx="76784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1" b="1">
                <a:solidFill>
                  <a:srgbClr val="000000"/>
                </a:solidFill>
                <a:latin typeface="DejaVu Sans"/>
                <a:cs typeface="DejaVu Sans"/>
              </a:rPr>
              <a:t>mục</a:t>
            </a:r>
            <a:r>
              <a:rPr dirty="0" sz="1200" b="1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000000"/>
                </a:solidFill>
                <a:latin typeface="DejaVu Sans"/>
                <a:cs typeface="DejaVu Sans"/>
              </a:rPr>
              <a:t>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561260" y="2824397"/>
            <a:ext cx="150145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Thu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thập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&amp;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Phân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tích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61260" y="2995847"/>
            <a:ext cx="173437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7">
                <a:solidFill>
                  <a:srgbClr val="000000"/>
                </a:solidFill>
                <a:latin typeface="DejaVu Sans"/>
                <a:cs typeface="DejaVu Sans"/>
              </a:rPr>
              <a:t>Trích</a:t>
            </a:r>
            <a:r>
              <a:rPr dirty="0" sz="1000" spc="34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xuất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&amp;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Lập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chỉ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000000"/>
                </a:solidFill>
                <a:latin typeface="DejaVu Sans"/>
                <a:cs typeface="DejaVu Sans"/>
              </a:rPr>
              <a:t>mục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269206" y="3051488"/>
            <a:ext cx="323440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Xử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lý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truy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vấn:</a:t>
            </a:r>
            <a:r>
              <a:rPr dirty="0" sz="1350" spc="-4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Giải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thích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tối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ưu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269206" y="3308663"/>
            <a:ext cx="205846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yêu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cầu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tìm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kiếm.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269206" y="3984938"/>
            <a:ext cx="310097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Lõi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công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cụ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tìm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kiếm:</a:t>
            </a:r>
            <a:r>
              <a:rPr dirty="0" sz="1350" spc="-4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Thực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hiện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269206" y="4242113"/>
            <a:ext cx="276959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tìm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kiếm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xếp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hạng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kết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quả.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269206" y="4927913"/>
            <a:ext cx="313852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Xử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lý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kết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75569"/>
                </a:solidFill>
                <a:latin typeface="DejaVu Sans"/>
                <a:cs typeface="DejaVu Sans"/>
              </a:rPr>
              <a:t>quả:</a:t>
            </a:r>
            <a:r>
              <a:rPr dirty="0" sz="1350" spc="-40" b="1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dạng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trình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269206" y="5185088"/>
            <a:ext cx="222710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bày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thông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tin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cuối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75569"/>
                </a:solidFill>
                <a:latin typeface="DejaVu Sans"/>
                <a:cs typeface="DejaVu Sans"/>
              </a:rPr>
              <a:t>cùng.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1018120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25651" y="356877"/>
            <a:ext cx="4292926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8" b="1">
                <a:solidFill>
                  <a:srgbClr val="ecf0f1"/>
                </a:solidFill>
                <a:latin typeface="DejaVu Sans"/>
                <a:cs typeface="DejaVu Sans"/>
              </a:rPr>
              <a:t>Nền</a:t>
            </a:r>
            <a:r>
              <a:rPr dirty="0" sz="3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ecf0f1"/>
                </a:solidFill>
                <a:latin typeface="DejaVu Sans"/>
                <a:cs typeface="DejaVu Sans"/>
              </a:rPr>
              <a:t>tảng</a:t>
            </a:r>
            <a:r>
              <a:rPr dirty="0" sz="3000" spc="1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000" spc="-189" b="1">
                <a:solidFill>
                  <a:srgbClr val="ecf0f1"/>
                </a:solidFill>
                <a:latin typeface="DejaVu Sans"/>
                <a:cs typeface="DejaVu Sans"/>
              </a:rPr>
              <a:t>Lý</a:t>
            </a:r>
            <a:r>
              <a:rPr dirty="0" sz="3000" spc="214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ecf0f1"/>
                </a:solidFill>
                <a:latin typeface="DejaVu Sans"/>
                <a:cs typeface="DejaVu Sans"/>
              </a:rPr>
              <a:t>thuyết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21892" y="1087568"/>
            <a:ext cx="730051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10">
                <a:solidFill>
                  <a:srgbClr val="ecf0f1"/>
                </a:solidFill>
                <a:latin typeface="DejaVu Sans"/>
                <a:cs typeface="DejaVu Sans"/>
              </a:rPr>
              <a:t>mô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hình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toán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học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lý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thuyết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cốt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lõi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cho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59234" y="1944818"/>
            <a:ext cx="3800191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11" b="1">
                <a:solidFill>
                  <a:srgbClr val="ffffff"/>
                </a:solidFill>
                <a:latin typeface="DejaVu Sans"/>
                <a:cs typeface="DejaVu Sans"/>
              </a:rPr>
              <a:t>Mô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hình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Không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gian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Vector</a:t>
            </a:r>
            <a:r>
              <a:rPr dirty="0" sz="1500" spc="18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(VSM)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02226" y="1944818"/>
            <a:ext cx="1840659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27" b="1">
                <a:solidFill>
                  <a:srgbClr val="ffffff"/>
                </a:solidFill>
                <a:latin typeface="DejaVu Sans"/>
                <a:cs typeface="DejaVu Sans"/>
              </a:rPr>
              <a:t>Trọng</a:t>
            </a:r>
            <a:r>
              <a:rPr dirty="0" sz="1500" spc="4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số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TF-IDF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07392" y="2479727"/>
            <a:ext cx="4408567" cy="726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56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1200" spc="4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&amp;</a:t>
            </a:r>
            <a:r>
              <a:rPr dirty="0" sz="1200" spc="-27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vấn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được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biểu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diễn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dưới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dạng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31">
                <a:solidFill>
                  <a:srgbClr val="ecf0f1"/>
                </a:solidFill>
                <a:latin typeface="DejaVu Sans"/>
                <a:cs typeface="DejaVu Sans"/>
              </a:rPr>
              <a:t>vector.</a:t>
            </a:r>
          </a:p>
          <a:p>
            <a:pPr marL="0" marR="0">
              <a:lnSpc>
                <a:spcPts val="1368"/>
              </a:lnSpc>
              <a:spcBef>
                <a:spcPts val="606"/>
              </a:spcBef>
              <a:spcAft>
                <a:spcPts val="0"/>
              </a:spcAft>
            </a:pP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Mỗi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chiều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là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một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(từ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khóa)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riêng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biệt.</a:t>
            </a:r>
          </a:p>
          <a:p>
            <a:pPr marL="0" marR="0">
              <a:lnSpc>
                <a:spcPts val="1368"/>
              </a:lnSpc>
              <a:spcBef>
                <a:spcPts val="606"/>
              </a:spcBef>
              <a:spcAft>
                <a:spcPts val="0"/>
              </a:spcAft>
            </a:pP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tương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đồng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tính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bằng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cosine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góc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giữa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31">
                <a:solidFill>
                  <a:srgbClr val="ecf0f1"/>
                </a:solidFill>
                <a:latin typeface="DejaVu Sans"/>
                <a:cs typeface="DejaVu Sans"/>
              </a:rPr>
              <a:t>vector.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50383" y="2479727"/>
            <a:ext cx="4200712" cy="726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ecf0f1"/>
                </a:solidFill>
                <a:latin typeface="DejaVu Sans"/>
                <a:cs typeface="DejaVu Sans"/>
              </a:rPr>
              <a:t>Đánh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giá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tầm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trọng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trong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liệu.</a:t>
            </a:r>
          </a:p>
          <a:p>
            <a:pPr marL="0" marR="0">
              <a:lnSpc>
                <a:spcPts val="1368"/>
              </a:lnSpc>
              <a:spcBef>
                <a:spcPts val="606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TF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54">
                <a:solidFill>
                  <a:srgbClr val="ecf0f1"/>
                </a:solidFill>
                <a:latin typeface="DejaVu Sans"/>
                <a:cs typeface="DejaVu Sans"/>
              </a:rPr>
              <a:t>(Term</a:t>
            </a:r>
            <a:r>
              <a:rPr dirty="0" sz="1200" spc="2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ecf0f1"/>
                </a:solidFill>
                <a:latin typeface="DejaVu Sans"/>
                <a:cs typeface="DejaVu Sans"/>
              </a:rPr>
              <a:t>Frequency):</a:t>
            </a:r>
            <a:r>
              <a:rPr dirty="0" sz="1200" spc="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Mức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hiện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ngữ.</a:t>
            </a:r>
          </a:p>
          <a:p>
            <a:pPr marL="0" marR="0">
              <a:lnSpc>
                <a:spcPts val="1368"/>
              </a:lnSpc>
              <a:spcBef>
                <a:spcPts val="606"/>
              </a:spcBef>
              <a:spcAft>
                <a:spcPts val="0"/>
              </a:spcAft>
            </a:pP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IDF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(Inverse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ecf0f1"/>
                </a:solidFill>
                <a:latin typeface="DejaVu Sans"/>
                <a:cs typeface="DejaVu Sans"/>
              </a:rPr>
              <a:t>Document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ecf0f1"/>
                </a:solidFill>
                <a:latin typeface="DejaVu Sans"/>
                <a:cs typeface="DejaVu Sans"/>
              </a:rPr>
              <a:t>Frequency):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Mức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hiếm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ecf0f1"/>
                </a:solidFill>
                <a:latin typeface="DejaVu Sans"/>
                <a:cs typeface="DejaVu Sans"/>
              </a:rPr>
              <a:t>có.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07832" y="3483333"/>
            <a:ext cx="2456945" cy="4307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3498db"/>
                </a:solidFill>
                <a:latin typeface="Liberation Mono"/>
                <a:cs typeface="Liberation Mono"/>
              </a:rPr>
              <a:t>TF-IDF(t,d)</a:t>
            </a:r>
            <a:r>
              <a:rPr dirty="0" sz="1000" spc="354">
                <a:solidFill>
                  <a:srgbClr val="3498d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=</a:t>
            </a:r>
            <a:r>
              <a:rPr dirty="0" sz="1000" spc="1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3498db"/>
                </a:solidFill>
                <a:latin typeface="Liberation Mono"/>
                <a:cs typeface="Liberation Mono"/>
              </a:rPr>
              <a:t>TF(t,d)</a:t>
            </a:r>
            <a:r>
              <a:rPr dirty="0" sz="1000" spc="354">
                <a:solidFill>
                  <a:srgbClr val="3498d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*</a:t>
            </a:r>
            <a:r>
              <a:rPr dirty="0" sz="1000" spc="1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3498db"/>
                </a:solidFill>
                <a:latin typeface="Liberation Mono"/>
                <a:cs typeface="Liberation Mono"/>
              </a:rPr>
              <a:t>IDF(t)</a:t>
            </a:r>
          </a:p>
          <a:p>
            <a:pPr marL="384125" marR="0">
              <a:lnSpc>
                <a:spcPts val="1141"/>
              </a:lnSpc>
              <a:spcBef>
                <a:spcPts val="858"/>
              </a:spcBef>
              <a:spcAft>
                <a:spcPts val="0"/>
              </a:spcAft>
            </a:pPr>
            <a:r>
              <a:rPr dirty="0" sz="1000">
                <a:solidFill>
                  <a:srgbClr val="3498db"/>
                </a:solidFill>
                <a:latin typeface="Liberation Mono"/>
                <a:cs typeface="Liberation Mono"/>
              </a:rPr>
              <a:t>TF(t,d)</a:t>
            </a:r>
            <a:r>
              <a:rPr dirty="0" sz="1000" spc="354">
                <a:solidFill>
                  <a:srgbClr val="3498d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=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count(t,d)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45988" y="3956102"/>
            <a:ext cx="4094523" cy="2215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similarity(Q,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D)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ffffff"/>
                </a:solidFill>
                <a:latin typeface="Liberation Mono"/>
                <a:cs typeface="Liberation Mono"/>
              </a:rPr>
              <a:t>=</a:t>
            </a:r>
            <a:r>
              <a:rPr dirty="0" sz="1200" spc="-3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(Q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 Mono"/>
                <a:cs typeface="DejaVu Sans Mono"/>
              </a:rPr>
              <a:t>⋅</a:t>
            </a:r>
            <a:r>
              <a:rPr dirty="0" sz="1200" spc="39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D)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ffffff"/>
                </a:solidFill>
                <a:latin typeface="Liberation Mono"/>
                <a:cs typeface="Liberation Mono"/>
              </a:rPr>
              <a:t>/</a:t>
            </a:r>
            <a:r>
              <a:rPr dirty="0" sz="1200" spc="-3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(||Q||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 Mono"/>
                <a:cs typeface="DejaVu Sans Mono"/>
              </a:rPr>
              <a:t>⋅</a:t>
            </a:r>
            <a:r>
              <a:rPr dirty="0" sz="1200" spc="39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||D||)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176765" y="3988158"/>
            <a:ext cx="1919072" cy="183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3498db"/>
                </a:solidFill>
                <a:latin typeface="Liberation Mono"/>
                <a:cs typeface="Liberation Mono"/>
              </a:rPr>
              <a:t>IDF(t)</a:t>
            </a:r>
            <a:r>
              <a:rPr dirty="0" sz="1000" spc="354">
                <a:solidFill>
                  <a:srgbClr val="3498d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=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log(N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/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df(t))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59234" y="6164393"/>
            <a:ext cx="3751079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Ghi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điểm</a:t>
            </a:r>
            <a:r>
              <a:rPr dirty="0" sz="1500" spc="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theo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trường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có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trọng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số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02226" y="6164393"/>
            <a:ext cx="3371221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Chuẩn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hóa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điểm</a:t>
            </a:r>
            <a:r>
              <a:rPr dirty="0" sz="1500" spc="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số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ffffff"/>
                </a:solidFill>
                <a:latin typeface="DejaVu Sans"/>
                <a:cs typeface="DejaVu Sans"/>
              </a:rPr>
              <a:t>(Min-Max)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07392" y="6699302"/>
            <a:ext cx="4062794" cy="726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bổ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trọng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số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cho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trường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(tiêu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đề,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nội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dung).</a:t>
            </a:r>
          </a:p>
          <a:p>
            <a:pPr marL="0" marR="0">
              <a:lnSpc>
                <a:spcPts val="1368"/>
              </a:lnSpc>
              <a:spcBef>
                <a:spcPts val="606"/>
              </a:spcBef>
              <a:spcAft>
                <a:spcPts val="0"/>
              </a:spcAft>
            </a:pP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Ưu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tiên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trong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trường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trọng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hơn.</a:t>
            </a:r>
          </a:p>
          <a:p>
            <a:pPr marL="0" marR="0">
              <a:lnSpc>
                <a:spcPts val="1368"/>
              </a:lnSpc>
              <a:spcBef>
                <a:spcPts val="606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Cải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thiện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xuất.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50383" y="6699302"/>
            <a:ext cx="4299239" cy="726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Chuyển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đổi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điểm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số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về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phạm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nhất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(ví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dụ: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0-1).</a:t>
            </a:r>
          </a:p>
          <a:p>
            <a:pPr marL="0" marR="0">
              <a:lnSpc>
                <a:spcPts val="1368"/>
              </a:lnSpc>
              <a:spcBef>
                <a:spcPts val="606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So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sánh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công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bằng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nguồn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khác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nhau.</a:t>
            </a:r>
          </a:p>
          <a:p>
            <a:pPr marL="0" marR="0">
              <a:lnSpc>
                <a:spcPts val="1368"/>
              </a:lnSpc>
              <a:spcBef>
                <a:spcPts val="606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Ngăn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chặn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sự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điểm</a:t>
            </a:r>
            <a:r>
              <a:rPr dirty="0" sz="1200" spc="-18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số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cao.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35285" y="8217258"/>
            <a:ext cx="3916082" cy="183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41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3498db"/>
                </a:solidFill>
                <a:latin typeface="Liberation Mono"/>
                <a:cs typeface="Liberation Mono"/>
              </a:rPr>
              <a:t>Score</a:t>
            </a:r>
            <a:r>
              <a:rPr dirty="0" sz="1000" spc="354">
                <a:solidFill>
                  <a:srgbClr val="3498d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=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w_title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*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S_title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+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w_content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*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000">
                <a:solidFill>
                  <a:srgbClr val="ffffff"/>
                </a:solidFill>
                <a:latin typeface="Liberation Mono"/>
                <a:cs typeface="Liberation Mono"/>
              </a:rPr>
              <a:t>S_content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58061" y="8199496"/>
            <a:ext cx="3556554" cy="207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3498db"/>
                </a:solidFill>
                <a:latin typeface="Liberation Mono"/>
                <a:cs typeface="Liberation Mono"/>
              </a:rPr>
              <a:t>S_norm</a:t>
            </a:r>
            <a:r>
              <a:rPr dirty="0" sz="1200" spc="405">
                <a:solidFill>
                  <a:srgbClr val="3498d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ffffff"/>
                </a:solidFill>
                <a:latin typeface="Liberation Mono"/>
                <a:cs typeface="Liberation Mono"/>
              </a:rPr>
              <a:t>=</a:t>
            </a:r>
            <a:r>
              <a:rPr dirty="0" sz="1200" spc="-3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(S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ffffff"/>
                </a:solidFill>
                <a:latin typeface="Liberation Mono"/>
                <a:cs typeface="Liberation Mono"/>
              </a:rPr>
              <a:t>-</a:t>
            </a:r>
            <a:r>
              <a:rPr dirty="0" sz="1200" spc="-3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S_min)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ffffff"/>
                </a:solidFill>
                <a:latin typeface="Liberation Mono"/>
                <a:cs typeface="Liberation Mono"/>
              </a:rPr>
              <a:t>/</a:t>
            </a:r>
            <a:r>
              <a:rPr dirty="0" sz="1200" spc="-3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(S_max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ffffff"/>
                </a:solidFill>
                <a:latin typeface="Liberation Mono"/>
                <a:cs typeface="Liberation Mono"/>
              </a:rPr>
              <a:t>-</a:t>
            </a:r>
            <a:r>
              <a:rPr dirty="0" sz="1200" spc="-3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S_min)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83653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539478" y="322124"/>
            <a:ext cx="9265472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2" b="1">
                <a:solidFill>
                  <a:srgbClr val="f3f4f6"/>
                </a:solidFill>
                <a:latin typeface="DejaVu Sans"/>
                <a:cs typeface="DejaVu Sans"/>
              </a:rPr>
              <a:t>Cấu</a:t>
            </a:r>
            <a:r>
              <a:rPr dirty="0" sz="405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3f4f6"/>
                </a:solidFill>
                <a:latin typeface="DejaVu Sans"/>
                <a:cs typeface="DejaVu Sans"/>
              </a:rPr>
              <a:t>trúc</a:t>
            </a:r>
            <a:r>
              <a:rPr dirty="0" sz="405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f3f4f6"/>
                </a:solidFill>
                <a:latin typeface="DejaVu Sans"/>
                <a:cs typeface="DejaVu Sans"/>
              </a:rPr>
              <a:t>Dữ</a:t>
            </a:r>
            <a:r>
              <a:rPr dirty="0" sz="405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f3f4f6"/>
                </a:solidFill>
                <a:latin typeface="DejaVu Sans"/>
                <a:cs typeface="DejaVu Sans"/>
              </a:rPr>
              <a:t>liệu</a:t>
            </a:r>
            <a:r>
              <a:rPr dirty="0" sz="4050" spc="-1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f3f4f6"/>
                </a:solidFill>
                <a:latin typeface="DejaVu Sans"/>
                <a:cs typeface="DejaVu Sans"/>
              </a:rPr>
              <a:t>và</a:t>
            </a:r>
            <a:r>
              <a:rPr dirty="0" sz="405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60a5fa"/>
                </a:solidFill>
                <a:latin typeface="DejaVu Sans"/>
                <a:cs typeface="DejaVu Sans"/>
              </a:rPr>
              <a:t>Lập</a:t>
            </a:r>
            <a:r>
              <a:rPr dirty="0" sz="40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60a5fa"/>
                </a:solidFill>
                <a:latin typeface="DejaVu Sans"/>
                <a:cs typeface="DejaVu Sans"/>
              </a:rPr>
              <a:t>chỉ</a:t>
            </a:r>
            <a:r>
              <a:rPr dirty="0" sz="40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4050" spc="-15" b="1">
                <a:solidFill>
                  <a:srgbClr val="60a5fa"/>
                </a:solidFill>
                <a:latin typeface="DejaVu Sans"/>
                <a:cs typeface="DejaVu Sans"/>
              </a:rPr>
              <a:t>mục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4741" y="1369403"/>
            <a:ext cx="4220429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f3f4f6"/>
                </a:solidFill>
                <a:latin typeface="DejaVu Sans"/>
                <a:cs typeface="DejaVu Sans"/>
              </a:rPr>
              <a:t>Cấu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trúc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3f4f6"/>
                </a:solidFill>
                <a:latin typeface="DejaVu Sans"/>
                <a:cs typeface="DejaVu Sans"/>
              </a:rPr>
              <a:t>Chỉ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2000" spc="14" b="1">
                <a:solidFill>
                  <a:srgbClr val="f3f4f6"/>
                </a:solidFill>
                <a:latin typeface="DejaVu Sans"/>
                <a:cs typeface="DejaVu Sans"/>
              </a:rPr>
              <a:t>mục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f3f4f6"/>
                </a:solidFill>
                <a:latin typeface="DejaVu Sans"/>
                <a:cs typeface="DejaVu Sans"/>
              </a:rPr>
              <a:t>Đảo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3f4f6"/>
                </a:solidFill>
                <a:latin typeface="DejaVu Sans"/>
                <a:cs typeface="DejaVu Sans"/>
              </a:rPr>
              <a:t>ngược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85359" y="1445603"/>
            <a:ext cx="3543726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Thiết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3f4f6"/>
                </a:solidFill>
                <a:latin typeface="DejaVu Sans"/>
                <a:cs typeface="DejaVu Sans"/>
              </a:rPr>
              <a:t>kế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3f4f6"/>
                </a:solidFill>
                <a:latin typeface="DejaVu Sans"/>
                <a:cs typeface="DejaVu Sans"/>
              </a:rPr>
              <a:t>Chỉ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2000" spc="14" b="1">
                <a:solidFill>
                  <a:srgbClr val="f3f4f6"/>
                </a:solidFill>
                <a:latin typeface="DejaVu Sans"/>
                <a:cs typeface="DejaVu Sans"/>
              </a:rPr>
              <a:t>mục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3f4f6"/>
                </a:solidFill>
                <a:latin typeface="DejaVu Sans"/>
                <a:cs typeface="DejaVu Sans"/>
              </a:rPr>
              <a:t>Tối</a:t>
            </a:r>
            <a:r>
              <a:rPr dirty="0" sz="20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f3f4f6"/>
                </a:solidFill>
                <a:latin typeface="DejaVu Sans"/>
                <a:cs typeface="DejaVu Sans"/>
              </a:rPr>
              <a:t>ưu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184" y="1924872"/>
            <a:ext cx="5937134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Cốt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lõi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tìm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kiếm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nhanh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chóng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quả,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ánh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xạ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thuật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ngữ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tới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chứa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chúng.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68355" y="2001072"/>
            <a:ext cx="399676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Tổ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chức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theo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thuật</a:t>
            </a:r>
            <a:r>
              <a:rPr dirty="0" sz="1350" spc="523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Lập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bản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đồ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thuật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ngữ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tới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68355" y="2258247"/>
            <a:ext cx="53461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ngữ: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02798" y="2258247"/>
            <a:ext cx="78745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68355" y="2620197"/>
            <a:ext cx="388096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Theo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dõi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vị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trí:</a:t>
            </a:r>
            <a:r>
              <a:rPr dirty="0" sz="1350" spc="243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Ghi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lại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vị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trí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từ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9ca3af"/>
                </a:solidFill>
                <a:latin typeface="DejaVu Sans"/>
                <a:cs typeface="DejaVu Sans"/>
              </a:rPr>
              <a:t>trong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3741" y="2740019"/>
            <a:ext cx="242025" cy="20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60a5fa"/>
                </a:solidFill>
                <a:latin typeface="Liberation Mono"/>
                <a:cs typeface="Liberation Mono"/>
              </a:rPr>
              <a:t>{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62930" y="2949569"/>
            <a:ext cx="5527507" cy="20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f3f4f6"/>
                </a:solidFill>
                <a:latin typeface="Liberation Mono"/>
                <a:cs typeface="Liberation Mono"/>
              </a:rPr>
              <a:t>"term_1":</a:t>
            </a:r>
            <a:r>
              <a:rPr dirty="0" sz="1200" spc="-15">
                <a:solidFill>
                  <a:srgbClr val="f3f4f6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084fc"/>
                </a:solidFill>
                <a:latin typeface="Liberation Mono"/>
                <a:cs typeface="Liberation Mono"/>
              </a:rPr>
              <a:t>[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{doc_id: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1,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pos: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[1,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5]}</a:t>
            </a:r>
            <a:r>
              <a:rPr dirty="0" sz="1200">
                <a:solidFill>
                  <a:srgbClr val="f3f4f6"/>
                </a:solidFill>
                <a:latin typeface="Liberation Mono"/>
                <a:cs typeface="Liberation Mono"/>
              </a:rPr>
              <a:t>,</a:t>
            </a:r>
            <a:r>
              <a:rPr dirty="0" sz="1200" spc="-28">
                <a:solidFill>
                  <a:srgbClr val="f3f4f6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{doc_id: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3,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pos: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[2]}</a:t>
            </a:r>
            <a:r>
              <a:rPr dirty="0" sz="1200" spc="-15">
                <a:solidFill>
                  <a:srgbClr val="c084fc"/>
                </a:solidFill>
                <a:latin typeface="Liberation Mono"/>
                <a:cs typeface="Liberation Mono"/>
              </a:rPr>
              <a:t>]</a:t>
            </a:r>
            <a:r>
              <a:rPr dirty="0" sz="1200">
                <a:solidFill>
                  <a:srgbClr val="f3f4f6"/>
                </a:solidFill>
                <a:latin typeface="Liberation Mono"/>
                <a:cs typeface="Liberation Mono"/>
              </a:rPr>
              <a:t>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68355" y="2982147"/>
            <a:ext cx="56328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58">
                <a:solidFill>
                  <a:srgbClr val="f3f4f6"/>
                </a:solidFill>
                <a:latin typeface="DejaVu Sans"/>
                <a:cs typeface="DejaVu Sans"/>
              </a:rPr>
              <a:t>Tách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525171" y="2982147"/>
            <a:ext cx="3149971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Chỉ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mục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riêng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biệt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cho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từng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trường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62930" y="3159119"/>
            <a:ext cx="5527507" cy="20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f3f4f6"/>
                </a:solidFill>
                <a:latin typeface="Liberation Mono"/>
                <a:cs typeface="Liberation Mono"/>
              </a:rPr>
              <a:t>"term_2":</a:t>
            </a:r>
            <a:r>
              <a:rPr dirty="0" sz="1200" spc="-15">
                <a:solidFill>
                  <a:srgbClr val="f3f4f6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084fc"/>
                </a:solidFill>
                <a:latin typeface="Liberation Mono"/>
                <a:cs typeface="Liberation Mono"/>
              </a:rPr>
              <a:t>[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{doc_id: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1,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pos: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[2]}</a:t>
            </a:r>
            <a:r>
              <a:rPr dirty="0" sz="1200">
                <a:solidFill>
                  <a:srgbClr val="f3f4f6"/>
                </a:solidFill>
                <a:latin typeface="Liberation Mono"/>
                <a:cs typeface="Liberation Mono"/>
              </a:rPr>
              <a:t>,</a:t>
            </a:r>
            <a:r>
              <a:rPr dirty="0" sz="1200" spc="-28">
                <a:solidFill>
                  <a:srgbClr val="f3f4f6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{doc_id: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2,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pos: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[1,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facc15"/>
                </a:solidFill>
                <a:latin typeface="Liberation Mono"/>
                <a:cs typeface="Liberation Mono"/>
              </a:rPr>
              <a:t>4]}</a:t>
            </a:r>
            <a:r>
              <a:rPr dirty="0" sz="1200" spc="-15">
                <a:solidFill>
                  <a:srgbClr val="c084fc"/>
                </a:solidFill>
                <a:latin typeface="Liberation Mono"/>
                <a:cs typeface="Liberation Mono"/>
              </a:rPr>
              <a:t>]</a:t>
            </a:r>
            <a:r>
              <a:rPr dirty="0" sz="1200">
                <a:solidFill>
                  <a:srgbClr val="f3f4f6"/>
                </a:solidFill>
                <a:latin typeface="Liberation Mono"/>
                <a:cs typeface="Liberation Mono"/>
              </a:rPr>
              <a:t>,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568355" y="3239322"/>
            <a:ext cx="77614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trường: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62930" y="3378194"/>
            <a:ext cx="600528" cy="20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f3f4f6"/>
                </a:solidFill>
                <a:latin typeface="Liberation Mono"/>
                <a:cs typeface="Liberation Mono"/>
              </a:rPr>
              <a:t>"..."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3741" y="3587744"/>
            <a:ext cx="242025" cy="20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60a5fa"/>
                </a:solidFill>
                <a:latin typeface="Liberation Mono"/>
                <a:cs typeface="Liberation Mono"/>
              </a:rPr>
              <a:t>}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568355" y="3601272"/>
            <a:ext cx="803146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Đệm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số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3f4f6"/>
                </a:solidFill>
                <a:latin typeface="DejaVu Sans"/>
                <a:cs typeface="DejaVu Sans"/>
              </a:rPr>
              <a:t>đếm: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600478" y="3601272"/>
            <a:ext cx="2899961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Tối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ưu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không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gian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tốc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độ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truy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9ca3af"/>
                </a:solidFill>
                <a:latin typeface="DejaVu Sans"/>
                <a:cs typeface="DejaVu Sans"/>
              </a:rPr>
              <a:t>cập.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742931" y="4838012"/>
            <a:ext cx="3278823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40" b="1">
                <a:solidFill>
                  <a:srgbClr val="f3f4f6"/>
                </a:solidFill>
                <a:latin typeface="DejaVu Sans"/>
                <a:cs typeface="DejaVu Sans"/>
              </a:rPr>
              <a:t>Xây</a:t>
            </a:r>
            <a:r>
              <a:rPr dirty="0" sz="1700" spc="2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f3f4f6"/>
                </a:solidFill>
                <a:latin typeface="DejaVu Sans"/>
                <a:cs typeface="DejaVu Sans"/>
              </a:rPr>
              <a:t>dựng</a:t>
            </a:r>
            <a:r>
              <a:rPr dirty="0" sz="17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f3f4f6"/>
                </a:solidFill>
                <a:latin typeface="DejaVu Sans"/>
                <a:cs typeface="DejaVu Sans"/>
              </a:rPr>
              <a:t>Chỉ</a:t>
            </a:r>
            <a:r>
              <a:rPr dirty="0" sz="17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700" spc="-18" b="1">
                <a:solidFill>
                  <a:srgbClr val="f3f4f6"/>
                </a:solidFill>
                <a:latin typeface="DejaVu Sans"/>
                <a:cs typeface="DejaVu Sans"/>
              </a:rPr>
              <a:t>mục</a:t>
            </a:r>
            <a:r>
              <a:rPr dirty="0" sz="17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700" spc="-56" b="1">
                <a:solidFill>
                  <a:srgbClr val="f3f4f6"/>
                </a:solidFill>
                <a:latin typeface="DejaVu Sans"/>
                <a:cs typeface="DejaVu Sans"/>
              </a:rPr>
              <a:t>Tuần</a:t>
            </a:r>
            <a:r>
              <a:rPr dirty="0" sz="1700" spc="34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f3f4f6"/>
                </a:solidFill>
                <a:latin typeface="DejaVu Sans"/>
                <a:cs typeface="DejaVu Sans"/>
              </a:rPr>
              <a:t>tự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542310" y="5259376"/>
            <a:ext cx="398532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f3f4f6"/>
                </a:solidFill>
                <a:latin typeface="DejaVu Sans"/>
                <a:cs typeface="DejaVu Sans"/>
              </a:rPr>
              <a:t>Các</a:t>
            </a:r>
            <a:r>
              <a:rPr dirty="0" sz="12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f3f4f6"/>
                </a:solidFill>
                <a:latin typeface="DejaVu Sans"/>
                <a:cs typeface="DejaVu Sans"/>
              </a:rPr>
              <a:t>bước:</a:t>
            </a:r>
            <a:r>
              <a:rPr dirty="0" sz="1200" spc="-37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9ca3af"/>
                </a:solidFill>
                <a:latin typeface="DejaVu Sans"/>
                <a:cs typeface="DejaVu Sans"/>
              </a:rPr>
              <a:t>Xử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tài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lần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lượt,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cập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nhật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chỉ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9ca3af"/>
                </a:solidFill>
                <a:latin typeface="DejaVu Sans"/>
                <a:cs typeface="DejaVu Sans"/>
              </a:rPr>
              <a:t>mục.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542310" y="5554651"/>
            <a:ext cx="370335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 b="1">
                <a:solidFill>
                  <a:srgbClr val="f3f4f6"/>
                </a:solidFill>
                <a:latin typeface="DejaVu Sans"/>
                <a:cs typeface="DejaVu Sans"/>
              </a:rPr>
              <a:t>Độ</a:t>
            </a:r>
            <a:r>
              <a:rPr dirty="0" sz="12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f3f4f6"/>
                </a:solidFill>
                <a:latin typeface="DejaVu Sans"/>
                <a:cs typeface="DejaVu Sans"/>
              </a:rPr>
              <a:t>phức</a:t>
            </a:r>
            <a:r>
              <a:rPr dirty="0" sz="12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3f4f6"/>
                </a:solidFill>
                <a:latin typeface="DejaVu Sans"/>
                <a:cs typeface="DejaVu Sans"/>
              </a:rPr>
              <a:t>tạp:</a:t>
            </a:r>
            <a:r>
              <a:rPr dirty="0" sz="1200" spc="-37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Phù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hợp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cho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tập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nhỏ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đến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542310" y="5773726"/>
            <a:ext cx="97664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9ca3af"/>
                </a:solidFill>
                <a:latin typeface="DejaVu Sans"/>
                <a:cs typeface="DejaVu Sans"/>
              </a:rPr>
              <a:t>trung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9ca3af"/>
                </a:solidFill>
                <a:latin typeface="DejaVu Sans"/>
                <a:cs typeface="DejaVu Sans"/>
              </a:rPr>
              <a:t>bình.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819131" y="6866838"/>
            <a:ext cx="3638000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40" b="1">
                <a:solidFill>
                  <a:srgbClr val="f3f4f6"/>
                </a:solidFill>
                <a:latin typeface="DejaVu Sans"/>
                <a:cs typeface="DejaVu Sans"/>
              </a:rPr>
              <a:t>Xây</a:t>
            </a:r>
            <a:r>
              <a:rPr dirty="0" sz="1700" spc="2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f3f4f6"/>
                </a:solidFill>
                <a:latin typeface="DejaVu Sans"/>
                <a:cs typeface="DejaVu Sans"/>
              </a:rPr>
              <a:t>dựng</a:t>
            </a:r>
            <a:r>
              <a:rPr dirty="0" sz="17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f3f4f6"/>
                </a:solidFill>
                <a:latin typeface="DejaVu Sans"/>
                <a:cs typeface="DejaVu Sans"/>
              </a:rPr>
              <a:t>Chỉ</a:t>
            </a:r>
            <a:r>
              <a:rPr dirty="0" sz="17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700" spc="-18" b="1">
                <a:solidFill>
                  <a:srgbClr val="f3f4f6"/>
                </a:solidFill>
                <a:latin typeface="DejaVu Sans"/>
                <a:cs typeface="DejaVu Sans"/>
              </a:rPr>
              <a:t>mục</a:t>
            </a:r>
            <a:r>
              <a:rPr dirty="0" sz="17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f3f4f6"/>
                </a:solidFill>
                <a:latin typeface="DejaVu Sans"/>
                <a:cs typeface="DejaVu Sans"/>
              </a:rPr>
              <a:t>Song</a:t>
            </a:r>
            <a:r>
              <a:rPr dirty="0" sz="17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f3f4f6"/>
                </a:solidFill>
                <a:latin typeface="DejaVu Sans"/>
                <a:cs typeface="DejaVu Sans"/>
              </a:rPr>
              <a:t>song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618510" y="7288201"/>
            <a:ext cx="381050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3f4f6"/>
                </a:solidFill>
                <a:latin typeface="DejaVu Sans"/>
                <a:cs typeface="DejaVu Sans"/>
              </a:rPr>
              <a:t>Hiệu</a:t>
            </a:r>
            <a:r>
              <a:rPr dirty="0" sz="1200" spc="-1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3f4f6"/>
                </a:solidFill>
                <a:latin typeface="DejaVu Sans"/>
                <a:cs typeface="DejaVu Sans"/>
              </a:rPr>
              <a:t>suất:</a:t>
            </a:r>
            <a:r>
              <a:rPr dirty="0" sz="1200" spc="-37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chia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công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9ca3af"/>
                </a:solidFill>
                <a:latin typeface="DejaVu Sans"/>
                <a:cs typeface="DejaVu Sans"/>
              </a:rPr>
              <a:t>việc,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xử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đồng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thời.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618510" y="7593001"/>
            <a:ext cx="360444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3f4f6"/>
                </a:solidFill>
                <a:latin typeface="DejaVu Sans"/>
                <a:cs typeface="DejaVu Sans"/>
              </a:rPr>
              <a:t>Lợi</a:t>
            </a:r>
            <a:r>
              <a:rPr dirty="0" sz="12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3f4f6"/>
                </a:solidFill>
                <a:latin typeface="DejaVu Sans"/>
                <a:cs typeface="DejaVu Sans"/>
              </a:rPr>
              <a:t>ích:</a:t>
            </a:r>
            <a:r>
              <a:rPr dirty="0" sz="1200" spc="-4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Cải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thiện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đáng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kể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cho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tập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lớn.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20217" y="8184305"/>
            <a:ext cx="295724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Minh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họa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hoạt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động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của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chỉ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mục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đảo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d1d5db"/>
                </a:solidFill>
                <a:latin typeface="DejaVu Sans"/>
                <a:cs typeface="DejaVu Sans"/>
              </a:rPr>
              <a:t>ngược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57325" y="334315"/>
            <a:ext cx="7029797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5" b="1">
                <a:solidFill>
                  <a:srgbClr val="3498db"/>
                </a:solidFill>
                <a:latin typeface="DejaVu Sans"/>
                <a:cs typeface="DejaVu Sans"/>
              </a:rPr>
              <a:t>Quy</a:t>
            </a:r>
            <a:r>
              <a:rPr dirty="0" sz="40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3498db"/>
                </a:solidFill>
                <a:latin typeface="DejaVu Sans"/>
                <a:cs typeface="DejaVu Sans"/>
              </a:rPr>
              <a:t>trình</a:t>
            </a:r>
            <a:r>
              <a:rPr dirty="0" sz="4050" spc="-1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3498db"/>
                </a:solidFill>
                <a:latin typeface="DejaVu Sans"/>
                <a:cs typeface="DejaVu Sans"/>
              </a:rPr>
              <a:t>Xử</a:t>
            </a:r>
            <a:r>
              <a:rPr dirty="0" sz="40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3498db"/>
                </a:solidFill>
                <a:latin typeface="DejaVu Sans"/>
                <a:cs typeface="DejaVu Sans"/>
              </a:rPr>
              <a:t>lý</a:t>
            </a:r>
            <a:r>
              <a:rPr dirty="0" sz="4050" spc="-11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3498db"/>
                </a:solidFill>
                <a:latin typeface="DejaVu Sans"/>
                <a:cs typeface="DejaVu Sans"/>
              </a:rPr>
              <a:t>Văn</a:t>
            </a:r>
            <a:r>
              <a:rPr dirty="0" sz="40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3498db"/>
                </a:solidFill>
                <a:latin typeface="DejaVu Sans"/>
                <a:cs typeface="DejaVu Sans"/>
              </a:rPr>
              <a:t>bản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9861" y="1038695"/>
            <a:ext cx="9324477" cy="679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ecf0f1"/>
                </a:solidFill>
                <a:latin typeface="DejaVu Sans"/>
                <a:cs typeface="DejaVu Sans"/>
              </a:rPr>
              <a:t>Văn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ecf0f1"/>
                </a:solidFill>
                <a:latin typeface="DejaVu Sans"/>
                <a:cs typeface="DejaVu Sans"/>
              </a:rPr>
              <a:t>bản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thô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ecf0f1"/>
                </a:solidFill>
                <a:latin typeface="DejaVu Sans"/>
                <a:cs typeface="DejaVu Sans"/>
              </a:rPr>
              <a:t>đến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-50">
                <a:solidFill>
                  <a:srgbClr val="ecf0f1"/>
                </a:solidFill>
                <a:latin typeface="DejaVu Sans"/>
                <a:cs typeface="DejaVu Sans"/>
              </a:rPr>
              <a:t>Tokens:</a:t>
            </a:r>
            <a:r>
              <a:rPr dirty="0" sz="2000" spc="6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ecf0f1"/>
                </a:solidFill>
                <a:latin typeface="DejaVu Sans"/>
                <a:cs typeface="DejaVu Sans"/>
              </a:rPr>
              <a:t>Nền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tảng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cho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1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-68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2000" spc="8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tin</a:t>
            </a:r>
          </a:p>
          <a:p>
            <a:pPr marL="4028032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hiệu</a:t>
            </a:r>
            <a:r>
              <a:rPr dirty="0" sz="20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ecf0f1"/>
                </a:solidFill>
                <a:latin typeface="DejaVu Sans"/>
                <a:cs typeface="DejaVu Sans"/>
              </a:rPr>
              <a:t>quả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1213" y="2240355"/>
            <a:ext cx="2451475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 b="1">
                <a:solidFill>
                  <a:srgbClr val="3498db"/>
                </a:solidFill>
                <a:latin typeface="DejaVu Sans"/>
                <a:cs typeface="DejaVu Sans"/>
              </a:rPr>
              <a:t>Kiến</a:t>
            </a:r>
            <a:r>
              <a:rPr dirty="0" sz="1700" spc="-1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3498db"/>
                </a:solidFill>
                <a:latin typeface="DejaVu Sans"/>
                <a:cs typeface="DejaVu Sans"/>
              </a:rPr>
              <a:t>trúc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3498db"/>
                </a:solidFill>
                <a:latin typeface="DejaVu Sans"/>
                <a:cs typeface="DejaVu Sans"/>
              </a:rPr>
              <a:t>Quy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3498db"/>
                </a:solidFill>
                <a:latin typeface="DejaVu Sans"/>
                <a:cs typeface="DejaVu Sans"/>
              </a:rPr>
              <a:t>trình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1213" y="2622864"/>
            <a:ext cx="441940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Chuyển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đổi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văn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bản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thô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thành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dạng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có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cấu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trúc.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99113" y="2973780"/>
            <a:ext cx="2048257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3498db"/>
                </a:solidFill>
                <a:latin typeface="DejaVu Sans"/>
                <a:cs typeface="DejaVu Sans"/>
              </a:rPr>
              <a:t>Sửa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3498db"/>
                </a:solidFill>
                <a:latin typeface="DejaVu Sans"/>
                <a:cs typeface="DejaVu Sans"/>
              </a:rPr>
              <a:t>lỗi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3498db"/>
                </a:solidFill>
                <a:latin typeface="DejaVu Sans"/>
                <a:cs typeface="DejaVu Sans"/>
              </a:rPr>
              <a:t>Chính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3498db"/>
                </a:solidFill>
                <a:latin typeface="DejaVu Sans"/>
                <a:cs typeface="DejaVu Sans"/>
              </a:rPr>
              <a:t>tả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213" y="3175314"/>
            <a:ext cx="443693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Nền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tảng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cho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lập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chỉ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mục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truy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xuất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quả.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99113" y="3356289"/>
            <a:ext cx="3656163" cy="5415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Phát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hiện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sửa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lỗi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văn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bản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tự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động.</a:t>
            </a:r>
          </a:p>
          <a:p>
            <a:pPr marL="0" marR="0">
              <a:lnSpc>
                <a:spcPts val="1564"/>
              </a:lnSpc>
              <a:spcBef>
                <a:spcPts val="835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Sử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dụng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mô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hình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 spc="-23">
                <a:solidFill>
                  <a:srgbClr val="e5e7eb"/>
                </a:solidFill>
                <a:latin typeface="DejaVu Sans"/>
                <a:cs typeface="DejaVu Sans"/>
              </a:rPr>
              <a:t>Transformer</a:t>
            </a:r>
            <a:r>
              <a:rPr dirty="0" sz="1350" spc="18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tiên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tiến.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1213" y="3716730"/>
            <a:ext cx="2482612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3498db"/>
                </a:solidFill>
                <a:latin typeface="DejaVu Sans"/>
                <a:cs typeface="DejaVu Sans"/>
              </a:rPr>
              <a:t>Chuẩn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3498db"/>
                </a:solidFill>
                <a:latin typeface="DejaVu Sans"/>
                <a:cs typeface="DejaVu Sans"/>
              </a:rPr>
              <a:t>hóa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3498db"/>
                </a:solidFill>
                <a:latin typeface="DejaVu Sans"/>
                <a:cs typeface="DejaVu Sans"/>
              </a:rPr>
              <a:t>Văn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3498db"/>
                </a:solidFill>
                <a:latin typeface="DejaVu Sans"/>
                <a:cs typeface="DejaVu Sans"/>
              </a:rPr>
              <a:t>bản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41213" y="4099239"/>
            <a:ext cx="320174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e5e7eb"/>
                </a:solidFill>
                <a:latin typeface="DejaVu Sans"/>
                <a:cs typeface="DejaVu Sans"/>
              </a:rPr>
              <a:t>Loại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bỏ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Unicode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 spc="-51">
                <a:solidFill>
                  <a:srgbClr val="e5e7eb"/>
                </a:solidFill>
                <a:latin typeface="DejaVu Sans"/>
                <a:cs typeface="DejaVu Sans"/>
              </a:rPr>
              <a:t>ký</a:t>
            </a:r>
            <a:r>
              <a:rPr dirty="0" sz="1350" spc="46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tự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đặc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biệt.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41213" y="4394514"/>
            <a:ext cx="410606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Chuyển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đổi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tất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cả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chữ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cái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thành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chữ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thường.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99113" y="4450155"/>
            <a:ext cx="3462706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3498db"/>
                </a:solidFill>
                <a:latin typeface="DejaVu Sans"/>
                <a:cs typeface="DejaVu Sans"/>
              </a:rPr>
              <a:t>Phân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3498db"/>
                </a:solidFill>
                <a:latin typeface="DejaVu Sans"/>
                <a:cs typeface="DejaVu Sans"/>
              </a:rPr>
              <a:t>tách</a:t>
            </a:r>
            <a:r>
              <a:rPr dirty="0" sz="1700" spc="-1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3498db"/>
                </a:solidFill>
                <a:latin typeface="DejaVu Sans"/>
                <a:cs typeface="DejaVu Sans"/>
              </a:rPr>
              <a:t>từ</a:t>
            </a:r>
            <a:r>
              <a:rPr dirty="0" sz="1700" spc="-11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31" b="1">
                <a:solidFill>
                  <a:srgbClr val="3498db"/>
                </a:solidFill>
                <a:latin typeface="DejaVu Sans"/>
                <a:cs typeface="DejaVu Sans"/>
              </a:rPr>
              <a:t>(Tokenization)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99113" y="4842189"/>
            <a:ext cx="4396033" cy="532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Chia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văn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bản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thành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đơn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vị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ý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nghĩa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(tokens).</a:t>
            </a:r>
          </a:p>
          <a:p>
            <a:pPr marL="0" marR="0">
              <a:lnSpc>
                <a:spcPts val="1564"/>
              </a:lnSpc>
              <a:spcBef>
                <a:spcPts val="71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Tận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dụng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spaCy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với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tính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năng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đa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dạng.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41213" y="5193105"/>
            <a:ext cx="2080126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3498db"/>
                </a:solidFill>
                <a:latin typeface="DejaVu Sans"/>
                <a:cs typeface="DejaVu Sans"/>
              </a:rPr>
              <a:t>Loại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3498db"/>
                </a:solidFill>
                <a:latin typeface="DejaVu Sans"/>
                <a:cs typeface="DejaVu Sans"/>
              </a:rPr>
              <a:t>bỏ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3498db"/>
                </a:solidFill>
                <a:latin typeface="DejaVu Sans"/>
                <a:cs typeface="DejaVu Sans"/>
              </a:rPr>
              <a:t>Từ</a:t>
            </a:r>
            <a:r>
              <a:rPr dirty="0" sz="17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3498db"/>
                </a:solidFill>
                <a:latin typeface="DejaVu Sans"/>
                <a:cs typeface="DejaVu Sans"/>
              </a:rPr>
              <a:t>dừng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41213" y="5575614"/>
            <a:ext cx="4400043" cy="532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Xóa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từ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phổ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biến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không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mang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nhiều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ý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nghĩa.</a:t>
            </a:r>
          </a:p>
          <a:p>
            <a:pPr marL="0" marR="0">
              <a:lnSpc>
                <a:spcPts val="1564"/>
              </a:lnSpc>
              <a:spcBef>
                <a:spcPts val="71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Giảm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nhiễu,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tăng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tốc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xử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l</a:t>
            </a:r>
            <a:r>
              <a:rPr dirty="0" sz="1350" spc="-43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 spc="-98">
                <a:solidFill>
                  <a:srgbClr val="e5e7eb"/>
                </a:solidFill>
                <a:latin typeface="DejaVu Sans"/>
                <a:cs typeface="DejaVu Sans"/>
              </a:rPr>
              <a:t>ý.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99113" y="5926530"/>
            <a:ext cx="1938560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3498db"/>
                </a:solidFill>
                <a:latin typeface="DejaVu Sans"/>
                <a:cs typeface="DejaVu Sans"/>
              </a:rPr>
              <a:t>Lemmatization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99113" y="6318564"/>
            <a:ext cx="367808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Đưa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từ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về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dạng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gốc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ngữ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pháp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(lemma).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199113" y="6613838"/>
            <a:ext cx="406269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•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Chính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xác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hơn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Stemming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e5e7eb"/>
                </a:solidFill>
                <a:latin typeface="DejaVu Sans"/>
                <a:cs typeface="DejaVu Sans"/>
              </a:rPr>
              <a:t>trong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việc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giữ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5e7eb"/>
                </a:solidFill>
                <a:latin typeface="DejaVu Sans"/>
                <a:cs typeface="DejaVu Sans"/>
              </a:rPr>
              <a:t>ngữ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001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31999" y="334315"/>
            <a:ext cx="9880230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2" b="1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4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ecf0f1"/>
                </a:solidFill>
                <a:latin typeface="DejaVu Sans"/>
                <a:cs typeface="DejaVu Sans"/>
              </a:rPr>
              <a:t>toán</a:t>
            </a:r>
            <a:r>
              <a:rPr dirty="0" sz="4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4050" spc="-15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ecf0f1"/>
                </a:solidFill>
                <a:latin typeface="DejaVu Sans"/>
                <a:cs typeface="DejaVu Sans"/>
              </a:rPr>
              <a:t>kiếm</a:t>
            </a:r>
            <a:r>
              <a:rPr dirty="0" sz="4050" spc="-15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050" spc="-11" b="1">
                <a:solidFill>
                  <a:srgbClr val="3498db"/>
                </a:solidFill>
                <a:latin typeface="DejaVu Sans"/>
                <a:cs typeface="DejaVu Sans"/>
              </a:rPr>
              <a:t>và</a:t>
            </a:r>
            <a:r>
              <a:rPr dirty="0" sz="40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3498db"/>
                </a:solidFill>
                <a:latin typeface="DejaVu Sans"/>
                <a:cs typeface="DejaVu Sans"/>
              </a:rPr>
              <a:t>Xếp</a:t>
            </a:r>
            <a:r>
              <a:rPr dirty="0" sz="40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3498db"/>
                </a:solidFill>
                <a:latin typeface="DejaVu Sans"/>
                <a:cs typeface="DejaVu Sans"/>
              </a:rPr>
              <a:t>hạng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7835" y="1402154"/>
            <a:ext cx="3844900" cy="819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Tổng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quy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ecf0f1"/>
                </a:solidFill>
                <a:latin typeface="DejaVu Sans"/>
                <a:cs typeface="DejaVu Sans"/>
              </a:rPr>
              <a:t>trình</a:t>
            </a:r>
            <a:r>
              <a:rPr dirty="0" sz="1700" spc="-1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1700" spc="-2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kiếm</a:t>
            </a:r>
          </a:p>
          <a:p>
            <a:pPr marL="2288827" marR="0">
              <a:lnSpc>
                <a:spcPts val="1564"/>
              </a:lnSpc>
              <a:spcBef>
                <a:spcPts val="2631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Tính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toán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TF-IDF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3391" y="1402154"/>
            <a:ext cx="4068813" cy="1371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Chuẩn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hóa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điểm</a:t>
            </a:r>
            <a:r>
              <a:rPr dirty="0" sz="1700" spc="-17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số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hai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giai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đoạn</a:t>
            </a:r>
          </a:p>
          <a:p>
            <a:pPr marL="231427" marR="0">
              <a:lnSpc>
                <a:spcPts val="1564"/>
              </a:lnSpc>
              <a:spcBef>
                <a:spcPts val="2631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Giai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đoạn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1: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Chuẩn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cục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bộ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</a:p>
          <a:p>
            <a:pPr marL="231427" marR="0">
              <a:lnSpc>
                <a:spcPts val="1564"/>
              </a:lnSpc>
              <a:spcBef>
                <a:spcPts val="2735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Giai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đoạn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2: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Chuẩn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toàn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cục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vấn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9263" y="2537138"/>
            <a:ext cx="179992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Chuẩn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điểm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số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9263" y="3089588"/>
            <a:ext cx="206350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Tổng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hợp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xếp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hạng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37113" y="3089588"/>
            <a:ext cx="514228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95" b="1">
                <a:solidFill>
                  <a:srgbClr val="3498db"/>
                </a:solidFill>
                <a:latin typeface="DejaVu Sans"/>
                <a:cs typeface="DejaVu Sans"/>
              </a:rPr>
              <a:t>Lý</a:t>
            </a:r>
            <a:r>
              <a:rPr dirty="0" sz="1350" spc="88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do:</a:t>
            </a:r>
            <a:r>
              <a:rPr dirty="0" sz="1350" spc="-4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Đảm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bảo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so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sánh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công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bằng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giữa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có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37113" y="3346763"/>
            <a:ext cx="140921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dài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khác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nhau.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5935" y="4126304"/>
            <a:ext cx="4315609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37" b="1">
                <a:solidFill>
                  <a:srgbClr val="ecf0f1"/>
                </a:solidFill>
                <a:latin typeface="DejaVu Sans"/>
                <a:cs typeface="DejaVu Sans"/>
              </a:rPr>
              <a:t>TF-IDF:</a:t>
            </a:r>
            <a:r>
              <a:rPr dirty="0" sz="1700" spc="2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Cân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nhắc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8" b="1">
                <a:solidFill>
                  <a:srgbClr val="ecf0f1"/>
                </a:solidFill>
                <a:latin typeface="DejaVu Sans"/>
                <a:cs typeface="DejaVu Sans"/>
              </a:rPr>
              <a:t>mức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liên</a:t>
            </a:r>
            <a:r>
              <a:rPr dirty="0" sz="1700" spc="-12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03391" y="4297754"/>
            <a:ext cx="4686758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ecf0f1"/>
                </a:solidFill>
                <a:latin typeface="DejaVu Sans"/>
                <a:cs typeface="DejaVu Sans"/>
              </a:rPr>
              <a:t>toán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tạo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đoạn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ecf0f1"/>
                </a:solidFill>
                <a:latin typeface="DejaVu Sans"/>
                <a:cs typeface="DejaVu Sans"/>
              </a:rPr>
              <a:t>trích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minh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4935" y="4609282"/>
            <a:ext cx="4183811" cy="2215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Công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th</a:t>
            </a:r>
            <a:r>
              <a:rPr dirty="0" sz="1200" spc="-15">
                <a:solidFill>
                  <a:srgbClr val="ecf0f1"/>
                </a:solidFill>
                <a:latin typeface="DejaVu Sans Mono"/>
                <a:cs typeface="DejaVu Sans Mono"/>
              </a:rPr>
              <a:t>ứ</a:t>
            </a:r>
            <a:r>
              <a:rPr dirty="0" sz="1200">
                <a:solidFill>
                  <a:srgbClr val="ecf0f1"/>
                </a:solidFill>
                <a:latin typeface="Liberation Mono"/>
                <a:cs typeface="Liberation Mono"/>
              </a:rPr>
              <a:t>c</a:t>
            </a:r>
            <a:r>
              <a:rPr dirty="0" sz="1200" spc="-30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TF: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TF(t,d)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ecf0f1"/>
                </a:solidFill>
                <a:latin typeface="Liberation Mono"/>
                <a:cs typeface="Liberation Mono"/>
              </a:rPr>
              <a:t>=</a:t>
            </a:r>
            <a:r>
              <a:rPr dirty="0" sz="1200" spc="-30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f(t,d)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ecf0f1"/>
                </a:solidFill>
                <a:latin typeface="Liberation Mono"/>
                <a:cs typeface="Liberation Mono"/>
              </a:rPr>
              <a:t>/</a:t>
            </a:r>
            <a:r>
              <a:rPr dirty="0" sz="1200" spc="-30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max(f(t',d))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50991" y="4794563"/>
            <a:ext cx="294173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câu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liên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nhất.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4935" y="4923607"/>
            <a:ext cx="4094231" cy="2215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Công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th</a:t>
            </a:r>
            <a:r>
              <a:rPr dirty="0" sz="1200" spc="-15">
                <a:solidFill>
                  <a:srgbClr val="ecf0f1"/>
                </a:solidFill>
                <a:latin typeface="DejaVu Sans Mono"/>
                <a:cs typeface="DejaVu Sans Mono"/>
              </a:rPr>
              <a:t>ứ</a:t>
            </a:r>
            <a:r>
              <a:rPr dirty="0" sz="1200">
                <a:solidFill>
                  <a:srgbClr val="ecf0f1"/>
                </a:solidFill>
                <a:latin typeface="Liberation Mono"/>
                <a:cs typeface="Liberation Mono"/>
              </a:rPr>
              <a:t>c</a:t>
            </a:r>
            <a:r>
              <a:rPr dirty="0" sz="1200" spc="-30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IDF: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IDF(t,D)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ecf0f1"/>
                </a:solidFill>
                <a:latin typeface="Liberation Mono"/>
                <a:cs typeface="Liberation Mono"/>
              </a:rPr>
              <a:t>=</a:t>
            </a:r>
            <a:r>
              <a:rPr dirty="0" sz="1200" spc="-30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log(N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ecf0f1"/>
                </a:solidFill>
                <a:latin typeface="Liberation Mono"/>
                <a:cs typeface="Liberation Mono"/>
              </a:rPr>
              <a:t>/</a:t>
            </a:r>
            <a:r>
              <a:rPr dirty="0" sz="1200" spc="-30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df(t)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>
                <a:solidFill>
                  <a:srgbClr val="ecf0f1"/>
                </a:solidFill>
                <a:latin typeface="Liberation Mono"/>
                <a:cs typeface="Liberation Mono"/>
              </a:rPr>
              <a:t>+</a:t>
            </a:r>
            <a:r>
              <a:rPr dirty="0" sz="1200" spc="-30">
                <a:solidFill>
                  <a:srgbClr val="ecf0f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Liberation Mono"/>
                <a:cs typeface="Liberation Mono"/>
              </a:rPr>
              <a:t>1)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50991" y="5137463"/>
            <a:ext cx="3822813" cy="913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41">
                <a:solidFill>
                  <a:srgbClr val="ecf0f1"/>
                </a:solidFill>
                <a:latin typeface="DejaVu Sans"/>
                <a:cs typeface="DejaVu Sans"/>
              </a:rPr>
              <a:t>Trích</a:t>
            </a:r>
            <a:r>
              <a:rPr dirty="0" sz="1350" spc="34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đoạn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văn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chứa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khóa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vấn.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Đảm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bảo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đoạn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trích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có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ý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nghĩa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súc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tích.</a:t>
            </a:r>
          </a:p>
          <a:p>
            <a:pPr marL="0" marR="0">
              <a:lnSpc>
                <a:spcPts val="1564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Đánh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dấu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khóa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để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nổi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bật.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89656" y="5242238"/>
            <a:ext cx="506933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Key-point:</a:t>
            </a:r>
            <a:r>
              <a:rPr dirty="0" sz="1350" spc="-37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Tham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số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làm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ecf0f1"/>
                </a:solidFill>
                <a:latin typeface="DejaVu Sans"/>
                <a:cs typeface="DejaVu Sans"/>
              </a:rPr>
              <a:t>mịn:</a:t>
            </a:r>
            <a:r>
              <a:rPr dirty="0" sz="1350" spc="-4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Ngăn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chặn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chia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cho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0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9656" y="5499413"/>
            <a:ext cx="333939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làm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giảm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ảnh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hưởng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hiếm.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08262" y="6917129"/>
            <a:ext cx="6327723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7" b="1">
                <a:solidFill>
                  <a:srgbClr val="ecf0f1"/>
                </a:solidFill>
                <a:latin typeface="DejaVu Sans"/>
                <a:cs typeface="DejaVu Sans"/>
              </a:rPr>
              <a:t>Hệ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tin</a:t>
            </a:r>
            <a:r>
              <a:rPr dirty="0" sz="1700" spc="-12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ecf0f1"/>
                </a:solidFill>
                <a:latin typeface="DejaVu Sans"/>
                <a:cs typeface="DejaVu Sans"/>
              </a:rPr>
              <a:t>linh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hoạt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1700" spc="-1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790051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08870" y="403994"/>
            <a:ext cx="6126708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5" b="1">
                <a:solidFill>
                  <a:srgbClr val="3498db"/>
                </a:solidFill>
                <a:latin typeface="DejaVu Sans"/>
                <a:cs typeface="DejaVu Sans"/>
              </a:rPr>
              <a:t>Tạo</a:t>
            </a:r>
            <a:r>
              <a:rPr dirty="0" sz="30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3498db"/>
                </a:solidFill>
                <a:latin typeface="DejaVu Sans"/>
                <a:cs typeface="DejaVu Sans"/>
              </a:rPr>
              <a:t>đoạn</a:t>
            </a:r>
            <a:r>
              <a:rPr dirty="0" sz="30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3000" spc="10" b="1">
                <a:solidFill>
                  <a:srgbClr val="3498db"/>
                </a:solidFill>
                <a:latin typeface="DejaVu Sans"/>
                <a:cs typeface="DejaVu Sans"/>
              </a:rPr>
              <a:t>trích</a:t>
            </a:r>
            <a:r>
              <a:rPr dirty="0" sz="3000" spc="14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3000" spc="1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3498db"/>
                </a:solidFill>
                <a:latin typeface="DejaVu Sans"/>
                <a:cs typeface="DejaVu Sans"/>
              </a:rPr>
              <a:t>Đánh</a:t>
            </a:r>
            <a:r>
              <a:rPr dirty="0" sz="300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3498db"/>
                </a:solidFill>
                <a:latin typeface="DejaVu Sans"/>
                <a:cs typeface="DejaVu Sans"/>
              </a:rPr>
              <a:t>dấu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97249" y="972760"/>
            <a:ext cx="6349669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Tăng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cường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khả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năng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hiển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thị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mức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liên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nội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ecf0f1"/>
                </a:solidFill>
                <a:latin typeface="DejaVu Sans"/>
                <a:cs typeface="DejaVu Sans"/>
              </a:rPr>
              <a:t>dung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4354" y="1857830"/>
            <a:ext cx="259966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ecf0f1"/>
                </a:solidFill>
                <a:latin typeface="DejaVu Sans"/>
                <a:cs typeface="DejaVu Sans"/>
              </a:rPr>
              <a:t>Chiến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lược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đánh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dấu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7053" y="1981655"/>
            <a:ext cx="1221212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8" b="1">
                <a:solidFill>
                  <a:srgbClr val="ecf0f1"/>
                </a:solidFill>
                <a:latin typeface="DejaVu Sans"/>
                <a:cs typeface="DejaVu Sans"/>
              </a:rPr>
              <a:t>Mục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ecf0f1"/>
                </a:solidFill>
                <a:latin typeface="DejaVu Sans"/>
                <a:cs typeface="DejaVu Sans"/>
              </a:rPr>
              <a:t>đích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60640" y="2345114"/>
            <a:ext cx="5081027" cy="10464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Ưu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tiên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đánh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dấu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dài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nhất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ecf0f1"/>
                </a:solidFill>
                <a:latin typeface="DejaVu Sans"/>
                <a:cs typeface="DejaVu Sans"/>
              </a:rPr>
              <a:t>trong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khóa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trùng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lặp.</a:t>
            </a:r>
          </a:p>
          <a:p>
            <a:pPr marL="237232" marR="0">
              <a:lnSpc>
                <a:spcPts val="1564"/>
              </a:lnSpc>
              <a:spcBef>
                <a:spcPts val="71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Đảm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bảo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khớp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ranh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giới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để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tránh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nhầm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lẫn.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0571" y="2478464"/>
            <a:ext cx="474224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Nâng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cao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khả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năng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hiển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thị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tin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trọng.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3339" y="2773739"/>
            <a:ext cx="4792429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Tăng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cường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mức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liên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kết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quả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kiếm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cho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người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dùng.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8953" y="4334330"/>
            <a:ext cx="1960266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bước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2471" y="4821614"/>
            <a:ext cx="449206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kiếm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vị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trí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vấn.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5239" y="5116889"/>
            <a:ext cx="4970352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Hợp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nhất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phạm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từ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khóa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liền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kề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để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tạo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khối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cảnh.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36456" y="5355769"/>
            <a:ext cx="386876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Giao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diện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kết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quả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1200" spc="-23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ecf0f1"/>
                </a:solidFill>
                <a:latin typeface="DejaVu Sans"/>
                <a:cs typeface="DejaVu Sans"/>
              </a:rPr>
              <a:t>kiếm</a:t>
            </a:r>
            <a:r>
              <a:rPr dirty="0" sz="1200" spc="-2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với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đoạn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ecf0f1"/>
                </a:solidFill>
                <a:latin typeface="DejaVu Sans"/>
                <a:cs typeface="DejaVu Sans"/>
              </a:rPr>
              <a:t>trích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nổi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ecf0f1"/>
                </a:solidFill>
                <a:latin typeface="DejaVu Sans"/>
                <a:cs typeface="DejaVu Sans"/>
              </a:rPr>
              <a:t>bật.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48953" y="6486980"/>
            <a:ext cx="1890287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Tạo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đoạn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ecf0f1"/>
                </a:solidFill>
                <a:latin typeface="DejaVu Sans"/>
                <a:cs typeface="DejaVu Sans"/>
              </a:rPr>
              <a:t>trích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46254" y="6677480"/>
            <a:ext cx="1959116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Ví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ecf0f1"/>
                </a:solidFill>
                <a:latin typeface="DejaVu Sans"/>
                <a:cs typeface="DejaVu Sans"/>
              </a:rPr>
              <a:t>dụ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minh</a:t>
            </a:r>
            <a:r>
              <a:rPr dirty="0" sz="17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ecf0f1"/>
                </a:solidFill>
                <a:latin typeface="DejaVu Sans"/>
                <a:cs typeface="DejaVu Sans"/>
              </a:rPr>
              <a:t>họa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25239" y="6974264"/>
            <a:ext cx="5078778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1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Chiết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xuất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đoạn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văn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bản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ngắn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chứa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truy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vấn.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45919" y="7164764"/>
            <a:ext cx="488808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"Hệ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tìm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kiếm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thông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tin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quả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giúp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người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dùng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45919" y="7421939"/>
            <a:ext cx="372290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nhanh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chóng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tìm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thấy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nội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dung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phù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498db"/>
                </a:solidFill>
                <a:latin typeface="DejaVu Sans"/>
                <a:cs typeface="DejaVu Sans"/>
              </a:rPr>
              <a:t>hợp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."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62471" y="7536239"/>
            <a:ext cx="465962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Bao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gồm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cảnh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xung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quanh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để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thông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tin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hữu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cf0f1"/>
                </a:solidFill>
                <a:latin typeface="DejaVu Sans"/>
                <a:cs typeface="DejaVu Sans"/>
              </a:rPr>
              <a:t>ích.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336135" y="7756069"/>
            <a:ext cx="236824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ecf0f1"/>
                </a:solidFill>
                <a:latin typeface="DejaVu Sans"/>
                <a:cs typeface="DejaVu Sans"/>
              </a:rPr>
              <a:t>thuật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ngữ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được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đánh</a:t>
            </a:r>
            <a:r>
              <a:rPr dirty="0" sz="1200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ecf0f1"/>
                </a:solidFill>
                <a:latin typeface="DejaVu Sans"/>
                <a:cs typeface="DejaVu Sans"/>
              </a:rPr>
              <a:t>dấu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67953" y="7931984"/>
            <a:ext cx="130575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ffffff"/>
                </a:solidFill>
                <a:latin typeface="DejaVu Sans"/>
                <a:cs typeface="DejaVu Sans"/>
              </a:rPr>
              <a:t>Ngữ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cảnh</a:t>
            </a:r>
            <a:r>
              <a:rPr dirty="0" sz="1200" spc="-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hóa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559723" y="8423573"/>
            <a:ext cx="435795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Nguồn: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Search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Engines: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Information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Retrieval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in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Practice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(Slide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7f8c8d"/>
                </a:solidFill>
                <a:latin typeface="DejaVu Sans"/>
                <a:cs typeface="DejaVu Sans"/>
              </a:rPr>
              <a:t>7)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962642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8209" y="381432"/>
            <a:ext cx="6707918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2" b="1">
                <a:solidFill>
                  <a:srgbClr val="ecf0f1"/>
                </a:solidFill>
                <a:latin typeface="DejaVu Sans"/>
                <a:cs typeface="DejaVu Sans"/>
              </a:rPr>
              <a:t>Phương</a:t>
            </a:r>
            <a:r>
              <a:rPr dirty="0" sz="4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ecf0f1"/>
                </a:solidFill>
                <a:latin typeface="DejaVu Sans"/>
                <a:cs typeface="DejaVu Sans"/>
              </a:rPr>
              <a:t>pháp</a:t>
            </a:r>
            <a:r>
              <a:rPr dirty="0" sz="405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3498db"/>
                </a:solidFill>
                <a:latin typeface="DejaVu Sans"/>
                <a:cs typeface="DejaVu Sans"/>
              </a:rPr>
              <a:t>Đánh</a:t>
            </a:r>
            <a:r>
              <a:rPr dirty="0" sz="40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3498db"/>
                </a:solidFill>
                <a:latin typeface="DejaVu Sans"/>
                <a:cs typeface="DejaVu Sans"/>
              </a:rPr>
              <a:t>giá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9519" y="1049221"/>
            <a:ext cx="5745398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d1d5db"/>
                </a:solidFill>
                <a:latin typeface="DejaVu Sans"/>
                <a:cs typeface="DejaVu Sans"/>
              </a:rPr>
              <a:t>số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liệu</a:t>
            </a:r>
            <a:r>
              <a:rPr dirty="0" sz="1700" spc="-1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d1d5db"/>
                </a:solidFill>
                <a:latin typeface="DejaVu Sans"/>
                <a:cs typeface="DejaVu Sans"/>
              </a:rPr>
              <a:t>và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d1d5db"/>
                </a:solidFill>
                <a:latin typeface="DejaVu Sans"/>
                <a:cs typeface="DejaVu Sans"/>
              </a:rPr>
              <a:t>quy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trình</a:t>
            </a:r>
            <a:r>
              <a:rPr dirty="0" sz="17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d1d5db"/>
                </a:solidFill>
                <a:latin typeface="DejaVu Sans"/>
                <a:cs typeface="DejaVu Sans"/>
              </a:rPr>
              <a:t>đánh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giá</a:t>
            </a:r>
            <a:r>
              <a:rPr dirty="0" sz="17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0">
                <a:solidFill>
                  <a:srgbClr val="d1d5db"/>
                </a:solidFill>
                <a:latin typeface="DejaVu Sans"/>
                <a:cs typeface="DejaVu Sans"/>
              </a:rPr>
              <a:t>hiệu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d1d5db"/>
                </a:solidFill>
                <a:latin typeface="DejaVu Sans"/>
                <a:cs typeface="DejaVu Sans"/>
              </a:rPr>
              <a:t>suất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d1d5db"/>
                </a:solidFill>
                <a:latin typeface="DejaVu Sans"/>
                <a:cs typeface="DejaVu Sans"/>
              </a:rPr>
              <a:t>hệ</a:t>
            </a:r>
            <a:r>
              <a:rPr dirty="0" sz="17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700" spc="-11">
                <a:solidFill>
                  <a:srgbClr val="d1d5db"/>
                </a:solidFill>
                <a:latin typeface="DejaVu Sans"/>
                <a:cs typeface="DejaVu Sans"/>
              </a:rPr>
              <a:t>thống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4475" y="1790662"/>
            <a:ext cx="3665082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2" b="1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tại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k</a:t>
            </a:r>
            <a:r>
              <a:rPr dirty="0" sz="2000" spc="15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(P@k)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41776" y="1790662"/>
            <a:ext cx="4582400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2" b="1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trung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bình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ecf0f1"/>
                </a:solidFill>
                <a:latin typeface="DejaVu Sans"/>
                <a:cs typeface="DejaVu Sans"/>
              </a:rPr>
              <a:t>(mAP)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5347" y="2241355"/>
            <a:ext cx="4317967" cy="5320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Tỷ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lệ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liên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trong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k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kết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quả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hàng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đầu.</a:t>
            </a:r>
          </a:p>
          <a:p>
            <a:pPr marL="0" marR="0">
              <a:lnSpc>
                <a:spcPts val="1564"/>
              </a:lnSpc>
              <a:spcBef>
                <a:spcPts val="7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Đánh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quả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ở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ngưỡng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kết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quả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cụ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thể.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32648" y="2241355"/>
            <a:ext cx="5255140" cy="579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43">
                <a:solidFill>
                  <a:srgbClr val="d1d5db"/>
                </a:solidFill>
                <a:latin typeface="DejaVu Sans"/>
                <a:cs typeface="DejaVu Sans"/>
              </a:rPr>
              <a:t>Trung</a:t>
            </a:r>
            <a:r>
              <a:rPr dirty="0" sz="1350" spc="36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bình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trị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AP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2">
                <a:solidFill>
                  <a:srgbClr val="d1d5db"/>
                </a:solidFill>
                <a:latin typeface="DejaVu Sans"/>
                <a:cs typeface="DejaVu Sans"/>
              </a:rPr>
              <a:t>trên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một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tập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hợp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truy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vấn.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Chỉ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số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tổng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thể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mạnh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mẽ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về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suất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thống.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32648" y="2927155"/>
            <a:ext cx="5099971" cy="48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Phản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ánh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khả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năng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thống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xử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lý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nhiều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loại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truy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vấn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khác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nhau.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2389" y="3050980"/>
            <a:ext cx="4758932" cy="247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P@k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=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(S</a:t>
            </a:r>
            <a:r>
              <a:rPr dirty="0" sz="1350">
                <a:solidFill>
                  <a:srgbClr val="ffffff"/>
                </a:solidFill>
                <a:latin typeface="DejaVu Sans Mono"/>
                <a:cs typeface="DejaVu Sans Mono"/>
              </a:rPr>
              <a:t>ố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tài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li</a:t>
            </a:r>
            <a:r>
              <a:rPr dirty="0" sz="1350">
                <a:solidFill>
                  <a:srgbClr val="ffffff"/>
                </a:solidFill>
                <a:latin typeface="DejaVu Sans Mono"/>
                <a:cs typeface="DejaVu Sans Mono"/>
              </a:rPr>
              <a:t>ệ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u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liên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quan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trong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top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k)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/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k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4475" y="4019512"/>
            <a:ext cx="4315667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2" b="1">
                <a:solidFill>
                  <a:srgbClr val="ecf0f1"/>
                </a:solidFill>
                <a:latin typeface="DejaVu Sans"/>
                <a:cs typeface="DejaVu Sans"/>
              </a:rPr>
              <a:t>Độ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chính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xác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trung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bình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ecf0f1"/>
                </a:solidFill>
                <a:latin typeface="DejaVu Sans"/>
                <a:cs typeface="DejaVu Sans"/>
              </a:rPr>
              <a:t>(AP)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03676" y="4009987"/>
            <a:ext cx="2882765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1" b="1">
                <a:solidFill>
                  <a:srgbClr val="ecf0f1"/>
                </a:solidFill>
                <a:latin typeface="DejaVu Sans"/>
                <a:cs typeface="DejaVu Sans"/>
              </a:rPr>
              <a:t>Quy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trình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ecf0f1"/>
                </a:solidFill>
                <a:latin typeface="DejaVu Sans"/>
                <a:cs typeface="DejaVu Sans"/>
              </a:rPr>
              <a:t>Đánh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ecf0f1"/>
                </a:solidFill>
                <a:latin typeface="DejaVu Sans"/>
                <a:cs typeface="DejaVu Sans"/>
              </a:rPr>
              <a:t>giá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5347" y="4470205"/>
            <a:ext cx="5248814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43">
                <a:solidFill>
                  <a:srgbClr val="d1d5db"/>
                </a:solidFill>
                <a:latin typeface="DejaVu Sans"/>
                <a:cs typeface="DejaVu Sans"/>
              </a:rPr>
              <a:t>Trung</a:t>
            </a:r>
            <a:r>
              <a:rPr dirty="0" sz="1350" spc="36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bình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P@k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tại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mỗi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điểm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liên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được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tìm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40">
                <a:solidFill>
                  <a:srgbClr val="d1d5db"/>
                </a:solidFill>
                <a:latin typeface="DejaVu Sans"/>
                <a:cs typeface="DejaVu Sans"/>
              </a:rPr>
              <a:t>thấy.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31780" y="4498780"/>
            <a:ext cx="350513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40" b="1">
                <a:solidFill>
                  <a:srgbClr val="3498db"/>
                </a:solidFill>
                <a:latin typeface="DejaVu Sans"/>
                <a:cs typeface="DejaVu Sans"/>
              </a:rPr>
              <a:t>Truy</a:t>
            </a:r>
            <a:r>
              <a:rPr dirty="0" sz="1350" spc="33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vấn:</a:t>
            </a:r>
            <a:r>
              <a:rPr dirty="0" sz="1350" spc="-4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Người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dùng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đưa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truy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vấn.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31780" y="4841680"/>
            <a:ext cx="4604811" cy="1265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Kết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quả:</a:t>
            </a:r>
            <a:r>
              <a:rPr dirty="0" sz="1350" spc="-4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thống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trả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về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danh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sách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liệu.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Đánh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giá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liên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quan:</a:t>
            </a:r>
            <a:r>
              <a:rPr dirty="0" sz="1350" spc="-4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Xác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liên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quan.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Tính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toán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điểm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số:</a:t>
            </a:r>
            <a:r>
              <a:rPr dirty="0" sz="1350" spc="-4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Áp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dụng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P@k,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AP,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56">
                <a:solidFill>
                  <a:srgbClr val="d1d5db"/>
                </a:solidFill>
                <a:latin typeface="DejaVu Sans"/>
                <a:cs typeface="DejaVu Sans"/>
              </a:rPr>
              <a:t>mAP.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Phân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3498db"/>
                </a:solidFill>
                <a:latin typeface="DejaVu Sans"/>
                <a:cs typeface="DejaVu Sans"/>
              </a:rPr>
              <a:t>tích:</a:t>
            </a:r>
            <a:r>
              <a:rPr dirty="0" sz="1350" spc="-40" b="1">
                <a:solidFill>
                  <a:srgbClr val="3498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Đánh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suất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cải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tiến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thống.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35347" y="5022655"/>
            <a:ext cx="5276226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Đo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lường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chất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lượng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xếp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hạng,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ưu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tiên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tài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liên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ở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vị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trí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d1d5db"/>
                </a:solidFill>
                <a:latin typeface="DejaVu Sans"/>
                <a:cs typeface="DejaVu Sans"/>
              </a:rPr>
              <a:t>cao.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82389" y="5794180"/>
            <a:ext cx="4963634" cy="247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AP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=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Σ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(P@k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*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rel(k))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/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(S</a:t>
            </a:r>
            <a:r>
              <a:rPr dirty="0" sz="1350">
                <a:solidFill>
                  <a:srgbClr val="ffffff"/>
                </a:solidFill>
                <a:latin typeface="DejaVu Sans Mono"/>
                <a:cs typeface="DejaVu Sans Mono"/>
              </a:rPr>
              <a:t>ố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tài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li</a:t>
            </a:r>
            <a:r>
              <a:rPr dirty="0" sz="1350">
                <a:solidFill>
                  <a:srgbClr val="ffffff"/>
                </a:solidFill>
                <a:latin typeface="DejaVu Sans Mono"/>
                <a:cs typeface="DejaVu Sans Mono"/>
              </a:rPr>
              <a:t>ệ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u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liên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dirty="0" sz="1350">
                <a:solidFill>
                  <a:srgbClr val="ffffff"/>
                </a:solidFill>
                <a:latin typeface="Liberation Mono"/>
                <a:cs typeface="Liberation Mono"/>
              </a:rPr>
              <a:t>quan)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63339" y="6433110"/>
            <a:ext cx="1753561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ffffff"/>
                </a:solidFill>
                <a:latin typeface="DejaVu Sans"/>
                <a:cs typeface="DejaVu Sans"/>
              </a:rPr>
              <a:t>Ví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ffffff"/>
                </a:solidFill>
                <a:latin typeface="DejaVu Sans"/>
                <a:cs typeface="DejaVu Sans"/>
              </a:rPr>
              <a:t>dụ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minh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họa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ffffff"/>
                </a:solidFill>
                <a:latin typeface="DejaVu Sans"/>
                <a:cs typeface="DejaVu Sans"/>
              </a:rPr>
              <a:t>AP: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52">
                <a:solidFill>
                  <a:srgbClr val="d1d5db"/>
                </a:solidFill>
                <a:latin typeface="DejaVu Sans"/>
                <a:cs typeface="DejaVu Sans"/>
              </a:rPr>
              <a:t>Truy</a:t>
            </a:r>
            <a:r>
              <a:rPr dirty="0" sz="1200" spc="3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vấn: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"camera"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3339" y="6861735"/>
            <a:ext cx="2688856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Kết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quả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d1d5db"/>
                </a:solidFill>
                <a:latin typeface="DejaVu Sans"/>
                <a:cs typeface="DejaVu Sans"/>
              </a:rPr>
              <a:t>(Relevance):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[R,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d1d5db"/>
                </a:solidFill>
                <a:latin typeface="DejaVu Sans"/>
                <a:cs typeface="DejaVu Sans"/>
              </a:rPr>
              <a:t>R,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d1d5db"/>
                </a:solidFill>
                <a:latin typeface="DejaVu Sans"/>
                <a:cs typeface="DejaVu Sans"/>
              </a:rPr>
              <a:t>NR,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d1d5db"/>
                </a:solidFill>
                <a:latin typeface="DejaVu Sans"/>
                <a:cs typeface="DejaVu Sans"/>
              </a:rPr>
              <a:t>R]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7">
                <a:solidFill>
                  <a:srgbClr val="ffffff"/>
                </a:solidFill>
                <a:latin typeface="DejaVu Sans"/>
                <a:cs typeface="DejaVu Sans"/>
              </a:rPr>
              <a:t>AP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=</a:t>
            </a:r>
            <a:r>
              <a:rPr dirty="0" sz="1200" spc="-2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DejaVu Sans"/>
                <a:cs typeface="DejaVu Sans"/>
              </a:rPr>
              <a:t>(1/1</a:t>
            </a:r>
            <a:r>
              <a:rPr dirty="0" sz="1200" spc="-1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+</a:t>
            </a:r>
            <a:r>
              <a:rPr dirty="0" sz="1200" spc="-2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ffffff"/>
                </a:solidFill>
                <a:latin typeface="DejaVu Sans"/>
                <a:cs typeface="DejaVu Sans"/>
              </a:rPr>
              <a:t>2/2</a:t>
            </a:r>
            <a:r>
              <a:rPr dirty="0" sz="1200" spc="-1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+</a:t>
            </a:r>
            <a:r>
              <a:rPr dirty="0" sz="1200" spc="-2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3/4)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/</a:t>
            </a:r>
            <a:r>
              <a:rPr dirty="0" sz="1200" spc="-1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3</a:t>
            </a:r>
            <a:r>
              <a:rPr dirty="0" sz="1200" spc="-23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ffffff"/>
                </a:solidFill>
                <a:latin typeface="DejaVu Sans"/>
                <a:cs typeface="DejaVu Sans"/>
              </a:rPr>
              <a:t>≈</a:t>
            </a:r>
            <a:r>
              <a:rPr dirty="0" sz="1200" spc="-2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fffff"/>
                </a:solidFill>
                <a:latin typeface="DejaVu Sans"/>
                <a:cs typeface="DejaVu Sans"/>
              </a:rPr>
              <a:t>0.91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77800" y="8222301"/>
            <a:ext cx="1996281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Chi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phí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Tính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toán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750051" y="8222301"/>
            <a:ext cx="2024495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Ý</a:t>
            </a:r>
            <a:r>
              <a:rPr dirty="0" sz="1500" spc="12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nghĩa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Thống</a:t>
            </a:r>
            <a:r>
              <a:rPr dirty="0" sz="1500" b="1">
                <a:solidFill>
                  <a:srgbClr val="ecf0f1"/>
                </a:solidFill>
                <a:latin typeface="DejaVu Sans"/>
                <a:cs typeface="DejaVu Sans"/>
              </a:rPr>
              <a:t> </a:t>
            </a:r>
            <a:r>
              <a:rPr dirty="0" sz="1500" spc="-33" b="1">
                <a:solidFill>
                  <a:srgbClr val="ecf0f1"/>
                </a:solidFill>
                <a:latin typeface="DejaVu Sans"/>
                <a:cs typeface="DejaVu Sans"/>
              </a:rPr>
              <a:t>kê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35347" y="8614335"/>
            <a:ext cx="3272202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Cân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bằng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phức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tạp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thuật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toán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với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hiệu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suất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thực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d1d5db"/>
                </a:solidFill>
                <a:latin typeface="DejaVu Sans"/>
                <a:cs typeface="DejaVu Sans"/>
              </a:rPr>
              <a:t>tế.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07597" y="8614335"/>
            <a:ext cx="2842962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d1d5db"/>
                </a:solidFill>
                <a:latin typeface="DejaVu Sans"/>
                <a:cs typeface="DejaVu Sans"/>
              </a:rPr>
              <a:t>Đảm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bảo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khác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biệt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d1d5db"/>
                </a:solidFill>
                <a:latin typeface="DejaVu Sans"/>
                <a:cs typeface="DejaVu Sans"/>
              </a:rPr>
              <a:t>hiệu</a:t>
            </a:r>
            <a:r>
              <a:rPr dirty="0" sz="1200" spc="-1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suất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là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có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ý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nghĩa,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không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phải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d1d5db"/>
                </a:solidFill>
                <a:latin typeface="DejaVu Sans"/>
                <a:cs typeface="DejaVu Sans"/>
              </a:rPr>
              <a:t>ngẫu</a:t>
            </a:r>
            <a:r>
              <a:rPr dirty="0" sz="120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d1d5db"/>
                </a:solidFill>
                <a:latin typeface="DejaVu Sans"/>
                <a:cs typeface="DejaVu Sans"/>
              </a:rPr>
              <a:t>nhiên.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63339" y="9172004"/>
            <a:ext cx="142464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Tối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ưu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hóa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hiệu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quả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535589" y="9172004"/>
            <a:ext cx="123759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Xác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thực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kết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ffffff"/>
                </a:solidFill>
                <a:latin typeface="DejaVu Sans"/>
                <a:cs typeface="DejaVu Sans"/>
              </a:rPr>
              <a:t>quả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2025-10-23T10:46:49+00:00</dcterms:modified>
</cp:coreProperties>
</file>