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57" r:id="rId2"/>
    <p:sldId id="358" r:id="rId3"/>
    <p:sldId id="360" r:id="rId4"/>
    <p:sldId id="364" r:id="rId5"/>
    <p:sldId id="365" r:id="rId6"/>
    <p:sldId id="366" r:id="rId7"/>
    <p:sldId id="395" r:id="rId8"/>
    <p:sldId id="396" r:id="rId9"/>
    <p:sldId id="362" r:id="rId10"/>
    <p:sldId id="367" r:id="rId11"/>
    <p:sldId id="397" r:id="rId12"/>
    <p:sldId id="363" r:id="rId13"/>
    <p:sldId id="388" r:id="rId14"/>
    <p:sldId id="673" r:id="rId15"/>
    <p:sldId id="372" r:id="rId16"/>
    <p:sldId id="374" r:id="rId17"/>
    <p:sldId id="674" r:id="rId18"/>
    <p:sldId id="387" r:id="rId19"/>
    <p:sldId id="675" r:id="rId20"/>
    <p:sldId id="376" r:id="rId21"/>
    <p:sldId id="375" r:id="rId22"/>
    <p:sldId id="680" r:id="rId23"/>
    <p:sldId id="377" r:id="rId24"/>
    <p:sldId id="378" r:id="rId25"/>
    <p:sldId id="676" r:id="rId26"/>
    <p:sldId id="383" r:id="rId27"/>
    <p:sldId id="379" r:id="rId28"/>
    <p:sldId id="677" r:id="rId29"/>
    <p:sldId id="678" r:id="rId30"/>
    <p:sldId id="380" r:id="rId31"/>
    <p:sldId id="679" r:id="rId32"/>
    <p:sldId id="381" r:id="rId33"/>
    <p:sldId id="682" r:id="rId34"/>
    <p:sldId id="681" r:id="rId35"/>
    <p:sldId id="672" r:id="rId36"/>
    <p:sldId id="382" r:id="rId37"/>
    <p:sldId id="683" r:id="rId38"/>
    <p:sldId id="684" r:id="rId39"/>
  </p:sldIdLst>
  <p:sldSz cx="9144000" cy="5143500" type="screen16x9"/>
  <p:notesSz cx="10234613" cy="70993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195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060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2926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323399"/>
    <a:srgbClr val="D500D6"/>
    <a:srgbClr val="FF03FF"/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 autoAdjust="0"/>
    <p:restoredTop sz="85030" autoAdjust="0"/>
  </p:normalViewPr>
  <p:slideViewPr>
    <p:cSldViewPr>
      <p:cViewPr varScale="1">
        <p:scale>
          <a:sx n="130" d="100"/>
          <a:sy n="130" d="100"/>
        </p:scale>
        <p:origin x="712" y="18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</a:t>
            </a:r>
            <a:r>
              <a:rPr lang="en-US" baseline="0"/>
              <a:t>and the reference </a:t>
            </a:r>
            <a:r>
              <a:rPr lang="en-US" baseline="0" dirty="0"/>
              <a:t>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any reason to pay attention to more than just the current percept?</a:t>
            </a:r>
          </a:p>
          <a:p>
            <a:r>
              <a:rPr lang="en-US" dirty="0"/>
              <a:t>No – the correct decision depends only on the current percept because the world is fully observable!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dirt-dumping problem is an example of the King Midas problem – mis-specifying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to achieve a goal</a:t>
            </a:r>
          </a:p>
          <a:p>
            <a:r>
              <a:rPr lang="en-US" dirty="0"/>
              <a:t>Pro: use goal to index into actions that might achieve it, </a:t>
            </a:r>
            <a:r>
              <a:rPr lang="en-US" dirty="0" err="1"/>
              <a:t>eg</a:t>
            </a:r>
            <a:r>
              <a:rPr lang="en-US" dirty="0"/>
              <a:t> “Have milk” -&gt; “buy milk”</a:t>
            </a:r>
          </a:p>
          <a:p>
            <a:r>
              <a:rPr lang="en-US" dirty="0"/>
              <a:t>Con: cannot handle tradeoffs among goals, failure probability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is a numeric scale</a:t>
            </a:r>
          </a:p>
          <a:p>
            <a:r>
              <a:rPr lang="en-US" dirty="0"/>
              <a:t>Pro: can compute expected values for actions, handle tradeoffs and uncertainty</a:t>
            </a:r>
          </a:p>
          <a:p>
            <a:r>
              <a:rPr lang="en-US" dirty="0"/>
              <a:t>Con: cannot (easily) index into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6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8" indent="0">
              <a:buNone/>
              <a:defRPr sz="1100"/>
            </a:lvl4pPr>
            <a:lvl5pPr marL="1371464" indent="0">
              <a:buNone/>
              <a:defRPr sz="1100"/>
            </a:lvl5pPr>
            <a:lvl6pPr marL="1714331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4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4" tIns="34289" rIns="68574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3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598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46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50" indent="-257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57" indent="-21429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165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30" indent="-17143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896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762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628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494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361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3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Agents and environments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36871" y="4478552"/>
            <a:ext cx="9144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Chapter 2 from the book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Updated by Dr. Malak Abdullah</a:t>
            </a:r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743204" y="1581150"/>
            <a:ext cx="3809999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44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1304"/>
              </p:ext>
            </p:extLst>
          </p:nvPr>
        </p:nvGraphicFramePr>
        <p:xfrm>
          <a:off x="152400" y="1428750"/>
          <a:ext cx="3352800" cy="2743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Percept 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A,Clean</a:t>
                      </a:r>
                      <a:r>
                        <a:rPr lang="en-US" sz="1400" dirty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Reflex-Vacuum-Agent([</a:t>
            </a:r>
            <a:r>
              <a:rPr lang="en-US" dirty="0" err="1"/>
              <a:t>location,status</a:t>
            </a:r>
            <a:r>
              <a:rPr lang="en-US" dirty="0"/>
              <a:t>]) </a:t>
            </a:r>
          </a:p>
          <a:p>
            <a:r>
              <a:rPr lang="en-US" dirty="0"/>
              <a:t>	</a:t>
            </a:r>
            <a:r>
              <a:rPr lang="en-US" b="1" dirty="0"/>
              <a:t>returns</a:t>
            </a:r>
            <a:r>
              <a:rPr lang="en-US" dirty="0"/>
              <a:t> an action </a:t>
            </a:r>
          </a:p>
          <a:p>
            <a:r>
              <a:rPr lang="en-US" b="1" dirty="0"/>
              <a:t>if</a:t>
            </a:r>
            <a:r>
              <a:rPr lang="en-US" dirty="0"/>
              <a:t> 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</a:p>
          <a:p>
            <a:r>
              <a:rPr lang="en-US" b="1" dirty="0"/>
              <a:t>else 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</a:p>
          <a:p>
            <a:r>
              <a:rPr lang="en-US" b="1" dirty="0"/>
              <a:t>else 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</a:p>
          <a:p>
            <a:endParaRPr lang="en-US" dirty="0" err="1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What is the </a:t>
            </a:r>
            <a:r>
              <a:rPr lang="en-US" sz="2000" b="1" i="1" dirty="0">
                <a:solidFill>
                  <a:srgbClr val="0000FF"/>
                </a:solidFill>
                <a:latin typeface="Calibri"/>
                <a:cs typeface="Calibri"/>
              </a:rPr>
              <a:t>right</a:t>
            </a:r>
            <a:r>
              <a:rPr lang="en-US" sz="2000" dirty="0">
                <a:latin typeface="Calibri"/>
                <a:cs typeface="Calibri"/>
              </a:rPr>
              <a:t> agent function?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Can it be implemented by a small agent program?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(Can we ask, “What is the right agent program?”)</a:t>
            </a:r>
          </a:p>
        </p:txBody>
      </p:sp>
      <p:pic>
        <p:nvPicPr>
          <p:cNvPr id="11" name="Picture 10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382000" cy="3546873"/>
          </a:xfrm>
        </p:spPr>
        <p:txBody>
          <a:bodyPr/>
          <a:lstStyle/>
          <a:p>
            <a:r>
              <a:rPr lang="en-US" dirty="0"/>
              <a:t>A rational agent is one that does the </a:t>
            </a:r>
            <a:r>
              <a:rPr lang="en-US" dirty="0">
                <a:solidFill>
                  <a:srgbClr val="FF0000"/>
                </a:solidFill>
              </a:rPr>
              <a:t>right thing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rational at any given time depends on four things: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•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performance measure</a:t>
            </a:r>
            <a:r>
              <a:rPr lang="en-US" sz="2000" dirty="0">
                <a:solidFill>
                  <a:schemeClr val="tx1"/>
                </a:solidFill>
              </a:rPr>
              <a:t> that defines the criterion of success.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The </a:t>
            </a:r>
            <a:r>
              <a:rPr lang="en-US" sz="2000" dirty="0">
                <a:solidFill>
                  <a:srgbClr val="FF0000"/>
                </a:solidFill>
              </a:rPr>
              <a:t>agent’s prior knowledge </a:t>
            </a:r>
            <a:r>
              <a:rPr lang="en-US" sz="2000" dirty="0">
                <a:solidFill>
                  <a:schemeClr val="tx1"/>
                </a:solidFill>
              </a:rPr>
              <a:t>of the environment.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The </a:t>
            </a:r>
            <a:r>
              <a:rPr lang="en-US" sz="2000" dirty="0">
                <a:solidFill>
                  <a:srgbClr val="FF0000"/>
                </a:solidFill>
              </a:rPr>
              <a:t>actions </a:t>
            </a:r>
            <a:r>
              <a:rPr lang="en-US" sz="2000" dirty="0">
                <a:solidFill>
                  <a:schemeClr val="tx1"/>
                </a:solidFill>
              </a:rPr>
              <a:t>that the agent can perform.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• The </a:t>
            </a:r>
            <a:r>
              <a:rPr lang="en-US" sz="2000" dirty="0">
                <a:solidFill>
                  <a:srgbClr val="FF0000"/>
                </a:solidFill>
              </a:rPr>
              <a:t>agent’s percept </a:t>
            </a:r>
            <a:r>
              <a:rPr lang="en-US" sz="2000" dirty="0">
                <a:solidFill>
                  <a:schemeClr val="tx1"/>
                </a:solidFill>
              </a:rPr>
              <a:t>sequence to date.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claim that under these circumstances the agent is indeed rational</a:t>
            </a:r>
          </a:p>
          <a:p>
            <a:pPr lvl="2"/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0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8839200" cy="3546873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b="1" i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one point per square cleaned up?</a:t>
            </a:r>
          </a:p>
          <a:p>
            <a:pPr lvl="2"/>
            <a:r>
              <a:rPr lang="en-US" dirty="0"/>
              <a:t>NO! Rewards an agent who dumps dirt and cleans it up</a:t>
            </a:r>
          </a:p>
          <a:p>
            <a:pPr lvl="1"/>
            <a:r>
              <a:rPr lang="en-US" dirty="0"/>
              <a:t>one point per clean square per time step, for t = 1,…,T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b="1" i="1" dirty="0">
                <a:solidFill>
                  <a:srgbClr val="0000FF"/>
                </a:solidFill>
              </a:rPr>
              <a:t>expected</a:t>
            </a:r>
            <a:r>
              <a:rPr lang="en-US" dirty="0"/>
              <a:t> value of the performance measure </a:t>
            </a:r>
          </a:p>
          <a:p>
            <a:pPr lvl="1"/>
            <a:r>
              <a:rPr lang="en-US" dirty="0"/>
              <a:t>given the percept sequence to date and prior knowledge of environment</a:t>
            </a:r>
          </a:p>
          <a:p>
            <a:pPr marL="0" indent="0">
              <a:buNone/>
            </a:pPr>
            <a:r>
              <a:rPr lang="en-US" dirty="0"/>
              <a:t>Does Reflex-Vacuum-Agent implement a rational agent function?</a:t>
            </a:r>
          </a:p>
          <a:p>
            <a:pPr marL="0" indent="0">
              <a:buNone/>
            </a:pPr>
            <a:r>
              <a:rPr lang="en-US" dirty="0"/>
              <a:t>	Yes, if movement is free, or new dirt arrives frequently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human agent in Pacman</a:t>
            </a:r>
          </a:p>
        </p:txBody>
      </p:sp>
      <p:pic>
        <p:nvPicPr>
          <p:cNvPr id="3" name="pacman-l1.mp4" descr="pacman-l1.mp4">
            <a:hlinkClick r:id="" action="ppaction://media"/>
            <a:extLst>
              <a:ext uri="{FF2B5EF4-FFF2-40B4-BE49-F238E27FC236}">
                <a16:creationId xmlns:a16="http://schemas.microsoft.com/office/drawing/2014/main" id="{3E986EDD-A67C-BC47-96A8-7A9CB270FE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" y="795337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environment - 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6629400" cy="3581398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-1 per step; + 10 food; +500 win; -500 die;               +200 hit scared ghost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 err="1"/>
              <a:t>Pacman</a:t>
            </a:r>
            <a:r>
              <a:rPr lang="en-US" dirty="0"/>
              <a:t> dynamics (</a:t>
            </a:r>
            <a:r>
              <a:rPr lang="en-US" dirty="0" err="1"/>
              <a:t>incl</a:t>
            </a:r>
            <a:r>
              <a:rPr lang="en-US" dirty="0"/>
              <a:t> ghost behavior)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Left Right Up Down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Entire state is visible (except power  pellet duration)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-2" r="44802"/>
          <a:stretch/>
        </p:blipFill>
        <p:spPr bwMode="auto">
          <a:xfrm>
            <a:off x="5760720" y="1200153"/>
            <a:ext cx="3154680" cy="2531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7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7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Income, happy customer, vehicle costs, fines, insurance premiums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US streets, other drivers, customers, weather, police…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gas,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microphone, GPS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35788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805" r="16738" b="3194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Patient health, cost, reputation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Patients, medical staff, insurers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Screen display, email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Keyboard/mouse </a:t>
            </a:r>
          </a:p>
        </p:txBody>
      </p:sp>
    </p:spTree>
    <p:extLst>
      <p:ext uri="{BB962C8B-B14F-4D97-AF65-F5344CB8AC3E}">
        <p14:creationId xmlns:p14="http://schemas.microsoft.com/office/powerpoint/2010/main" val="3087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3546873"/>
          </a:xfrm>
        </p:spPr>
        <p:txBody>
          <a:bodyPr/>
          <a:lstStyle/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omniscient or clairvoyant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are limited by the available percepts.</a:t>
            </a:r>
          </a:p>
          <a:p>
            <a:pPr lvl="1"/>
            <a:r>
              <a:rPr lang="en-US" dirty="0"/>
              <a:t>No – they may lack knowledge of the environment dynamics (unless we improve the performance of crystal balls or time machines </a:t>
            </a:r>
            <a:r>
              <a:rPr lang="en-US" dirty="0">
                <a:sym typeface="Wingdings" pitchFamily="2" charset="2"/>
              </a:rPr>
              <a:t>)</a:t>
            </a:r>
            <a:r>
              <a:rPr lang="en-US" dirty="0"/>
              <a:t>.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explore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 – in unknown environments these are essential</a:t>
            </a:r>
          </a:p>
          <a:p>
            <a:pPr lvl="1"/>
            <a:r>
              <a:rPr lang="en-US" dirty="0"/>
              <a:t>Gathering information, and learn as much as possible from what it perceives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3546873"/>
          </a:xfrm>
        </p:spPr>
        <p:txBody>
          <a:bodyPr/>
          <a:lstStyle/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make mistakes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but their actions may be unsuccessful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autonomous</a:t>
            </a:r>
            <a:r>
              <a:rPr lang="en-US" dirty="0"/>
              <a:t> (i.e., transcend initial program)?</a:t>
            </a:r>
          </a:p>
          <a:p>
            <a:pPr lvl="1"/>
            <a:r>
              <a:rPr lang="en-US" dirty="0"/>
              <a:t>Yes – as they learn, their behavior depends more on their own experience</a:t>
            </a:r>
          </a:p>
        </p:txBody>
      </p:sp>
    </p:spTree>
    <p:extLst>
      <p:ext uri="{BB962C8B-B14F-4D97-AF65-F5344CB8AC3E}">
        <p14:creationId xmlns:p14="http://schemas.microsoft.com/office/powerpoint/2010/main" val="12365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environment type largely determines the agent design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 </a:t>
            </a:r>
          </a:p>
          <a:p>
            <a:pPr marL="600015" lvl="2" indent="0">
              <a:buNone/>
            </a:pPr>
            <a:r>
              <a:rPr lang="en-US" dirty="0">
                <a:solidFill>
                  <a:schemeClr val="tx1"/>
                </a:solidFill>
              </a:rPr>
              <a:t>- If an agent’s sensors give it access to the complete state of the environment at each point in time, then fully observable</a:t>
            </a:r>
            <a:r>
              <a:rPr lang="en-US" dirty="0"/>
              <a:t>.</a:t>
            </a:r>
          </a:p>
          <a:p>
            <a:pPr marL="600015" lvl="2" indent="0">
              <a:buNone/>
            </a:pPr>
            <a:r>
              <a:rPr lang="en-US" dirty="0">
                <a:solidFill>
                  <a:schemeClr val="tx1"/>
                </a:solidFill>
              </a:rPr>
              <a:t>- If the agent has no sensors at all then the environment is unobservable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Stochastic</a:t>
            </a:r>
            <a:r>
              <a:rPr lang="en-US" dirty="0"/>
              <a:t> or </a:t>
            </a:r>
            <a:r>
              <a:rPr lang="en-US" b="1" i="1" dirty="0">
                <a:solidFill>
                  <a:srgbClr val="0000FF"/>
                </a:solidFill>
              </a:rPr>
              <a:t>deterministic</a:t>
            </a:r>
            <a:r>
              <a:rPr lang="en-US" dirty="0"/>
              <a:t>=&gt; Taxi driving vs Chess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Single or Multi-agent </a:t>
            </a:r>
            <a:r>
              <a:rPr lang="en-US" dirty="0"/>
              <a:t>=&gt; Crossword Puzzle vs Chess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Static or Dynamic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=&gt; agent has time to compute a rational decision</a:t>
            </a:r>
          </a:p>
          <a:p>
            <a:pPr marL="642872" lvl="2" indent="0">
              <a:buNone/>
            </a:pPr>
            <a:r>
              <a:rPr lang="en-US" dirty="0"/>
              <a:t>If the environment can change while an agent is deliberating, then we say the environment is dynamic for that agent; otherwise, it is static.  </a:t>
            </a:r>
          </a:p>
          <a:p>
            <a:pPr marL="642872" lvl="2" indent="0">
              <a:buNone/>
            </a:pPr>
            <a:r>
              <a:rPr lang="en-US" dirty="0"/>
              <a:t>Crossword puzzle vs Taxi driving    or   Chess with clock (semi dynamic)</a:t>
            </a:r>
            <a:endParaRPr lang="en-US" b="1" i="1" dirty="0">
              <a:solidFill>
                <a:srgbClr val="FF0000"/>
              </a:solidFill>
            </a:endParaRPr>
          </a:p>
          <a:p>
            <a:pPr marL="342864" lvl="1" indent="0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  <a:p>
            <a:r>
              <a:rPr lang="en-US" dirty="0"/>
              <a:t>Rationality</a:t>
            </a:r>
          </a:p>
          <a:p>
            <a:r>
              <a:rPr lang="en-US" dirty="0"/>
              <a:t>PEAS (Performance measure, Environment, Actuators, Sensors)</a:t>
            </a:r>
          </a:p>
          <a:p>
            <a:r>
              <a:rPr lang="en-US" dirty="0"/>
              <a:t>Environment types</a:t>
            </a:r>
          </a:p>
          <a:p>
            <a:r>
              <a:rPr lang="en-US" dirty="0"/>
              <a:t>Agent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91497"/>
            <a:ext cx="8534400" cy="3546873"/>
          </a:xfrm>
        </p:spPr>
        <p:txBody>
          <a:bodyPr/>
          <a:lstStyle/>
          <a:p>
            <a:r>
              <a:rPr lang="en-US" b="1" dirty="0"/>
              <a:t>The environment type largely determines the agent design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Episodic vs. sequential</a:t>
            </a:r>
            <a:r>
              <a:rPr lang="en-US" dirty="0"/>
              <a:t> =&gt; </a:t>
            </a:r>
            <a:r>
              <a:rPr lang="en-US" sz="1500" dirty="0">
                <a:solidFill>
                  <a:schemeClr val="tx1"/>
                </a:solidFill>
              </a:rPr>
              <a:t>the current decision could affect all future decisions.  Chess and taxi driving are sequential</a:t>
            </a:r>
            <a:endParaRPr lang="en-US" sz="1500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Continuous time </a:t>
            </a:r>
            <a:r>
              <a:rPr lang="en-US" dirty="0"/>
              <a:t>=&gt; continuously operating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</a:p>
          <a:p>
            <a:pPr marL="342864" lvl="1" indent="0">
              <a:buNone/>
            </a:pPr>
            <a:r>
              <a:rPr lang="en-US" sz="1800" dirty="0"/>
              <a:t>a finite number of distinct states + a finite number of percepts and actions </a:t>
            </a:r>
            <a:endParaRPr lang="en-US" sz="1800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physics </a:t>
            </a:r>
            <a:r>
              <a:rPr lang="en-US" dirty="0"/>
              <a:t>=&gt; need for 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</a:p>
          <a:p>
            <a:pPr lvl="2"/>
            <a:r>
              <a:rPr lang="en-US" dirty="0"/>
              <a:t>It is quite possible for a </a:t>
            </a:r>
            <a:r>
              <a:rPr lang="en-US" dirty="0">
                <a:highlight>
                  <a:srgbClr val="FFFF00"/>
                </a:highlight>
              </a:rPr>
              <a:t>known environment</a:t>
            </a:r>
            <a:r>
              <a:rPr lang="en-US" dirty="0"/>
              <a:t> to be </a:t>
            </a:r>
            <a:r>
              <a:rPr lang="en-US" dirty="0">
                <a:highlight>
                  <a:srgbClr val="FFFF00"/>
                </a:highlight>
              </a:rPr>
              <a:t>partially observable</a:t>
            </a:r>
            <a:r>
              <a:rPr lang="en-US" dirty="0"/>
              <a:t>—solitaire card games, </a:t>
            </a:r>
            <a:r>
              <a:rPr lang="en-US" dirty="0">
                <a:highlight>
                  <a:srgbClr val="C0C0C0"/>
                </a:highlight>
              </a:rPr>
              <a:t>I know the rules but am still unable to see the cards that have not yet been turned over</a:t>
            </a:r>
            <a:r>
              <a:rPr lang="en-US" dirty="0"/>
              <a:t>. Conversely, an </a:t>
            </a:r>
            <a:r>
              <a:rPr lang="en-US" dirty="0">
                <a:highlight>
                  <a:srgbClr val="FFFF00"/>
                </a:highlight>
              </a:rPr>
              <a:t>unknown environment</a:t>
            </a:r>
            <a:r>
              <a:rPr lang="en-US" dirty="0"/>
              <a:t> can </a:t>
            </a:r>
            <a:r>
              <a:rPr lang="en-US" dirty="0">
                <a:highlight>
                  <a:srgbClr val="FFFF00"/>
                </a:highlight>
              </a:rPr>
              <a:t>be fully observable</a:t>
            </a:r>
            <a:r>
              <a:rPr lang="en-US" dirty="0"/>
              <a:t>—in a new video game, </a:t>
            </a:r>
            <a:r>
              <a:rPr lang="en-US" dirty="0">
                <a:highlight>
                  <a:srgbClr val="C0C0C0"/>
                </a:highlight>
              </a:rPr>
              <a:t>the screen may show the entire game state but I still don’t know what the buttons do until I try them.</a:t>
            </a:r>
            <a:endParaRPr lang="en-US" b="1" i="1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perf. measure </a:t>
            </a:r>
            <a:r>
              <a:rPr lang="en-US" dirty="0"/>
              <a:t>=&gt;  observe/interact with </a:t>
            </a:r>
            <a:r>
              <a:rPr lang="en-US" b="1" i="1" dirty="0">
                <a:solidFill>
                  <a:srgbClr val="FF0000"/>
                </a:solidFill>
              </a:rPr>
              <a:t>human principal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BD31-F42A-E849-868C-C7C6F3B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C8D50-479B-A548-BAF9-F91CD89E5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86"/>
          <a:stretch/>
        </p:blipFill>
        <p:spPr>
          <a:xfrm>
            <a:off x="100290" y="1047752"/>
            <a:ext cx="8943419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47750"/>
          <a:ext cx="8534400" cy="3657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FF00"/>
                          </a:solidFill>
                        </a:rPr>
                        <a:t>Pacman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Backgammon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Taxi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Fully or partially</a:t>
                      </a:r>
                      <a:r>
                        <a:rPr lang="en-US" sz="1800" baseline="0" dirty="0"/>
                        <a:t>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Single-agent or </a:t>
                      </a:r>
                      <a:r>
                        <a:rPr lang="en-US" sz="1800" baseline="0" dirty="0" err="1"/>
                        <a:t>multiagent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Deterministic or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Static or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Discrete or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physics?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perf. measure?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4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5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of increasing generality and complexity</a:t>
            </a:r>
          </a:p>
          <a:p>
            <a:pPr lvl="1"/>
            <a:r>
              <a:rPr lang="en-US" dirty="0"/>
              <a:t>Simple reflex agents</a:t>
            </a:r>
          </a:p>
          <a:p>
            <a:pPr lvl="1"/>
            <a:r>
              <a:rPr lang="en-US" dirty="0"/>
              <a:t>Reflex agents with state</a:t>
            </a:r>
          </a:p>
          <a:p>
            <a:pPr lvl="1"/>
            <a:r>
              <a:rPr lang="en-US" dirty="0"/>
              <a:t>Goal-based agents</a:t>
            </a:r>
          </a:p>
          <a:p>
            <a:pPr lvl="1"/>
            <a:r>
              <a:rPr lang="en-US" dirty="0"/>
              <a:t>Utility-based agents</a:t>
            </a:r>
          </a:p>
          <a:p>
            <a:pPr lvl="1"/>
            <a:r>
              <a:rPr lang="en-US" dirty="0"/>
              <a:t>Learning Agents</a:t>
            </a:r>
          </a:p>
        </p:txBody>
      </p:sp>
    </p:spTree>
    <p:extLst>
      <p:ext uri="{BB962C8B-B14F-4D97-AF65-F5344CB8AC3E}">
        <p14:creationId xmlns:p14="http://schemas.microsoft.com/office/powerpoint/2010/main" val="68457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71550"/>
            <a:ext cx="6156799" cy="3909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A78A33-EB41-C047-9121-2C16B15434EE}"/>
              </a:ext>
            </a:extLst>
          </p:cNvPr>
          <p:cNvSpPr/>
          <p:nvPr/>
        </p:nvSpPr>
        <p:spPr>
          <a:xfrm>
            <a:off x="6540528" y="1556087"/>
            <a:ext cx="25713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pitchFamily="2" charset="0"/>
              </a:rPr>
              <a:t>The simplest kind of agent is the simple reflex agent. </a:t>
            </a:r>
          </a:p>
          <a:p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These agents select actions on the basis</a:t>
            </a:r>
          </a:p>
          <a:p>
            <a:r>
              <a:rPr lang="en-US" dirty="0">
                <a:latin typeface="Times" pitchFamily="2" charset="0"/>
              </a:rPr>
              <a:t>of the current percept, ignoring the rest of the percept history.</a:t>
            </a:r>
            <a:endParaRPr lang="en-US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0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F8A0C-A4E5-4442-8E9E-A2AC85C712B8}"/>
              </a:ext>
            </a:extLst>
          </p:cNvPr>
          <p:cNvSpPr/>
          <p:nvPr/>
        </p:nvSpPr>
        <p:spPr>
          <a:xfrm>
            <a:off x="381000" y="127635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These agents only succeed in the fully observable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 Simple reflex agent does not consider any part of percepts history during their decision and action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 Simple reflex agent works on Condition-action rule, which means it maps the current state to action. Such as a Room Cleaner agent, it works only if there is dirt in the room.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Problems for the simple reflex agent design approach: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They have very limited intelligence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They do not have knowledge of non-perceptual parts of the current state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Not adaptive to changes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0577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02BA3-CDAC-024A-BD8B-AA3997D4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85850"/>
            <a:ext cx="826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 with state</a:t>
            </a:r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2" y="868375"/>
            <a:ext cx="6172201" cy="39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6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F8A0C-A4E5-4442-8E9E-A2AC85C712B8}"/>
              </a:ext>
            </a:extLst>
          </p:cNvPr>
          <p:cNvSpPr/>
          <p:nvPr/>
        </p:nvSpPr>
        <p:spPr>
          <a:xfrm>
            <a:off x="381000" y="127635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Model-based agent can work in a </a:t>
            </a:r>
            <a:r>
              <a:rPr lang="en-US" b="1" dirty="0"/>
              <a:t>partially observable </a:t>
            </a:r>
            <a:r>
              <a:rPr lang="en-US" dirty="0"/>
              <a:t>environment, and track the situation.</a:t>
            </a:r>
          </a:p>
          <a:p>
            <a:r>
              <a:rPr lang="en-US" dirty="0"/>
              <a:t>A model-based agent has two important factors:</a:t>
            </a:r>
          </a:p>
          <a:p>
            <a:pPr lvl="1"/>
            <a:r>
              <a:rPr lang="en-US" b="1" dirty="0"/>
              <a:t>- Model:</a:t>
            </a:r>
            <a:r>
              <a:rPr lang="en-US" dirty="0"/>
              <a:t> It is knowledge about "how things happen in the world," so it is called a Model-based agent.</a:t>
            </a:r>
          </a:p>
          <a:p>
            <a:pPr lvl="1"/>
            <a:r>
              <a:rPr lang="en-US" b="1" dirty="0"/>
              <a:t>- Internal State:</a:t>
            </a:r>
            <a:r>
              <a:rPr lang="en-US" dirty="0"/>
              <a:t> It is a representation of the current state based on percept history. </a:t>
            </a:r>
          </a:p>
          <a:p>
            <a:r>
              <a:rPr lang="en-US" dirty="0"/>
              <a:t>These agents have the model, "which is knowledge of the world" and based on the model they perform actions. </a:t>
            </a:r>
          </a:p>
          <a:p>
            <a:r>
              <a:rPr lang="en-US" dirty="0"/>
              <a:t>Updating the agent state requires information about:</a:t>
            </a:r>
          </a:p>
          <a:p>
            <a:pPr lvl="1"/>
            <a:r>
              <a:rPr lang="en-US" dirty="0"/>
              <a:t>How the world evolves</a:t>
            </a:r>
          </a:p>
          <a:p>
            <a:pPr lvl="1"/>
            <a:r>
              <a:rPr lang="en-US" dirty="0"/>
              <a:t>How the agent's action affects the world.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53426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9570-A72E-7C44-9827-8FF8C59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F530-9FFB-A04E-B32C-C2CBF575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E8F25-B3AD-C34B-A98A-C8ED5633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7752"/>
            <a:ext cx="8407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0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95353"/>
            <a:ext cx="6172200" cy="39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 agents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F8A0C-A4E5-4442-8E9E-A2AC85C712B8}"/>
              </a:ext>
            </a:extLst>
          </p:cNvPr>
          <p:cNvSpPr/>
          <p:nvPr/>
        </p:nvSpPr>
        <p:spPr>
          <a:xfrm>
            <a:off x="381000" y="127635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knowledge of the current state environment is not always sufficient to decide for an agent to what to do. </a:t>
            </a:r>
          </a:p>
          <a:p>
            <a:endParaRPr lang="en-US" dirty="0"/>
          </a:p>
          <a:p>
            <a:r>
              <a:rPr lang="en-US" dirty="0"/>
              <a:t>The agent needs to know its goal which describes desirable situations.</a:t>
            </a:r>
          </a:p>
          <a:p>
            <a:r>
              <a:rPr lang="en-US" dirty="0"/>
              <a:t>Goal-based agents expand the capabilities of the model-based agent by having the "goal" information.</a:t>
            </a:r>
          </a:p>
          <a:p>
            <a:endParaRPr lang="en-US" dirty="0"/>
          </a:p>
          <a:p>
            <a:r>
              <a:rPr lang="en-US" dirty="0"/>
              <a:t>They choose an action, so that they can achieve the goal.</a:t>
            </a:r>
          </a:p>
          <a:p>
            <a:endParaRPr lang="en-US" dirty="0"/>
          </a:p>
          <a:p>
            <a:r>
              <a:rPr lang="en-US" dirty="0"/>
              <a:t>These agents may have to consider a long sequence of possible actions before deciding whether the goal is achieved or not. Such considerations of different scenario are called searching and planning, which makes an agent proactive.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227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pic>
        <p:nvPicPr>
          <p:cNvPr id="4" name="Picture 3" descr="utility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1550"/>
            <a:ext cx="6163310" cy="39508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F6DEAB-493F-964A-8575-286D7D7D0460}"/>
              </a:ext>
            </a:extLst>
          </p:cNvPr>
          <p:cNvSpPr/>
          <p:nvPr/>
        </p:nvSpPr>
        <p:spPr>
          <a:xfrm>
            <a:off x="6400800" y="971550"/>
            <a:ext cx="2667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These agents are similar to the goal-based agent but provide an extra component of utility measurement which makes them different by providing a measure of success at a given state.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Utility-based agent act based not only goals but also the best way to achieve the goal.</a:t>
            </a:r>
          </a:p>
        </p:txBody>
      </p:sp>
    </p:spTree>
    <p:extLst>
      <p:ext uri="{BB962C8B-B14F-4D97-AF65-F5344CB8AC3E}">
        <p14:creationId xmlns:p14="http://schemas.microsoft.com/office/powerpoint/2010/main" val="120324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046A-B6C7-1E4A-AA7C-5F2D43D9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A52BA-4AC5-AB48-AFC7-8DA63EFA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1550"/>
            <a:ext cx="6435213" cy="35790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7C4C2F-F619-1C49-8B29-AC59AC019F47}"/>
              </a:ext>
            </a:extLst>
          </p:cNvPr>
          <p:cNvSpPr/>
          <p:nvPr/>
        </p:nvSpPr>
        <p:spPr>
          <a:xfrm>
            <a:off x="6629400" y="981997"/>
            <a:ext cx="251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pitchFamily="2" charset="0"/>
              </a:rPr>
              <a:t>Learning in intelligent agents can be summarized as a process of modification of each component of the agent to bring the components into closer agreement with the available feedback information, thereby improving the overall performance of the agent.</a:t>
            </a:r>
            <a:endParaRPr lang="en-US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8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9C8-5B54-5347-9F4B-D810E61E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8BB-D77F-2045-B62C-F15B1234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example, after the taxi makes a quick left turn across three lanes of traffic, 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the critic observes the shocking language used by other drivers</a:t>
            </a:r>
            <a:r>
              <a:rPr lang="en-US" dirty="0">
                <a:solidFill>
                  <a:schemeClr val="tx1"/>
                </a:solidFill>
              </a:rPr>
              <a:t>. From this experience, the learning element is able to formulate a rule saying this was a bad action, and the performance element is modified by installation of the new rule.</a:t>
            </a:r>
          </a:p>
          <a:p>
            <a:r>
              <a:rPr lang="en-US" dirty="0">
                <a:solidFill>
                  <a:schemeClr val="tx1"/>
                </a:solidFill>
              </a:rPr>
              <a:t> The problem generator might identify certain areas of behavior in need of improvement and suggest experiments, such as trying out the brakes on different road surfaces under different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84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A61-F567-0049-8791-FEEFE510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74453D-3EF8-FD47-9E78-F02DC7E9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8" y="1047750"/>
            <a:ext cx="8433564" cy="3048000"/>
          </a:xfrm>
          <a:prstGeom prst="rect">
            <a:avLst/>
          </a:prstGeom>
        </p:spPr>
      </p:pic>
      <p:pic>
        <p:nvPicPr>
          <p:cNvPr id="1025" name="Picture 1" descr="page1image40464576">
            <a:extLst>
              <a:ext uri="{FF2B5EF4-FFF2-40B4-BE49-F238E27FC236}">
                <a16:creationId xmlns:a16="http://schemas.microsoft.com/office/drawing/2014/main" id="{075C0D91-F535-8746-9C2D-569A745B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59567040">
            <a:extLst>
              <a:ext uri="{FF2B5EF4-FFF2-40B4-BE49-F238E27FC236}">
                <a16:creationId xmlns:a16="http://schemas.microsoft.com/office/drawing/2014/main" id="{3CFC758D-08B5-904B-ADF7-E0EEAE8B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9564016">
            <a:extLst>
              <a:ext uri="{FF2B5EF4-FFF2-40B4-BE49-F238E27FC236}">
                <a16:creationId xmlns:a16="http://schemas.microsoft.com/office/drawing/2014/main" id="{11F86878-9362-024E-9CFA-87C6991A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54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</a:p>
          <a:p>
            <a:r>
              <a:rPr lang="en-US" dirty="0"/>
              <a:t>Rational agents choose actions that maximize their expected utility</a:t>
            </a:r>
          </a:p>
          <a:p>
            <a:r>
              <a:rPr lang="en-US" dirty="0"/>
              <a:t>PEAS descriptions define task environments; precise PEAS specifications are essential and strongly influence agent designs </a:t>
            </a:r>
          </a:p>
          <a:p>
            <a:r>
              <a:rPr lang="en-US" dirty="0"/>
              <a:t>More difficult environments require more complex agent designs and more sophisticated representations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32EE-0920-5A47-9D24-A3879FCD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will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50-8FC7-1F4E-B8AF-E4D79C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55" y="1007862"/>
            <a:ext cx="4628146" cy="3926088"/>
          </a:xfrm>
        </p:spPr>
        <p:txBody>
          <a:bodyPr/>
          <a:lstStyle/>
          <a:p>
            <a:r>
              <a:rPr lang="en-US" dirty="0"/>
              <a:t>Chapter 3 describes one kind of </a:t>
            </a:r>
            <a:r>
              <a:rPr lang="en-US" dirty="0">
                <a:solidFill>
                  <a:srgbClr val="FF0000"/>
                </a:solidFill>
              </a:rPr>
              <a:t>goal-based agent </a:t>
            </a:r>
            <a:r>
              <a:rPr lang="en-US" dirty="0"/>
              <a:t>called a </a:t>
            </a:r>
            <a:r>
              <a:rPr lang="en-US" dirty="0">
                <a:solidFill>
                  <a:srgbClr val="FF0000"/>
                </a:solidFill>
              </a:rPr>
              <a:t>problem-solving agent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describes several general-purpose </a:t>
            </a:r>
            <a:r>
              <a:rPr lang="en-US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that can be used to solve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88354C7-3A1F-8A48-8117-EE581855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999" y="1352550"/>
            <a:ext cx="4165599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035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73B-5A08-F14F-9B4A-AB2D4B4F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C53F-83A8-8E4F-A1FB-E076C62E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Chapter1 +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9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humans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vision, audio, touch, smell, taste, proprioception</a:t>
            </a:r>
          </a:p>
          <a:p>
            <a:pPr lvl="1"/>
            <a:r>
              <a:rPr lang="en-US" dirty="0"/>
              <a:t>Actuators = muscles, secretions, changing brain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pocket calculators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key state sensors</a:t>
            </a:r>
          </a:p>
          <a:p>
            <a:pPr lvl="1"/>
            <a:r>
              <a:rPr lang="en-US" dirty="0"/>
              <a:t>Actuators = digit display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8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AI is more interested in agents with large computational resources and environments that require nontrivial decision making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13370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from percept histories to actions:</a:t>
            </a:r>
          </a:p>
          <a:p>
            <a:pPr lvl="1"/>
            <a:r>
              <a:rPr lang="en-US" i="1" dirty="0">
                <a:solidFill>
                  <a:srgbClr val="D500D6"/>
                </a:solidFill>
              </a:rPr>
              <a:t>f</a:t>
            </a:r>
            <a:r>
              <a:rPr lang="en-US" dirty="0">
                <a:solidFill>
                  <a:srgbClr val="D500D6"/>
                </a:solidFill>
              </a:rPr>
              <a:t> : </a:t>
            </a:r>
            <a:r>
              <a:rPr lang="en-US" dirty="0">
                <a:solidFill>
                  <a:srgbClr val="D500D6"/>
                </a:solidFill>
                <a:latin typeface="Lucida Calligraphy"/>
                <a:cs typeface="Lucida Calligraphy"/>
              </a:rPr>
              <a:t>P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* </a:t>
            </a:r>
            <a:r>
              <a:rPr lang="en-US" dirty="0">
                <a:solidFill>
                  <a:srgbClr val="D500D6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D500D6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Lucida Calligraphy"/>
                <a:cs typeface="Lucida Calligraphy"/>
                <a:sym typeface="Symbol"/>
              </a:rPr>
              <a:t>A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/>
              </a:rPr>
              <a:t>I.e., the agent’s actual response to any sequence of percepts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1BD0A9-EB84-A040-981A-2BAF20DE11D6}"/>
              </a:ext>
            </a:extLst>
          </p:cNvPr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F28B2C-00E8-A840-A91B-B397DA3469A6}"/>
                </a:ext>
              </a:extLst>
            </p:cNvPr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03A40-109D-0547-859B-A725989243BB}"/>
                </a:ext>
              </a:extLst>
            </p:cNvPr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D63897-2FA2-F04E-94A1-F57126D9CEB8}"/>
                </a:ext>
              </a:extLst>
            </p:cNvPr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38A7E7-11B9-FE42-A87F-FE1685361E1F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593D50-F348-F840-AEAC-AA13C7198EE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EDE23A-2D66-DA49-9542-EA66A6D7F1A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106310-84F2-6046-9F13-FF55C7336D7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BB760-8D7A-3245-B1D5-9EE2FADD1109}"/>
                </a:ext>
              </a:extLst>
            </p:cNvPr>
            <p:cNvGrpSpPr/>
            <p:nvPr/>
          </p:nvGrpSpPr>
          <p:grpSpPr>
            <a:xfrm rot="16200000">
              <a:off x="1354172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3250C1-3B06-0B47-90BC-DD0E8B913CFA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5195FA-9716-2A49-B64E-D6770C132D61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356B9E-5CB5-D748-850C-343BD4A6F45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EC905E-8F72-464A-8FA3-B0DF7559CFE1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B18C18-C310-7249-A2BE-D590D380EF0D}"/>
                </a:ext>
              </a:extLst>
            </p:cNvPr>
            <p:cNvGrpSpPr/>
            <p:nvPr/>
          </p:nvGrpSpPr>
          <p:grpSpPr>
            <a:xfrm rot="16200000">
              <a:off x="1918952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A453C-E160-0A4A-BA9E-C586895B1B2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88A4FB-8155-4241-9961-7A992CD638A4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06167B-830D-1045-A01D-FA37E42BC34C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7F2937-247D-FC41-80E0-54804EC87FD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C27575-4F5B-E74F-AB97-77C955BCC4C1}"/>
                </a:ext>
              </a:extLst>
            </p:cNvPr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379C5A-1F78-A147-B256-6429210F05F1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DA83B0-6B95-1340-84A1-D2C8E6C6933F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AA69AE-B0D6-6F49-B02A-4CD53B06F7F7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15E3806-90B4-3D4D-87F0-DFD0B75284C4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E1A91F-8969-7B49-896D-51F1E15817B7}"/>
              </a:ext>
            </a:extLst>
          </p:cNvPr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58C1DA6-D6E3-CD49-9A08-A862C040FF25}"/>
              </a:ext>
            </a:extLst>
          </p:cNvPr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C1BAB6-ADEF-554F-A174-1D198A567A16}"/>
                </a:ext>
              </a:extLst>
            </p:cNvPr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E2F034-C709-314C-A629-DAABD4B2C8FC}"/>
                </a:ext>
              </a:extLst>
            </p:cNvPr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B2325B-1D1B-534A-AF8C-4434A71E2E91}"/>
                </a:ext>
              </a:extLst>
            </p:cNvPr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DA2FF8-D740-214A-BC09-EE30628BA2B2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5CFBEE-28AB-7E44-B67A-FB096544425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140F71-B203-CD41-87D9-52368081C246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13964CC-227A-D743-BFD9-7C5273D39D8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2EB74E-8B86-C14B-9596-8A0A507F82EC}"/>
                </a:ext>
              </a:extLst>
            </p:cNvPr>
            <p:cNvGrpSpPr/>
            <p:nvPr/>
          </p:nvGrpSpPr>
          <p:grpSpPr>
            <a:xfrm rot="16200000">
              <a:off x="3080224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D5E31C-23A1-9B4D-AD24-4C249D48900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F507CFC-1FC7-7F4E-BD57-05659103B77D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A34D66-329E-4B47-B0DD-40AE3BD13B18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CF2C81-2185-5C4E-B36B-D786BD0AF93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B27832-9403-6D4E-BFC7-58664ACD18D3}"/>
                </a:ext>
              </a:extLst>
            </p:cNvPr>
            <p:cNvGrpSpPr/>
            <p:nvPr/>
          </p:nvGrpSpPr>
          <p:grpSpPr>
            <a:xfrm rot="16200000">
              <a:off x="3645004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57906C-C1B7-164A-A2A8-A6EC109E455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E4EB54-AD76-3644-AB0E-A18E614203C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8EF3382-9976-834C-B9D8-E84335B6B1E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7B8EDA-9996-1842-8532-22154589C39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E09753-7DA0-BE46-9781-B34409499329}"/>
                </a:ext>
              </a:extLst>
            </p:cNvPr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3401FE-8F2E-3348-8B72-CEE9D858E5D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6804C6-26EC-7A4A-8AD0-01F3BD301F02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6F87F8-8AF6-B443-B79D-EDA93170F96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DBDA7C5-5C9C-584B-B512-46F4085DB8CE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BAD14A-949F-6646-A939-D9CAFA6544C9}"/>
              </a:ext>
            </a:extLst>
          </p:cNvPr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88F51A-468D-C24B-A63B-2ED61748DAC3}"/>
              </a:ext>
            </a:extLst>
          </p:cNvPr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02A1597-F9A9-264F-B7E4-ADC9E14425F6}"/>
                </a:ext>
              </a:extLst>
            </p:cNvPr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6FB7B0-8153-E445-94AD-B2A7501F650E}"/>
                </a:ext>
              </a:extLst>
            </p:cNvPr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9FB116-E8FF-9140-899E-21FBF94F3398}"/>
                </a:ext>
              </a:extLst>
            </p:cNvPr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83C2B3-CFA3-2E44-BD01-CA058D56A48A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47037DC-D4DE-A447-9666-A5AEAE8306FC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9A862E-C995-8C4B-976A-8BB3EAEFED7C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45472B7-F9C6-0942-989E-A3468C91FDAB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A3842A-071E-B54F-AF26-305EE1AA4E59}"/>
                </a:ext>
              </a:extLst>
            </p:cNvPr>
            <p:cNvGrpSpPr/>
            <p:nvPr/>
          </p:nvGrpSpPr>
          <p:grpSpPr>
            <a:xfrm rot="16200000">
              <a:off x="4803383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A5CC6F1-6BBC-AE44-871B-85521249A57F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FFC1C29-809E-CB40-8DC6-8AD4F7B3A5F0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8BCA79-4D3A-7142-A33A-777B18072352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6A9A12-B0E8-5646-A503-F5B2F1544C6B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B4257D-A367-3844-843F-B417E07652D6}"/>
                </a:ext>
              </a:extLst>
            </p:cNvPr>
            <p:cNvGrpSpPr/>
            <p:nvPr/>
          </p:nvGrpSpPr>
          <p:grpSpPr>
            <a:xfrm rot="16200000">
              <a:off x="536816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90C3BF-BDB3-654A-BC22-B380B21E40E7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DF703E-A30B-3A4D-9DCC-7B7C2FCE8799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630FD3-070C-8240-B2CA-BA5B1040FE8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AC6C674-EF2C-7349-AD44-135405D5BBA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CAD0F9-B516-2B46-AF36-BF3429139928}"/>
                </a:ext>
              </a:extLst>
            </p:cNvPr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F22F991-435A-B24F-B728-A20B076BE186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4C5832F-7050-264B-83F1-E7B6CD4CF308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D647527-3D86-5245-9276-58C09900103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AD6794A-A627-F54B-A729-52A4ED8421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8CF1A37-E94A-3147-8169-89C6A15EDE98}"/>
              </a:ext>
            </a:extLst>
          </p:cNvPr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DROP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E33C45-B494-7C4D-829D-E7D3A404CD5C}"/>
              </a:ext>
            </a:extLst>
          </p:cNvPr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RIGHT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EB8C9B4-3B3B-DB41-85BD-97E8F62F1A44}"/>
              </a:ext>
            </a:extLst>
          </p:cNvPr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681822-6550-234D-A8F2-65E2F3E78D67}"/>
                </a:ext>
              </a:extLst>
            </p:cNvPr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E29246-6795-C74B-B587-C34B99225B81}"/>
                </a:ext>
              </a:extLst>
            </p:cNvPr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A654F1E-8FE5-EA45-BB51-60E314EBBC93}"/>
                </a:ext>
              </a:extLst>
            </p:cNvPr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EC0D1DA-B96D-CF4C-B807-3C3A62534FDE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4767318-667A-2F48-9E85-E1C5FF80105D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1F2C062-E2D7-0342-9B14-6B4AD979C7CD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A32537-F626-4643-AED0-198D413D38A7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3FE743A-9E48-7A47-AB36-97C0497BE641}"/>
                </a:ext>
              </a:extLst>
            </p:cNvPr>
            <p:cNvGrpSpPr/>
            <p:nvPr/>
          </p:nvGrpSpPr>
          <p:grpSpPr>
            <a:xfrm rot="16200000">
              <a:off x="7254662" y="25783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832117F-18B2-B34D-8747-08CB51ECE847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9DAC3DC-5F5E-9E4F-85D8-B6C9AD1FEDDE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7A907FA-DF18-9741-8AF2-39E963F316FC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DC397C-C069-9648-A226-466DD69E667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7DEFCD9-5CD0-D54F-A2AB-7A958251CB72}"/>
                </a:ext>
              </a:extLst>
            </p:cNvPr>
            <p:cNvGrpSpPr/>
            <p:nvPr/>
          </p:nvGrpSpPr>
          <p:grpSpPr>
            <a:xfrm rot="16200000">
              <a:off x="709132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0AB321F-A2A2-9F44-9FD2-7F299E03C59D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DB42408-E2A8-8E4E-9729-74CAA4475C1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A35E68D-3EF9-EA40-8453-FC2ABA36EFC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EA12D3E-DE0D-B540-ACBE-2EBE1164749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3BE623-F131-3D42-B301-161A674CEFE6}"/>
                </a:ext>
              </a:extLst>
            </p:cNvPr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CA6044-CA5B-A74A-B858-ADC161BF44AB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9C91617-F3EE-1147-BD35-38199C824B00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6AABCCB-03DF-A345-8145-2D99A825B9B5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BBFD23-E4F0-DC4B-A4CD-EA0A51CE64B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A642DE8-8049-F644-8D51-29261BBB63C8}"/>
                </a:ext>
              </a:extLst>
            </p:cNvPr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D1028F-C74D-8B4D-B558-4501EFBDCB1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B174D49-07BC-324F-BDA6-00B391BD84FB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446BB31-54B4-8943-B7B6-8A3AA9B24C11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1CDDDFD-3514-B04C-A093-D1AC40826CD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FCC228D-2162-C046-B31E-166F4BA1CAC9}"/>
              </a:ext>
            </a:extLst>
          </p:cNvPr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BB3C52-39AB-1E42-95D6-083027A3CA74}"/>
              </a:ext>
            </a:extLst>
          </p:cNvPr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165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  <p:bldP spid="83" grpId="0"/>
      <p:bldP spid="106" grpId="0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  <a:sym typeface="Symbol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agent program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dirty="0">
                <a:latin typeface="Calibri"/>
                <a:cs typeface="Calibri"/>
                <a:sym typeface="Symbol"/>
              </a:rPr>
              <a:t> runs on some machine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latin typeface="Calibri"/>
                <a:cs typeface="Calibri"/>
                <a:sym typeface="Symbol"/>
              </a:rPr>
              <a:t> to </a:t>
            </a:r>
            <a:r>
              <a:rPr lang="en-US" u="sng" dirty="0">
                <a:latin typeface="Calibri"/>
                <a:cs typeface="Calibri"/>
                <a:sym typeface="Symbol"/>
              </a:rPr>
              <a:t>implement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Symbol"/>
              </a:rPr>
              <a:t> :</a:t>
            </a:r>
          </a:p>
          <a:p>
            <a:pPr lvl="1"/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 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=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Agent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(</a:t>
            </a:r>
            <a:r>
              <a:rPr lang="en-US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i="1" dirty="0" err="1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,M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Real machines have limited speed and memory, introducing delay, so agent function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depends 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as well as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24DB86-15B9-9C46-8E7D-339467B50B07}"/>
              </a:ext>
            </a:extLst>
          </p:cNvPr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29DA6B-5CE4-8449-94DF-AF4E07490FB4}"/>
                </a:ext>
              </a:extLst>
            </p:cNvPr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5B47D6-A121-6643-9449-B282EF520DD9}"/>
                </a:ext>
              </a:extLst>
            </p:cNvPr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423259-4CED-EB48-AE8F-40C3F930981F}"/>
                </a:ext>
              </a:extLst>
            </p:cNvPr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1C18AF-0DD1-F04B-AE1D-16A17DCBB8DB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D5E9CB-B6BE-624E-BE59-D380819828C2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317B2D-509B-1C41-AF37-CBD59C35A6B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7BAE1C-34C1-0548-98FB-2050FA2AB176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D20AD-29A0-4F44-9F37-DA7B7C80F906}"/>
                </a:ext>
              </a:extLst>
            </p:cNvPr>
            <p:cNvGrpSpPr/>
            <p:nvPr/>
          </p:nvGrpSpPr>
          <p:grpSpPr>
            <a:xfrm rot="16200000">
              <a:off x="1354172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73FEBA-8444-B745-A90E-881A6865E6F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D4AD66-358E-5544-8C96-6EE3CA9828C3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7FB3D1-D7BE-2F4C-9821-8E2C4ABDC36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CA7C5F-7D7B-044E-BF5E-AAD12B4C7CB0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7596B9-F19E-9D43-8CA3-4493FD0C8AF5}"/>
                </a:ext>
              </a:extLst>
            </p:cNvPr>
            <p:cNvGrpSpPr/>
            <p:nvPr/>
          </p:nvGrpSpPr>
          <p:grpSpPr>
            <a:xfrm rot="16200000">
              <a:off x="1918952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39C27D-85D9-F047-9177-B1C36E6EBA4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CBEE10-7766-6E4F-905D-99A58D52CEE2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0A7840-11F3-AF4E-A252-5AED54E1291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103953D-1559-B946-B3CB-32EFC46CD5A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00686F-3185-ED4D-86C2-81257190C2EF}"/>
                </a:ext>
              </a:extLst>
            </p:cNvPr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EAC51F-115B-8C49-8C6A-1ABC93B02F62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DE3945-7150-ED4A-BEF9-474DA9691A9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59D375-36BE-6C48-B26D-259D55AB830D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C5B82F-FD46-3746-9590-44EEC16C99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443264-4B5C-BD4A-803F-B9CE41A76CF9}"/>
              </a:ext>
            </a:extLst>
          </p:cNvPr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FBC492-245A-484F-9452-93AE99E7ED02}"/>
              </a:ext>
            </a:extLst>
          </p:cNvPr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4CDCE-4A20-8248-B482-1BD96D8B11DF}"/>
                </a:ext>
              </a:extLst>
            </p:cNvPr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7AB15-9956-404B-9690-451D70F7D0F3}"/>
                </a:ext>
              </a:extLst>
            </p:cNvPr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22A19-9B75-4840-899D-6D79142AD872}"/>
                </a:ext>
              </a:extLst>
            </p:cNvPr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305DA8C-F003-2E48-A86F-FB8FCB4F8FF8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D6DD64-4848-294C-A76E-81D2B1F82A20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98D8E4-66FB-3D45-A23D-392DCDF8F70F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C321C1-8540-D24A-BDB0-813F4BA103B1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BF1B59-87B0-9E4F-B105-DEFADE43356A}"/>
                </a:ext>
              </a:extLst>
            </p:cNvPr>
            <p:cNvGrpSpPr/>
            <p:nvPr/>
          </p:nvGrpSpPr>
          <p:grpSpPr>
            <a:xfrm rot="16200000">
              <a:off x="3080224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372F2C-A659-8B4A-95D8-96B2BEB4EC50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235FE9-2D69-6946-AFDD-4E09CFE54DFB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098815-DA42-6640-BCE9-5B4C0703D4D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D88DF-3972-964F-9922-3ECDE32A3678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E1B178-CE88-144A-A565-003A4571A06E}"/>
                </a:ext>
              </a:extLst>
            </p:cNvPr>
            <p:cNvGrpSpPr/>
            <p:nvPr/>
          </p:nvGrpSpPr>
          <p:grpSpPr>
            <a:xfrm rot="16200000">
              <a:off x="3645004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73B46F-E656-F642-9449-DCA8FC19F6EA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F5353A9-713B-BF42-9BC1-72DE4733428E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C5F70F-6E48-264A-9AAB-56530E90304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445039-C2EC-DB41-822F-AE9C95380DAC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4AD965-C0B8-F446-A4CB-0324CB9C2718}"/>
                </a:ext>
              </a:extLst>
            </p:cNvPr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B2897C7-2E11-F242-B245-C103611E3AA5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048C6E0-28CD-8C48-B9FE-9E926CFE885E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061C64-3E75-AE4D-9028-57F6780EDAB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DAEFB73-0030-DB4B-8E8B-837C5AB34FE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E2FDE32-F849-D84B-A00A-EAE566CBA2EB}"/>
              </a:ext>
            </a:extLst>
          </p:cNvPr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7398E17-57AB-3A4E-BDED-A2A01BD1568F}"/>
              </a:ext>
            </a:extLst>
          </p:cNvPr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9CDCA9-B256-254B-8040-1CED755D77CF}"/>
                </a:ext>
              </a:extLst>
            </p:cNvPr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953AB8-A503-1745-8C95-5EE031136C60}"/>
                </a:ext>
              </a:extLst>
            </p:cNvPr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07B82B-944B-0B4F-BC58-7E236BE79065}"/>
                </a:ext>
              </a:extLst>
            </p:cNvPr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368BCA-07AA-0A46-8E1C-1B0C52FDFBE7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82CC27E-45AF-6348-88C0-3A37BDE7E17E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F759482-AD00-FF49-AB9C-382D271749CB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AD0350-6294-D443-931F-04FE55F6E3F2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EF73E4-F6AA-E54A-B7E3-C6F17B24D980}"/>
                </a:ext>
              </a:extLst>
            </p:cNvPr>
            <p:cNvGrpSpPr/>
            <p:nvPr/>
          </p:nvGrpSpPr>
          <p:grpSpPr>
            <a:xfrm rot="16200000">
              <a:off x="4803383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128A1C-6A9D-1749-998E-2F6C266320FE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88536F-B12C-F242-BFB8-FF7D2405CD79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83C930E-38C7-8040-9190-A42B39E8BB9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5351552-74FF-8949-BB33-DC4347938422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CB2F13-482D-B24A-9D68-A337A3EA159E}"/>
                </a:ext>
              </a:extLst>
            </p:cNvPr>
            <p:cNvGrpSpPr/>
            <p:nvPr/>
          </p:nvGrpSpPr>
          <p:grpSpPr>
            <a:xfrm rot="16200000">
              <a:off x="536816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D6347D-6FBC-1242-AB1F-4BB4BDCAD1F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4246152-92C6-EB41-A853-04517C9565F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BA0E76-D324-2B44-81B9-7AFA268F55F2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A9080A-EDAB-534C-AFCA-D84124FF856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35C5A1-5043-2544-8095-AC2688B3F8F5}"/>
                </a:ext>
              </a:extLst>
            </p:cNvPr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759CBF-2258-A04D-8F79-3D638BABD58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9841AD-BD93-474F-A708-9BFBE7285EA9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503FC0-1AF4-6D49-9E8A-3031DED04763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A07DBE-A562-F545-835C-11E0A77815AC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77D4DA8-1C8F-D547-8894-7A3165946E48}"/>
              </a:ext>
            </a:extLst>
          </p:cNvPr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6DDEDF-7CE7-B84A-A3CA-4B549F23675C}"/>
              </a:ext>
            </a:extLst>
          </p:cNvPr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1DCF9D-3B50-E44F-B696-C031048F9606}"/>
              </a:ext>
            </a:extLst>
          </p:cNvPr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4CDDA2B-2D70-E040-BBD2-1F2A4C58C174}"/>
                </a:ext>
              </a:extLst>
            </p:cNvPr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97F37B-53F1-E347-9EA2-44FC9432AF37}"/>
                </a:ext>
              </a:extLst>
            </p:cNvPr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E810D4-FBA1-BA47-9952-B3ED8400DF8F}"/>
                </a:ext>
              </a:extLst>
            </p:cNvPr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7F9AE-1E8B-E146-A3F2-B14272452424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FA0532E-F6B2-F142-A8CF-43143AF9C9D4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60D9544-9D24-474A-B039-12FC91A8CF61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42BDDBB-2E6A-8F49-BBA0-DE89DEE18B4F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91A865-BE9B-9049-B944-A7CE7FF18958}"/>
                </a:ext>
              </a:extLst>
            </p:cNvPr>
            <p:cNvGrpSpPr/>
            <p:nvPr/>
          </p:nvGrpSpPr>
          <p:grpSpPr>
            <a:xfrm rot="16200000">
              <a:off x="7254662" y="28069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49465B-BEE3-724F-9143-90F71EB247DC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41ACAA2-1617-F54F-A6EB-9CE09E878CBC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3A03ACC-F036-9C4C-9565-D8DEC63BBE8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148534A-B046-8445-8570-B63CC2B002DA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49CC7A-761B-7348-9CF1-D5E04500FC28}"/>
                </a:ext>
              </a:extLst>
            </p:cNvPr>
            <p:cNvGrpSpPr/>
            <p:nvPr/>
          </p:nvGrpSpPr>
          <p:grpSpPr>
            <a:xfrm rot="16200000">
              <a:off x="709132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FE9F69-9CF0-1C47-BED4-D533042BBE52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F068BC1-20D8-EF4E-A0E0-22DCA828CBF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508A7F-CCBC-A845-8FF9-8B4A62A9992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545E57-6752-CC49-97A3-7721352E67B6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0504B7-1986-4C43-B1F7-A74399272BFE}"/>
                </a:ext>
              </a:extLst>
            </p:cNvPr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272A19-C80D-3947-B796-59005FA4E41A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14665B9-BCA3-D84A-A7C8-453A4505A5D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ECF6F6E-B61F-714F-8F56-A218555088B8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37B604-2479-3A48-A52D-5377445D4470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9589C0E-8989-FE4E-9FE4-FAC0B9DB0915}"/>
                </a:ext>
              </a:extLst>
            </p:cNvPr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464179B-563E-5E45-A2AD-AA7332AADEE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167378A-3E25-8040-AB61-DDCCB1CB627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2BCFFA-83E9-8442-8D34-5C9DAC318AE8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E6C004-233F-3042-BA42-2E525691FDF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8320F6A-BB95-0141-ACBE-98BC67E375E1}"/>
              </a:ext>
            </a:extLst>
          </p:cNvPr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00189-A767-C542-9305-2F36CE8BD80E}"/>
              </a:ext>
            </a:extLst>
          </p:cNvPr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839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75" grpId="0"/>
      <p:bldP spid="76" grpId="0"/>
      <p:bldP spid="105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2"/>
            <a:ext cx="8534400" cy="1108473"/>
          </a:xfrm>
        </p:spPr>
        <p:txBody>
          <a:bodyPr/>
          <a:lstStyle/>
          <a:p>
            <a:r>
              <a:rPr lang="en-US" dirty="0"/>
              <a:t>Percepts: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dirty="0" err="1">
                <a:solidFill>
                  <a:srgbClr val="D500D6"/>
                </a:solidFill>
              </a:rPr>
              <a:t>location,status</a:t>
            </a:r>
            <a:r>
              <a:rPr lang="en-US" dirty="0">
                <a:solidFill>
                  <a:srgbClr val="D500D6"/>
                </a:solidFill>
              </a:rPr>
              <a:t>]</a:t>
            </a:r>
            <a:r>
              <a:rPr lang="en-US" dirty="0"/>
              <a:t>, e.g.,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i="1" dirty="0" err="1">
                <a:solidFill>
                  <a:srgbClr val="D500D6"/>
                </a:solidFill>
              </a:rPr>
              <a:t>A</a:t>
            </a:r>
            <a:r>
              <a:rPr lang="en-US" dirty="0" err="1">
                <a:solidFill>
                  <a:srgbClr val="D500D6"/>
                </a:solidFill>
              </a:rPr>
              <a:t>,</a:t>
            </a:r>
            <a:r>
              <a:rPr lang="en-US" i="1" dirty="0" err="1">
                <a:solidFill>
                  <a:srgbClr val="D500D6"/>
                </a:solidFill>
              </a:rPr>
              <a:t>Dirty</a:t>
            </a:r>
            <a:r>
              <a:rPr lang="en-US" dirty="0">
                <a:solidFill>
                  <a:srgbClr val="D500D6"/>
                </a:solidFill>
              </a:rPr>
              <a:t>]</a:t>
            </a:r>
          </a:p>
          <a:p>
            <a:r>
              <a:rPr lang="en-US" dirty="0"/>
              <a:t>Actions: </a:t>
            </a:r>
            <a:r>
              <a:rPr lang="en-US" i="1" dirty="0">
                <a:solidFill>
                  <a:srgbClr val="D500D6"/>
                </a:solidFill>
              </a:rPr>
              <a:t>Left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Right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Suck</a:t>
            </a:r>
            <a:r>
              <a:rPr lang="en-US" dirty="0"/>
              <a:t>, </a:t>
            </a:r>
            <a:r>
              <a:rPr lang="en-US" i="1" dirty="0" err="1">
                <a:solidFill>
                  <a:srgbClr val="D500D6"/>
                </a:solidFill>
              </a:rPr>
              <a:t>NoOp</a:t>
            </a:r>
            <a:endParaRPr lang="en-US" i="1" dirty="0">
              <a:solidFill>
                <a:srgbClr val="D500D6"/>
              </a:solidFill>
            </a:endParaRPr>
          </a:p>
        </p:txBody>
      </p:sp>
      <p:pic>
        <p:nvPicPr>
          <p:cNvPr id="5" name="Picture 4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2" y="980962"/>
            <a:ext cx="4372293" cy="22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8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43417</TotalTime>
  <Words>1713</Words>
  <Application>Microsoft Macintosh PowerPoint</Application>
  <PresentationFormat>On-screen Show (16:9)</PresentationFormat>
  <Paragraphs>280</Paragraphs>
  <Slides>38</Slides>
  <Notes>6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Baskerville SemiBold Italic</vt:lpstr>
      <vt:lpstr>Calibri</vt:lpstr>
      <vt:lpstr>inter-regular</vt:lpstr>
      <vt:lpstr>Lucida Calligraphy</vt:lpstr>
      <vt:lpstr>Times</vt:lpstr>
      <vt:lpstr>Wingdings</vt:lpstr>
      <vt:lpstr>dan-berkeley-nlp-v1</vt:lpstr>
      <vt:lpstr>CS 188: Artificial Intelligence </vt:lpstr>
      <vt:lpstr>Outline</vt:lpstr>
      <vt:lpstr>Agents and environments</vt:lpstr>
      <vt:lpstr>Agents and environments</vt:lpstr>
      <vt:lpstr>Agents and environments</vt:lpstr>
      <vt:lpstr>Agents and environments</vt:lpstr>
      <vt:lpstr>Agent functions</vt:lpstr>
      <vt:lpstr>Agent programs</vt:lpstr>
      <vt:lpstr>Example: Vacuum world</vt:lpstr>
      <vt:lpstr>Vacuum cleaner agent</vt:lpstr>
      <vt:lpstr>Rational Agent</vt:lpstr>
      <vt:lpstr>Rationality</vt:lpstr>
      <vt:lpstr>A human agent in Pacman</vt:lpstr>
      <vt:lpstr>The task environment - PEAS</vt:lpstr>
      <vt:lpstr>PEAS: Automated taxi</vt:lpstr>
      <vt:lpstr>PEAS: Medical diagnosis system</vt:lpstr>
      <vt:lpstr>Rationality, contd.</vt:lpstr>
      <vt:lpstr>Rationality, contd.</vt:lpstr>
      <vt:lpstr>Agent design</vt:lpstr>
      <vt:lpstr>Agent design (Cont.)</vt:lpstr>
      <vt:lpstr>Environment types</vt:lpstr>
      <vt:lpstr>Environment types</vt:lpstr>
      <vt:lpstr>Agent types</vt:lpstr>
      <vt:lpstr>Simple reflex agents</vt:lpstr>
      <vt:lpstr>Simple reflex agents</vt:lpstr>
      <vt:lpstr>PowerPoint Presentation</vt:lpstr>
      <vt:lpstr>Model-based Reflex agents with state</vt:lpstr>
      <vt:lpstr>Model-based reflex agents</vt:lpstr>
      <vt:lpstr>PowerPoint Presentation</vt:lpstr>
      <vt:lpstr>Goal-based agents</vt:lpstr>
      <vt:lpstr>Goal based agents</vt:lpstr>
      <vt:lpstr>Utility-based agents</vt:lpstr>
      <vt:lpstr>Learning Agents</vt:lpstr>
      <vt:lpstr>Example: Learning agents</vt:lpstr>
      <vt:lpstr>Spectrum of representations</vt:lpstr>
      <vt:lpstr>Summary</vt:lpstr>
      <vt:lpstr>Chapter 3 will be</vt:lpstr>
      <vt:lpstr>Quiz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Abdullah, Malak</cp:lastModifiedBy>
  <cp:revision>1605</cp:revision>
  <cp:lastPrinted>2015-08-31T22:46:19Z</cp:lastPrinted>
  <dcterms:created xsi:type="dcterms:W3CDTF">2004-08-27T04:16:05Z</dcterms:created>
  <dcterms:modified xsi:type="dcterms:W3CDTF">2021-10-25T23:39:19Z</dcterms:modified>
</cp:coreProperties>
</file>