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1"/>
  </p:sldMasterIdLst>
  <p:notesMasterIdLst>
    <p:notesMasterId r:id="rId30"/>
  </p:notesMasterIdLst>
  <p:handoutMasterIdLst>
    <p:handoutMasterId r:id="rId31"/>
  </p:handoutMasterIdLst>
  <p:sldIdLst>
    <p:sldId id="256" r:id="rId2"/>
    <p:sldId id="802" r:id="rId3"/>
    <p:sldId id="757" r:id="rId4"/>
    <p:sldId id="758" r:id="rId5"/>
    <p:sldId id="759" r:id="rId6"/>
    <p:sldId id="760" r:id="rId7"/>
    <p:sldId id="761" r:id="rId8"/>
    <p:sldId id="762" r:id="rId9"/>
    <p:sldId id="772" r:id="rId10"/>
    <p:sldId id="773" r:id="rId11"/>
    <p:sldId id="460" r:id="rId12"/>
    <p:sldId id="461" r:id="rId13"/>
    <p:sldId id="463" r:id="rId14"/>
    <p:sldId id="462" r:id="rId15"/>
    <p:sldId id="778" r:id="rId16"/>
    <p:sldId id="468" r:id="rId17"/>
    <p:sldId id="469" r:id="rId18"/>
    <p:sldId id="809" r:id="rId19"/>
    <p:sldId id="458" r:id="rId20"/>
    <p:sldId id="767" r:id="rId21"/>
    <p:sldId id="811" r:id="rId22"/>
    <p:sldId id="768" r:id="rId23"/>
    <p:sldId id="464" r:id="rId24"/>
    <p:sldId id="781" r:id="rId25"/>
    <p:sldId id="395" r:id="rId26"/>
    <p:sldId id="815" r:id="rId27"/>
    <p:sldId id="465" r:id="rId28"/>
    <p:sldId id="7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p:restoredTop sz="94635"/>
  </p:normalViewPr>
  <p:slideViewPr>
    <p:cSldViewPr snapToGrid="0" snapToObjects="1">
      <p:cViewPr varScale="1">
        <p:scale>
          <a:sx n="110" d="100"/>
          <a:sy n="110"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860D6B-4B03-744F-9FE5-56CC883A05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A29EF-204B-9E49-96BF-10B2861F13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4D0CED-78CE-F449-8FF7-9FE11BC52E45}" type="datetimeFigureOut">
              <a:rPr lang="en-US" smtClean="0"/>
              <a:t>12/18/21</a:t>
            </a:fld>
            <a:endParaRPr lang="en-US" dirty="0"/>
          </a:p>
        </p:txBody>
      </p:sp>
      <p:sp>
        <p:nvSpPr>
          <p:cNvPr id="4" name="Footer Placeholder 3">
            <a:extLst>
              <a:ext uri="{FF2B5EF4-FFF2-40B4-BE49-F238E27FC236}">
                <a16:creationId xmlns:a16="http://schemas.microsoft.com/office/drawing/2014/main" id="{D1A34ABB-435A-174C-9E63-33DE41A17F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5" name="Slide Number Placeholder 4">
            <a:extLst>
              <a:ext uri="{FF2B5EF4-FFF2-40B4-BE49-F238E27FC236}">
                <a16:creationId xmlns:a16="http://schemas.microsoft.com/office/drawing/2014/main" id="{BED6443E-873F-284A-B47A-D91DDD7D9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FADFA4-2AF3-F34E-BEA0-E8EBCF425F7D}" type="slidenum">
              <a:rPr lang="en-US" smtClean="0"/>
              <a:t>‹#›</a:t>
            </a:fld>
            <a:endParaRPr lang="en-US" dirty="0"/>
          </a:p>
        </p:txBody>
      </p:sp>
    </p:spTree>
    <p:extLst>
      <p:ext uri="{BB962C8B-B14F-4D97-AF65-F5344CB8AC3E}">
        <p14:creationId xmlns:p14="http://schemas.microsoft.com/office/powerpoint/2010/main" val="32544344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F44CE-D1A2-3549-89C5-3537AA940F51}" type="datetimeFigureOut">
              <a:rPr lang="en-US" smtClean="0"/>
              <a:t>12/18/21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F6006-E59E-4947-8707-F9D36EBEBD07}" type="slidenum">
              <a:rPr lang="en-US" smtClean="0"/>
              <a:t>‹#›</a:t>
            </a:fld>
            <a:endParaRPr lang="en-US" dirty="0"/>
          </a:p>
        </p:txBody>
      </p:sp>
    </p:spTree>
    <p:extLst>
      <p:ext uri="{BB962C8B-B14F-4D97-AF65-F5344CB8AC3E}">
        <p14:creationId xmlns:p14="http://schemas.microsoft.com/office/powerpoint/2010/main" val="13684099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a:prstGeom prst="rect">
            <a:avLst/>
          </a:prstGeom>
        </p:spPr>
        <p:txBody>
          <a:bodyPr anchor="ctr">
            <a:noAutofit/>
          </a:bodyPr>
          <a:lstStyle>
            <a:lvl1pPr algn="ctr">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452096"/>
            <a:ext cx="7891272" cy="1580636"/>
          </a:xfrm>
        </p:spPr>
        <p:txBody>
          <a:bodyPr>
            <a:normAutofit/>
          </a:bodyPr>
          <a:lstStyle>
            <a:lvl1pPr marL="0" indent="0" algn="ctr">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endParaRPr lang="en-US" dirty="0"/>
          </a:p>
        </p:txBody>
      </p:sp>
    </p:spTree>
    <p:extLst>
      <p:ext uri="{BB962C8B-B14F-4D97-AF65-F5344CB8AC3E}">
        <p14:creationId xmlns:p14="http://schemas.microsoft.com/office/powerpoint/2010/main" val="25149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82233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300038"/>
            <a:ext cx="11387137" cy="1271587"/>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314325" y="1743075"/>
            <a:ext cx="11387137"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a:xfrm>
            <a:off x="314325" y="6272784"/>
            <a:ext cx="7101459" cy="365125"/>
          </a:xfrm>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52476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67128" y="1225296"/>
            <a:ext cx="9281160" cy="3520440"/>
          </a:xfrm>
          <a:prstGeom prst="rect">
            <a:avLst/>
          </a:prstGeo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t>First Semester 2021-2022</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dirty="0"/>
              <a:t>Dr. Malak Abdullah</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C2E80E-A818-EA4B-839C-9030708D7285}" type="slidenum">
              <a:rPr lang="en-US" smtClean="0"/>
              <a:t>‹#›</a:t>
            </a:fld>
            <a:endParaRPr lang="en-US" dirty="0"/>
          </a:p>
        </p:txBody>
      </p:sp>
    </p:spTree>
    <p:extLst>
      <p:ext uri="{BB962C8B-B14F-4D97-AF65-F5344CB8AC3E}">
        <p14:creationId xmlns:p14="http://schemas.microsoft.com/office/powerpoint/2010/main" val="34598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0038" y="285750"/>
            <a:ext cx="11544299" cy="132873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00038" y="1829372"/>
            <a:ext cx="5929311"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3" y="1829372"/>
            <a:ext cx="5480113"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First Semester 2021-2022</a:t>
            </a:r>
            <a:endParaRPr lang="en-US" dirty="0"/>
          </a:p>
        </p:txBody>
      </p:sp>
      <p:sp>
        <p:nvSpPr>
          <p:cNvPr id="6" name="Footer Placeholder 5"/>
          <p:cNvSpPr>
            <a:spLocks noGrp="1"/>
          </p:cNvSpPr>
          <p:nvPr>
            <p:ph type="ftr" sz="quarter" idx="11"/>
          </p:nvPr>
        </p:nvSpPr>
        <p:spPr>
          <a:xfrm>
            <a:off x="300039" y="6272784"/>
            <a:ext cx="7115746" cy="365125"/>
          </a:xfrm>
        </p:spPr>
        <p:txBody>
          <a:bodyPr/>
          <a:lstStyle/>
          <a:p>
            <a:r>
              <a:rPr lang="en-US" dirty="0"/>
              <a:t>Dr. Malak Abdullah</a:t>
            </a:r>
          </a:p>
        </p:txBody>
      </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2779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First Semester 2021-2022</a:t>
            </a:r>
            <a:endParaRPr lang="en-US" dirty="0"/>
          </a:p>
        </p:txBody>
      </p:sp>
      <p:sp>
        <p:nvSpPr>
          <p:cNvPr id="4" name="Footer Placeholder 3"/>
          <p:cNvSpPr>
            <a:spLocks noGrp="1"/>
          </p:cNvSpPr>
          <p:nvPr>
            <p:ph type="ftr" sz="quarter" idx="11"/>
          </p:nvPr>
        </p:nvSpPr>
        <p:spPr>
          <a:xfrm>
            <a:off x="271463" y="6272784"/>
            <a:ext cx="7144321" cy="365125"/>
          </a:xfrm>
        </p:spPr>
        <p:txBody>
          <a:bodyPr/>
          <a:lstStyle/>
          <a:p>
            <a:r>
              <a:rPr lang="en-US" dirty="0"/>
              <a:t>Dr. Malak Abdullah</a:t>
            </a:r>
          </a:p>
        </p:txBody>
      </p:sp>
      <p:sp>
        <p:nvSpPr>
          <p:cNvPr id="5" name="Slide Number Placeholder 4"/>
          <p:cNvSpPr>
            <a:spLocks noGrp="1"/>
          </p:cNvSpPr>
          <p:nvPr>
            <p:ph type="sldNum" sz="quarter" idx="12"/>
          </p:nvPr>
        </p:nvSpPr>
        <p:spPr/>
        <p:txBody>
          <a:bodyPr/>
          <a:lstStyle/>
          <a:p>
            <a:fld id="{D8C2E80E-A818-EA4B-839C-9030708D7285}" type="slidenum">
              <a:rPr lang="en-US" smtClean="0"/>
              <a:t>‹#›</a:t>
            </a:fld>
            <a:endParaRPr lang="en-US" dirty="0"/>
          </a:p>
        </p:txBody>
      </p:sp>
      <p:sp>
        <p:nvSpPr>
          <p:cNvPr id="6" name="Title 5"/>
          <p:cNvSpPr>
            <a:spLocks noGrp="1"/>
          </p:cNvSpPr>
          <p:nvPr>
            <p:ph type="title"/>
          </p:nvPr>
        </p:nvSpPr>
        <p:spPr>
          <a:xfrm>
            <a:off x="271463" y="200025"/>
            <a:ext cx="11572875" cy="12858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99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First Semester 2021-2022</a:t>
            </a:r>
            <a:endParaRPr lang="en-US" dirty="0"/>
          </a:p>
        </p:txBody>
      </p:sp>
      <p:sp>
        <p:nvSpPr>
          <p:cNvPr id="3" name="Footer Placeholder 2"/>
          <p:cNvSpPr>
            <a:spLocks noGrp="1"/>
          </p:cNvSpPr>
          <p:nvPr>
            <p:ph type="ftr" sz="quarter" idx="11"/>
          </p:nvPr>
        </p:nvSpPr>
        <p:spPr>
          <a:xfrm>
            <a:off x="214313" y="6272784"/>
            <a:ext cx="7201471" cy="365125"/>
          </a:xfrm>
        </p:spPr>
        <p:txBody>
          <a:bodyPr/>
          <a:lstStyle/>
          <a:p>
            <a:r>
              <a:rPr lang="en-US" dirty="0"/>
              <a:t>Dr. Malak Abdullah</a:t>
            </a:r>
          </a:p>
        </p:txBody>
      </p:sp>
      <p:sp>
        <p:nvSpPr>
          <p:cNvPr id="4" name="Slide Number Placeholder 3"/>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4868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658100" y="0"/>
            <a:ext cx="45338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92212" y="371475"/>
            <a:ext cx="4158996" cy="1156957"/>
          </a:xfrm>
          <a:prstGeom prst="rect">
            <a:avLst/>
          </a:prstGeom>
        </p:spPr>
        <p:txBody>
          <a:bodyPr anchor="t">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328613" y="371475"/>
            <a:ext cx="7221283" cy="5638116"/>
          </a:xfrm>
        </p:spPr>
        <p:txBody>
          <a:bodyPr anchor="t"/>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92212" y="1743075"/>
            <a:ext cx="4158996" cy="4266516"/>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8303740" y="6272784"/>
            <a:ext cx="2934236" cy="365125"/>
          </a:xfrm>
        </p:spPr>
        <p:txBody>
          <a:bodyPr/>
          <a:lstStyle/>
          <a:p>
            <a:r>
              <a:rPr lang="en-US"/>
              <a:t>First Semester 2021-2022</a:t>
            </a:r>
            <a:endParaRPr lang="en-US" dirty="0"/>
          </a:p>
        </p:txBody>
      </p:sp>
      <p:sp>
        <p:nvSpPr>
          <p:cNvPr id="6" name="Footer Placeholder 5"/>
          <p:cNvSpPr>
            <a:spLocks noGrp="1"/>
          </p:cNvSpPr>
          <p:nvPr>
            <p:ph type="ftr" sz="quarter" idx="11"/>
          </p:nvPr>
        </p:nvSpPr>
        <p:spPr>
          <a:xfrm>
            <a:off x="328613" y="6272784"/>
            <a:ext cx="7087171" cy="365125"/>
          </a:xfrm>
        </p:spPr>
        <p:txBody>
          <a:bodyPr/>
          <a:lstStyle/>
          <a:p>
            <a:r>
              <a:rPr lang="en-US" dirty="0"/>
              <a:t>Dr. Malak Abdullah</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8588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49640" y="685800"/>
            <a:ext cx="3200400" cy="1737360"/>
          </a:xfrm>
          <a:prstGeom prst="rect">
            <a:avLst/>
          </a:prstGeo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First Semester 2021-2022</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4078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199" y="370332"/>
            <a:ext cx="11244263" cy="135845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98337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928813"/>
            <a:ext cx="11244263" cy="4243387"/>
          </a:xfrm>
          <a:prstGeom prst="rect">
            <a:avLst/>
          </a:prstGeom>
        </p:spPr>
        <p:txBody>
          <a:bodyPr vert="horz" lIns="91440" tIns="45720" rIns="91440" bIns="45720" rtlCol="0">
            <a:normAutofit/>
          </a:bodyPr>
          <a:lstStyle/>
          <a:p>
            <a:pPr lvl="0"/>
            <a:r>
              <a:rPr lang="en-US" dirty="0"/>
              <a:t>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t>First Semester 2021-2022</a:t>
            </a:r>
            <a:endParaRPr lang="en-US" dirty="0"/>
          </a:p>
        </p:txBody>
      </p:sp>
      <p:sp>
        <p:nvSpPr>
          <p:cNvPr id="5" name="Footer Placeholder 4"/>
          <p:cNvSpPr>
            <a:spLocks noGrp="1"/>
          </p:cNvSpPr>
          <p:nvPr>
            <p:ph type="ftr" sz="quarter" idx="3"/>
          </p:nvPr>
        </p:nvSpPr>
        <p:spPr>
          <a:xfrm>
            <a:off x="457199" y="6272784"/>
            <a:ext cx="6958585" cy="365125"/>
          </a:xfrm>
          <a:prstGeom prst="rect">
            <a:avLst/>
          </a:prstGeom>
        </p:spPr>
        <p:txBody>
          <a:bodyPr vert="horz" lIns="91440" tIns="45720" rIns="91440" bIns="45720" rtlCol="0" anchor="ctr"/>
          <a:lstStyle>
            <a:lvl1pPr algn="l">
              <a:defRPr sz="1100">
                <a:solidFill>
                  <a:schemeClr val="tx2"/>
                </a:solidFill>
              </a:defRPr>
            </a:lvl1pPr>
          </a:lstStyle>
          <a:p>
            <a:r>
              <a:rPr lang="en-US" dirty="0"/>
              <a:t>Dr. Malak Abdullah</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C2E80E-A818-EA4B-839C-9030708D7285}" type="slidenum">
              <a:rPr lang="en-US" smtClean="0"/>
              <a:t>‹#›</a:t>
            </a:fld>
            <a:endParaRPr lang="en-US" dirty="0"/>
          </a:p>
        </p:txBody>
      </p:sp>
      <p:sp>
        <p:nvSpPr>
          <p:cNvPr id="10" name="Title Placeholder 9">
            <a:extLst>
              <a:ext uri="{FF2B5EF4-FFF2-40B4-BE49-F238E27FC236}">
                <a16:creationId xmlns:a16="http://schemas.microsoft.com/office/drawing/2014/main" id="{C3C60654-A7F3-0340-9337-03849A670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16091324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3" r:id="rId5"/>
    <p:sldLayoutId id="2147483774" r:id="rId6"/>
    <p:sldLayoutId id="2147483775" r:id="rId7"/>
    <p:sldLayoutId id="2147483776" r:id="rId8"/>
    <p:sldLayoutId id="2147483777" r:id="rId9"/>
    <p:sldLayoutId id="2147483778" r:id="rId10"/>
  </p:sldLayoutIdLst>
  <p:hf hdr="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v"/>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e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6.e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6613-A60B-F84D-81C0-B833A24DCB2E}"/>
              </a:ext>
            </a:extLst>
          </p:cNvPr>
          <p:cNvSpPr>
            <a:spLocks noGrp="1"/>
          </p:cNvSpPr>
          <p:nvPr>
            <p:ph type="ctrTitle"/>
          </p:nvPr>
        </p:nvSpPr>
        <p:spPr>
          <a:xfrm>
            <a:off x="1524000" y="1376362"/>
            <a:ext cx="9144000" cy="2603274"/>
          </a:xfrm>
        </p:spPr>
        <p:txBody>
          <a:bodyPr>
            <a:normAutofit/>
          </a:bodyPr>
          <a:lstStyle/>
          <a:p>
            <a:r>
              <a:rPr lang="en-US" sz="5400" dirty="0"/>
              <a:t>Machine Learning</a:t>
            </a:r>
            <a:br>
              <a:rPr lang="en-US" sz="5400" dirty="0"/>
            </a:br>
            <a:r>
              <a:rPr lang="en-US" sz="3200" dirty="0"/>
              <a:t>SVM</a:t>
            </a:r>
          </a:p>
        </p:txBody>
      </p:sp>
      <p:sp>
        <p:nvSpPr>
          <p:cNvPr id="3" name="Subtitle 2">
            <a:extLst>
              <a:ext uri="{FF2B5EF4-FFF2-40B4-BE49-F238E27FC236}">
                <a16:creationId xmlns:a16="http://schemas.microsoft.com/office/drawing/2014/main" id="{63A7EAB4-3CB7-F64A-87A8-6ADB313E903C}"/>
              </a:ext>
            </a:extLst>
          </p:cNvPr>
          <p:cNvSpPr>
            <a:spLocks noGrp="1"/>
          </p:cNvSpPr>
          <p:nvPr>
            <p:ph type="subTitle" idx="1"/>
          </p:nvPr>
        </p:nvSpPr>
        <p:spPr>
          <a:xfrm>
            <a:off x="1524000" y="4718163"/>
            <a:ext cx="9144000" cy="1393711"/>
          </a:xfrm>
        </p:spPr>
        <p:txBody>
          <a:bodyPr>
            <a:normAutofit/>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90310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Noisy data</a:t>
            </a:r>
          </a:p>
        </p:txBody>
      </p:sp>
      <p:sp>
        <p:nvSpPr>
          <p:cNvPr id="26628" name="Rectangle 3"/>
          <p:cNvSpPr>
            <a:spLocks noGrp="1" noChangeArrowheads="1"/>
          </p:cNvSpPr>
          <p:nvPr>
            <p:ph type="body" sz="half" idx="4294967295"/>
          </p:nvPr>
        </p:nvSpPr>
        <p:spPr>
          <a:xfrm>
            <a:off x="1752600" y="5715000"/>
            <a:ext cx="8839200" cy="609600"/>
          </a:xfrm>
        </p:spPr>
        <p:txBody>
          <a:bodyPr>
            <a:normAutofit lnSpcReduction="10000"/>
          </a:bodyPr>
          <a:lstStyle/>
          <a:p>
            <a:pPr algn="ctr">
              <a:lnSpc>
                <a:spcPct val="90000"/>
              </a:lnSpc>
              <a:buNone/>
            </a:pPr>
            <a:r>
              <a:rPr lang="en-US" dirty="0" err="1"/>
              <a:t>Hyperplane</a:t>
            </a:r>
            <a:r>
              <a:rPr lang="en-US" dirty="0"/>
              <a:t> that </a:t>
            </a:r>
            <a:r>
              <a:rPr lang="en-US" dirty="0">
                <a:solidFill>
                  <a:srgbClr val="FF0000"/>
                </a:solidFill>
              </a:rPr>
              <a:t>maximizes</a:t>
            </a:r>
            <a:r>
              <a:rPr lang="en-US" dirty="0"/>
              <a:t> the </a:t>
            </a:r>
            <a:r>
              <a:rPr lang="en-US" dirty="0">
                <a:solidFill>
                  <a:srgbClr val="FF0000"/>
                </a:solidFill>
              </a:rPr>
              <a:t>margin</a:t>
            </a:r>
            <a:r>
              <a:rPr lang="en-US" dirty="0"/>
              <a:t> will have better generalization</a:t>
            </a:r>
            <a:br>
              <a:rPr lang="en-US" dirty="0"/>
            </a:br>
            <a:r>
              <a:rPr lang="en-US" dirty="0"/>
              <a:t>=&gt; B1 is better than B2</a:t>
            </a:r>
          </a:p>
        </p:txBody>
      </p:sp>
      <p:graphicFrame>
        <p:nvGraphicFramePr>
          <p:cNvPr id="26626" name="Object 4"/>
          <p:cNvGraphicFramePr>
            <a:graphicFrameLocks noGrp="1" noChangeAspect="1"/>
          </p:cNvGraphicFramePr>
          <p:nvPr>
            <p:ph sz="half" idx="4294967295"/>
          </p:nvPr>
        </p:nvGraphicFramePr>
        <p:xfrm>
          <a:off x="2381250" y="1057275"/>
          <a:ext cx="6305550" cy="4876800"/>
        </p:xfrm>
        <a:graphic>
          <a:graphicData uri="http://schemas.openxmlformats.org/presentationml/2006/ole">
            <mc:AlternateContent xmlns:mc="http://schemas.openxmlformats.org/markup-compatibility/2006">
              <mc:Choice xmlns:v="urn:schemas-microsoft-com:vml" Requires="v">
                <p:oleObj spid="_x0000_s8240" name="Visio" r:id="rId3" imgW="9963043" imgH="7704847" progId="Visio.Drawing.11">
                  <p:embed/>
                </p:oleObj>
              </mc:Choice>
              <mc:Fallback>
                <p:oleObj name="Visio" r:id="rId3" imgW="9963043" imgH="7704847" progId="Visio.Drawing.11">
                  <p:embed/>
                  <p:pic>
                    <p:nvPicPr>
                      <p:cNvPr id="266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1057275"/>
                        <a:ext cx="63055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E9025F6-06F5-0541-AD2E-59BDD0A27568}"/>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C45CBE5E-6328-6C49-955C-A3D9A824901B}"/>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791D6B2C-2861-3D48-86C0-716206CBC3B0}"/>
              </a:ext>
            </a:extLst>
          </p:cNvPr>
          <p:cNvSpPr>
            <a:spLocks noGrp="1"/>
          </p:cNvSpPr>
          <p:nvPr>
            <p:ph type="sldNum" sz="quarter" idx="12"/>
          </p:nvPr>
        </p:nvSpPr>
        <p:spPr/>
        <p:txBody>
          <a:bodyPr/>
          <a:lstStyle/>
          <a:p>
            <a:fld id="{D8C2E80E-A818-EA4B-839C-9030708D7285}" type="slidenum">
              <a:rPr lang="en-US" smtClean="0"/>
              <a:t>10</a:t>
            </a:fld>
            <a:endParaRPr lang="en-US" dirty="0"/>
          </a:p>
        </p:txBody>
      </p:sp>
      <p:sp>
        <p:nvSpPr>
          <p:cNvPr id="5" name="Rectangle 4">
            <a:extLst>
              <a:ext uri="{FF2B5EF4-FFF2-40B4-BE49-F238E27FC236}">
                <a16:creationId xmlns:a16="http://schemas.microsoft.com/office/drawing/2014/main" id="{0DD638ED-3618-1F46-A812-AD7E5B38A790}"/>
              </a:ext>
            </a:extLst>
          </p:cNvPr>
          <p:cNvSpPr/>
          <p:nvPr/>
        </p:nvSpPr>
        <p:spPr>
          <a:xfrm>
            <a:off x="24912" y="2406324"/>
            <a:ext cx="3223846" cy="3139321"/>
          </a:xfrm>
          <a:prstGeom prst="rect">
            <a:avLst/>
          </a:prstGeom>
        </p:spPr>
        <p:txBody>
          <a:bodyPr wrap="square">
            <a:spAutoFit/>
          </a:bodyPr>
          <a:lstStyle/>
          <a:p>
            <a:pPr algn="just"/>
            <a:r>
              <a:rPr lang="en-US" dirty="0">
                <a:solidFill>
                  <a:srgbClr val="292929"/>
                </a:solidFill>
                <a:latin typeface="charter" panose="02040503050506020203" pitchFamily="18" charset="0"/>
              </a:rPr>
              <a:t>This is the </a:t>
            </a:r>
            <a:r>
              <a:rPr lang="en-US" dirty="0">
                <a:solidFill>
                  <a:srgbClr val="FF0000"/>
                </a:solidFill>
                <a:latin typeface="charter" panose="02040503050506020203" pitchFamily="18" charset="0"/>
              </a:rPr>
              <a:t>Maximum Margin Classifier</a:t>
            </a:r>
            <a:r>
              <a:rPr lang="en-US" dirty="0">
                <a:solidFill>
                  <a:srgbClr val="292929"/>
                </a:solidFill>
                <a:latin typeface="charter" panose="02040503050506020203" pitchFamily="18" charset="0"/>
              </a:rPr>
              <a:t>. It maximizes the margin of the hyperplane. This is the best hyperplane because it reduces the generalization error the most. If we add new data, the Maximum Margin Classifier is the best hyperplane to correctly classify the new data. </a:t>
            </a:r>
            <a:endParaRPr lang="en-US" dirty="0"/>
          </a:p>
        </p:txBody>
      </p:sp>
      <p:sp>
        <p:nvSpPr>
          <p:cNvPr id="6" name="Rectangle 5">
            <a:extLst>
              <a:ext uri="{FF2B5EF4-FFF2-40B4-BE49-F238E27FC236}">
                <a16:creationId xmlns:a16="http://schemas.microsoft.com/office/drawing/2014/main" id="{7C4A25C2-ED45-6C49-975C-946B40AE7A1D}"/>
              </a:ext>
            </a:extLst>
          </p:cNvPr>
          <p:cNvSpPr/>
          <p:nvPr/>
        </p:nvSpPr>
        <p:spPr>
          <a:xfrm>
            <a:off x="8727362" y="889522"/>
            <a:ext cx="3223846" cy="2308324"/>
          </a:xfrm>
          <a:prstGeom prst="rect">
            <a:avLst/>
          </a:prstGeom>
        </p:spPr>
        <p:txBody>
          <a:bodyPr wrap="square">
            <a:spAutoFit/>
          </a:bodyPr>
          <a:lstStyle/>
          <a:p>
            <a:r>
              <a:rPr lang="en-US" dirty="0">
                <a:solidFill>
                  <a:srgbClr val="292929"/>
                </a:solidFill>
                <a:latin typeface="charter" panose="02040503050506020203" pitchFamily="18" charset="0"/>
              </a:rPr>
              <a:t>The Maximum Margin Classifier is our first SVM. But this SVM requires the two classes to be completely linearly separated. This isn’t always the case so in 1993 </a:t>
            </a:r>
            <a:r>
              <a:rPr lang="en-US" dirty="0" err="1">
                <a:solidFill>
                  <a:srgbClr val="292929"/>
                </a:solidFill>
                <a:latin typeface="charter" panose="02040503050506020203" pitchFamily="18" charset="0"/>
              </a:rPr>
              <a:t>Vapnik</a:t>
            </a:r>
            <a:r>
              <a:rPr lang="en-US" dirty="0">
                <a:solidFill>
                  <a:srgbClr val="292929"/>
                </a:solidFill>
                <a:latin typeface="charter" panose="02040503050506020203" pitchFamily="18" charset="0"/>
              </a:rPr>
              <a:t> developed another one of his machines.</a:t>
            </a:r>
            <a:endParaRPr lang="en-US" dirty="0"/>
          </a:p>
        </p:txBody>
      </p:sp>
    </p:spTree>
    <p:extLst>
      <p:ext uri="{BB962C8B-B14F-4D97-AF65-F5344CB8AC3E}">
        <p14:creationId xmlns:p14="http://schemas.microsoft.com/office/powerpoint/2010/main" val="340877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BC91-41DD-F54A-8AC0-808FDFD9B0CC}"/>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E60F6429-FBB5-4548-B484-397B2D84D7CD}"/>
              </a:ext>
            </a:extLst>
          </p:cNvPr>
          <p:cNvPicPr>
            <a:picLocks noGrp="1" noChangeAspect="1"/>
          </p:cNvPicPr>
          <p:nvPr>
            <p:ph idx="1"/>
          </p:nvPr>
        </p:nvPicPr>
        <p:blipFill rotWithShape="1">
          <a:blip r:embed="rId2"/>
          <a:srcRect r="7861" b="3054"/>
          <a:stretch/>
        </p:blipFill>
        <p:spPr>
          <a:xfrm>
            <a:off x="146847" y="14859"/>
            <a:ext cx="8161460" cy="6440487"/>
          </a:xfrm>
        </p:spPr>
      </p:pic>
      <p:sp>
        <p:nvSpPr>
          <p:cNvPr id="4" name="Date Placeholder 3">
            <a:extLst>
              <a:ext uri="{FF2B5EF4-FFF2-40B4-BE49-F238E27FC236}">
                <a16:creationId xmlns:a16="http://schemas.microsoft.com/office/drawing/2014/main" id="{5788C3CF-5AE2-9745-8EE4-067BCBAA7A40}"/>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F91ED52E-02F3-104A-92B8-2CFDBEDBF8C2}"/>
              </a:ext>
            </a:extLst>
          </p:cNvPr>
          <p:cNvSpPr>
            <a:spLocks noGrp="1"/>
          </p:cNvSpPr>
          <p:nvPr>
            <p:ph type="sldNum" sz="quarter" idx="12"/>
          </p:nvPr>
        </p:nvSpPr>
        <p:spPr/>
        <p:txBody>
          <a:bodyPr/>
          <a:lstStyle/>
          <a:p>
            <a:fld id="{D8C2E80E-A818-EA4B-839C-9030708D7285}" type="slidenum">
              <a:rPr lang="en-US" smtClean="0"/>
              <a:t>11</a:t>
            </a:fld>
            <a:endParaRPr lang="en-US" dirty="0"/>
          </a:p>
        </p:txBody>
      </p:sp>
      <p:sp>
        <p:nvSpPr>
          <p:cNvPr id="3" name="Footer Placeholder 2">
            <a:extLst>
              <a:ext uri="{FF2B5EF4-FFF2-40B4-BE49-F238E27FC236}">
                <a16:creationId xmlns:a16="http://schemas.microsoft.com/office/drawing/2014/main" id="{139A81C0-4A36-2C4F-9AEE-8F08DBB86B4C}"/>
              </a:ext>
            </a:extLst>
          </p:cNvPr>
          <p:cNvSpPr>
            <a:spLocks noGrp="1"/>
          </p:cNvSpPr>
          <p:nvPr>
            <p:ph type="ftr" sz="quarter" idx="11"/>
          </p:nvPr>
        </p:nvSpPr>
        <p:spPr/>
        <p:txBody>
          <a:bodyPr/>
          <a:lstStyle/>
          <a:p>
            <a:r>
              <a:rPr lang="en-US"/>
              <a:t>Dr. Malak Abdullah</a:t>
            </a:r>
            <a:endParaRPr lang="en-US" dirty="0"/>
          </a:p>
        </p:txBody>
      </p:sp>
      <p:pic>
        <p:nvPicPr>
          <p:cNvPr id="6" name="Picture 5">
            <a:extLst>
              <a:ext uri="{FF2B5EF4-FFF2-40B4-BE49-F238E27FC236}">
                <a16:creationId xmlns:a16="http://schemas.microsoft.com/office/drawing/2014/main" id="{8EEA52E1-BAC1-6C4B-9A34-105A372BB14E}"/>
              </a:ext>
            </a:extLst>
          </p:cNvPr>
          <p:cNvPicPr>
            <a:picLocks noChangeAspect="1"/>
          </p:cNvPicPr>
          <p:nvPr/>
        </p:nvPicPr>
        <p:blipFill>
          <a:blip r:embed="rId3"/>
          <a:stretch>
            <a:fillRect/>
          </a:stretch>
        </p:blipFill>
        <p:spPr>
          <a:xfrm>
            <a:off x="8075808" y="3365278"/>
            <a:ext cx="4013602" cy="2120900"/>
          </a:xfrm>
          <a:prstGeom prst="rect">
            <a:avLst/>
          </a:prstGeom>
        </p:spPr>
      </p:pic>
    </p:spTree>
    <p:extLst>
      <p:ext uri="{BB962C8B-B14F-4D97-AF65-F5344CB8AC3E}">
        <p14:creationId xmlns:p14="http://schemas.microsoft.com/office/powerpoint/2010/main" val="121348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17A7-DF01-6244-9CFD-3DA464D99855}"/>
              </a:ext>
            </a:extLst>
          </p:cNvPr>
          <p:cNvSpPr>
            <a:spLocks noGrp="1"/>
          </p:cNvSpPr>
          <p:nvPr>
            <p:ph type="title"/>
          </p:nvPr>
        </p:nvSpPr>
        <p:spPr/>
        <p:txBody>
          <a:bodyPr/>
          <a:lstStyle/>
          <a:p>
            <a:r>
              <a:rPr lang="en-US" dirty="0"/>
              <a:t>The core idea of SVM</a:t>
            </a:r>
          </a:p>
        </p:txBody>
      </p:sp>
      <p:sp>
        <p:nvSpPr>
          <p:cNvPr id="3" name="Content Placeholder 2">
            <a:extLst>
              <a:ext uri="{FF2B5EF4-FFF2-40B4-BE49-F238E27FC236}">
                <a16:creationId xmlns:a16="http://schemas.microsoft.com/office/drawing/2014/main" id="{D9C653DD-FDAE-1B4D-9135-A88011D1D5C1}"/>
              </a:ext>
            </a:extLst>
          </p:cNvPr>
          <p:cNvSpPr>
            <a:spLocks noGrp="1"/>
          </p:cNvSpPr>
          <p:nvPr>
            <p:ph idx="1"/>
          </p:nvPr>
        </p:nvSpPr>
        <p:spPr>
          <a:xfrm>
            <a:off x="314325" y="1743075"/>
            <a:ext cx="5639236" cy="4529709"/>
          </a:xfrm>
        </p:spPr>
        <p:txBody>
          <a:bodyPr/>
          <a:lstStyle/>
          <a:p>
            <a:r>
              <a:rPr lang="en-US" dirty="0"/>
              <a:t>SVM constructs a hyperplane in multidimensional space to separate different classes. </a:t>
            </a:r>
          </a:p>
          <a:p>
            <a:r>
              <a:rPr lang="en-US" dirty="0"/>
              <a:t>SVM generates optimal hyperplane in an iterative manner, which is used to minimize an error. </a:t>
            </a:r>
          </a:p>
          <a:p>
            <a:r>
              <a:rPr lang="en-US" dirty="0"/>
              <a:t>The core idea of SVM is to find a maximum marginal hyperplane(MMH) that best divides the dataset into classes.</a:t>
            </a:r>
          </a:p>
        </p:txBody>
      </p:sp>
      <p:sp>
        <p:nvSpPr>
          <p:cNvPr id="4" name="Date Placeholder 3">
            <a:extLst>
              <a:ext uri="{FF2B5EF4-FFF2-40B4-BE49-F238E27FC236}">
                <a16:creationId xmlns:a16="http://schemas.microsoft.com/office/drawing/2014/main" id="{89FEC30C-F1E3-574D-8693-AF596FF7B156}"/>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B94917D6-DBE0-4343-B368-E10859F83C26}"/>
              </a:ext>
            </a:extLst>
          </p:cNvPr>
          <p:cNvSpPr>
            <a:spLocks noGrp="1"/>
          </p:cNvSpPr>
          <p:nvPr>
            <p:ph type="sldNum" sz="quarter" idx="12"/>
          </p:nvPr>
        </p:nvSpPr>
        <p:spPr/>
        <p:txBody>
          <a:bodyPr/>
          <a:lstStyle/>
          <a:p>
            <a:fld id="{D8C2E80E-A818-EA4B-839C-9030708D7285}" type="slidenum">
              <a:rPr lang="en-US" smtClean="0"/>
              <a:t>12</a:t>
            </a:fld>
            <a:endParaRPr lang="en-US" dirty="0"/>
          </a:p>
        </p:txBody>
      </p:sp>
      <p:pic>
        <p:nvPicPr>
          <p:cNvPr id="6" name="Picture 5">
            <a:extLst>
              <a:ext uri="{FF2B5EF4-FFF2-40B4-BE49-F238E27FC236}">
                <a16:creationId xmlns:a16="http://schemas.microsoft.com/office/drawing/2014/main" id="{C779E817-3F9C-8D44-B3B6-EEB32CE35DCD}"/>
              </a:ext>
            </a:extLst>
          </p:cNvPr>
          <p:cNvPicPr>
            <a:picLocks noChangeAspect="1"/>
          </p:cNvPicPr>
          <p:nvPr/>
        </p:nvPicPr>
        <p:blipFill>
          <a:blip r:embed="rId2"/>
          <a:stretch>
            <a:fillRect/>
          </a:stretch>
        </p:blipFill>
        <p:spPr>
          <a:xfrm>
            <a:off x="5953561" y="743731"/>
            <a:ext cx="6238439" cy="5205495"/>
          </a:xfrm>
          <a:prstGeom prst="rect">
            <a:avLst/>
          </a:prstGeom>
        </p:spPr>
      </p:pic>
      <p:sp>
        <p:nvSpPr>
          <p:cNvPr id="7" name="Footer Placeholder 6">
            <a:extLst>
              <a:ext uri="{FF2B5EF4-FFF2-40B4-BE49-F238E27FC236}">
                <a16:creationId xmlns:a16="http://schemas.microsoft.com/office/drawing/2014/main" id="{8FE68572-954D-E649-B163-567E9A6349F6}"/>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850715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C408-9165-6748-9EF2-47A74C756D01}"/>
              </a:ext>
            </a:extLst>
          </p:cNvPr>
          <p:cNvSpPr>
            <a:spLocks noGrp="1"/>
          </p:cNvSpPr>
          <p:nvPr>
            <p:ph type="title"/>
          </p:nvPr>
        </p:nvSpPr>
        <p:spPr/>
        <p:txBody>
          <a:bodyPr/>
          <a:lstStyle/>
          <a:p>
            <a:r>
              <a:rPr lang="en-US" dirty="0"/>
              <a:t>How does SVM work?</a:t>
            </a:r>
          </a:p>
        </p:txBody>
      </p:sp>
      <p:sp>
        <p:nvSpPr>
          <p:cNvPr id="3" name="Content Placeholder 2">
            <a:extLst>
              <a:ext uri="{FF2B5EF4-FFF2-40B4-BE49-F238E27FC236}">
                <a16:creationId xmlns:a16="http://schemas.microsoft.com/office/drawing/2014/main" id="{6AEF7F6F-2362-D642-84C8-B954981F032C}"/>
              </a:ext>
            </a:extLst>
          </p:cNvPr>
          <p:cNvSpPr>
            <a:spLocks noGrp="1"/>
          </p:cNvSpPr>
          <p:nvPr>
            <p:ph idx="1"/>
          </p:nvPr>
        </p:nvSpPr>
        <p:spPr>
          <a:xfrm>
            <a:off x="314325" y="1336431"/>
            <a:ext cx="11387137" cy="4835769"/>
          </a:xfrm>
        </p:spPr>
        <p:txBody>
          <a:bodyPr/>
          <a:lstStyle/>
          <a:p>
            <a:r>
              <a:rPr lang="en-US" dirty="0"/>
              <a:t>The objective is to select a hyperplane with the maximum possible margin between support vectors in the given dataset. Follow these steps:</a:t>
            </a:r>
          </a:p>
          <a:p>
            <a:endParaRPr lang="en-US" dirty="0"/>
          </a:p>
        </p:txBody>
      </p:sp>
      <p:sp>
        <p:nvSpPr>
          <p:cNvPr id="4" name="Date Placeholder 3">
            <a:extLst>
              <a:ext uri="{FF2B5EF4-FFF2-40B4-BE49-F238E27FC236}">
                <a16:creationId xmlns:a16="http://schemas.microsoft.com/office/drawing/2014/main" id="{00C75A59-EE5A-7F4D-8231-D62764EF5102}"/>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F21513EC-F78B-8545-8622-CB7DAAC40466}"/>
              </a:ext>
            </a:extLst>
          </p:cNvPr>
          <p:cNvSpPr>
            <a:spLocks noGrp="1"/>
          </p:cNvSpPr>
          <p:nvPr>
            <p:ph type="sldNum" sz="quarter" idx="12"/>
          </p:nvPr>
        </p:nvSpPr>
        <p:spPr/>
        <p:txBody>
          <a:bodyPr/>
          <a:lstStyle/>
          <a:p>
            <a:fld id="{D8C2E80E-A818-EA4B-839C-9030708D7285}" type="slidenum">
              <a:rPr lang="en-US" smtClean="0"/>
              <a:t>13</a:t>
            </a:fld>
            <a:endParaRPr lang="en-US" dirty="0"/>
          </a:p>
        </p:txBody>
      </p:sp>
      <p:pic>
        <p:nvPicPr>
          <p:cNvPr id="6" name="Picture 5">
            <a:extLst>
              <a:ext uri="{FF2B5EF4-FFF2-40B4-BE49-F238E27FC236}">
                <a16:creationId xmlns:a16="http://schemas.microsoft.com/office/drawing/2014/main" id="{E57874DC-66A6-454A-84C9-16AF68AFCA55}"/>
              </a:ext>
            </a:extLst>
          </p:cNvPr>
          <p:cNvPicPr>
            <a:picLocks noChangeAspect="1"/>
          </p:cNvPicPr>
          <p:nvPr/>
        </p:nvPicPr>
        <p:blipFill>
          <a:blip r:embed="rId2"/>
          <a:stretch>
            <a:fillRect/>
          </a:stretch>
        </p:blipFill>
        <p:spPr>
          <a:xfrm>
            <a:off x="490538" y="1933453"/>
            <a:ext cx="9650439" cy="4924547"/>
          </a:xfrm>
          <a:prstGeom prst="rect">
            <a:avLst/>
          </a:prstGeom>
        </p:spPr>
      </p:pic>
      <p:sp>
        <p:nvSpPr>
          <p:cNvPr id="7" name="Footer Placeholder 6">
            <a:extLst>
              <a:ext uri="{FF2B5EF4-FFF2-40B4-BE49-F238E27FC236}">
                <a16:creationId xmlns:a16="http://schemas.microsoft.com/office/drawing/2014/main" id="{ED155908-0D6B-4740-8540-DA7A96FC7C0E}"/>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1461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613A-4A9D-304D-B38D-5BD88C740E44}"/>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531754E6-6A2D-8C45-813B-375B71BA503D}"/>
              </a:ext>
            </a:extLst>
          </p:cNvPr>
          <p:cNvSpPr>
            <a:spLocks noGrp="1"/>
          </p:cNvSpPr>
          <p:nvPr>
            <p:ph idx="1"/>
          </p:nvPr>
        </p:nvSpPr>
        <p:spPr/>
        <p:txBody>
          <a:bodyPr/>
          <a:lstStyle/>
          <a:p>
            <a:r>
              <a:rPr lang="en-US" b="1" dirty="0"/>
              <a:t>Support vectors</a:t>
            </a:r>
            <a:r>
              <a:rPr lang="en-US" dirty="0"/>
              <a:t> are the data points, which are closest to the hyperplane. These points will define the separating line better by calculating margins.</a:t>
            </a:r>
          </a:p>
          <a:p>
            <a:r>
              <a:rPr lang="en-US" dirty="0"/>
              <a:t>A </a:t>
            </a:r>
            <a:r>
              <a:rPr lang="en-US" b="1" dirty="0"/>
              <a:t>hyperplane</a:t>
            </a:r>
            <a:r>
              <a:rPr lang="en-US" dirty="0"/>
              <a:t> is a decision plane which separates between a set of objects having different class memberships.</a:t>
            </a:r>
          </a:p>
          <a:p>
            <a:r>
              <a:rPr lang="en-US" dirty="0"/>
              <a:t>A </a:t>
            </a:r>
            <a:r>
              <a:rPr lang="en-US" b="1" dirty="0"/>
              <a:t>margin</a:t>
            </a:r>
            <a:r>
              <a:rPr lang="en-US" dirty="0"/>
              <a:t> is a gap between the two lines on the closest class points. if the margin is larger in between the classes, then it is considered a good margin, a smaller margin is a bad margin.</a:t>
            </a:r>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DD51A8AC-5019-3043-BA5D-58310F51173A}"/>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CB0E0A60-2B3F-E245-8D78-E509A08198F4}"/>
              </a:ext>
            </a:extLst>
          </p:cNvPr>
          <p:cNvSpPr>
            <a:spLocks noGrp="1"/>
          </p:cNvSpPr>
          <p:nvPr>
            <p:ph type="sldNum" sz="quarter" idx="12"/>
          </p:nvPr>
        </p:nvSpPr>
        <p:spPr/>
        <p:txBody>
          <a:bodyPr/>
          <a:lstStyle/>
          <a:p>
            <a:fld id="{D8C2E80E-A818-EA4B-839C-9030708D7285}" type="slidenum">
              <a:rPr lang="en-US" smtClean="0"/>
              <a:t>14</a:t>
            </a:fld>
            <a:endParaRPr lang="en-US" dirty="0"/>
          </a:p>
        </p:txBody>
      </p:sp>
      <p:sp>
        <p:nvSpPr>
          <p:cNvPr id="6" name="Footer Placeholder 5">
            <a:extLst>
              <a:ext uri="{FF2B5EF4-FFF2-40B4-BE49-F238E27FC236}">
                <a16:creationId xmlns:a16="http://schemas.microsoft.com/office/drawing/2014/main" id="{5F965E63-A87B-E849-8ECD-345667A30D45}"/>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158514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4738" name="Picture 2"/>
          <p:cNvPicPr>
            <a:picLocks noChangeAspect="1" noChangeArrowheads="1"/>
          </p:cNvPicPr>
          <p:nvPr/>
        </p:nvPicPr>
        <p:blipFill>
          <a:blip r:embed="rId2" cstate="print"/>
          <a:srcRect t="3204" b="12818"/>
          <a:stretch>
            <a:fillRect/>
          </a:stretch>
        </p:blipFill>
        <p:spPr bwMode="auto">
          <a:xfrm>
            <a:off x="3082926" y="1021712"/>
            <a:ext cx="6024563" cy="4808562"/>
          </a:xfrm>
          <a:prstGeom prst="rect">
            <a:avLst/>
          </a:prstGeom>
          <a:noFill/>
          <a:ln w="12700">
            <a:noFill/>
            <a:miter lim="800000"/>
            <a:headEnd/>
            <a:tailEnd/>
          </a:ln>
          <a:effectLst/>
        </p:spPr>
      </p:pic>
      <p:sp>
        <p:nvSpPr>
          <p:cNvPr id="3" name="Rectangle 2"/>
          <p:cNvSpPr txBox="1">
            <a:spLocks noChangeArrowheads="1"/>
          </p:cNvSpPr>
          <p:nvPr/>
        </p:nvSpPr>
        <p:spPr>
          <a:xfrm>
            <a:off x="1905000" y="152400"/>
            <a:ext cx="8280400" cy="533400"/>
          </a:xfrm>
          <a:prstGeom prst="rect">
            <a:avLst/>
          </a:prstGeom>
        </p:spPr>
        <p:txBody>
          <a:bodyPr/>
          <a:lstStyle/>
          <a:p>
            <a:pPr algn="ctr" eaLnBrk="0" fontAlgn="base" hangingPunct="0">
              <a:lnSpc>
                <a:spcPts val="3600"/>
              </a:lnSpc>
              <a:spcBef>
                <a:spcPct val="0"/>
              </a:spcBef>
              <a:spcAft>
                <a:spcPct val="0"/>
              </a:spcAft>
              <a:defRPr/>
            </a:pPr>
            <a:r>
              <a:rPr lang="en-US" sz="3200" b="1" kern="0" dirty="0">
                <a:latin typeface="+mj-lt"/>
                <a:ea typeface="+mj-ea"/>
                <a:cs typeface="+mj-cs"/>
              </a:rPr>
              <a:t>Which one is better?</a:t>
            </a:r>
          </a:p>
        </p:txBody>
      </p:sp>
      <p:sp>
        <p:nvSpPr>
          <p:cNvPr id="4" name="Rectangle 3"/>
          <p:cNvSpPr txBox="1">
            <a:spLocks noChangeArrowheads="1"/>
          </p:cNvSpPr>
          <p:nvPr/>
        </p:nvSpPr>
        <p:spPr bwMode="auto">
          <a:xfrm>
            <a:off x="1828800" y="5867400"/>
            <a:ext cx="8534400" cy="457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292100" indent="-292100" algn="ctr" eaLnBrk="0" fontAlgn="base" hangingPunct="0">
              <a:lnSpc>
                <a:spcPct val="90000"/>
              </a:lnSpc>
              <a:spcBef>
                <a:spcPct val="10000"/>
              </a:spcBef>
              <a:spcAft>
                <a:spcPts val="400"/>
              </a:spcAft>
              <a:buClr>
                <a:srgbClr val="0C7B9C"/>
              </a:buClr>
              <a:buSzPct val="75000"/>
              <a:defRPr/>
            </a:pPr>
            <a:r>
              <a:rPr lang="en-US" sz="2000" kern="0" dirty="0"/>
              <a:t>Now which one is better? B1 or B2? How do you define better?</a:t>
            </a:r>
          </a:p>
        </p:txBody>
      </p:sp>
      <p:sp>
        <p:nvSpPr>
          <p:cNvPr id="2" name="Date Placeholder 1">
            <a:extLst>
              <a:ext uri="{FF2B5EF4-FFF2-40B4-BE49-F238E27FC236}">
                <a16:creationId xmlns:a16="http://schemas.microsoft.com/office/drawing/2014/main" id="{9B98E588-E5B3-0D4F-8958-CEAF2E355942}"/>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D690E995-7685-A140-84A9-2D9FDF723FA7}"/>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30824402-4556-8441-A4F4-AFAFCD43052A}"/>
              </a:ext>
            </a:extLst>
          </p:cNvPr>
          <p:cNvSpPr>
            <a:spLocks noGrp="1"/>
          </p:cNvSpPr>
          <p:nvPr>
            <p:ph type="sldNum" sz="quarter" idx="12"/>
          </p:nvPr>
        </p:nvSpPr>
        <p:spPr/>
        <p:txBody>
          <a:bodyPr/>
          <a:lstStyle/>
          <a:p>
            <a:fld id="{D8C2E80E-A818-EA4B-839C-9030708D7285}" type="slidenum">
              <a:rPr lang="en-US" smtClean="0"/>
              <a:t>15</a:t>
            </a:fld>
            <a:endParaRPr lang="en-US" dirty="0"/>
          </a:p>
        </p:txBody>
      </p:sp>
      <p:sp>
        <p:nvSpPr>
          <p:cNvPr id="8" name="Rectangle 7">
            <a:extLst>
              <a:ext uri="{FF2B5EF4-FFF2-40B4-BE49-F238E27FC236}">
                <a16:creationId xmlns:a16="http://schemas.microsoft.com/office/drawing/2014/main" id="{600161AD-1BDD-9E44-BC72-6EFB5BCA5A66}"/>
              </a:ext>
            </a:extLst>
          </p:cNvPr>
          <p:cNvSpPr/>
          <p:nvPr/>
        </p:nvSpPr>
        <p:spPr>
          <a:xfrm>
            <a:off x="9716717" y="1460718"/>
            <a:ext cx="2451837" cy="1815882"/>
          </a:xfrm>
          <a:prstGeom prst="rect">
            <a:avLst/>
          </a:prstGeom>
        </p:spPr>
        <p:txBody>
          <a:bodyPr wrap="square">
            <a:spAutoFit/>
          </a:bodyPr>
          <a:lstStyle/>
          <a:p>
            <a:pPr algn="ctr"/>
            <a:r>
              <a:rPr lang="en-US" altLang="zh-CN" sz="2000" b="1" dirty="0">
                <a:latin typeface="Times New Roman" panose="02020603050405020304" pitchFamily="18" charset="0"/>
              </a:rPr>
              <a:t>Hard Margin: </a:t>
            </a:r>
          </a:p>
          <a:p>
            <a:pPr algn="ctr"/>
            <a:r>
              <a:rPr lang="en-US" altLang="zh-CN" b="1" dirty="0">
                <a:latin typeface="Times New Roman" panose="02020603050405020304" pitchFamily="18" charset="0"/>
              </a:rPr>
              <a:t>we require all data points be classified correctly </a:t>
            </a:r>
          </a:p>
          <a:p>
            <a:pPr>
              <a:buFont typeface="Wingdings" pitchFamily="2" charset="2"/>
              <a:buNone/>
            </a:pPr>
            <a:r>
              <a:rPr lang="en-US" altLang="zh-CN" sz="2000" b="1" dirty="0">
                <a:latin typeface="Times New Roman" panose="02020603050405020304" pitchFamily="18" charset="0"/>
              </a:rPr>
              <a:t>    </a:t>
            </a:r>
          </a:p>
          <a:p>
            <a:pPr algn="ctr">
              <a:buFont typeface="Wingdings" pitchFamily="2" charset="2"/>
              <a:buNone/>
            </a:pPr>
            <a:r>
              <a:rPr lang="en-US" altLang="zh-CN" b="1" dirty="0">
                <a:latin typeface="Times New Roman" panose="02020603050405020304" pitchFamily="18" charset="0"/>
              </a:rPr>
              <a:t>No training error</a:t>
            </a:r>
          </a:p>
        </p:txBody>
      </p:sp>
    </p:spTree>
    <p:extLst>
      <p:ext uri="{BB962C8B-B14F-4D97-AF65-F5344CB8AC3E}">
        <p14:creationId xmlns:p14="http://schemas.microsoft.com/office/powerpoint/2010/main" val="370253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47C3-6454-F645-A524-12910D8C3287}"/>
              </a:ext>
            </a:extLst>
          </p:cNvPr>
          <p:cNvSpPr>
            <a:spLocks noGrp="1"/>
          </p:cNvSpPr>
          <p:nvPr>
            <p:ph type="title"/>
          </p:nvPr>
        </p:nvSpPr>
        <p:spPr/>
        <p:txBody>
          <a:bodyPr/>
          <a:lstStyle/>
          <a:p>
            <a:r>
              <a:rPr lang="en-US" dirty="0"/>
              <a:t>Split, fit, and predict </a:t>
            </a:r>
          </a:p>
        </p:txBody>
      </p:sp>
      <p:sp>
        <p:nvSpPr>
          <p:cNvPr id="3" name="Content Placeholder 2">
            <a:extLst>
              <a:ext uri="{FF2B5EF4-FFF2-40B4-BE49-F238E27FC236}">
                <a16:creationId xmlns:a16="http://schemas.microsoft.com/office/drawing/2014/main" id="{89A1139B-F9F3-F046-8BB6-B97FB413124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B36516C-24F4-C64A-A9BA-8F5A3E11136C}"/>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9635378D-21B5-F24A-B2F6-110DEFF9A601}"/>
              </a:ext>
            </a:extLst>
          </p:cNvPr>
          <p:cNvSpPr>
            <a:spLocks noGrp="1"/>
          </p:cNvSpPr>
          <p:nvPr>
            <p:ph type="sldNum" sz="quarter" idx="12"/>
          </p:nvPr>
        </p:nvSpPr>
        <p:spPr/>
        <p:txBody>
          <a:bodyPr/>
          <a:lstStyle/>
          <a:p>
            <a:fld id="{D8C2E80E-A818-EA4B-839C-9030708D7285}" type="slidenum">
              <a:rPr lang="en-US" smtClean="0"/>
              <a:t>16</a:t>
            </a:fld>
            <a:endParaRPr lang="en-US" dirty="0"/>
          </a:p>
        </p:txBody>
      </p:sp>
      <p:pic>
        <p:nvPicPr>
          <p:cNvPr id="7" name="Picture 6">
            <a:extLst>
              <a:ext uri="{FF2B5EF4-FFF2-40B4-BE49-F238E27FC236}">
                <a16:creationId xmlns:a16="http://schemas.microsoft.com/office/drawing/2014/main" id="{70E22275-307A-DA40-8733-05FA71F7D905}"/>
              </a:ext>
            </a:extLst>
          </p:cNvPr>
          <p:cNvPicPr>
            <a:picLocks noChangeAspect="1"/>
          </p:cNvPicPr>
          <p:nvPr/>
        </p:nvPicPr>
        <p:blipFill>
          <a:blip r:embed="rId2"/>
          <a:stretch>
            <a:fillRect/>
          </a:stretch>
        </p:blipFill>
        <p:spPr>
          <a:xfrm>
            <a:off x="222270" y="2161110"/>
            <a:ext cx="9847854" cy="3411348"/>
          </a:xfrm>
          <a:prstGeom prst="rect">
            <a:avLst/>
          </a:prstGeom>
        </p:spPr>
      </p:pic>
      <p:sp>
        <p:nvSpPr>
          <p:cNvPr id="8" name="TextBox 7">
            <a:extLst>
              <a:ext uri="{FF2B5EF4-FFF2-40B4-BE49-F238E27FC236}">
                <a16:creationId xmlns:a16="http://schemas.microsoft.com/office/drawing/2014/main" id="{AF26E373-0E7B-9249-A3D5-5D719D3D11F7}"/>
              </a:ext>
            </a:extLst>
          </p:cNvPr>
          <p:cNvSpPr txBox="1"/>
          <p:nvPr/>
        </p:nvSpPr>
        <p:spPr>
          <a:xfrm>
            <a:off x="490538" y="5819042"/>
            <a:ext cx="8219708" cy="369332"/>
          </a:xfrm>
          <a:prstGeom prst="rect">
            <a:avLst/>
          </a:prstGeom>
          <a:noFill/>
        </p:spPr>
        <p:txBody>
          <a:bodyPr wrap="square" rtlCol="0">
            <a:spAutoFit/>
          </a:bodyPr>
          <a:lstStyle/>
          <a:p>
            <a:r>
              <a:rPr lang="en-US" dirty="0"/>
              <a:t>From </a:t>
            </a:r>
            <a:r>
              <a:rPr lang="en-US" dirty="0" err="1"/>
              <a:t>sklearn</a:t>
            </a:r>
            <a:r>
              <a:rPr lang="en-US" dirty="0"/>
              <a:t>. </a:t>
            </a:r>
            <a:r>
              <a:rPr lang="en-US" dirty="0" err="1"/>
              <a:t>Svm</a:t>
            </a:r>
            <a:r>
              <a:rPr lang="en-US" dirty="0"/>
              <a:t> import </a:t>
            </a:r>
            <a:r>
              <a:rPr lang="en-US" dirty="0" err="1"/>
              <a:t>linearSVC</a:t>
            </a:r>
            <a:r>
              <a:rPr lang="en-US" dirty="0"/>
              <a:t>  Is much faster </a:t>
            </a:r>
            <a:r>
              <a:rPr lang="en-US" dirty="0">
                <a:sym typeface="Wingdings" pitchFamily="2" charset="2"/>
              </a:rPr>
              <a:t></a:t>
            </a:r>
            <a:endParaRPr lang="en-US" dirty="0"/>
          </a:p>
        </p:txBody>
      </p:sp>
      <p:sp>
        <p:nvSpPr>
          <p:cNvPr id="9" name="Footer Placeholder 8">
            <a:extLst>
              <a:ext uri="{FF2B5EF4-FFF2-40B4-BE49-F238E27FC236}">
                <a16:creationId xmlns:a16="http://schemas.microsoft.com/office/drawing/2014/main" id="{040FE648-67B5-A344-BDE7-96E84E847532}"/>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220316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1E95-264A-CC41-89CA-ED092A3C2C5C}"/>
              </a:ext>
            </a:extLst>
          </p:cNvPr>
          <p:cNvSpPr>
            <a:spLocks noGrp="1"/>
          </p:cNvSpPr>
          <p:nvPr>
            <p:ph type="title"/>
          </p:nvPr>
        </p:nvSpPr>
        <p:spPr/>
        <p:txBody>
          <a:bodyPr/>
          <a:lstStyle/>
          <a:p>
            <a:r>
              <a:rPr lang="en-US" dirty="0"/>
              <a:t>Evaluating </a:t>
            </a:r>
          </a:p>
        </p:txBody>
      </p:sp>
      <p:sp>
        <p:nvSpPr>
          <p:cNvPr id="3" name="Content Placeholder 2">
            <a:extLst>
              <a:ext uri="{FF2B5EF4-FFF2-40B4-BE49-F238E27FC236}">
                <a16:creationId xmlns:a16="http://schemas.microsoft.com/office/drawing/2014/main" id="{5E3794E0-AC12-F345-985D-3D3912A7712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AE6B517-9932-4948-BB70-791BBEAB3E1B}"/>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AAAC1CA4-D14A-D54B-8C55-27653216CD4E}"/>
              </a:ext>
            </a:extLst>
          </p:cNvPr>
          <p:cNvSpPr>
            <a:spLocks noGrp="1"/>
          </p:cNvSpPr>
          <p:nvPr>
            <p:ph type="sldNum" sz="quarter" idx="12"/>
          </p:nvPr>
        </p:nvSpPr>
        <p:spPr/>
        <p:txBody>
          <a:bodyPr/>
          <a:lstStyle/>
          <a:p>
            <a:fld id="{D8C2E80E-A818-EA4B-839C-9030708D7285}" type="slidenum">
              <a:rPr lang="en-US" smtClean="0"/>
              <a:t>17</a:t>
            </a:fld>
            <a:endParaRPr lang="en-US" dirty="0"/>
          </a:p>
        </p:txBody>
      </p:sp>
      <p:pic>
        <p:nvPicPr>
          <p:cNvPr id="6" name="Picture 5">
            <a:extLst>
              <a:ext uri="{FF2B5EF4-FFF2-40B4-BE49-F238E27FC236}">
                <a16:creationId xmlns:a16="http://schemas.microsoft.com/office/drawing/2014/main" id="{386D35A3-0A16-E548-8B28-F408392BC597}"/>
              </a:ext>
            </a:extLst>
          </p:cNvPr>
          <p:cNvPicPr>
            <a:picLocks noChangeAspect="1"/>
          </p:cNvPicPr>
          <p:nvPr/>
        </p:nvPicPr>
        <p:blipFill>
          <a:blip r:embed="rId2"/>
          <a:stretch>
            <a:fillRect/>
          </a:stretch>
        </p:blipFill>
        <p:spPr>
          <a:xfrm>
            <a:off x="443327" y="1962248"/>
            <a:ext cx="10637360" cy="4209952"/>
          </a:xfrm>
          <a:prstGeom prst="rect">
            <a:avLst/>
          </a:prstGeom>
        </p:spPr>
      </p:pic>
      <p:sp>
        <p:nvSpPr>
          <p:cNvPr id="7" name="Footer Placeholder 6">
            <a:extLst>
              <a:ext uri="{FF2B5EF4-FFF2-40B4-BE49-F238E27FC236}">
                <a16:creationId xmlns:a16="http://schemas.microsoft.com/office/drawing/2014/main" id="{552E7877-A49E-9D4A-82D8-6F6FEBE980B1}"/>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236845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2441-D9CB-7D40-9443-D161FACAB3D0}"/>
              </a:ext>
            </a:extLst>
          </p:cNvPr>
          <p:cNvSpPr>
            <a:spLocks noGrp="1"/>
          </p:cNvSpPr>
          <p:nvPr>
            <p:ph type="title"/>
          </p:nvPr>
        </p:nvSpPr>
        <p:spPr>
          <a:xfrm>
            <a:off x="314325" y="300038"/>
            <a:ext cx="11877675" cy="1271587"/>
          </a:xfrm>
        </p:spPr>
        <p:txBody>
          <a:bodyPr>
            <a:normAutofit fontScale="90000"/>
          </a:bodyPr>
          <a:lstStyle/>
          <a:p>
            <a:r>
              <a:rPr lang="en-US" dirty="0"/>
              <a:t>How Do we know which soft margin to choose?</a:t>
            </a:r>
          </a:p>
        </p:txBody>
      </p:sp>
      <p:sp>
        <p:nvSpPr>
          <p:cNvPr id="3" name="Content Placeholder 2">
            <a:extLst>
              <a:ext uri="{FF2B5EF4-FFF2-40B4-BE49-F238E27FC236}">
                <a16:creationId xmlns:a16="http://schemas.microsoft.com/office/drawing/2014/main" id="{998E7930-E04B-5648-B5AA-616679D0B60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DE734D7-C3A7-CD41-B876-2CADC9DCD626}"/>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81096868-DF82-D24A-8DE8-FB9AEF4B11F8}"/>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6D79E645-0434-224B-8FF1-408E92E37EEC}"/>
              </a:ext>
            </a:extLst>
          </p:cNvPr>
          <p:cNvSpPr>
            <a:spLocks noGrp="1"/>
          </p:cNvSpPr>
          <p:nvPr>
            <p:ph type="sldNum" sz="quarter" idx="12"/>
          </p:nvPr>
        </p:nvSpPr>
        <p:spPr/>
        <p:txBody>
          <a:bodyPr/>
          <a:lstStyle/>
          <a:p>
            <a:fld id="{D8C2E80E-A818-EA4B-839C-9030708D7285}" type="slidenum">
              <a:rPr lang="en-US" smtClean="0"/>
              <a:t>18</a:t>
            </a:fld>
            <a:endParaRPr lang="en-US" dirty="0"/>
          </a:p>
        </p:txBody>
      </p:sp>
      <p:pic>
        <p:nvPicPr>
          <p:cNvPr id="7" name="Picture 6">
            <a:extLst>
              <a:ext uri="{FF2B5EF4-FFF2-40B4-BE49-F238E27FC236}">
                <a16:creationId xmlns:a16="http://schemas.microsoft.com/office/drawing/2014/main" id="{E7F0D494-BA28-5B44-ACE7-23CA93836409}"/>
              </a:ext>
            </a:extLst>
          </p:cNvPr>
          <p:cNvPicPr>
            <a:picLocks noChangeAspect="1"/>
          </p:cNvPicPr>
          <p:nvPr/>
        </p:nvPicPr>
        <p:blipFill>
          <a:blip r:embed="rId2"/>
          <a:stretch>
            <a:fillRect/>
          </a:stretch>
        </p:blipFill>
        <p:spPr>
          <a:xfrm>
            <a:off x="1115786" y="1663192"/>
            <a:ext cx="9144000" cy="4559300"/>
          </a:xfrm>
          <a:prstGeom prst="rect">
            <a:avLst/>
          </a:prstGeom>
        </p:spPr>
      </p:pic>
    </p:spTree>
    <p:extLst>
      <p:ext uri="{BB962C8B-B14F-4D97-AF65-F5344CB8AC3E}">
        <p14:creationId xmlns:p14="http://schemas.microsoft.com/office/powerpoint/2010/main" val="87625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C4B-CAAF-6A40-8A01-E4B7E74EAFF6}"/>
              </a:ext>
            </a:extLst>
          </p:cNvPr>
          <p:cNvSpPr>
            <a:spLocks noGrp="1"/>
          </p:cNvSpPr>
          <p:nvPr>
            <p:ph type="title"/>
          </p:nvPr>
        </p:nvSpPr>
        <p:spPr/>
        <p:txBody>
          <a:bodyPr/>
          <a:lstStyle/>
          <a:p>
            <a:r>
              <a:rPr lang="en-US" dirty="0"/>
              <a:t>SVM Support Vector Machine</a:t>
            </a:r>
          </a:p>
        </p:txBody>
      </p:sp>
      <p:sp>
        <p:nvSpPr>
          <p:cNvPr id="3" name="Content Placeholder 2">
            <a:extLst>
              <a:ext uri="{FF2B5EF4-FFF2-40B4-BE49-F238E27FC236}">
                <a16:creationId xmlns:a16="http://schemas.microsoft.com/office/drawing/2014/main" id="{43A96423-B964-2E43-9CF8-20F89EDFFA96}"/>
              </a:ext>
            </a:extLst>
          </p:cNvPr>
          <p:cNvSpPr>
            <a:spLocks noGrp="1"/>
          </p:cNvSpPr>
          <p:nvPr>
            <p:ph idx="1"/>
          </p:nvPr>
        </p:nvSpPr>
        <p:spPr/>
        <p:txBody>
          <a:bodyPr/>
          <a:lstStyle/>
          <a:p>
            <a:r>
              <a:rPr lang="en-US" dirty="0"/>
              <a:t>SVM offers very high accuracy compared to other classifiers</a:t>
            </a:r>
          </a:p>
          <a:p>
            <a:r>
              <a:rPr lang="en-US" dirty="0"/>
              <a:t>It is used in a variety of applications such as face detection, intrusion detection, classification of emails, news articles and web pages, classification of genes, and handwriting recognition</a:t>
            </a:r>
          </a:p>
          <a:p>
            <a:r>
              <a:rPr lang="en-US" dirty="0"/>
              <a:t>The classifier separates data points using a hyperplane with the largest amount of margin. That's why an SVM classifier is also known as a discriminative classifier. SVM finds an optimal hyperplane which helps in classifying new data points.</a:t>
            </a:r>
          </a:p>
        </p:txBody>
      </p:sp>
      <p:sp>
        <p:nvSpPr>
          <p:cNvPr id="4" name="Date Placeholder 3">
            <a:extLst>
              <a:ext uri="{FF2B5EF4-FFF2-40B4-BE49-F238E27FC236}">
                <a16:creationId xmlns:a16="http://schemas.microsoft.com/office/drawing/2014/main" id="{0AE09D60-CB6C-CE46-8A5C-6B0EC680EB8E}"/>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CF35146C-E354-314D-9BCE-1408D592234C}"/>
              </a:ext>
            </a:extLst>
          </p:cNvPr>
          <p:cNvSpPr>
            <a:spLocks noGrp="1"/>
          </p:cNvSpPr>
          <p:nvPr>
            <p:ph type="sldNum" sz="quarter" idx="12"/>
          </p:nvPr>
        </p:nvSpPr>
        <p:spPr/>
        <p:txBody>
          <a:bodyPr/>
          <a:lstStyle/>
          <a:p>
            <a:fld id="{D8C2E80E-A818-EA4B-839C-9030708D7285}" type="slidenum">
              <a:rPr lang="en-US" smtClean="0"/>
              <a:t>19</a:t>
            </a:fld>
            <a:endParaRPr lang="en-US" dirty="0"/>
          </a:p>
        </p:txBody>
      </p:sp>
      <p:sp>
        <p:nvSpPr>
          <p:cNvPr id="6" name="Footer Placeholder 5">
            <a:extLst>
              <a:ext uri="{FF2B5EF4-FFF2-40B4-BE49-F238E27FC236}">
                <a16:creationId xmlns:a16="http://schemas.microsoft.com/office/drawing/2014/main" id="{AD09F483-D8C4-F64E-9564-6B9511B00BB8}"/>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62414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65BA-14B2-3D49-BF7C-04EA6206DEB7}"/>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3340E709-3FBA-1844-AADC-D9B9239636E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ED16A20-107C-CA4D-8F64-106DACBB53BA}"/>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98F7B0DD-DEE6-4643-9F6C-49B47F118D3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B3FBE7E2-15DA-AD41-848A-03C4506DB25C}"/>
              </a:ext>
            </a:extLst>
          </p:cNvPr>
          <p:cNvSpPr>
            <a:spLocks noGrp="1"/>
          </p:cNvSpPr>
          <p:nvPr>
            <p:ph type="sldNum" sz="quarter" idx="12"/>
          </p:nvPr>
        </p:nvSpPr>
        <p:spPr/>
        <p:txBody>
          <a:bodyPr/>
          <a:lstStyle/>
          <a:p>
            <a:fld id="{D8C2E80E-A818-EA4B-839C-9030708D7285}" type="slidenum">
              <a:rPr lang="en-US" smtClean="0"/>
              <a:t>2</a:t>
            </a:fld>
            <a:endParaRPr lang="en-US" dirty="0"/>
          </a:p>
        </p:txBody>
      </p:sp>
      <p:pic>
        <p:nvPicPr>
          <p:cNvPr id="7" name="Picture 6">
            <a:extLst>
              <a:ext uri="{FF2B5EF4-FFF2-40B4-BE49-F238E27FC236}">
                <a16:creationId xmlns:a16="http://schemas.microsoft.com/office/drawing/2014/main" id="{2CEF9A1A-37CE-C544-BF82-7497ED434753}"/>
              </a:ext>
            </a:extLst>
          </p:cNvPr>
          <p:cNvPicPr>
            <a:picLocks noChangeAspect="1"/>
          </p:cNvPicPr>
          <p:nvPr/>
        </p:nvPicPr>
        <p:blipFill>
          <a:blip r:embed="rId2"/>
          <a:stretch>
            <a:fillRect/>
          </a:stretch>
        </p:blipFill>
        <p:spPr>
          <a:xfrm>
            <a:off x="91795" y="1672209"/>
            <a:ext cx="11609667" cy="2135293"/>
          </a:xfrm>
          <a:prstGeom prst="rect">
            <a:avLst/>
          </a:prstGeom>
        </p:spPr>
      </p:pic>
    </p:spTree>
    <p:extLst>
      <p:ext uri="{BB962C8B-B14F-4D97-AF65-F5344CB8AC3E}">
        <p14:creationId xmlns:p14="http://schemas.microsoft.com/office/powerpoint/2010/main" val="41899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Grp="1" noChangeAspect="1" noChangeArrowheads="1"/>
          </p:cNvPicPr>
          <p:nvPr>
            <p:ph idx="1"/>
          </p:nvPr>
        </p:nvPicPr>
        <p:blipFill>
          <a:blip r:embed="rId2" cstate="print"/>
          <a:srcRect/>
          <a:stretch>
            <a:fillRect/>
          </a:stretch>
        </p:blipFill>
        <p:spPr>
          <a:xfrm>
            <a:off x="3358661" y="2159794"/>
            <a:ext cx="6172200" cy="4629150"/>
          </a:xfrm>
          <a:noFill/>
        </p:spPr>
      </p:pic>
      <p:sp>
        <p:nvSpPr>
          <p:cNvPr id="65539" name="Rectangle 2"/>
          <p:cNvSpPr>
            <a:spLocks noGrp="1" noChangeArrowheads="1"/>
          </p:cNvSpPr>
          <p:nvPr>
            <p:ph type="title"/>
          </p:nvPr>
        </p:nvSpPr>
        <p:spPr/>
        <p:txBody>
          <a:bodyPr/>
          <a:lstStyle/>
          <a:p>
            <a:r>
              <a:rPr lang="en-US" dirty="0"/>
              <a:t>Support vector machines</a:t>
            </a:r>
          </a:p>
        </p:txBody>
      </p:sp>
      <p:sp>
        <p:nvSpPr>
          <p:cNvPr id="65540" name="Rectangle 3"/>
          <p:cNvSpPr>
            <a:spLocks noGrp="1" noChangeArrowheads="1"/>
          </p:cNvSpPr>
          <p:nvPr>
            <p:ph type="body" idx="4294967295"/>
          </p:nvPr>
        </p:nvSpPr>
        <p:spPr>
          <a:xfrm>
            <a:off x="1981200" y="1664676"/>
            <a:ext cx="8229600" cy="4659923"/>
          </a:xfrm>
        </p:spPr>
        <p:txBody>
          <a:bodyPr/>
          <a:lstStyle/>
          <a:p>
            <a:pPr algn="ctr">
              <a:buNone/>
            </a:pPr>
            <a:r>
              <a:rPr lang="en-US" sz="2400" dirty="0"/>
              <a:t>What if decision boundary is not linear?</a:t>
            </a:r>
          </a:p>
        </p:txBody>
      </p:sp>
      <p:sp>
        <p:nvSpPr>
          <p:cNvPr id="1094661" name="Arc 5"/>
          <p:cNvSpPr>
            <a:spLocks/>
          </p:cNvSpPr>
          <p:nvPr/>
        </p:nvSpPr>
        <p:spPr bwMode="auto">
          <a:xfrm rot="-8313467">
            <a:off x="4800600" y="3386138"/>
            <a:ext cx="3962400" cy="2176462"/>
          </a:xfrm>
          <a:custGeom>
            <a:avLst/>
            <a:gdLst>
              <a:gd name="T0" fmla="*/ 2147483647 w 21600"/>
              <a:gd name="T1" fmla="*/ 0 h 42318"/>
              <a:gd name="T2" fmla="*/ 2147483647 w 21600"/>
              <a:gd name="T3" fmla="*/ 2147483647 h 42318"/>
              <a:gd name="T4" fmla="*/ 0 w 21600"/>
              <a:gd name="T5" fmla="*/ 2147483647 h 42318"/>
              <a:gd name="T6" fmla="*/ 0 60000 65536"/>
              <a:gd name="T7" fmla="*/ 0 60000 65536"/>
              <a:gd name="T8" fmla="*/ 0 60000 65536"/>
              <a:gd name="T9" fmla="*/ 0 w 21600"/>
              <a:gd name="T10" fmla="*/ 0 h 42318"/>
              <a:gd name="T11" fmla="*/ 21600 w 21600"/>
              <a:gd name="T12" fmla="*/ 42318 h 42318"/>
            </a:gdLst>
            <a:ahLst/>
            <a:cxnLst>
              <a:cxn ang="T6">
                <a:pos x="T0" y="T1"/>
              </a:cxn>
              <a:cxn ang="T7">
                <a:pos x="T2" y="T3"/>
              </a:cxn>
              <a:cxn ang="T8">
                <a:pos x="T4" y="T5"/>
              </a:cxn>
            </a:cxnLst>
            <a:rect l="T9" t="T10" r="T11" b="T12"/>
            <a:pathLst>
              <a:path w="21600" h="42318" fill="none" extrusionOk="0">
                <a:moveTo>
                  <a:pt x="2219" y="0"/>
                </a:moveTo>
                <a:cubicBezTo>
                  <a:pt x="13231" y="1138"/>
                  <a:pt x="21600" y="10416"/>
                  <a:pt x="21600" y="21486"/>
                </a:cubicBezTo>
                <a:cubicBezTo>
                  <a:pt x="21600" y="31216"/>
                  <a:pt x="15094" y="39745"/>
                  <a:pt x="5709" y="42317"/>
                </a:cubicBezTo>
              </a:path>
              <a:path w="21600" h="42318" stroke="0" extrusionOk="0">
                <a:moveTo>
                  <a:pt x="2219" y="0"/>
                </a:moveTo>
                <a:cubicBezTo>
                  <a:pt x="13231" y="1138"/>
                  <a:pt x="21600" y="10416"/>
                  <a:pt x="21600" y="21486"/>
                </a:cubicBezTo>
                <a:cubicBezTo>
                  <a:pt x="21600" y="31216"/>
                  <a:pt x="15094" y="39745"/>
                  <a:pt x="5709" y="42317"/>
                </a:cubicBezTo>
                <a:lnTo>
                  <a:pt x="0" y="21486"/>
                </a:lnTo>
                <a:close/>
              </a:path>
            </a:pathLst>
          </a:custGeom>
          <a:noFill/>
          <a:ln w="38100">
            <a:solidFill>
              <a:schemeClr val="hlink"/>
            </a:solidFill>
            <a:round/>
            <a:headEnd/>
            <a:tailEnd/>
          </a:ln>
        </p:spPr>
        <p:txBody>
          <a:bodyPr wrap="none" anchor="ctr"/>
          <a:lstStyle/>
          <a:p>
            <a:endParaRPr lang="en-US"/>
          </a:p>
        </p:txBody>
      </p:sp>
      <p:sp>
        <p:nvSpPr>
          <p:cNvPr id="2" name="Date Placeholder 1">
            <a:extLst>
              <a:ext uri="{FF2B5EF4-FFF2-40B4-BE49-F238E27FC236}">
                <a16:creationId xmlns:a16="http://schemas.microsoft.com/office/drawing/2014/main" id="{2A189CD9-5138-4244-BB03-510E46A860A4}"/>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F4E85E6D-5217-2A4F-9CD5-61E65EFBC390}"/>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1281F93B-99FA-3D4C-94A5-71A05A8C00E0}"/>
              </a:ext>
            </a:extLst>
          </p:cNvPr>
          <p:cNvSpPr>
            <a:spLocks noGrp="1"/>
          </p:cNvSpPr>
          <p:nvPr>
            <p:ph type="sldNum" sz="quarter" idx="12"/>
          </p:nvPr>
        </p:nvSpPr>
        <p:spPr/>
        <p:txBody>
          <a:bodyPr/>
          <a:lstStyle/>
          <a:p>
            <a:fld id="{D8C2E80E-A818-EA4B-839C-9030708D7285}" type="slidenum">
              <a:rPr lang="en-US" smtClean="0"/>
              <a:t>20</a:t>
            </a:fld>
            <a:endParaRPr lang="en-US" dirty="0"/>
          </a:p>
        </p:txBody>
      </p:sp>
    </p:spTree>
    <p:extLst>
      <p:ext uri="{BB962C8B-B14F-4D97-AF65-F5344CB8AC3E}">
        <p14:creationId xmlns:p14="http://schemas.microsoft.com/office/powerpoint/2010/main" val="408887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4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6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A4DC-998D-C845-A8C1-6BB03C0AFA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408D82-1B6E-A34A-A052-7DFF1C37D5A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34BF9B6-657A-2149-A4F5-A0750B322BC0}"/>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5F73E569-60D2-7F44-8083-5C9C0AA96AC5}"/>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1BBFB785-A397-1249-AD4B-0091134F13CB}"/>
              </a:ext>
            </a:extLst>
          </p:cNvPr>
          <p:cNvSpPr>
            <a:spLocks noGrp="1"/>
          </p:cNvSpPr>
          <p:nvPr>
            <p:ph type="sldNum" sz="quarter" idx="12"/>
          </p:nvPr>
        </p:nvSpPr>
        <p:spPr/>
        <p:txBody>
          <a:bodyPr/>
          <a:lstStyle/>
          <a:p>
            <a:fld id="{D8C2E80E-A818-EA4B-839C-9030708D7285}" type="slidenum">
              <a:rPr lang="en-US" smtClean="0"/>
              <a:t>21</a:t>
            </a:fld>
            <a:endParaRPr lang="en-US" dirty="0"/>
          </a:p>
        </p:txBody>
      </p:sp>
      <p:pic>
        <p:nvPicPr>
          <p:cNvPr id="7" name="Picture 6">
            <a:extLst>
              <a:ext uri="{FF2B5EF4-FFF2-40B4-BE49-F238E27FC236}">
                <a16:creationId xmlns:a16="http://schemas.microsoft.com/office/drawing/2014/main" id="{69B001B0-AC28-B548-BCB9-9D226610031E}"/>
              </a:ext>
            </a:extLst>
          </p:cNvPr>
          <p:cNvPicPr>
            <a:picLocks noChangeAspect="1"/>
          </p:cNvPicPr>
          <p:nvPr/>
        </p:nvPicPr>
        <p:blipFill>
          <a:blip r:embed="rId2"/>
          <a:stretch>
            <a:fillRect/>
          </a:stretch>
        </p:blipFill>
        <p:spPr>
          <a:xfrm>
            <a:off x="0" y="652502"/>
            <a:ext cx="12192000" cy="5552995"/>
          </a:xfrm>
          <a:prstGeom prst="rect">
            <a:avLst/>
          </a:prstGeom>
        </p:spPr>
      </p:pic>
    </p:spTree>
    <p:extLst>
      <p:ext uri="{BB962C8B-B14F-4D97-AF65-F5344CB8AC3E}">
        <p14:creationId xmlns:p14="http://schemas.microsoft.com/office/powerpoint/2010/main" val="152626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Grp="1" noChangeAspect="1" noChangeArrowheads="1"/>
          </p:cNvPicPr>
          <p:nvPr>
            <p:ph idx="1"/>
          </p:nvPr>
        </p:nvPicPr>
        <p:blipFill>
          <a:blip r:embed="rId3" cstate="print"/>
          <a:srcRect/>
          <a:stretch>
            <a:fillRect/>
          </a:stretch>
        </p:blipFill>
        <p:spPr>
          <a:xfrm>
            <a:off x="3048000" y="1771650"/>
            <a:ext cx="6172200" cy="4629150"/>
          </a:xfrm>
          <a:noFill/>
        </p:spPr>
      </p:pic>
      <p:sp>
        <p:nvSpPr>
          <p:cNvPr id="66563" name="Rectangle 2"/>
          <p:cNvSpPr>
            <a:spLocks noGrp="1" noChangeArrowheads="1"/>
          </p:cNvSpPr>
          <p:nvPr>
            <p:ph type="title"/>
          </p:nvPr>
        </p:nvSpPr>
        <p:spPr/>
        <p:txBody>
          <a:bodyPr/>
          <a:lstStyle/>
          <a:p>
            <a:r>
              <a:rPr lang="en-US" dirty="0"/>
              <a:t>Support vector machines</a:t>
            </a:r>
          </a:p>
        </p:txBody>
      </p:sp>
      <p:sp>
        <p:nvSpPr>
          <p:cNvPr id="66564" name="Rectangle 3"/>
          <p:cNvSpPr>
            <a:spLocks noGrp="1" noChangeArrowheads="1"/>
          </p:cNvSpPr>
          <p:nvPr>
            <p:ph type="body" idx="4294967295"/>
          </p:nvPr>
        </p:nvSpPr>
        <p:spPr>
          <a:xfrm>
            <a:off x="1974850" y="1138238"/>
            <a:ext cx="8318500" cy="533400"/>
          </a:xfrm>
        </p:spPr>
        <p:txBody>
          <a:bodyPr/>
          <a:lstStyle/>
          <a:p>
            <a:pPr algn="ctr">
              <a:buNone/>
            </a:pPr>
            <a:r>
              <a:rPr lang="en-US" sz="2400" dirty="0"/>
              <a:t>Solution: nonlinear transform of attributes</a:t>
            </a:r>
          </a:p>
        </p:txBody>
      </p:sp>
      <p:graphicFrame>
        <p:nvGraphicFramePr>
          <p:cNvPr id="5" name="Object 4"/>
          <p:cNvGraphicFramePr>
            <a:graphicFrameLocks noChangeAspect="1"/>
          </p:cNvGraphicFramePr>
          <p:nvPr/>
        </p:nvGraphicFramePr>
        <p:xfrm>
          <a:off x="4648200" y="1447800"/>
          <a:ext cx="3403600" cy="457200"/>
        </p:xfrm>
        <a:graphic>
          <a:graphicData uri="http://schemas.openxmlformats.org/presentationml/2006/ole">
            <mc:AlternateContent xmlns:mc="http://schemas.openxmlformats.org/markup-compatibility/2006">
              <mc:Choice xmlns:v="urn:schemas-microsoft-com:vml" Requires="v">
                <p:oleObj spid="_x0000_s18473" name="Equation" r:id="rId4" imgW="1701720" imgH="228600" progId="Equation.3">
                  <p:embed/>
                </p:oleObj>
              </mc:Choice>
              <mc:Fallback>
                <p:oleObj name="Equation" r:id="rId4" imgW="1701720" imgH="2286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447800"/>
                        <a:ext cx="3403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0C5145D3-F899-9A40-9988-54FF5D77B55B}"/>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001A153E-A8A7-E944-9608-815AE0EED523}"/>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87475BB1-746C-F54E-B4FB-40FE6D3AB6E2}"/>
              </a:ext>
            </a:extLst>
          </p:cNvPr>
          <p:cNvSpPr>
            <a:spLocks noGrp="1"/>
          </p:cNvSpPr>
          <p:nvPr>
            <p:ph type="sldNum" sz="quarter" idx="12"/>
          </p:nvPr>
        </p:nvSpPr>
        <p:spPr/>
        <p:txBody>
          <a:bodyPr/>
          <a:lstStyle/>
          <a:p>
            <a:fld id="{D8C2E80E-A818-EA4B-839C-9030708D7285}" type="slidenum">
              <a:rPr lang="en-US" smtClean="0"/>
              <a:t>22</a:t>
            </a:fld>
            <a:endParaRPr lang="en-US" dirty="0"/>
          </a:p>
        </p:txBody>
      </p:sp>
      <p:sp>
        <p:nvSpPr>
          <p:cNvPr id="6" name="Rectangle 5">
            <a:extLst>
              <a:ext uri="{FF2B5EF4-FFF2-40B4-BE49-F238E27FC236}">
                <a16:creationId xmlns:a16="http://schemas.microsoft.com/office/drawing/2014/main" id="{A7120A95-896C-8C4F-B46B-AD912079D798}"/>
              </a:ext>
            </a:extLst>
          </p:cNvPr>
          <p:cNvSpPr/>
          <p:nvPr/>
        </p:nvSpPr>
        <p:spPr>
          <a:xfrm>
            <a:off x="0" y="2509838"/>
            <a:ext cx="3341077" cy="1200329"/>
          </a:xfrm>
          <a:prstGeom prst="rect">
            <a:avLst/>
          </a:prstGeom>
        </p:spPr>
        <p:txBody>
          <a:bodyPr wrap="square">
            <a:spAutoFit/>
          </a:bodyPr>
          <a:lstStyle/>
          <a:p>
            <a:r>
              <a:rPr lang="en-US" dirty="0">
                <a:latin typeface="Times" pitchFamily="2" charset="0"/>
              </a:rPr>
              <a:t>One approach to</a:t>
            </a:r>
          </a:p>
          <a:p>
            <a:r>
              <a:rPr lang="en-US" dirty="0">
                <a:latin typeface="Times" pitchFamily="2" charset="0"/>
              </a:rPr>
              <a:t>handling nonlinear datasets is to add more features, such as polynomial features</a:t>
            </a:r>
            <a:endParaRPr lang="en-US" dirty="0">
              <a:effectLst/>
              <a:latin typeface="Times" pitchFamily="2" charset="0"/>
            </a:endParaRPr>
          </a:p>
        </p:txBody>
      </p:sp>
    </p:spTree>
    <p:extLst>
      <p:ext uri="{BB962C8B-B14F-4D97-AF65-F5344CB8AC3E}">
        <p14:creationId xmlns:p14="http://schemas.microsoft.com/office/powerpoint/2010/main" val="95462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C790-89A0-3B4F-BE80-6DFBBA16274C}"/>
              </a:ext>
            </a:extLst>
          </p:cNvPr>
          <p:cNvSpPr>
            <a:spLocks noGrp="1"/>
          </p:cNvSpPr>
          <p:nvPr>
            <p:ph type="title"/>
          </p:nvPr>
        </p:nvSpPr>
        <p:spPr/>
        <p:txBody>
          <a:bodyPr>
            <a:normAutofit fontScale="90000"/>
          </a:bodyPr>
          <a:lstStyle/>
          <a:p>
            <a:r>
              <a:rPr lang="en-US" b="1" dirty="0"/>
              <a:t>Dealing with non-linear and inseparable planes</a:t>
            </a:r>
            <a:endParaRPr lang="en-US" dirty="0"/>
          </a:p>
        </p:txBody>
      </p:sp>
      <p:sp>
        <p:nvSpPr>
          <p:cNvPr id="3" name="Content Placeholder 2">
            <a:extLst>
              <a:ext uri="{FF2B5EF4-FFF2-40B4-BE49-F238E27FC236}">
                <a16:creationId xmlns:a16="http://schemas.microsoft.com/office/drawing/2014/main" id="{28D85144-2973-644E-95BE-56744327AD1E}"/>
              </a:ext>
            </a:extLst>
          </p:cNvPr>
          <p:cNvSpPr>
            <a:spLocks noGrp="1"/>
          </p:cNvSpPr>
          <p:nvPr>
            <p:ph idx="1"/>
          </p:nvPr>
        </p:nvSpPr>
        <p:spPr/>
        <p:txBody>
          <a:bodyPr/>
          <a:lstStyle/>
          <a:p>
            <a:r>
              <a:rPr lang="en-US" dirty="0"/>
              <a:t>Some problems can’t be solved using linear hyperplane:</a:t>
            </a:r>
          </a:p>
          <a:p>
            <a:endParaRPr lang="en-US" dirty="0"/>
          </a:p>
        </p:txBody>
      </p:sp>
      <p:sp>
        <p:nvSpPr>
          <p:cNvPr id="4" name="Date Placeholder 3">
            <a:extLst>
              <a:ext uri="{FF2B5EF4-FFF2-40B4-BE49-F238E27FC236}">
                <a16:creationId xmlns:a16="http://schemas.microsoft.com/office/drawing/2014/main" id="{77AD4458-F970-F143-A393-37CF8290667F}"/>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D8E8058A-1A60-AB46-BEC6-8B8B11720A57}"/>
              </a:ext>
            </a:extLst>
          </p:cNvPr>
          <p:cNvSpPr>
            <a:spLocks noGrp="1"/>
          </p:cNvSpPr>
          <p:nvPr>
            <p:ph type="sldNum" sz="quarter" idx="12"/>
          </p:nvPr>
        </p:nvSpPr>
        <p:spPr/>
        <p:txBody>
          <a:bodyPr/>
          <a:lstStyle/>
          <a:p>
            <a:fld id="{D8C2E80E-A818-EA4B-839C-9030708D7285}" type="slidenum">
              <a:rPr lang="en-US" smtClean="0"/>
              <a:t>23</a:t>
            </a:fld>
            <a:endParaRPr lang="en-US" dirty="0"/>
          </a:p>
        </p:txBody>
      </p:sp>
      <p:pic>
        <p:nvPicPr>
          <p:cNvPr id="6" name="Picture 5">
            <a:extLst>
              <a:ext uri="{FF2B5EF4-FFF2-40B4-BE49-F238E27FC236}">
                <a16:creationId xmlns:a16="http://schemas.microsoft.com/office/drawing/2014/main" id="{9ACE5529-F836-DE41-96B9-ACCE453DF2E8}"/>
              </a:ext>
            </a:extLst>
          </p:cNvPr>
          <p:cNvPicPr>
            <a:picLocks noChangeAspect="1"/>
          </p:cNvPicPr>
          <p:nvPr/>
        </p:nvPicPr>
        <p:blipFill>
          <a:blip r:embed="rId2"/>
          <a:stretch>
            <a:fillRect/>
          </a:stretch>
        </p:blipFill>
        <p:spPr>
          <a:xfrm>
            <a:off x="198217" y="2186275"/>
            <a:ext cx="10282213" cy="4671725"/>
          </a:xfrm>
          <a:prstGeom prst="rect">
            <a:avLst/>
          </a:prstGeom>
        </p:spPr>
      </p:pic>
      <p:sp>
        <p:nvSpPr>
          <p:cNvPr id="7" name="Footer Placeholder 6">
            <a:extLst>
              <a:ext uri="{FF2B5EF4-FFF2-40B4-BE49-F238E27FC236}">
                <a16:creationId xmlns:a16="http://schemas.microsoft.com/office/drawing/2014/main" id="{88E66F49-D578-7440-B669-5FD70A6C89D5}"/>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2274226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7810" name="Picture 2"/>
          <p:cNvPicPr>
            <a:picLocks noChangeAspect="1" noChangeArrowheads="1"/>
          </p:cNvPicPr>
          <p:nvPr/>
        </p:nvPicPr>
        <p:blipFill>
          <a:blip r:embed="rId3" cstate="print"/>
          <a:srcRect/>
          <a:stretch>
            <a:fillRect/>
          </a:stretch>
        </p:blipFill>
        <p:spPr bwMode="auto">
          <a:xfrm>
            <a:off x="2230439" y="1812926"/>
            <a:ext cx="7731125" cy="4587875"/>
          </a:xfrm>
          <a:prstGeom prst="rect">
            <a:avLst/>
          </a:prstGeom>
          <a:noFill/>
          <a:ln w="12700">
            <a:noFill/>
            <a:miter lim="800000"/>
            <a:headEnd/>
            <a:tailEnd/>
          </a:ln>
          <a:effectLst/>
        </p:spPr>
      </p:pic>
      <p:sp>
        <p:nvSpPr>
          <p:cNvPr id="3" name="Rectangle 2"/>
          <p:cNvSpPr txBox="1">
            <a:spLocks noChangeArrowheads="1"/>
          </p:cNvSpPr>
          <p:nvPr/>
        </p:nvSpPr>
        <p:spPr>
          <a:xfrm>
            <a:off x="1905000" y="152400"/>
            <a:ext cx="8280400" cy="533400"/>
          </a:xfrm>
          <a:prstGeom prst="rect">
            <a:avLst/>
          </a:prstGeom>
        </p:spPr>
        <p:txBody>
          <a:bodyPr/>
          <a:lstStyle/>
          <a:p>
            <a:pPr algn="ctr" eaLnBrk="0" fontAlgn="base" hangingPunct="0">
              <a:lnSpc>
                <a:spcPts val="3600"/>
              </a:lnSpc>
              <a:spcBef>
                <a:spcPct val="0"/>
              </a:spcBef>
              <a:spcAft>
                <a:spcPct val="0"/>
              </a:spcAft>
              <a:defRPr/>
            </a:pPr>
            <a:r>
              <a:rPr lang="en-US" sz="3200" b="1" kern="0" dirty="0">
                <a:latin typeface="+mj-lt"/>
                <a:ea typeface="+mj-ea"/>
                <a:cs typeface="+mj-cs"/>
              </a:rPr>
              <a:t>Support vector machines</a:t>
            </a:r>
          </a:p>
        </p:txBody>
      </p:sp>
      <p:sp>
        <p:nvSpPr>
          <p:cNvPr id="4" name="Rectangle 3"/>
          <p:cNvSpPr txBox="1">
            <a:spLocks noChangeArrowheads="1"/>
          </p:cNvSpPr>
          <p:nvPr/>
        </p:nvSpPr>
        <p:spPr bwMode="auto">
          <a:xfrm>
            <a:off x="1968500" y="990600"/>
            <a:ext cx="8318500" cy="533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292100" indent="-292100" algn="ctr" eaLnBrk="0" fontAlgn="base" hangingPunct="0">
              <a:spcBef>
                <a:spcPct val="10000"/>
              </a:spcBef>
              <a:spcAft>
                <a:spcPts val="400"/>
              </a:spcAft>
              <a:buClr>
                <a:srgbClr val="0C7B9C"/>
              </a:buClr>
              <a:buSzPct val="75000"/>
              <a:defRPr/>
            </a:pPr>
            <a:r>
              <a:rPr lang="en-US" sz="2400" kern="0" dirty="0"/>
              <a:t>Solution: nonlinear transform of attributes</a:t>
            </a:r>
          </a:p>
        </p:txBody>
      </p:sp>
      <p:graphicFrame>
        <p:nvGraphicFramePr>
          <p:cNvPr id="5" name="Object 4"/>
          <p:cNvGraphicFramePr>
            <a:graphicFrameLocks noChangeAspect="1"/>
          </p:cNvGraphicFramePr>
          <p:nvPr/>
        </p:nvGraphicFramePr>
        <p:xfrm>
          <a:off x="4114800" y="1435100"/>
          <a:ext cx="4216400" cy="482600"/>
        </p:xfrm>
        <a:graphic>
          <a:graphicData uri="http://schemas.openxmlformats.org/presentationml/2006/ole">
            <mc:AlternateContent xmlns:mc="http://schemas.openxmlformats.org/markup-compatibility/2006">
              <mc:Choice xmlns:v="urn:schemas-microsoft-com:vml" Requires="v">
                <p:oleObj spid="_x0000_s19496" name="Equation" r:id="rId4" imgW="2108160" imgH="241200" progId="Equation.3">
                  <p:embed/>
                </p:oleObj>
              </mc:Choice>
              <mc:Fallback>
                <p:oleObj name="Equation" r:id="rId4" imgW="2108160" imgH="2412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435100"/>
                        <a:ext cx="4216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768F82EF-E63F-144B-92E5-996D343B003E}"/>
              </a:ext>
            </a:extLst>
          </p:cNvPr>
          <p:cNvSpPr>
            <a:spLocks noGrp="1"/>
          </p:cNvSpPr>
          <p:nvPr>
            <p:ph type="dt" sz="half" idx="10"/>
          </p:nvPr>
        </p:nvSpPr>
        <p:spPr/>
        <p:txBody>
          <a:bodyPr/>
          <a:lstStyle/>
          <a:p>
            <a:r>
              <a:rPr lang="en-US"/>
              <a:t>First Semester 2021-2022</a:t>
            </a:r>
            <a:endParaRPr lang="en-US" dirty="0"/>
          </a:p>
        </p:txBody>
      </p:sp>
      <p:sp>
        <p:nvSpPr>
          <p:cNvPr id="6" name="Footer Placeholder 5">
            <a:extLst>
              <a:ext uri="{FF2B5EF4-FFF2-40B4-BE49-F238E27FC236}">
                <a16:creationId xmlns:a16="http://schemas.microsoft.com/office/drawing/2014/main" id="{5145E613-0E1D-2945-A1A5-749F9B8D59E8}"/>
              </a:ext>
            </a:extLst>
          </p:cNvPr>
          <p:cNvSpPr>
            <a:spLocks noGrp="1"/>
          </p:cNvSpPr>
          <p:nvPr>
            <p:ph type="ftr" sz="quarter" idx="11"/>
          </p:nvPr>
        </p:nvSpPr>
        <p:spPr/>
        <p:txBody>
          <a:bodyPr/>
          <a:lstStyle/>
          <a:p>
            <a:r>
              <a:rPr lang="en-US"/>
              <a:t>Dr. Malak Abdullah</a:t>
            </a:r>
            <a:endParaRPr lang="en-US" dirty="0"/>
          </a:p>
        </p:txBody>
      </p:sp>
      <p:sp>
        <p:nvSpPr>
          <p:cNvPr id="7" name="Slide Number Placeholder 6">
            <a:extLst>
              <a:ext uri="{FF2B5EF4-FFF2-40B4-BE49-F238E27FC236}">
                <a16:creationId xmlns:a16="http://schemas.microsoft.com/office/drawing/2014/main" id="{CA928CC4-29BE-A54A-A254-785118F3374C}"/>
              </a:ext>
            </a:extLst>
          </p:cNvPr>
          <p:cNvSpPr>
            <a:spLocks noGrp="1"/>
          </p:cNvSpPr>
          <p:nvPr>
            <p:ph type="sldNum" sz="quarter" idx="12"/>
          </p:nvPr>
        </p:nvSpPr>
        <p:spPr/>
        <p:txBody>
          <a:bodyPr/>
          <a:lstStyle/>
          <a:p>
            <a:fld id="{D8C2E80E-A818-EA4B-839C-9030708D7285}" type="slidenum">
              <a:rPr lang="en-US" smtClean="0"/>
              <a:t>24</a:t>
            </a:fld>
            <a:endParaRPr lang="en-US" dirty="0"/>
          </a:p>
        </p:txBody>
      </p:sp>
    </p:spTree>
    <p:extLst>
      <p:ext uri="{BB962C8B-B14F-4D97-AF65-F5344CB8AC3E}">
        <p14:creationId xmlns:p14="http://schemas.microsoft.com/office/powerpoint/2010/main" val="3884876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09535C5B-8929-BD49-A053-E68405138298}"/>
              </a:ext>
            </a:extLst>
          </p:cNvPr>
          <p:cNvSpPr>
            <a:spLocks noGrp="1" noChangeArrowheads="1"/>
          </p:cNvSpPr>
          <p:nvPr>
            <p:ph type="title"/>
          </p:nvPr>
        </p:nvSpPr>
        <p:spPr/>
        <p:txBody>
          <a:bodyPr/>
          <a:lstStyle/>
          <a:p>
            <a:r>
              <a:rPr lang="en-US" altLang="en-US"/>
              <a:t>Non-linear SVMs:  Feature spaces</a:t>
            </a:r>
          </a:p>
        </p:txBody>
      </p:sp>
      <p:sp>
        <p:nvSpPr>
          <p:cNvPr id="223235" name="Rectangle 3">
            <a:extLst>
              <a:ext uri="{FF2B5EF4-FFF2-40B4-BE49-F238E27FC236}">
                <a16:creationId xmlns:a16="http://schemas.microsoft.com/office/drawing/2014/main" id="{54AA1DD9-3624-E545-8E97-A269A742AD1B}"/>
              </a:ext>
            </a:extLst>
          </p:cNvPr>
          <p:cNvSpPr>
            <a:spLocks noGrp="1" noChangeArrowheads="1"/>
          </p:cNvSpPr>
          <p:nvPr>
            <p:ph type="body" idx="1"/>
          </p:nvPr>
        </p:nvSpPr>
        <p:spPr/>
        <p:txBody>
          <a:bodyPr/>
          <a:lstStyle/>
          <a:p>
            <a:r>
              <a:rPr lang="en-US" altLang="en-US"/>
              <a:t>General idea:   the original feature space can always be mapped to some higher-dimensional feature space where the training set is separable:</a:t>
            </a:r>
          </a:p>
        </p:txBody>
      </p:sp>
      <p:sp>
        <p:nvSpPr>
          <p:cNvPr id="223274" name="Line 42">
            <a:extLst>
              <a:ext uri="{FF2B5EF4-FFF2-40B4-BE49-F238E27FC236}">
                <a16:creationId xmlns:a16="http://schemas.microsoft.com/office/drawing/2014/main" id="{48E2C091-360B-3447-884B-1B14FA84ACCE}"/>
              </a:ext>
            </a:extLst>
          </p:cNvPr>
          <p:cNvSpPr>
            <a:spLocks noChangeShapeType="1"/>
          </p:cNvSpPr>
          <p:nvPr/>
        </p:nvSpPr>
        <p:spPr bwMode="auto">
          <a:xfrm flipV="1">
            <a:off x="3592513" y="2559050"/>
            <a:ext cx="0" cy="3041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275" name="Line 43">
            <a:extLst>
              <a:ext uri="{FF2B5EF4-FFF2-40B4-BE49-F238E27FC236}">
                <a16:creationId xmlns:a16="http://schemas.microsoft.com/office/drawing/2014/main" id="{C8400945-EF56-D445-8203-E3F695DCA31F}"/>
              </a:ext>
            </a:extLst>
          </p:cNvPr>
          <p:cNvSpPr>
            <a:spLocks noChangeShapeType="1"/>
          </p:cNvSpPr>
          <p:nvPr/>
        </p:nvSpPr>
        <p:spPr bwMode="auto">
          <a:xfrm flipV="1">
            <a:off x="1971676" y="4170363"/>
            <a:ext cx="33194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276" name="AutoShape 44">
            <a:extLst>
              <a:ext uri="{FF2B5EF4-FFF2-40B4-BE49-F238E27FC236}">
                <a16:creationId xmlns:a16="http://schemas.microsoft.com/office/drawing/2014/main" id="{5F3DF0F7-86BF-2842-8EF3-30A2AA9385A1}"/>
              </a:ext>
            </a:extLst>
          </p:cNvPr>
          <p:cNvSpPr>
            <a:spLocks noChangeArrowheads="1"/>
          </p:cNvSpPr>
          <p:nvPr/>
        </p:nvSpPr>
        <p:spPr bwMode="auto">
          <a:xfrm>
            <a:off x="3622675" y="33909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77" name="AutoShape 45">
            <a:extLst>
              <a:ext uri="{FF2B5EF4-FFF2-40B4-BE49-F238E27FC236}">
                <a16:creationId xmlns:a16="http://schemas.microsoft.com/office/drawing/2014/main" id="{B4C34EB8-1FF5-E043-9425-8F9869BD5196}"/>
              </a:ext>
            </a:extLst>
          </p:cNvPr>
          <p:cNvSpPr>
            <a:spLocks noChangeArrowheads="1"/>
          </p:cNvSpPr>
          <p:nvPr/>
        </p:nvSpPr>
        <p:spPr bwMode="auto">
          <a:xfrm>
            <a:off x="3048000" y="3748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78" name="AutoShape 46">
            <a:extLst>
              <a:ext uri="{FF2B5EF4-FFF2-40B4-BE49-F238E27FC236}">
                <a16:creationId xmlns:a16="http://schemas.microsoft.com/office/drawing/2014/main" id="{10C4668B-CB52-824A-97CB-B3B5A1F4FE43}"/>
              </a:ext>
            </a:extLst>
          </p:cNvPr>
          <p:cNvSpPr>
            <a:spLocks noChangeArrowheads="1"/>
          </p:cNvSpPr>
          <p:nvPr/>
        </p:nvSpPr>
        <p:spPr bwMode="auto">
          <a:xfrm>
            <a:off x="3200400" y="4294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79" name="AutoShape 47">
            <a:extLst>
              <a:ext uri="{FF2B5EF4-FFF2-40B4-BE49-F238E27FC236}">
                <a16:creationId xmlns:a16="http://schemas.microsoft.com/office/drawing/2014/main" id="{82252405-CB9C-7F4B-AA13-00B2822B4BB5}"/>
              </a:ext>
            </a:extLst>
          </p:cNvPr>
          <p:cNvSpPr>
            <a:spLocks noChangeArrowheads="1"/>
          </p:cNvSpPr>
          <p:nvPr/>
        </p:nvSpPr>
        <p:spPr bwMode="auto">
          <a:xfrm>
            <a:off x="3733800" y="47704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0" name="AutoShape 48">
            <a:extLst>
              <a:ext uri="{FF2B5EF4-FFF2-40B4-BE49-F238E27FC236}">
                <a16:creationId xmlns:a16="http://schemas.microsoft.com/office/drawing/2014/main" id="{E3E80D65-3B02-C646-9DC5-05BEFC90BD6F}"/>
              </a:ext>
            </a:extLst>
          </p:cNvPr>
          <p:cNvSpPr>
            <a:spLocks noChangeArrowheads="1"/>
          </p:cNvSpPr>
          <p:nvPr/>
        </p:nvSpPr>
        <p:spPr bwMode="auto">
          <a:xfrm>
            <a:off x="3314700" y="34369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1" name="AutoShape 49">
            <a:extLst>
              <a:ext uri="{FF2B5EF4-FFF2-40B4-BE49-F238E27FC236}">
                <a16:creationId xmlns:a16="http://schemas.microsoft.com/office/drawing/2014/main" id="{296DBE42-BCA3-2E4B-8835-366812AEAEC6}"/>
              </a:ext>
            </a:extLst>
          </p:cNvPr>
          <p:cNvSpPr>
            <a:spLocks noChangeArrowheads="1"/>
          </p:cNvSpPr>
          <p:nvPr/>
        </p:nvSpPr>
        <p:spPr bwMode="auto">
          <a:xfrm>
            <a:off x="2819400" y="40655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2" name="AutoShape 50">
            <a:extLst>
              <a:ext uri="{FF2B5EF4-FFF2-40B4-BE49-F238E27FC236}">
                <a16:creationId xmlns:a16="http://schemas.microsoft.com/office/drawing/2014/main" id="{2EDE6BA7-8BA7-3B48-95FC-A5A919F83A73}"/>
              </a:ext>
            </a:extLst>
          </p:cNvPr>
          <p:cNvSpPr>
            <a:spLocks noChangeArrowheads="1"/>
          </p:cNvSpPr>
          <p:nvPr/>
        </p:nvSpPr>
        <p:spPr bwMode="auto">
          <a:xfrm>
            <a:off x="3238500" y="48085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3" name="AutoShape 51">
            <a:extLst>
              <a:ext uri="{FF2B5EF4-FFF2-40B4-BE49-F238E27FC236}">
                <a16:creationId xmlns:a16="http://schemas.microsoft.com/office/drawing/2014/main" id="{474008AC-5F3C-7247-9759-39C1D747DC01}"/>
              </a:ext>
            </a:extLst>
          </p:cNvPr>
          <p:cNvSpPr>
            <a:spLocks noChangeArrowheads="1"/>
          </p:cNvSpPr>
          <p:nvPr/>
        </p:nvSpPr>
        <p:spPr bwMode="auto">
          <a:xfrm>
            <a:off x="3733800" y="38369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4" name="AutoShape 52">
            <a:extLst>
              <a:ext uri="{FF2B5EF4-FFF2-40B4-BE49-F238E27FC236}">
                <a16:creationId xmlns:a16="http://schemas.microsoft.com/office/drawing/2014/main" id="{FF55DFF8-BF19-0943-BF78-124B34870DAE}"/>
              </a:ext>
            </a:extLst>
          </p:cNvPr>
          <p:cNvSpPr>
            <a:spLocks noChangeArrowheads="1"/>
          </p:cNvSpPr>
          <p:nvPr/>
        </p:nvSpPr>
        <p:spPr bwMode="auto">
          <a:xfrm>
            <a:off x="4635500" y="3824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5" name="AutoShape 53">
            <a:extLst>
              <a:ext uri="{FF2B5EF4-FFF2-40B4-BE49-F238E27FC236}">
                <a16:creationId xmlns:a16="http://schemas.microsoft.com/office/drawing/2014/main" id="{A174F8E5-9CC1-924A-B763-22530C7F879E}"/>
              </a:ext>
            </a:extLst>
          </p:cNvPr>
          <p:cNvSpPr>
            <a:spLocks noChangeArrowheads="1"/>
          </p:cNvSpPr>
          <p:nvPr/>
        </p:nvSpPr>
        <p:spPr bwMode="auto">
          <a:xfrm>
            <a:off x="4495800" y="50371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6" name="AutoShape 54">
            <a:extLst>
              <a:ext uri="{FF2B5EF4-FFF2-40B4-BE49-F238E27FC236}">
                <a16:creationId xmlns:a16="http://schemas.microsoft.com/office/drawing/2014/main" id="{13924867-FF7B-334E-B64D-3F8D8E34EE1C}"/>
              </a:ext>
            </a:extLst>
          </p:cNvPr>
          <p:cNvSpPr>
            <a:spLocks noChangeArrowheads="1"/>
          </p:cNvSpPr>
          <p:nvPr/>
        </p:nvSpPr>
        <p:spPr bwMode="auto">
          <a:xfrm>
            <a:off x="2247900" y="3951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7" name="AutoShape 55">
            <a:extLst>
              <a:ext uri="{FF2B5EF4-FFF2-40B4-BE49-F238E27FC236}">
                <a16:creationId xmlns:a16="http://schemas.microsoft.com/office/drawing/2014/main" id="{C64D4FC8-BBEA-5B4C-A1B5-578D0AF25960}"/>
              </a:ext>
            </a:extLst>
          </p:cNvPr>
          <p:cNvSpPr>
            <a:spLocks noChangeArrowheads="1"/>
          </p:cNvSpPr>
          <p:nvPr/>
        </p:nvSpPr>
        <p:spPr bwMode="auto">
          <a:xfrm>
            <a:off x="3759200" y="54054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8" name="AutoShape 56">
            <a:extLst>
              <a:ext uri="{FF2B5EF4-FFF2-40B4-BE49-F238E27FC236}">
                <a16:creationId xmlns:a16="http://schemas.microsoft.com/office/drawing/2014/main" id="{48AF8FA1-CA93-BE49-A282-D0115499A5A2}"/>
              </a:ext>
            </a:extLst>
          </p:cNvPr>
          <p:cNvSpPr>
            <a:spLocks noChangeArrowheads="1"/>
          </p:cNvSpPr>
          <p:nvPr/>
        </p:nvSpPr>
        <p:spPr bwMode="auto">
          <a:xfrm>
            <a:off x="4724400" y="4560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89" name="AutoShape 57">
            <a:extLst>
              <a:ext uri="{FF2B5EF4-FFF2-40B4-BE49-F238E27FC236}">
                <a16:creationId xmlns:a16="http://schemas.microsoft.com/office/drawing/2014/main" id="{F299A91D-54AA-A847-B9C8-B09C8A42732B}"/>
              </a:ext>
            </a:extLst>
          </p:cNvPr>
          <p:cNvSpPr>
            <a:spLocks noChangeArrowheads="1"/>
          </p:cNvSpPr>
          <p:nvPr/>
        </p:nvSpPr>
        <p:spPr bwMode="auto">
          <a:xfrm>
            <a:off x="2787650" y="5100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90" name="AutoShape 58">
            <a:extLst>
              <a:ext uri="{FF2B5EF4-FFF2-40B4-BE49-F238E27FC236}">
                <a16:creationId xmlns:a16="http://schemas.microsoft.com/office/drawing/2014/main" id="{C4976F88-FD09-F64A-9B0A-E43F92A45544}"/>
              </a:ext>
            </a:extLst>
          </p:cNvPr>
          <p:cNvSpPr>
            <a:spLocks noChangeArrowheads="1"/>
          </p:cNvSpPr>
          <p:nvPr/>
        </p:nvSpPr>
        <p:spPr bwMode="auto">
          <a:xfrm>
            <a:off x="2476500" y="46180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91" name="AutoShape 59">
            <a:extLst>
              <a:ext uri="{FF2B5EF4-FFF2-40B4-BE49-F238E27FC236}">
                <a16:creationId xmlns:a16="http://schemas.microsoft.com/office/drawing/2014/main" id="{AAB04FBE-2D13-A94B-B084-28F3E5FAB363}"/>
              </a:ext>
            </a:extLst>
          </p:cNvPr>
          <p:cNvSpPr>
            <a:spLocks noChangeArrowheads="1"/>
          </p:cNvSpPr>
          <p:nvPr/>
        </p:nvSpPr>
        <p:spPr bwMode="auto">
          <a:xfrm>
            <a:off x="2533650" y="30940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93" name="AutoShape 61">
            <a:extLst>
              <a:ext uri="{FF2B5EF4-FFF2-40B4-BE49-F238E27FC236}">
                <a16:creationId xmlns:a16="http://schemas.microsoft.com/office/drawing/2014/main" id="{3C1A5DF8-7086-2147-BF68-9A941F6BD916}"/>
              </a:ext>
            </a:extLst>
          </p:cNvPr>
          <p:cNvSpPr>
            <a:spLocks noChangeArrowheads="1"/>
          </p:cNvSpPr>
          <p:nvPr/>
        </p:nvSpPr>
        <p:spPr bwMode="auto">
          <a:xfrm>
            <a:off x="4029075" y="42291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94" name="AutoShape 62">
            <a:extLst>
              <a:ext uri="{FF2B5EF4-FFF2-40B4-BE49-F238E27FC236}">
                <a16:creationId xmlns:a16="http://schemas.microsoft.com/office/drawing/2014/main" id="{C7297BDB-D1F7-7C48-97F0-6AE9AEB51341}"/>
              </a:ext>
            </a:extLst>
          </p:cNvPr>
          <p:cNvSpPr>
            <a:spLocks noChangeArrowheads="1"/>
          </p:cNvSpPr>
          <p:nvPr/>
        </p:nvSpPr>
        <p:spPr bwMode="auto">
          <a:xfrm>
            <a:off x="3648075" y="436245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95" name="AutoShape 63">
            <a:extLst>
              <a:ext uri="{FF2B5EF4-FFF2-40B4-BE49-F238E27FC236}">
                <a16:creationId xmlns:a16="http://schemas.microsoft.com/office/drawing/2014/main" id="{2679FEAD-C290-4A49-ACC4-CA6526854C59}"/>
              </a:ext>
            </a:extLst>
          </p:cNvPr>
          <p:cNvSpPr>
            <a:spLocks noChangeArrowheads="1"/>
          </p:cNvSpPr>
          <p:nvPr/>
        </p:nvSpPr>
        <p:spPr bwMode="auto">
          <a:xfrm>
            <a:off x="3933825" y="312420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98" name="Oval 66">
            <a:extLst>
              <a:ext uri="{FF2B5EF4-FFF2-40B4-BE49-F238E27FC236}">
                <a16:creationId xmlns:a16="http://schemas.microsoft.com/office/drawing/2014/main" id="{F4282F15-86D6-F14C-B335-6145673C372A}"/>
              </a:ext>
            </a:extLst>
          </p:cNvPr>
          <p:cNvSpPr>
            <a:spLocks noChangeArrowheads="1"/>
          </p:cNvSpPr>
          <p:nvPr/>
        </p:nvSpPr>
        <p:spPr bwMode="auto">
          <a:xfrm>
            <a:off x="2638425" y="3209925"/>
            <a:ext cx="1885950" cy="1905000"/>
          </a:xfrm>
          <a:prstGeom prst="ellipse">
            <a:avLst/>
          </a:prstGeom>
          <a:noFill/>
          <a:ln w="15875" algn="ctr">
            <a:solidFill>
              <a:schemeClr val="tx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99" name="AutoShape 67">
            <a:extLst>
              <a:ext uri="{FF2B5EF4-FFF2-40B4-BE49-F238E27FC236}">
                <a16:creationId xmlns:a16="http://schemas.microsoft.com/office/drawing/2014/main" id="{328B35FE-1F6B-B948-833D-CD2793FDD19F}"/>
              </a:ext>
            </a:extLst>
          </p:cNvPr>
          <p:cNvSpPr>
            <a:spLocks noChangeArrowheads="1"/>
          </p:cNvSpPr>
          <p:nvPr/>
        </p:nvSpPr>
        <p:spPr bwMode="auto">
          <a:xfrm>
            <a:off x="2686050" y="32464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0" name="AutoShape 68">
            <a:extLst>
              <a:ext uri="{FF2B5EF4-FFF2-40B4-BE49-F238E27FC236}">
                <a16:creationId xmlns:a16="http://schemas.microsoft.com/office/drawing/2014/main" id="{922B73E0-F0A4-6B49-8EF9-2E290B695DA7}"/>
              </a:ext>
            </a:extLst>
          </p:cNvPr>
          <p:cNvSpPr>
            <a:spLocks noChangeArrowheads="1"/>
          </p:cNvSpPr>
          <p:nvPr/>
        </p:nvSpPr>
        <p:spPr bwMode="auto">
          <a:xfrm>
            <a:off x="4610100" y="3227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1" name="Line 69">
            <a:extLst>
              <a:ext uri="{FF2B5EF4-FFF2-40B4-BE49-F238E27FC236}">
                <a16:creationId xmlns:a16="http://schemas.microsoft.com/office/drawing/2014/main" id="{D2B0D015-911B-7946-B843-77576D42F0F0}"/>
              </a:ext>
            </a:extLst>
          </p:cNvPr>
          <p:cNvSpPr>
            <a:spLocks noChangeShapeType="1"/>
          </p:cNvSpPr>
          <p:nvPr/>
        </p:nvSpPr>
        <p:spPr bwMode="auto">
          <a:xfrm flipH="1" flipV="1">
            <a:off x="7631113" y="2311400"/>
            <a:ext cx="0" cy="20701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302" name="Line 70">
            <a:extLst>
              <a:ext uri="{FF2B5EF4-FFF2-40B4-BE49-F238E27FC236}">
                <a16:creationId xmlns:a16="http://schemas.microsoft.com/office/drawing/2014/main" id="{0C9AA718-C931-F74E-90C2-899A8ED15CB7}"/>
              </a:ext>
            </a:extLst>
          </p:cNvPr>
          <p:cNvSpPr>
            <a:spLocks noChangeShapeType="1"/>
          </p:cNvSpPr>
          <p:nvPr/>
        </p:nvSpPr>
        <p:spPr bwMode="auto">
          <a:xfrm>
            <a:off x="7600951" y="4398963"/>
            <a:ext cx="234791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303" name="AutoShape 71">
            <a:extLst>
              <a:ext uri="{FF2B5EF4-FFF2-40B4-BE49-F238E27FC236}">
                <a16:creationId xmlns:a16="http://schemas.microsoft.com/office/drawing/2014/main" id="{FB1BAC52-6646-5F4F-8D57-7A88D30431DB}"/>
              </a:ext>
            </a:extLst>
          </p:cNvPr>
          <p:cNvSpPr>
            <a:spLocks noChangeArrowheads="1"/>
          </p:cNvSpPr>
          <p:nvPr/>
        </p:nvSpPr>
        <p:spPr bwMode="auto">
          <a:xfrm>
            <a:off x="7899400" y="376237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4" name="AutoShape 72">
            <a:extLst>
              <a:ext uri="{FF2B5EF4-FFF2-40B4-BE49-F238E27FC236}">
                <a16:creationId xmlns:a16="http://schemas.microsoft.com/office/drawing/2014/main" id="{0212574A-368A-8841-B34A-391CD58AFA96}"/>
              </a:ext>
            </a:extLst>
          </p:cNvPr>
          <p:cNvSpPr>
            <a:spLocks noChangeArrowheads="1"/>
          </p:cNvSpPr>
          <p:nvPr/>
        </p:nvSpPr>
        <p:spPr bwMode="auto">
          <a:xfrm>
            <a:off x="7324725" y="411956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5" name="AutoShape 73">
            <a:extLst>
              <a:ext uri="{FF2B5EF4-FFF2-40B4-BE49-F238E27FC236}">
                <a16:creationId xmlns:a16="http://schemas.microsoft.com/office/drawing/2014/main" id="{2FE1939F-F2D9-5A46-B48B-B08D2D2D312B}"/>
              </a:ext>
            </a:extLst>
          </p:cNvPr>
          <p:cNvSpPr>
            <a:spLocks noChangeArrowheads="1"/>
          </p:cNvSpPr>
          <p:nvPr/>
        </p:nvSpPr>
        <p:spPr bwMode="auto">
          <a:xfrm>
            <a:off x="7705725" y="4675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6" name="AutoShape 74">
            <a:extLst>
              <a:ext uri="{FF2B5EF4-FFF2-40B4-BE49-F238E27FC236}">
                <a16:creationId xmlns:a16="http://schemas.microsoft.com/office/drawing/2014/main" id="{75C9ABED-4A36-C447-AA93-C11F09704286}"/>
              </a:ext>
            </a:extLst>
          </p:cNvPr>
          <p:cNvSpPr>
            <a:spLocks noChangeArrowheads="1"/>
          </p:cNvSpPr>
          <p:nvPr/>
        </p:nvSpPr>
        <p:spPr bwMode="auto">
          <a:xfrm>
            <a:off x="8524875" y="4675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7" name="AutoShape 75">
            <a:extLst>
              <a:ext uri="{FF2B5EF4-FFF2-40B4-BE49-F238E27FC236}">
                <a16:creationId xmlns:a16="http://schemas.microsoft.com/office/drawing/2014/main" id="{1AA792A6-8565-F14D-9852-26941DFD6E87}"/>
              </a:ext>
            </a:extLst>
          </p:cNvPr>
          <p:cNvSpPr>
            <a:spLocks noChangeArrowheads="1"/>
          </p:cNvSpPr>
          <p:nvPr/>
        </p:nvSpPr>
        <p:spPr bwMode="auto">
          <a:xfrm>
            <a:off x="7591425" y="380841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8" name="AutoShape 76">
            <a:extLst>
              <a:ext uri="{FF2B5EF4-FFF2-40B4-BE49-F238E27FC236}">
                <a16:creationId xmlns:a16="http://schemas.microsoft.com/office/drawing/2014/main" id="{33171DD2-CF27-F04B-8FBA-51CF9BAA5BBC}"/>
              </a:ext>
            </a:extLst>
          </p:cNvPr>
          <p:cNvSpPr>
            <a:spLocks noChangeArrowheads="1"/>
          </p:cNvSpPr>
          <p:nvPr/>
        </p:nvSpPr>
        <p:spPr bwMode="auto">
          <a:xfrm>
            <a:off x="7800975" y="4084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09" name="AutoShape 77">
            <a:extLst>
              <a:ext uri="{FF2B5EF4-FFF2-40B4-BE49-F238E27FC236}">
                <a16:creationId xmlns:a16="http://schemas.microsoft.com/office/drawing/2014/main" id="{5EE5521B-1F9E-4D4C-9D1C-898C1180B7ED}"/>
              </a:ext>
            </a:extLst>
          </p:cNvPr>
          <p:cNvSpPr>
            <a:spLocks noChangeArrowheads="1"/>
          </p:cNvSpPr>
          <p:nvPr/>
        </p:nvSpPr>
        <p:spPr bwMode="auto">
          <a:xfrm>
            <a:off x="8029575" y="47132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0" name="AutoShape 78">
            <a:extLst>
              <a:ext uri="{FF2B5EF4-FFF2-40B4-BE49-F238E27FC236}">
                <a16:creationId xmlns:a16="http://schemas.microsoft.com/office/drawing/2014/main" id="{BE7D9E93-06E8-294D-B228-4F53CD4EFB25}"/>
              </a:ext>
            </a:extLst>
          </p:cNvPr>
          <p:cNvSpPr>
            <a:spLocks noChangeArrowheads="1"/>
          </p:cNvSpPr>
          <p:nvPr/>
        </p:nvSpPr>
        <p:spPr bwMode="auto">
          <a:xfrm>
            <a:off x="8010525" y="420846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1" name="AutoShape 79">
            <a:extLst>
              <a:ext uri="{FF2B5EF4-FFF2-40B4-BE49-F238E27FC236}">
                <a16:creationId xmlns:a16="http://schemas.microsoft.com/office/drawing/2014/main" id="{7B4E9605-6FF5-DF45-B2F2-5F0D8D90095D}"/>
              </a:ext>
            </a:extLst>
          </p:cNvPr>
          <p:cNvSpPr>
            <a:spLocks noChangeArrowheads="1"/>
          </p:cNvSpPr>
          <p:nvPr/>
        </p:nvSpPr>
        <p:spPr bwMode="auto">
          <a:xfrm>
            <a:off x="9617075" y="38433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2" name="AutoShape 80">
            <a:extLst>
              <a:ext uri="{FF2B5EF4-FFF2-40B4-BE49-F238E27FC236}">
                <a16:creationId xmlns:a16="http://schemas.microsoft.com/office/drawing/2014/main" id="{06712640-5B7E-9B4F-87FC-2C5965F5C9FA}"/>
              </a:ext>
            </a:extLst>
          </p:cNvPr>
          <p:cNvSpPr>
            <a:spLocks noChangeArrowheads="1"/>
          </p:cNvSpPr>
          <p:nvPr/>
        </p:nvSpPr>
        <p:spPr bwMode="auto">
          <a:xfrm>
            <a:off x="9477375" y="50561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3" name="AutoShape 81">
            <a:extLst>
              <a:ext uri="{FF2B5EF4-FFF2-40B4-BE49-F238E27FC236}">
                <a16:creationId xmlns:a16="http://schemas.microsoft.com/office/drawing/2014/main" id="{2EDF3D53-8940-5D4D-A20B-76656841BE24}"/>
              </a:ext>
            </a:extLst>
          </p:cNvPr>
          <p:cNvSpPr>
            <a:spLocks noChangeArrowheads="1"/>
          </p:cNvSpPr>
          <p:nvPr/>
        </p:nvSpPr>
        <p:spPr bwMode="auto">
          <a:xfrm>
            <a:off x="9001125" y="2808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4" name="AutoShape 82">
            <a:extLst>
              <a:ext uri="{FF2B5EF4-FFF2-40B4-BE49-F238E27FC236}">
                <a16:creationId xmlns:a16="http://schemas.microsoft.com/office/drawing/2014/main" id="{232221DB-727C-6F46-AD7E-87D3C65F0E65}"/>
              </a:ext>
            </a:extLst>
          </p:cNvPr>
          <p:cNvSpPr>
            <a:spLocks noChangeArrowheads="1"/>
          </p:cNvSpPr>
          <p:nvPr/>
        </p:nvSpPr>
        <p:spPr bwMode="auto">
          <a:xfrm>
            <a:off x="9007475" y="40719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5" name="AutoShape 83">
            <a:extLst>
              <a:ext uri="{FF2B5EF4-FFF2-40B4-BE49-F238E27FC236}">
                <a16:creationId xmlns:a16="http://schemas.microsoft.com/office/drawing/2014/main" id="{2732FE49-9F5A-E344-8F8C-B3C11C5806E5}"/>
              </a:ext>
            </a:extLst>
          </p:cNvPr>
          <p:cNvSpPr>
            <a:spLocks noChangeArrowheads="1"/>
          </p:cNvSpPr>
          <p:nvPr/>
        </p:nvSpPr>
        <p:spPr bwMode="auto">
          <a:xfrm>
            <a:off x="9705975" y="45799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6" name="AutoShape 84">
            <a:extLst>
              <a:ext uri="{FF2B5EF4-FFF2-40B4-BE49-F238E27FC236}">
                <a16:creationId xmlns:a16="http://schemas.microsoft.com/office/drawing/2014/main" id="{3D1B399C-74A5-FA4B-94B7-8A92368DF68D}"/>
              </a:ext>
            </a:extLst>
          </p:cNvPr>
          <p:cNvSpPr>
            <a:spLocks noChangeArrowheads="1"/>
          </p:cNvSpPr>
          <p:nvPr/>
        </p:nvSpPr>
        <p:spPr bwMode="auto">
          <a:xfrm>
            <a:off x="8531225" y="3519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7" name="AutoShape 85">
            <a:extLst>
              <a:ext uri="{FF2B5EF4-FFF2-40B4-BE49-F238E27FC236}">
                <a16:creationId xmlns:a16="http://schemas.microsoft.com/office/drawing/2014/main" id="{2D328666-B383-F04E-B68A-197006EE2B24}"/>
              </a:ext>
            </a:extLst>
          </p:cNvPr>
          <p:cNvSpPr>
            <a:spLocks noChangeArrowheads="1"/>
          </p:cNvSpPr>
          <p:nvPr/>
        </p:nvSpPr>
        <p:spPr bwMode="auto">
          <a:xfrm>
            <a:off x="9134475" y="4751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8" name="AutoShape 86">
            <a:extLst>
              <a:ext uri="{FF2B5EF4-FFF2-40B4-BE49-F238E27FC236}">
                <a16:creationId xmlns:a16="http://schemas.microsoft.com/office/drawing/2014/main" id="{8D107F97-DC59-6940-86CA-5B70065A562D}"/>
              </a:ext>
            </a:extLst>
          </p:cNvPr>
          <p:cNvSpPr>
            <a:spLocks noChangeArrowheads="1"/>
          </p:cNvSpPr>
          <p:nvPr/>
        </p:nvSpPr>
        <p:spPr bwMode="auto">
          <a:xfrm>
            <a:off x="8924925" y="30178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19" name="AutoShape 87">
            <a:extLst>
              <a:ext uri="{FF2B5EF4-FFF2-40B4-BE49-F238E27FC236}">
                <a16:creationId xmlns:a16="http://schemas.microsoft.com/office/drawing/2014/main" id="{E6F6E767-A155-6F4C-9CE4-5FACDC98C081}"/>
              </a:ext>
            </a:extLst>
          </p:cNvPr>
          <p:cNvSpPr>
            <a:spLocks noChangeArrowheads="1"/>
          </p:cNvSpPr>
          <p:nvPr/>
        </p:nvSpPr>
        <p:spPr bwMode="auto">
          <a:xfrm>
            <a:off x="7534275" y="452437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20" name="AutoShape 88">
            <a:extLst>
              <a:ext uri="{FF2B5EF4-FFF2-40B4-BE49-F238E27FC236}">
                <a16:creationId xmlns:a16="http://schemas.microsoft.com/office/drawing/2014/main" id="{DE81DC14-B2E6-1B45-A14D-19DD8A9F7155}"/>
              </a:ext>
            </a:extLst>
          </p:cNvPr>
          <p:cNvSpPr>
            <a:spLocks noChangeArrowheads="1"/>
          </p:cNvSpPr>
          <p:nvPr/>
        </p:nvSpPr>
        <p:spPr bwMode="auto">
          <a:xfrm>
            <a:off x="7153275" y="465772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21" name="AutoShape 89">
            <a:extLst>
              <a:ext uri="{FF2B5EF4-FFF2-40B4-BE49-F238E27FC236}">
                <a16:creationId xmlns:a16="http://schemas.microsoft.com/office/drawing/2014/main" id="{73484CFB-28FC-5B4A-A7F9-1ADEC2534D1F}"/>
              </a:ext>
            </a:extLst>
          </p:cNvPr>
          <p:cNvSpPr>
            <a:spLocks noChangeArrowheads="1"/>
          </p:cNvSpPr>
          <p:nvPr/>
        </p:nvSpPr>
        <p:spPr bwMode="auto">
          <a:xfrm>
            <a:off x="8915400" y="314325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23" name="AutoShape 91">
            <a:extLst>
              <a:ext uri="{FF2B5EF4-FFF2-40B4-BE49-F238E27FC236}">
                <a16:creationId xmlns:a16="http://schemas.microsoft.com/office/drawing/2014/main" id="{64C78505-BD53-D745-A946-C144A617EC1E}"/>
              </a:ext>
            </a:extLst>
          </p:cNvPr>
          <p:cNvSpPr>
            <a:spLocks noChangeArrowheads="1"/>
          </p:cNvSpPr>
          <p:nvPr/>
        </p:nvSpPr>
        <p:spPr bwMode="auto">
          <a:xfrm>
            <a:off x="8467725" y="26749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24" name="AutoShape 92">
            <a:extLst>
              <a:ext uri="{FF2B5EF4-FFF2-40B4-BE49-F238E27FC236}">
                <a16:creationId xmlns:a16="http://schemas.microsoft.com/office/drawing/2014/main" id="{0735A580-E964-C14D-8BA5-AC38567940E6}"/>
              </a:ext>
            </a:extLst>
          </p:cNvPr>
          <p:cNvSpPr>
            <a:spLocks noChangeArrowheads="1"/>
          </p:cNvSpPr>
          <p:nvPr/>
        </p:nvSpPr>
        <p:spPr bwMode="auto">
          <a:xfrm>
            <a:off x="9591675" y="32464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25" name="Line 93">
            <a:extLst>
              <a:ext uri="{FF2B5EF4-FFF2-40B4-BE49-F238E27FC236}">
                <a16:creationId xmlns:a16="http://schemas.microsoft.com/office/drawing/2014/main" id="{B8BA5BF6-2EE2-4147-9421-15F16943DF29}"/>
              </a:ext>
            </a:extLst>
          </p:cNvPr>
          <p:cNvSpPr>
            <a:spLocks noChangeShapeType="1"/>
          </p:cNvSpPr>
          <p:nvPr/>
        </p:nvSpPr>
        <p:spPr bwMode="auto">
          <a:xfrm flipH="1">
            <a:off x="6383338" y="4400550"/>
            <a:ext cx="1238250" cy="9969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326" name="Line 94">
            <a:extLst>
              <a:ext uri="{FF2B5EF4-FFF2-40B4-BE49-F238E27FC236}">
                <a16:creationId xmlns:a16="http://schemas.microsoft.com/office/drawing/2014/main" id="{0624C6DA-8A2C-604A-8C96-11749EA95ABE}"/>
              </a:ext>
            </a:extLst>
          </p:cNvPr>
          <p:cNvSpPr>
            <a:spLocks noChangeShapeType="1"/>
          </p:cNvSpPr>
          <p:nvPr/>
        </p:nvSpPr>
        <p:spPr bwMode="auto">
          <a:xfrm>
            <a:off x="7620000" y="3048000"/>
            <a:ext cx="1447800" cy="133350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327" name="Line 95">
            <a:extLst>
              <a:ext uri="{FF2B5EF4-FFF2-40B4-BE49-F238E27FC236}">
                <a16:creationId xmlns:a16="http://schemas.microsoft.com/office/drawing/2014/main" id="{342DF03B-476E-7940-9C3B-64AB310A2960}"/>
              </a:ext>
            </a:extLst>
          </p:cNvPr>
          <p:cNvSpPr>
            <a:spLocks noChangeShapeType="1"/>
          </p:cNvSpPr>
          <p:nvPr/>
        </p:nvSpPr>
        <p:spPr bwMode="auto">
          <a:xfrm flipV="1">
            <a:off x="7848600" y="4419600"/>
            <a:ext cx="1219200" cy="121920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328" name="Line 96">
            <a:extLst>
              <a:ext uri="{FF2B5EF4-FFF2-40B4-BE49-F238E27FC236}">
                <a16:creationId xmlns:a16="http://schemas.microsoft.com/office/drawing/2014/main" id="{40DFCE54-796F-3F43-A5A3-7005E74B13DA}"/>
              </a:ext>
            </a:extLst>
          </p:cNvPr>
          <p:cNvSpPr>
            <a:spLocks noChangeShapeType="1"/>
          </p:cNvSpPr>
          <p:nvPr/>
        </p:nvSpPr>
        <p:spPr bwMode="auto">
          <a:xfrm flipV="1">
            <a:off x="6153150" y="3086100"/>
            <a:ext cx="1466850" cy="83820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329" name="Line 97">
            <a:extLst>
              <a:ext uri="{FF2B5EF4-FFF2-40B4-BE49-F238E27FC236}">
                <a16:creationId xmlns:a16="http://schemas.microsoft.com/office/drawing/2014/main" id="{386AFF6B-0A6D-0C4C-A802-B516ED870E1A}"/>
              </a:ext>
            </a:extLst>
          </p:cNvPr>
          <p:cNvSpPr>
            <a:spLocks noChangeShapeType="1"/>
          </p:cNvSpPr>
          <p:nvPr/>
        </p:nvSpPr>
        <p:spPr bwMode="auto">
          <a:xfrm>
            <a:off x="6134100" y="3924300"/>
            <a:ext cx="1714500" cy="169545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3330" name="AutoShape 98">
            <a:extLst>
              <a:ext uri="{FF2B5EF4-FFF2-40B4-BE49-F238E27FC236}">
                <a16:creationId xmlns:a16="http://schemas.microsoft.com/office/drawing/2014/main" id="{4F048F22-D764-644A-BB1C-AA6434B5E709}"/>
              </a:ext>
            </a:extLst>
          </p:cNvPr>
          <p:cNvSpPr>
            <a:spLocks noChangeArrowheads="1"/>
          </p:cNvSpPr>
          <p:nvPr/>
        </p:nvSpPr>
        <p:spPr bwMode="auto">
          <a:xfrm>
            <a:off x="5114925" y="2486025"/>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331" name="Text Box 99">
            <a:extLst>
              <a:ext uri="{FF2B5EF4-FFF2-40B4-BE49-F238E27FC236}">
                <a16:creationId xmlns:a16="http://schemas.microsoft.com/office/drawing/2014/main" id="{497B39F5-1A2B-6A4C-87DE-BA8338BEBE7D}"/>
              </a:ext>
            </a:extLst>
          </p:cNvPr>
          <p:cNvSpPr txBox="1">
            <a:spLocks noChangeArrowheads="1"/>
          </p:cNvSpPr>
          <p:nvPr/>
        </p:nvSpPr>
        <p:spPr bwMode="auto">
          <a:xfrm>
            <a:off x="5114926" y="2886076"/>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2000">
                <a:cs typeface="Times New Roman" panose="02020603050405020304" pitchFamily="18" charset="0"/>
              </a:rPr>
              <a:t>Φ</a:t>
            </a:r>
            <a:r>
              <a:rPr lang="en-US" altLang="en-US" sz="2000">
                <a:cs typeface="Times New Roman" panose="02020603050405020304" pitchFamily="18" charset="0"/>
              </a:rPr>
              <a:t>:  </a:t>
            </a:r>
            <a:r>
              <a:rPr lang="en-US" altLang="en-US" sz="2000" b="1">
                <a:cs typeface="Times New Roman" panose="02020603050405020304" pitchFamily="18" charset="0"/>
              </a:rPr>
              <a:t>x</a:t>
            </a:r>
            <a:r>
              <a:rPr lang="en-US" altLang="en-US" sz="2000" b="1" baseline="-25000">
                <a:cs typeface="Times New Roman" panose="02020603050405020304" pitchFamily="18" charset="0"/>
              </a:rPr>
              <a:t> </a:t>
            </a:r>
            <a:r>
              <a:rPr lang="en-US" altLang="en-US" sz="2000" b="1">
                <a:cs typeface="Times New Roman" panose="02020603050405020304" pitchFamily="18" charset="0"/>
              </a:rPr>
              <a:t>→</a:t>
            </a:r>
            <a:r>
              <a:rPr lang="en-US" altLang="en-US" sz="2000">
                <a:cs typeface="Times New Roman" panose="02020603050405020304" pitchFamily="18" charset="0"/>
              </a:rPr>
              <a:t> </a:t>
            </a:r>
            <a:r>
              <a:rPr lang="el-GR" altLang="en-US" sz="2000" b="1">
                <a:cs typeface="Times New Roman" panose="02020603050405020304" pitchFamily="18" charset="0"/>
              </a:rPr>
              <a:t>φ</a:t>
            </a:r>
            <a:r>
              <a:rPr lang="en-US" altLang="en-US" sz="2000">
                <a:cs typeface="Times New Roman" panose="02020603050405020304" pitchFamily="18" charset="0"/>
              </a:rPr>
              <a:t>(</a:t>
            </a:r>
            <a:r>
              <a:rPr lang="en-US" altLang="en-US" sz="2000" b="1">
                <a:cs typeface="Times New Roman" panose="02020603050405020304" pitchFamily="18" charset="0"/>
              </a:rPr>
              <a:t>x</a:t>
            </a:r>
            <a:r>
              <a:rPr lang="en-US" altLang="en-US" sz="2000">
                <a:cs typeface="Times New Roman" panose="02020603050405020304" pitchFamily="18" charset="0"/>
              </a:rPr>
              <a:t>)</a:t>
            </a:r>
          </a:p>
        </p:txBody>
      </p:sp>
      <p:sp>
        <p:nvSpPr>
          <p:cNvPr id="2" name="Date Placeholder 1">
            <a:extLst>
              <a:ext uri="{FF2B5EF4-FFF2-40B4-BE49-F238E27FC236}">
                <a16:creationId xmlns:a16="http://schemas.microsoft.com/office/drawing/2014/main" id="{2582C4D5-5356-714B-91C6-5AC605F5A577}"/>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F15CB0EC-DD32-FE40-B1C7-764A16EA895C}"/>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A90932C1-C049-5544-A925-3AF77A26807A}"/>
              </a:ext>
            </a:extLst>
          </p:cNvPr>
          <p:cNvSpPr>
            <a:spLocks noGrp="1"/>
          </p:cNvSpPr>
          <p:nvPr>
            <p:ph type="sldNum" sz="quarter" idx="12"/>
          </p:nvPr>
        </p:nvSpPr>
        <p:spPr/>
        <p:txBody>
          <a:bodyPr/>
          <a:lstStyle/>
          <a:p>
            <a:fld id="{D8C2E80E-A818-EA4B-839C-9030708D7285}" type="slidenum">
              <a:rPr lang="en-US" smtClean="0"/>
              <a:t>25</a:t>
            </a:fld>
            <a:endParaRPr lang="en-US" dirty="0"/>
          </a:p>
        </p:txBody>
      </p:sp>
    </p:spTree>
    <p:extLst>
      <p:ext uri="{BB962C8B-B14F-4D97-AF65-F5344CB8AC3E}">
        <p14:creationId xmlns:p14="http://schemas.microsoft.com/office/powerpoint/2010/main" val="3073078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46DA-080E-8D48-82F4-D0BFA6F0ED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D9D128-EF01-264C-BB6E-2339367D60A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F5B10EF-9D12-9246-8A5D-102E141A63EC}"/>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B66A2E45-104F-BE41-B997-1E911EDD6BE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55C92122-DA98-7C42-9AF4-F4D6717208A3}"/>
              </a:ext>
            </a:extLst>
          </p:cNvPr>
          <p:cNvSpPr>
            <a:spLocks noGrp="1"/>
          </p:cNvSpPr>
          <p:nvPr>
            <p:ph type="sldNum" sz="quarter" idx="12"/>
          </p:nvPr>
        </p:nvSpPr>
        <p:spPr/>
        <p:txBody>
          <a:bodyPr/>
          <a:lstStyle/>
          <a:p>
            <a:fld id="{D8C2E80E-A818-EA4B-839C-9030708D7285}" type="slidenum">
              <a:rPr lang="en-US" smtClean="0"/>
              <a:t>26</a:t>
            </a:fld>
            <a:endParaRPr lang="en-US" dirty="0"/>
          </a:p>
        </p:txBody>
      </p:sp>
      <p:pic>
        <p:nvPicPr>
          <p:cNvPr id="7" name="Picture 6">
            <a:extLst>
              <a:ext uri="{FF2B5EF4-FFF2-40B4-BE49-F238E27FC236}">
                <a16:creationId xmlns:a16="http://schemas.microsoft.com/office/drawing/2014/main" id="{3E2835C6-1199-A746-A7B0-5D6486D19F50}"/>
              </a:ext>
            </a:extLst>
          </p:cNvPr>
          <p:cNvPicPr>
            <a:picLocks noChangeAspect="1"/>
          </p:cNvPicPr>
          <p:nvPr/>
        </p:nvPicPr>
        <p:blipFill>
          <a:blip r:embed="rId2"/>
          <a:stretch>
            <a:fillRect/>
          </a:stretch>
        </p:blipFill>
        <p:spPr>
          <a:xfrm>
            <a:off x="22620" y="364046"/>
            <a:ext cx="8701085" cy="885825"/>
          </a:xfrm>
          <a:prstGeom prst="rect">
            <a:avLst/>
          </a:prstGeom>
        </p:spPr>
      </p:pic>
      <p:pic>
        <p:nvPicPr>
          <p:cNvPr id="8" name="Picture 7">
            <a:extLst>
              <a:ext uri="{FF2B5EF4-FFF2-40B4-BE49-F238E27FC236}">
                <a16:creationId xmlns:a16="http://schemas.microsoft.com/office/drawing/2014/main" id="{35D4A24D-244C-E843-BD34-2AAB3C80AF5B}"/>
              </a:ext>
            </a:extLst>
          </p:cNvPr>
          <p:cNvPicPr>
            <a:picLocks noChangeAspect="1"/>
          </p:cNvPicPr>
          <p:nvPr/>
        </p:nvPicPr>
        <p:blipFill>
          <a:blip r:embed="rId3"/>
          <a:stretch>
            <a:fillRect/>
          </a:stretch>
        </p:blipFill>
        <p:spPr>
          <a:xfrm>
            <a:off x="314325" y="2553380"/>
            <a:ext cx="4432375" cy="2808514"/>
          </a:xfrm>
          <a:prstGeom prst="rect">
            <a:avLst/>
          </a:prstGeom>
        </p:spPr>
      </p:pic>
      <p:pic>
        <p:nvPicPr>
          <p:cNvPr id="9" name="Picture 8">
            <a:extLst>
              <a:ext uri="{FF2B5EF4-FFF2-40B4-BE49-F238E27FC236}">
                <a16:creationId xmlns:a16="http://schemas.microsoft.com/office/drawing/2014/main" id="{7583DB26-66B6-B448-9788-7FAB36458178}"/>
              </a:ext>
            </a:extLst>
          </p:cNvPr>
          <p:cNvPicPr>
            <a:picLocks noChangeAspect="1"/>
          </p:cNvPicPr>
          <p:nvPr/>
        </p:nvPicPr>
        <p:blipFill>
          <a:blip r:embed="rId4"/>
          <a:stretch>
            <a:fillRect/>
          </a:stretch>
        </p:blipFill>
        <p:spPr>
          <a:xfrm>
            <a:off x="5682344" y="1997241"/>
            <a:ext cx="6082722" cy="4174959"/>
          </a:xfrm>
          <a:prstGeom prst="rect">
            <a:avLst/>
          </a:prstGeom>
        </p:spPr>
      </p:pic>
      <p:sp>
        <p:nvSpPr>
          <p:cNvPr id="10" name="Down Arrow 9">
            <a:extLst>
              <a:ext uri="{FF2B5EF4-FFF2-40B4-BE49-F238E27FC236}">
                <a16:creationId xmlns:a16="http://schemas.microsoft.com/office/drawing/2014/main" id="{F4BBFAFD-C00A-1348-8C14-3C4A9AD041B2}"/>
              </a:ext>
            </a:extLst>
          </p:cNvPr>
          <p:cNvSpPr/>
          <p:nvPr/>
        </p:nvSpPr>
        <p:spPr>
          <a:xfrm>
            <a:off x="2188029" y="1249871"/>
            <a:ext cx="555171" cy="1303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47FABA8-E599-2B48-8631-4B29A130B1E1}"/>
              </a:ext>
            </a:extLst>
          </p:cNvPr>
          <p:cNvSpPr/>
          <p:nvPr/>
        </p:nvSpPr>
        <p:spPr>
          <a:xfrm>
            <a:off x="4746700" y="4084720"/>
            <a:ext cx="935644" cy="381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23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9A95-793E-3B47-91A6-DAB5F30BDE42}"/>
              </a:ext>
            </a:extLst>
          </p:cNvPr>
          <p:cNvSpPr>
            <a:spLocks noGrp="1"/>
          </p:cNvSpPr>
          <p:nvPr>
            <p:ph type="title"/>
          </p:nvPr>
        </p:nvSpPr>
        <p:spPr/>
        <p:txBody>
          <a:bodyPr>
            <a:normAutofit/>
          </a:bodyPr>
          <a:lstStyle/>
          <a:p>
            <a:r>
              <a:rPr lang="en-US" b="1" dirty="0"/>
              <a:t>SVM Kernels</a:t>
            </a:r>
            <a:endParaRPr lang="en-US" dirty="0"/>
          </a:p>
        </p:txBody>
      </p:sp>
      <p:sp>
        <p:nvSpPr>
          <p:cNvPr id="3" name="Content Placeholder 2">
            <a:extLst>
              <a:ext uri="{FF2B5EF4-FFF2-40B4-BE49-F238E27FC236}">
                <a16:creationId xmlns:a16="http://schemas.microsoft.com/office/drawing/2014/main" id="{1B2FDEB2-1503-654C-B8A5-8058A22C5FEE}"/>
              </a:ext>
            </a:extLst>
          </p:cNvPr>
          <p:cNvSpPr>
            <a:spLocks noGrp="1"/>
          </p:cNvSpPr>
          <p:nvPr>
            <p:ph idx="1"/>
          </p:nvPr>
        </p:nvSpPr>
        <p:spPr/>
        <p:txBody>
          <a:bodyPr/>
          <a:lstStyle/>
          <a:p>
            <a:r>
              <a:rPr lang="en-US" dirty="0"/>
              <a:t>The SVM algorithm is implemented in practice using a kernel. </a:t>
            </a:r>
          </a:p>
          <a:p>
            <a:r>
              <a:rPr lang="en-US" dirty="0"/>
              <a:t>A kernel transforms an input data space into the required form. </a:t>
            </a:r>
          </a:p>
          <a:p>
            <a:r>
              <a:rPr lang="en-US" dirty="0"/>
              <a:t>SVM uses a technique called the kernel trick. Here, the kernel takes a low-dimensional input space and transforms it into a higher dimensional space. </a:t>
            </a:r>
          </a:p>
          <a:p>
            <a:r>
              <a:rPr lang="en-US" dirty="0"/>
              <a:t>Kernel trick helps you to build a more accurate classifier.</a:t>
            </a:r>
          </a:p>
          <a:p>
            <a:pPr marL="0" indent="0">
              <a:buNone/>
            </a:pPr>
            <a:endParaRPr lang="en-US" b="1" dirty="0"/>
          </a:p>
          <a:p>
            <a:r>
              <a:rPr lang="en-US" b="1" dirty="0"/>
              <a:t>Kernel</a:t>
            </a:r>
            <a:r>
              <a:rPr lang="en-US" dirty="0"/>
              <a:t>: The main function of the kernel is to transform the given dataset input data into the required form. There are various types of functions such as </a:t>
            </a:r>
            <a:r>
              <a:rPr lang="en-US" dirty="0">
                <a:solidFill>
                  <a:srgbClr val="FF0000"/>
                </a:solidFill>
              </a:rPr>
              <a:t>linear</a:t>
            </a:r>
            <a:r>
              <a:rPr lang="en-US" dirty="0"/>
              <a:t>, </a:t>
            </a:r>
            <a:r>
              <a:rPr lang="en-US" dirty="0">
                <a:solidFill>
                  <a:srgbClr val="FF0000"/>
                </a:solidFill>
              </a:rPr>
              <a:t>polynomial</a:t>
            </a:r>
            <a:r>
              <a:rPr lang="en-US" dirty="0"/>
              <a:t>, and </a:t>
            </a:r>
            <a:r>
              <a:rPr lang="en-US" dirty="0">
                <a:solidFill>
                  <a:srgbClr val="FF0000"/>
                </a:solidFill>
              </a:rPr>
              <a:t>radial basis function (RBF)</a:t>
            </a:r>
            <a:r>
              <a:rPr lang="en-US" dirty="0"/>
              <a:t>. Polynomial and RBF are useful for non-linear hyperplane. </a:t>
            </a:r>
          </a:p>
          <a:p>
            <a:r>
              <a:rPr lang="en-US" dirty="0"/>
              <a:t>Polynomial and RBF kernels compute the separation line in the higher dimension. In some of the applications, it is suggested to use a more complex kernel to separate the classes that are curved or nonlinear. This transformation can lead to more accurate classifiers.</a:t>
            </a:r>
          </a:p>
          <a:p>
            <a:endParaRPr lang="en-US" dirty="0"/>
          </a:p>
        </p:txBody>
      </p:sp>
      <p:sp>
        <p:nvSpPr>
          <p:cNvPr id="4" name="Date Placeholder 3">
            <a:extLst>
              <a:ext uri="{FF2B5EF4-FFF2-40B4-BE49-F238E27FC236}">
                <a16:creationId xmlns:a16="http://schemas.microsoft.com/office/drawing/2014/main" id="{576218A0-022D-2544-B4EE-C8A33C4B684C}"/>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0AAB0422-E565-0A45-9582-7B7E9C9C6E97}"/>
              </a:ext>
            </a:extLst>
          </p:cNvPr>
          <p:cNvSpPr>
            <a:spLocks noGrp="1"/>
          </p:cNvSpPr>
          <p:nvPr>
            <p:ph type="sldNum" sz="quarter" idx="12"/>
          </p:nvPr>
        </p:nvSpPr>
        <p:spPr/>
        <p:txBody>
          <a:bodyPr/>
          <a:lstStyle/>
          <a:p>
            <a:fld id="{D8C2E80E-A818-EA4B-839C-9030708D7285}" type="slidenum">
              <a:rPr lang="en-US" smtClean="0"/>
              <a:t>27</a:t>
            </a:fld>
            <a:endParaRPr lang="en-US" dirty="0"/>
          </a:p>
        </p:txBody>
      </p:sp>
      <p:sp>
        <p:nvSpPr>
          <p:cNvPr id="6" name="Footer Placeholder 5">
            <a:extLst>
              <a:ext uri="{FF2B5EF4-FFF2-40B4-BE49-F238E27FC236}">
                <a16:creationId xmlns:a16="http://schemas.microsoft.com/office/drawing/2014/main" id="{2F6FE463-F8E7-BF42-90E0-3B9AB29FCAC2}"/>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2706660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E158-C8E7-B14B-A335-AE8D798AAB93}"/>
              </a:ext>
            </a:extLst>
          </p:cNvPr>
          <p:cNvSpPr>
            <a:spLocks noGrp="1"/>
          </p:cNvSpPr>
          <p:nvPr>
            <p:ph type="title"/>
          </p:nvPr>
        </p:nvSpPr>
        <p:spPr/>
        <p:txBody>
          <a:bodyPr/>
          <a:lstStyle/>
          <a:p>
            <a:r>
              <a:rPr lang="en-US" dirty="0"/>
              <a:t>Polynomial Kernel</a:t>
            </a:r>
          </a:p>
        </p:txBody>
      </p:sp>
      <p:sp>
        <p:nvSpPr>
          <p:cNvPr id="3" name="Content Placeholder 2">
            <a:extLst>
              <a:ext uri="{FF2B5EF4-FFF2-40B4-BE49-F238E27FC236}">
                <a16:creationId xmlns:a16="http://schemas.microsoft.com/office/drawing/2014/main" id="{AEE9DDE5-2E41-ED42-A581-CB48519536AE}"/>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7084AC82-EA78-9841-A2D2-D63C1CC4540A}"/>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B67FBBA9-76DB-EB44-B80D-00F6AABBF8FB}"/>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699508B8-1D82-A44A-AB41-82607B27FD00}"/>
              </a:ext>
            </a:extLst>
          </p:cNvPr>
          <p:cNvSpPr>
            <a:spLocks noGrp="1"/>
          </p:cNvSpPr>
          <p:nvPr>
            <p:ph type="sldNum" sz="quarter" idx="12"/>
          </p:nvPr>
        </p:nvSpPr>
        <p:spPr/>
        <p:txBody>
          <a:bodyPr/>
          <a:lstStyle/>
          <a:p>
            <a:fld id="{D8C2E80E-A818-EA4B-839C-9030708D7285}" type="slidenum">
              <a:rPr lang="en-US" smtClean="0"/>
              <a:t>28</a:t>
            </a:fld>
            <a:endParaRPr lang="en-US" dirty="0"/>
          </a:p>
        </p:txBody>
      </p:sp>
      <p:pic>
        <p:nvPicPr>
          <p:cNvPr id="7" name="Picture 6">
            <a:extLst>
              <a:ext uri="{FF2B5EF4-FFF2-40B4-BE49-F238E27FC236}">
                <a16:creationId xmlns:a16="http://schemas.microsoft.com/office/drawing/2014/main" id="{67870656-0DE8-9D4C-A78E-F065DB943734}"/>
              </a:ext>
            </a:extLst>
          </p:cNvPr>
          <p:cNvPicPr>
            <a:picLocks noChangeAspect="1"/>
          </p:cNvPicPr>
          <p:nvPr/>
        </p:nvPicPr>
        <p:blipFill>
          <a:blip r:embed="rId2"/>
          <a:stretch>
            <a:fillRect/>
          </a:stretch>
        </p:blipFill>
        <p:spPr>
          <a:xfrm>
            <a:off x="126755" y="1373256"/>
            <a:ext cx="6567121" cy="2900813"/>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F39B20F6-63AC-564C-B531-9E8A05015404}"/>
              </a:ext>
            </a:extLst>
          </p:cNvPr>
          <p:cNvPicPr>
            <a:picLocks noChangeAspect="1"/>
          </p:cNvPicPr>
          <p:nvPr/>
        </p:nvPicPr>
        <p:blipFill>
          <a:blip r:embed="rId3"/>
          <a:stretch>
            <a:fillRect/>
          </a:stretch>
        </p:blipFill>
        <p:spPr>
          <a:xfrm>
            <a:off x="126755" y="4424546"/>
            <a:ext cx="8236735" cy="1726681"/>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96417B14-BC25-FF4C-A978-4B75F434D2A2}"/>
              </a:ext>
            </a:extLst>
          </p:cNvPr>
          <p:cNvPicPr>
            <a:picLocks noChangeAspect="1"/>
          </p:cNvPicPr>
          <p:nvPr/>
        </p:nvPicPr>
        <p:blipFill>
          <a:blip r:embed="rId4"/>
          <a:stretch>
            <a:fillRect/>
          </a:stretch>
        </p:blipFill>
        <p:spPr>
          <a:xfrm>
            <a:off x="6736861" y="1565321"/>
            <a:ext cx="5537200" cy="2146300"/>
          </a:xfrm>
          <a:prstGeom prst="rect">
            <a:avLst/>
          </a:prstGeom>
        </p:spPr>
      </p:pic>
    </p:spTree>
    <p:extLst>
      <p:ext uri="{BB962C8B-B14F-4D97-AF65-F5344CB8AC3E}">
        <p14:creationId xmlns:p14="http://schemas.microsoft.com/office/powerpoint/2010/main" val="380055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p:txBody>
          <a:bodyPr/>
          <a:lstStyle/>
          <a:p>
            <a:r>
              <a:rPr lang="en-US" dirty="0"/>
              <a:t>Classification</a:t>
            </a:r>
          </a:p>
        </p:txBody>
      </p:sp>
      <p:sp>
        <p:nvSpPr>
          <p:cNvPr id="21508" name="Rectangle 1027"/>
          <p:cNvSpPr>
            <a:spLocks noGrp="1" noChangeArrowheads="1"/>
          </p:cNvSpPr>
          <p:nvPr>
            <p:ph type="body" sz="half" idx="4294967295"/>
          </p:nvPr>
        </p:nvSpPr>
        <p:spPr>
          <a:xfrm>
            <a:off x="2895600" y="5638800"/>
            <a:ext cx="6248400" cy="609600"/>
          </a:xfrm>
        </p:spPr>
        <p:txBody>
          <a:bodyPr>
            <a:normAutofit fontScale="92500" lnSpcReduction="10000"/>
          </a:bodyPr>
          <a:lstStyle/>
          <a:p>
            <a:pPr algn="ctr">
              <a:lnSpc>
                <a:spcPct val="90000"/>
              </a:lnSpc>
              <a:buNone/>
            </a:pPr>
            <a:r>
              <a:rPr lang="en-US" dirty="0"/>
              <a:t>	Goal: find a linear decision boundary (</a:t>
            </a:r>
            <a:r>
              <a:rPr lang="en-US" dirty="0" err="1"/>
              <a:t>hyperplane</a:t>
            </a:r>
            <a:r>
              <a:rPr lang="en-US" dirty="0"/>
              <a:t>)</a:t>
            </a:r>
            <a:br>
              <a:rPr lang="en-US" dirty="0"/>
            </a:br>
            <a:r>
              <a:rPr lang="en-US" dirty="0"/>
              <a:t>that separates the classes</a:t>
            </a:r>
          </a:p>
        </p:txBody>
      </p:sp>
      <p:graphicFrame>
        <p:nvGraphicFramePr>
          <p:cNvPr id="21506" name="Object 1028"/>
          <p:cNvGraphicFramePr>
            <a:graphicFrameLocks noGrp="1" noChangeAspect="1"/>
          </p:cNvGraphicFramePr>
          <p:nvPr>
            <p:ph sz="half" idx="4294967295"/>
          </p:nvPr>
        </p:nvGraphicFramePr>
        <p:xfrm>
          <a:off x="3733800" y="1195388"/>
          <a:ext cx="4876800" cy="4602162"/>
        </p:xfrm>
        <a:graphic>
          <a:graphicData uri="http://schemas.openxmlformats.org/presentationml/2006/ole">
            <mc:AlternateContent xmlns:mc="http://schemas.openxmlformats.org/markup-compatibility/2006">
              <mc:Choice xmlns:v="urn:schemas-microsoft-com:vml" Requires="v">
                <p:oleObj spid="_x0000_s1071" name="Visio" r:id="rId3" imgW="7432040" imgH="7017225" progId="Visio.Drawing.11">
                  <p:embed/>
                </p:oleObj>
              </mc:Choice>
              <mc:Fallback>
                <p:oleObj name="Visio" r:id="rId3" imgW="7432040" imgH="7017225" progId="Visio.Drawing.11">
                  <p:embed/>
                  <p:pic>
                    <p:nvPicPr>
                      <p:cNvPr id="21506"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331454" y="1524001"/>
            <a:ext cx="1600696" cy="1569660"/>
          </a:xfrm>
          <a:prstGeom prst="rect">
            <a:avLst/>
          </a:prstGeom>
          <a:noFill/>
        </p:spPr>
        <p:txBody>
          <a:bodyPr wrap="none" rtlCol="0">
            <a:spAutoFit/>
          </a:bodyPr>
          <a:lstStyle/>
          <a:p>
            <a:pPr algn="ctr"/>
            <a:r>
              <a:rPr lang="en-US" sz="2400" dirty="0"/>
              <a:t>Linearly</a:t>
            </a:r>
            <a:br>
              <a:rPr lang="en-US" sz="2400" dirty="0"/>
            </a:br>
            <a:r>
              <a:rPr lang="en-US" sz="2400" dirty="0"/>
              <a:t>separable</a:t>
            </a:r>
            <a:br>
              <a:rPr lang="en-US" sz="2400" dirty="0"/>
            </a:br>
            <a:r>
              <a:rPr lang="en-US" sz="2400" dirty="0"/>
              <a:t>classes</a:t>
            </a:r>
          </a:p>
          <a:p>
            <a:pPr algn="ctr"/>
            <a:endParaRPr lang="en-US" sz="2400" dirty="0"/>
          </a:p>
        </p:txBody>
      </p:sp>
      <p:sp>
        <p:nvSpPr>
          <p:cNvPr id="2" name="Date Placeholder 1">
            <a:extLst>
              <a:ext uri="{FF2B5EF4-FFF2-40B4-BE49-F238E27FC236}">
                <a16:creationId xmlns:a16="http://schemas.microsoft.com/office/drawing/2014/main" id="{A95A9245-3F7A-D942-B004-0CD5C480EE5A}"/>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0CF5A68F-EE31-4145-8CF1-66724B08BBCC}"/>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0E6116B9-A130-CF45-BA65-22CFDB530023}"/>
              </a:ext>
            </a:extLst>
          </p:cNvPr>
          <p:cNvSpPr>
            <a:spLocks noGrp="1"/>
          </p:cNvSpPr>
          <p:nvPr>
            <p:ph type="sldNum" sz="quarter" idx="12"/>
          </p:nvPr>
        </p:nvSpPr>
        <p:spPr/>
        <p:txBody>
          <a:bodyPr/>
          <a:lstStyle/>
          <a:p>
            <a:fld id="{D8C2E80E-A818-EA4B-839C-9030708D7285}" type="slidenum">
              <a:rPr lang="en-US" smtClean="0"/>
              <a:t>3</a:t>
            </a:fld>
            <a:endParaRPr lang="en-US" dirty="0"/>
          </a:p>
        </p:txBody>
      </p:sp>
    </p:spTree>
    <p:extLst>
      <p:ext uri="{BB962C8B-B14F-4D97-AF65-F5344CB8AC3E}">
        <p14:creationId xmlns:p14="http://schemas.microsoft.com/office/powerpoint/2010/main" val="256062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r>
              <a:rPr lang="en-US" dirty="0"/>
              <a:t>Linearly separable classes</a:t>
            </a:r>
          </a:p>
        </p:txBody>
      </p:sp>
      <p:sp>
        <p:nvSpPr>
          <p:cNvPr id="22532" name="Rectangle 3"/>
          <p:cNvSpPr>
            <a:spLocks noGrp="1" noChangeArrowheads="1"/>
          </p:cNvSpPr>
          <p:nvPr>
            <p:ph type="body" sz="half" idx="4294967295"/>
          </p:nvPr>
        </p:nvSpPr>
        <p:spPr>
          <a:xfrm>
            <a:off x="3124200" y="5791200"/>
            <a:ext cx="6324600" cy="381000"/>
          </a:xfrm>
        </p:spPr>
        <p:txBody>
          <a:bodyPr/>
          <a:lstStyle/>
          <a:p>
            <a:pPr algn="ctr">
              <a:lnSpc>
                <a:spcPct val="90000"/>
              </a:lnSpc>
              <a:buNone/>
            </a:pPr>
            <a:r>
              <a:rPr lang="en-US" dirty="0"/>
              <a:t>One possible solution</a:t>
            </a:r>
          </a:p>
        </p:txBody>
      </p:sp>
      <p:graphicFrame>
        <p:nvGraphicFramePr>
          <p:cNvPr id="22530" name="Object 4"/>
          <p:cNvGraphicFramePr>
            <a:graphicFrameLocks noGrp="1" noChangeAspect="1"/>
          </p:cNvGraphicFramePr>
          <p:nvPr>
            <p:ph sz="half" idx="4294967295"/>
          </p:nvPr>
        </p:nvGraphicFramePr>
        <p:xfrm>
          <a:off x="3733800" y="1195388"/>
          <a:ext cx="4876800" cy="4602162"/>
        </p:xfrm>
        <a:graphic>
          <a:graphicData uri="http://schemas.openxmlformats.org/presentationml/2006/ole">
            <mc:AlternateContent xmlns:mc="http://schemas.openxmlformats.org/markup-compatibility/2006">
              <mc:Choice xmlns:v="urn:schemas-microsoft-com:vml" Requires="v">
                <p:oleObj spid="_x0000_s2095" name="Visio" r:id="rId3" imgW="7432040" imgH="7017225" progId="Visio.Drawing.11">
                  <p:embed/>
                </p:oleObj>
              </mc:Choice>
              <mc:Fallback>
                <p:oleObj name="Visio" r:id="rId3" imgW="7432040" imgH="7017225" progId="Visio.Drawing.11">
                  <p:embed/>
                  <p:pic>
                    <p:nvPicPr>
                      <p:cNvPr id="2253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25CDFADE-29BB-E143-9E5E-8E75BCCFC73E}"/>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D6398FBA-AE35-E749-82E5-A8F50D988B0A}"/>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6AC8087D-37E3-EB4E-9675-7E85A7673140}"/>
              </a:ext>
            </a:extLst>
          </p:cNvPr>
          <p:cNvSpPr>
            <a:spLocks noGrp="1"/>
          </p:cNvSpPr>
          <p:nvPr>
            <p:ph type="sldNum" sz="quarter" idx="12"/>
          </p:nvPr>
        </p:nvSpPr>
        <p:spPr/>
        <p:txBody>
          <a:bodyPr/>
          <a:lstStyle/>
          <a:p>
            <a:fld id="{D8C2E80E-A818-EA4B-839C-9030708D7285}" type="slidenum">
              <a:rPr lang="en-US" smtClean="0"/>
              <a:t>4</a:t>
            </a:fld>
            <a:endParaRPr lang="en-US" dirty="0"/>
          </a:p>
        </p:txBody>
      </p:sp>
    </p:spTree>
    <p:extLst>
      <p:ext uri="{BB962C8B-B14F-4D97-AF65-F5344CB8AC3E}">
        <p14:creationId xmlns:p14="http://schemas.microsoft.com/office/powerpoint/2010/main" val="407942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a:t>Linearly separable classes</a:t>
            </a:r>
          </a:p>
        </p:txBody>
      </p:sp>
      <p:graphicFrame>
        <p:nvGraphicFramePr>
          <p:cNvPr id="23554" name="Object 4"/>
          <p:cNvGraphicFramePr>
            <a:graphicFrameLocks noGrp="1" noChangeAspect="1"/>
          </p:cNvGraphicFramePr>
          <p:nvPr>
            <p:ph sz="half" idx="4294967295"/>
          </p:nvPr>
        </p:nvGraphicFramePr>
        <p:xfrm>
          <a:off x="3733800" y="1189038"/>
          <a:ext cx="4876800" cy="4602162"/>
        </p:xfrm>
        <a:graphic>
          <a:graphicData uri="http://schemas.openxmlformats.org/presentationml/2006/ole">
            <mc:AlternateContent xmlns:mc="http://schemas.openxmlformats.org/markup-compatibility/2006">
              <mc:Choice xmlns:v="urn:schemas-microsoft-com:vml" Requires="v">
                <p:oleObj spid="_x0000_s3119" name="Visio" r:id="rId3" imgW="7432040" imgH="7017225" progId="Visio.Drawing.11">
                  <p:embed/>
                </p:oleObj>
              </mc:Choice>
              <mc:Fallback>
                <p:oleObj name="Visio" r:id="rId3" imgW="7432040" imgH="7017225" progId="Visio.Drawing.11">
                  <p:embed/>
                  <p:pic>
                    <p:nvPicPr>
                      <p:cNvPr id="2355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18903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txBox="1">
            <a:spLocks noChangeArrowheads="1"/>
          </p:cNvSpPr>
          <p:nvPr/>
        </p:nvSpPr>
        <p:spPr bwMode="auto">
          <a:xfrm>
            <a:off x="3124200" y="5791200"/>
            <a:ext cx="6324600" cy="3810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292100" indent="-292100" algn="ctr" eaLnBrk="0" fontAlgn="base" hangingPunct="0">
              <a:lnSpc>
                <a:spcPct val="90000"/>
              </a:lnSpc>
              <a:spcBef>
                <a:spcPct val="10000"/>
              </a:spcBef>
              <a:spcAft>
                <a:spcPts val="400"/>
              </a:spcAft>
              <a:buClr>
                <a:srgbClr val="0C7B9C"/>
              </a:buClr>
              <a:buSzPct val="75000"/>
              <a:defRPr/>
            </a:pPr>
            <a:r>
              <a:rPr lang="en-US" sz="2000" kern="0" dirty="0"/>
              <a:t>Another possible solution</a:t>
            </a:r>
          </a:p>
        </p:txBody>
      </p:sp>
      <p:sp>
        <p:nvSpPr>
          <p:cNvPr id="2" name="Date Placeholder 1">
            <a:extLst>
              <a:ext uri="{FF2B5EF4-FFF2-40B4-BE49-F238E27FC236}">
                <a16:creationId xmlns:a16="http://schemas.microsoft.com/office/drawing/2014/main" id="{26ECAE20-298B-834E-9AD3-1FBA182F240F}"/>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CF2019EB-F89D-C846-80DE-C3E48A9D95DF}"/>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17DCFD6A-6A79-5E48-86F7-22A5F7FB972B}"/>
              </a:ext>
            </a:extLst>
          </p:cNvPr>
          <p:cNvSpPr>
            <a:spLocks noGrp="1"/>
          </p:cNvSpPr>
          <p:nvPr>
            <p:ph type="sldNum" sz="quarter" idx="12"/>
          </p:nvPr>
        </p:nvSpPr>
        <p:spPr/>
        <p:txBody>
          <a:bodyPr/>
          <a:lstStyle/>
          <a:p>
            <a:fld id="{D8C2E80E-A818-EA4B-839C-9030708D7285}" type="slidenum">
              <a:rPr lang="en-US" smtClean="0"/>
              <a:t>5</a:t>
            </a:fld>
            <a:endParaRPr lang="en-US" dirty="0"/>
          </a:p>
        </p:txBody>
      </p:sp>
    </p:spTree>
    <p:extLst>
      <p:ext uri="{BB962C8B-B14F-4D97-AF65-F5344CB8AC3E}">
        <p14:creationId xmlns:p14="http://schemas.microsoft.com/office/powerpoint/2010/main" val="2561299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a:t>Linearly separable classes</a:t>
            </a:r>
          </a:p>
        </p:txBody>
      </p:sp>
      <p:graphicFrame>
        <p:nvGraphicFramePr>
          <p:cNvPr id="24578" name="Object 4"/>
          <p:cNvGraphicFramePr>
            <a:graphicFrameLocks noGrp="1" noChangeAspect="1"/>
          </p:cNvGraphicFramePr>
          <p:nvPr>
            <p:ph sz="half" idx="4294967295"/>
          </p:nvPr>
        </p:nvGraphicFramePr>
        <p:xfrm>
          <a:off x="3810000" y="1189038"/>
          <a:ext cx="4876800" cy="4602162"/>
        </p:xfrm>
        <a:graphic>
          <a:graphicData uri="http://schemas.openxmlformats.org/presentationml/2006/ole">
            <mc:AlternateContent xmlns:mc="http://schemas.openxmlformats.org/markup-compatibility/2006">
              <mc:Choice xmlns:v="urn:schemas-microsoft-com:vml" Requires="v">
                <p:oleObj spid="_x0000_s4143" name="Visio" r:id="rId3" imgW="7432040" imgH="7017225" progId="Visio.Drawing.11">
                  <p:embed/>
                </p:oleObj>
              </mc:Choice>
              <mc:Fallback>
                <p:oleObj name="Visio" r:id="rId3" imgW="7432040" imgH="7017225" progId="Visio.Drawing.11">
                  <p:embed/>
                  <p:pic>
                    <p:nvPicPr>
                      <p:cNvPr id="2457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18903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7493" name="Line 5"/>
          <p:cNvSpPr>
            <a:spLocks noChangeShapeType="1"/>
          </p:cNvSpPr>
          <p:nvPr/>
        </p:nvSpPr>
        <p:spPr bwMode="auto">
          <a:xfrm>
            <a:off x="4114800" y="2819400"/>
            <a:ext cx="4191000" cy="1371600"/>
          </a:xfrm>
          <a:prstGeom prst="line">
            <a:avLst/>
          </a:prstGeom>
          <a:noFill/>
          <a:ln w="19050">
            <a:solidFill>
              <a:srgbClr val="FF0000"/>
            </a:solidFill>
            <a:prstDash val="lgDash"/>
            <a:round/>
            <a:headEnd/>
            <a:tailEnd/>
          </a:ln>
        </p:spPr>
        <p:txBody>
          <a:bodyPr/>
          <a:lstStyle/>
          <a:p>
            <a:endParaRPr lang="en-US"/>
          </a:p>
        </p:txBody>
      </p:sp>
      <p:sp>
        <p:nvSpPr>
          <p:cNvPr id="1087494" name="Line 6"/>
          <p:cNvSpPr>
            <a:spLocks noChangeShapeType="1"/>
          </p:cNvSpPr>
          <p:nvPr/>
        </p:nvSpPr>
        <p:spPr bwMode="auto">
          <a:xfrm>
            <a:off x="4114800" y="2590800"/>
            <a:ext cx="4191000" cy="1371600"/>
          </a:xfrm>
          <a:prstGeom prst="line">
            <a:avLst/>
          </a:prstGeom>
          <a:noFill/>
          <a:ln w="19050">
            <a:solidFill>
              <a:srgbClr val="FF0000"/>
            </a:solidFill>
            <a:prstDash val="lgDash"/>
            <a:round/>
            <a:headEnd/>
            <a:tailEnd/>
          </a:ln>
        </p:spPr>
        <p:txBody>
          <a:bodyPr/>
          <a:lstStyle/>
          <a:p>
            <a:endParaRPr lang="en-US"/>
          </a:p>
        </p:txBody>
      </p:sp>
      <p:sp>
        <p:nvSpPr>
          <p:cNvPr id="1087495" name="Line 7"/>
          <p:cNvSpPr>
            <a:spLocks noChangeShapeType="1"/>
          </p:cNvSpPr>
          <p:nvPr/>
        </p:nvSpPr>
        <p:spPr bwMode="auto">
          <a:xfrm>
            <a:off x="4114800" y="2209800"/>
            <a:ext cx="4191000" cy="2209800"/>
          </a:xfrm>
          <a:prstGeom prst="line">
            <a:avLst/>
          </a:prstGeom>
          <a:noFill/>
          <a:ln w="19050">
            <a:solidFill>
              <a:srgbClr val="FF0000"/>
            </a:solidFill>
            <a:prstDash val="lgDash"/>
            <a:round/>
            <a:headEnd/>
            <a:tailEnd/>
          </a:ln>
        </p:spPr>
        <p:txBody>
          <a:bodyPr/>
          <a:lstStyle/>
          <a:p>
            <a:endParaRPr lang="en-US"/>
          </a:p>
        </p:txBody>
      </p:sp>
      <p:sp>
        <p:nvSpPr>
          <p:cNvPr id="1087496" name="Line 8"/>
          <p:cNvSpPr>
            <a:spLocks noChangeShapeType="1"/>
          </p:cNvSpPr>
          <p:nvPr/>
        </p:nvSpPr>
        <p:spPr bwMode="auto">
          <a:xfrm>
            <a:off x="4114800" y="2667000"/>
            <a:ext cx="4191000" cy="1905000"/>
          </a:xfrm>
          <a:prstGeom prst="line">
            <a:avLst/>
          </a:prstGeom>
          <a:noFill/>
          <a:ln w="19050">
            <a:solidFill>
              <a:srgbClr val="FF0000"/>
            </a:solidFill>
            <a:prstDash val="lgDash"/>
            <a:round/>
            <a:headEnd/>
            <a:tailEnd/>
          </a:ln>
        </p:spPr>
        <p:txBody>
          <a:bodyPr/>
          <a:lstStyle/>
          <a:p>
            <a:endParaRPr lang="en-US"/>
          </a:p>
        </p:txBody>
      </p:sp>
      <p:sp>
        <p:nvSpPr>
          <p:cNvPr id="1087497" name="Line 9"/>
          <p:cNvSpPr>
            <a:spLocks noChangeShapeType="1"/>
          </p:cNvSpPr>
          <p:nvPr/>
        </p:nvSpPr>
        <p:spPr bwMode="auto">
          <a:xfrm>
            <a:off x="4114800" y="2438400"/>
            <a:ext cx="4191000" cy="1600200"/>
          </a:xfrm>
          <a:prstGeom prst="line">
            <a:avLst/>
          </a:prstGeom>
          <a:noFill/>
          <a:ln w="19050">
            <a:solidFill>
              <a:srgbClr val="FF0000"/>
            </a:solidFill>
            <a:prstDash val="lgDash"/>
            <a:round/>
            <a:headEnd/>
            <a:tailEnd/>
          </a:ln>
        </p:spPr>
        <p:txBody>
          <a:bodyPr/>
          <a:lstStyle/>
          <a:p>
            <a:endParaRPr lang="en-US"/>
          </a:p>
        </p:txBody>
      </p:sp>
      <p:sp>
        <p:nvSpPr>
          <p:cNvPr id="10" name="Rectangle 3"/>
          <p:cNvSpPr txBox="1">
            <a:spLocks noChangeArrowheads="1"/>
          </p:cNvSpPr>
          <p:nvPr/>
        </p:nvSpPr>
        <p:spPr bwMode="auto">
          <a:xfrm>
            <a:off x="3124200" y="5791200"/>
            <a:ext cx="6324600" cy="3810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292100" indent="-292100" algn="ctr" eaLnBrk="0" fontAlgn="base" hangingPunct="0">
              <a:lnSpc>
                <a:spcPct val="90000"/>
              </a:lnSpc>
              <a:spcBef>
                <a:spcPct val="10000"/>
              </a:spcBef>
              <a:spcAft>
                <a:spcPts val="400"/>
              </a:spcAft>
              <a:buClr>
                <a:srgbClr val="0C7B9C"/>
              </a:buClr>
              <a:buSzPct val="75000"/>
              <a:defRPr/>
            </a:pPr>
            <a:r>
              <a:rPr lang="en-US" sz="2000" kern="0" dirty="0"/>
              <a:t>Other possible solutions</a:t>
            </a:r>
          </a:p>
        </p:txBody>
      </p:sp>
      <p:sp>
        <p:nvSpPr>
          <p:cNvPr id="2" name="Date Placeholder 1">
            <a:extLst>
              <a:ext uri="{FF2B5EF4-FFF2-40B4-BE49-F238E27FC236}">
                <a16:creationId xmlns:a16="http://schemas.microsoft.com/office/drawing/2014/main" id="{B468A697-03FC-1F45-A3A4-26075A48DF3E}"/>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D29D9B3E-7A00-094D-A6B7-A59516F6B71A}"/>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72B2F1CC-1693-5D40-A708-6E6E9FA9485B}"/>
              </a:ext>
            </a:extLst>
          </p:cNvPr>
          <p:cNvSpPr>
            <a:spLocks noGrp="1"/>
          </p:cNvSpPr>
          <p:nvPr>
            <p:ph type="sldNum" sz="quarter" idx="12"/>
          </p:nvPr>
        </p:nvSpPr>
        <p:spPr/>
        <p:txBody>
          <a:bodyPr/>
          <a:lstStyle/>
          <a:p>
            <a:fld id="{D8C2E80E-A818-EA4B-839C-9030708D7285}" type="slidenum">
              <a:rPr lang="en-US" smtClean="0"/>
              <a:t>6</a:t>
            </a:fld>
            <a:endParaRPr lang="en-US" dirty="0"/>
          </a:p>
        </p:txBody>
      </p:sp>
    </p:spTree>
    <p:extLst>
      <p:ext uri="{BB962C8B-B14F-4D97-AF65-F5344CB8AC3E}">
        <p14:creationId xmlns:p14="http://schemas.microsoft.com/office/powerpoint/2010/main" val="339519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1087494"/>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1087495"/>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1087496"/>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1087493"/>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500"/>
                                  </p:stCondLst>
                                  <p:childTnLst>
                                    <p:set>
                                      <p:cBhvr>
                                        <p:cTn id="18" dur="1" fill="hold">
                                          <p:stCondLst>
                                            <p:cond delay="499"/>
                                          </p:stCondLst>
                                        </p:cTn>
                                        <p:tgtEl>
                                          <p:spTgt spid="1087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3" grpId="0" animBg="1"/>
      <p:bldP spid="1087494" grpId="0" animBg="1"/>
      <p:bldP spid="1087495" grpId="0" animBg="1"/>
      <p:bldP spid="1087496" grpId="0" animBg="1"/>
      <p:bldP spid="10874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a:t>Which one is better?</a:t>
            </a:r>
          </a:p>
        </p:txBody>
      </p:sp>
      <p:sp>
        <p:nvSpPr>
          <p:cNvPr id="25604" name="Rectangle 3"/>
          <p:cNvSpPr>
            <a:spLocks noGrp="1" noChangeArrowheads="1"/>
          </p:cNvSpPr>
          <p:nvPr>
            <p:ph type="body" sz="half" idx="4294967295"/>
          </p:nvPr>
        </p:nvSpPr>
        <p:spPr>
          <a:xfrm>
            <a:off x="1828800" y="5791200"/>
            <a:ext cx="8534400" cy="457200"/>
          </a:xfrm>
        </p:spPr>
        <p:txBody>
          <a:bodyPr/>
          <a:lstStyle/>
          <a:p>
            <a:pPr algn="ctr">
              <a:lnSpc>
                <a:spcPct val="90000"/>
              </a:lnSpc>
              <a:buNone/>
            </a:pPr>
            <a:r>
              <a:rPr lang="en-US" dirty="0"/>
              <a:t>Which one is better? B1 or B2? How do you define better?</a:t>
            </a:r>
          </a:p>
        </p:txBody>
      </p:sp>
      <p:graphicFrame>
        <p:nvGraphicFramePr>
          <p:cNvPr id="25602" name="Object 4"/>
          <p:cNvGraphicFramePr>
            <a:graphicFrameLocks noGrp="1" noChangeAspect="1"/>
          </p:cNvGraphicFramePr>
          <p:nvPr>
            <p:ph sz="half" idx="4294967295"/>
          </p:nvPr>
        </p:nvGraphicFramePr>
        <p:xfrm>
          <a:off x="3810000" y="1195388"/>
          <a:ext cx="4876800" cy="4602162"/>
        </p:xfrm>
        <a:graphic>
          <a:graphicData uri="http://schemas.openxmlformats.org/presentationml/2006/ole">
            <mc:AlternateContent xmlns:mc="http://schemas.openxmlformats.org/markup-compatibility/2006">
              <mc:Choice xmlns:v="urn:schemas-microsoft-com:vml" Requires="v">
                <p:oleObj spid="_x0000_s5167" name="Visio" r:id="rId3" imgW="7432040" imgH="7017225" progId="Visio.Drawing.11">
                  <p:embed/>
                </p:oleObj>
              </mc:Choice>
              <mc:Fallback>
                <p:oleObj name="Visio" r:id="rId3" imgW="7432040" imgH="7017225" progId="Visio.Drawing.11">
                  <p:embed/>
                  <p:pic>
                    <p:nvPicPr>
                      <p:cNvPr id="2560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85B2A5B3-7086-7E48-BAF1-D0A6C334804F}"/>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61F0CD4A-6B94-3145-B4E3-166A75BC346D}"/>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BB06B80A-020F-C743-BF02-52536CE8B8CA}"/>
              </a:ext>
            </a:extLst>
          </p:cNvPr>
          <p:cNvSpPr>
            <a:spLocks noGrp="1"/>
          </p:cNvSpPr>
          <p:nvPr>
            <p:ph type="sldNum" sz="quarter" idx="12"/>
          </p:nvPr>
        </p:nvSpPr>
        <p:spPr/>
        <p:txBody>
          <a:bodyPr/>
          <a:lstStyle/>
          <a:p>
            <a:fld id="{D8C2E80E-A818-EA4B-839C-9030708D7285}" type="slidenum">
              <a:rPr lang="en-US" smtClean="0"/>
              <a:t>7</a:t>
            </a:fld>
            <a:endParaRPr lang="en-US" dirty="0"/>
          </a:p>
        </p:txBody>
      </p:sp>
    </p:spTree>
    <p:extLst>
      <p:ext uri="{BB962C8B-B14F-4D97-AF65-F5344CB8AC3E}">
        <p14:creationId xmlns:p14="http://schemas.microsoft.com/office/powerpoint/2010/main" val="338207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Which one is better?</a:t>
            </a:r>
          </a:p>
        </p:txBody>
      </p:sp>
      <p:sp>
        <p:nvSpPr>
          <p:cNvPr id="26628" name="Rectangle 3"/>
          <p:cNvSpPr>
            <a:spLocks noGrp="1" noChangeArrowheads="1"/>
          </p:cNvSpPr>
          <p:nvPr>
            <p:ph type="body" sz="half" idx="4294967295"/>
          </p:nvPr>
        </p:nvSpPr>
        <p:spPr>
          <a:xfrm>
            <a:off x="1752600" y="5715000"/>
            <a:ext cx="8839200" cy="609600"/>
          </a:xfrm>
        </p:spPr>
        <p:txBody>
          <a:bodyPr>
            <a:normAutofit lnSpcReduction="10000"/>
          </a:bodyPr>
          <a:lstStyle/>
          <a:p>
            <a:pPr algn="ctr">
              <a:lnSpc>
                <a:spcPct val="90000"/>
              </a:lnSpc>
              <a:buNone/>
            </a:pPr>
            <a:r>
              <a:rPr lang="en-US" dirty="0" err="1"/>
              <a:t>Hyperplane</a:t>
            </a:r>
            <a:r>
              <a:rPr lang="en-US" dirty="0"/>
              <a:t> that </a:t>
            </a:r>
            <a:r>
              <a:rPr lang="en-US" dirty="0">
                <a:solidFill>
                  <a:srgbClr val="FF0000"/>
                </a:solidFill>
              </a:rPr>
              <a:t>maximizes</a:t>
            </a:r>
            <a:r>
              <a:rPr lang="en-US" dirty="0"/>
              <a:t> the </a:t>
            </a:r>
            <a:r>
              <a:rPr lang="en-US" dirty="0">
                <a:solidFill>
                  <a:srgbClr val="FF0000"/>
                </a:solidFill>
              </a:rPr>
              <a:t>margin</a:t>
            </a:r>
            <a:r>
              <a:rPr lang="en-US" dirty="0"/>
              <a:t> will have better generalization</a:t>
            </a:r>
            <a:br>
              <a:rPr lang="en-US" dirty="0"/>
            </a:br>
            <a:r>
              <a:rPr lang="en-US" dirty="0"/>
              <a:t>=&gt; B1 is better than B2</a:t>
            </a:r>
          </a:p>
        </p:txBody>
      </p:sp>
      <p:graphicFrame>
        <p:nvGraphicFramePr>
          <p:cNvPr id="26626" name="Object 4"/>
          <p:cNvGraphicFramePr>
            <a:graphicFrameLocks noGrp="1" noChangeAspect="1"/>
          </p:cNvGraphicFramePr>
          <p:nvPr>
            <p:ph sz="half" idx="4294967295"/>
          </p:nvPr>
        </p:nvGraphicFramePr>
        <p:xfrm>
          <a:off x="3810000" y="1195388"/>
          <a:ext cx="4876800" cy="4602162"/>
        </p:xfrm>
        <a:graphic>
          <a:graphicData uri="http://schemas.openxmlformats.org/presentationml/2006/ole">
            <mc:AlternateContent xmlns:mc="http://schemas.openxmlformats.org/markup-compatibility/2006">
              <mc:Choice xmlns:v="urn:schemas-microsoft-com:vml" Requires="v">
                <p:oleObj spid="_x0000_s6192" name="Visio" r:id="rId3" imgW="7432040" imgH="7017225" progId="Visio.Drawing.11">
                  <p:embed/>
                </p:oleObj>
              </mc:Choice>
              <mc:Fallback>
                <p:oleObj name="Visio" r:id="rId3" imgW="7432040" imgH="7017225" progId="Visio.Drawing.11">
                  <p:embed/>
                  <p:pic>
                    <p:nvPicPr>
                      <p:cNvPr id="266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A23BA217-4678-1149-A1E0-9229F78C11B9}"/>
              </a:ext>
            </a:extLst>
          </p:cNvPr>
          <p:cNvSpPr txBox="1"/>
          <p:nvPr/>
        </p:nvSpPr>
        <p:spPr>
          <a:xfrm>
            <a:off x="9343291" y="1485900"/>
            <a:ext cx="2332894" cy="923330"/>
          </a:xfrm>
          <a:prstGeom prst="rect">
            <a:avLst/>
          </a:prstGeom>
          <a:noFill/>
        </p:spPr>
        <p:txBody>
          <a:bodyPr wrap="square" rtlCol="0">
            <a:spAutoFit/>
          </a:bodyPr>
          <a:lstStyle/>
          <a:p>
            <a:pPr algn="ctr"/>
            <a:r>
              <a:rPr lang="en-US" dirty="0"/>
              <a:t>Fitting the widest possible street between  classes </a:t>
            </a:r>
            <a:r>
              <a:rPr lang="en-US" dirty="0">
                <a:sym typeface="Wingdings" pitchFamily="2" charset="2"/>
              </a:rPr>
              <a:t></a:t>
            </a:r>
            <a:endParaRPr lang="en-US" dirty="0"/>
          </a:p>
        </p:txBody>
      </p:sp>
      <p:sp>
        <p:nvSpPr>
          <p:cNvPr id="3" name="Date Placeholder 2">
            <a:extLst>
              <a:ext uri="{FF2B5EF4-FFF2-40B4-BE49-F238E27FC236}">
                <a16:creationId xmlns:a16="http://schemas.microsoft.com/office/drawing/2014/main" id="{ADE13EC6-2C0F-2241-ACF6-31222D0EFE61}"/>
              </a:ext>
            </a:extLst>
          </p:cNvPr>
          <p:cNvSpPr>
            <a:spLocks noGrp="1"/>
          </p:cNvSpPr>
          <p:nvPr>
            <p:ph type="dt" sz="half" idx="10"/>
          </p:nvPr>
        </p:nvSpPr>
        <p:spPr/>
        <p:txBody>
          <a:bodyPr/>
          <a:lstStyle/>
          <a:p>
            <a:r>
              <a:rPr lang="en-US"/>
              <a:t>First Semester 2021-2022</a:t>
            </a:r>
            <a:endParaRPr lang="en-US" dirty="0"/>
          </a:p>
        </p:txBody>
      </p:sp>
      <p:sp>
        <p:nvSpPr>
          <p:cNvPr id="4" name="Footer Placeholder 3">
            <a:extLst>
              <a:ext uri="{FF2B5EF4-FFF2-40B4-BE49-F238E27FC236}">
                <a16:creationId xmlns:a16="http://schemas.microsoft.com/office/drawing/2014/main" id="{1C6E6BEC-914C-AD47-99AB-BD9149161F7E}"/>
              </a:ext>
            </a:extLst>
          </p:cNvPr>
          <p:cNvSpPr>
            <a:spLocks noGrp="1"/>
          </p:cNvSpPr>
          <p:nvPr>
            <p:ph type="ftr" sz="quarter" idx="11"/>
          </p:nvPr>
        </p:nvSpPr>
        <p:spPr/>
        <p:txBody>
          <a:bodyPr/>
          <a:lstStyle/>
          <a:p>
            <a:r>
              <a:rPr lang="en-US"/>
              <a:t>Dr. Malak Abdullah</a:t>
            </a:r>
            <a:endParaRPr lang="en-US" dirty="0"/>
          </a:p>
        </p:txBody>
      </p:sp>
      <p:sp>
        <p:nvSpPr>
          <p:cNvPr id="5" name="Slide Number Placeholder 4">
            <a:extLst>
              <a:ext uri="{FF2B5EF4-FFF2-40B4-BE49-F238E27FC236}">
                <a16:creationId xmlns:a16="http://schemas.microsoft.com/office/drawing/2014/main" id="{2D0BB118-F41B-B94F-8793-926CCAA8AA32}"/>
              </a:ext>
            </a:extLst>
          </p:cNvPr>
          <p:cNvSpPr>
            <a:spLocks noGrp="1"/>
          </p:cNvSpPr>
          <p:nvPr>
            <p:ph type="sldNum" sz="quarter" idx="12"/>
          </p:nvPr>
        </p:nvSpPr>
        <p:spPr/>
        <p:txBody>
          <a:bodyPr/>
          <a:lstStyle/>
          <a:p>
            <a:fld id="{D8C2E80E-A818-EA4B-839C-9030708D7285}" type="slidenum">
              <a:rPr lang="en-US" smtClean="0"/>
              <a:t>8</a:t>
            </a:fld>
            <a:endParaRPr lang="en-US" dirty="0"/>
          </a:p>
        </p:txBody>
      </p:sp>
    </p:spTree>
    <p:extLst>
      <p:ext uri="{BB962C8B-B14F-4D97-AF65-F5344CB8AC3E}">
        <p14:creationId xmlns:p14="http://schemas.microsoft.com/office/powerpoint/2010/main" val="6635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Noisy data</a:t>
            </a:r>
          </a:p>
        </p:txBody>
      </p:sp>
      <p:sp>
        <p:nvSpPr>
          <p:cNvPr id="26628" name="Rectangle 3"/>
          <p:cNvSpPr>
            <a:spLocks noGrp="1" noChangeArrowheads="1"/>
          </p:cNvSpPr>
          <p:nvPr>
            <p:ph type="body" sz="half" idx="4294967295"/>
          </p:nvPr>
        </p:nvSpPr>
        <p:spPr>
          <a:xfrm>
            <a:off x="1752600" y="5715000"/>
            <a:ext cx="8839200" cy="609600"/>
          </a:xfrm>
        </p:spPr>
        <p:txBody>
          <a:bodyPr>
            <a:normAutofit lnSpcReduction="10000"/>
          </a:bodyPr>
          <a:lstStyle/>
          <a:p>
            <a:pPr algn="ctr">
              <a:lnSpc>
                <a:spcPct val="90000"/>
              </a:lnSpc>
              <a:buNone/>
            </a:pPr>
            <a:r>
              <a:rPr lang="en-US" dirty="0" err="1"/>
              <a:t>Hyperplane</a:t>
            </a:r>
            <a:r>
              <a:rPr lang="en-US" dirty="0"/>
              <a:t> that </a:t>
            </a:r>
            <a:r>
              <a:rPr lang="en-US" dirty="0">
                <a:solidFill>
                  <a:srgbClr val="FF0000"/>
                </a:solidFill>
              </a:rPr>
              <a:t>maximizes</a:t>
            </a:r>
            <a:r>
              <a:rPr lang="en-US" dirty="0"/>
              <a:t> the </a:t>
            </a:r>
            <a:r>
              <a:rPr lang="en-US" dirty="0">
                <a:solidFill>
                  <a:srgbClr val="FF0000"/>
                </a:solidFill>
              </a:rPr>
              <a:t>margin</a:t>
            </a:r>
            <a:r>
              <a:rPr lang="en-US" dirty="0"/>
              <a:t> will have better generalization</a:t>
            </a:r>
            <a:br>
              <a:rPr lang="en-US" dirty="0"/>
            </a:br>
            <a:r>
              <a:rPr lang="en-US" dirty="0"/>
              <a:t>=&gt; B1 is better than B2</a:t>
            </a:r>
          </a:p>
        </p:txBody>
      </p:sp>
      <p:graphicFrame>
        <p:nvGraphicFramePr>
          <p:cNvPr id="26626" name="Object 4"/>
          <p:cNvGraphicFramePr>
            <a:graphicFrameLocks noGrp="1" noChangeAspect="1"/>
          </p:cNvGraphicFramePr>
          <p:nvPr>
            <p:ph sz="half" idx="4294967295"/>
          </p:nvPr>
        </p:nvGraphicFramePr>
        <p:xfrm>
          <a:off x="2381250" y="1057275"/>
          <a:ext cx="6305550" cy="4876800"/>
        </p:xfrm>
        <a:graphic>
          <a:graphicData uri="http://schemas.openxmlformats.org/presentationml/2006/ole">
            <mc:AlternateContent xmlns:mc="http://schemas.openxmlformats.org/markup-compatibility/2006">
              <mc:Choice xmlns:v="urn:schemas-microsoft-com:vml" Requires="v">
                <p:oleObj spid="_x0000_s7215" name="Visio" r:id="rId3" imgW="9963043" imgH="7704847" progId="Visio.Drawing.11">
                  <p:embed/>
                </p:oleObj>
              </mc:Choice>
              <mc:Fallback>
                <p:oleObj name="Visio" r:id="rId3" imgW="9963043" imgH="7704847" progId="Visio.Drawing.11">
                  <p:embed/>
                  <p:pic>
                    <p:nvPicPr>
                      <p:cNvPr id="266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1057275"/>
                        <a:ext cx="63055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2239B805-DB93-EB4E-BC6E-8AD05C3484FA}"/>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24ECFF38-ECD2-0948-A071-D0F30103577F}"/>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5279B2F6-175C-C04E-9301-F29DB2FC9D49}"/>
              </a:ext>
            </a:extLst>
          </p:cNvPr>
          <p:cNvSpPr>
            <a:spLocks noGrp="1"/>
          </p:cNvSpPr>
          <p:nvPr>
            <p:ph type="sldNum" sz="quarter" idx="12"/>
          </p:nvPr>
        </p:nvSpPr>
        <p:spPr/>
        <p:txBody>
          <a:bodyPr/>
          <a:lstStyle/>
          <a:p>
            <a:fld id="{D8C2E80E-A818-EA4B-839C-9030708D7285}" type="slidenum">
              <a:rPr lang="en-US" smtClean="0"/>
              <a:t>9</a:t>
            </a:fld>
            <a:endParaRPr lang="en-US" dirty="0"/>
          </a:p>
        </p:txBody>
      </p:sp>
    </p:spTree>
    <p:extLst>
      <p:ext uri="{BB962C8B-B14F-4D97-AF65-F5344CB8AC3E}">
        <p14:creationId xmlns:p14="http://schemas.microsoft.com/office/powerpoint/2010/main" val="1755406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{8AC84E04-EA48-7144-B799-8EF2A9761D6C}tf10001070</Template>
  <TotalTime>23383</TotalTime>
  <Words>1026</Words>
  <Application>Microsoft Macintosh PowerPoint</Application>
  <PresentationFormat>Widescreen</PresentationFormat>
  <Paragraphs>154</Paragraphs>
  <Slides>28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0" baseType="lpstr">
      <vt:lpstr>Calibri</vt:lpstr>
      <vt:lpstr>Cambria</vt:lpstr>
      <vt:lpstr>charter</vt:lpstr>
      <vt:lpstr>Rockwell</vt:lpstr>
      <vt:lpstr>Rockwell Condensed</vt:lpstr>
      <vt:lpstr>Rockwell Extra Bold</vt:lpstr>
      <vt:lpstr>Times</vt:lpstr>
      <vt:lpstr>Times New Roman</vt:lpstr>
      <vt:lpstr>Wingdings</vt:lpstr>
      <vt:lpstr>Wood Type</vt:lpstr>
      <vt:lpstr>Visio</vt:lpstr>
      <vt:lpstr>Equation</vt:lpstr>
      <vt:lpstr>Machine Learning SVM</vt:lpstr>
      <vt:lpstr>SVM</vt:lpstr>
      <vt:lpstr>Classification</vt:lpstr>
      <vt:lpstr>Linearly separable classes</vt:lpstr>
      <vt:lpstr>Linearly separable classes</vt:lpstr>
      <vt:lpstr>Linearly separable classes</vt:lpstr>
      <vt:lpstr>Which one is better?</vt:lpstr>
      <vt:lpstr>Which one is better?</vt:lpstr>
      <vt:lpstr>Noisy data</vt:lpstr>
      <vt:lpstr>Noisy data</vt:lpstr>
      <vt:lpstr>PowerPoint Presentation</vt:lpstr>
      <vt:lpstr>The core idea of SVM</vt:lpstr>
      <vt:lpstr>How does SVM work?</vt:lpstr>
      <vt:lpstr>Terminologies</vt:lpstr>
      <vt:lpstr>PowerPoint Presentation</vt:lpstr>
      <vt:lpstr>Split, fit, and predict </vt:lpstr>
      <vt:lpstr>Evaluating </vt:lpstr>
      <vt:lpstr>How Do we know which soft margin to choose?</vt:lpstr>
      <vt:lpstr>SVM Support Vector Machine</vt:lpstr>
      <vt:lpstr>Support vector machines</vt:lpstr>
      <vt:lpstr>PowerPoint Presentation</vt:lpstr>
      <vt:lpstr>Support vector machines</vt:lpstr>
      <vt:lpstr>Dealing with non-linear and inseparable planes</vt:lpstr>
      <vt:lpstr>PowerPoint Presentation</vt:lpstr>
      <vt:lpstr>Non-linear SVMs:  Feature spaces</vt:lpstr>
      <vt:lpstr>PowerPoint Presentation</vt:lpstr>
      <vt:lpstr>SVM Kernels</vt:lpstr>
      <vt:lpstr>Polynomial Kernel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dc:title>
  <dc:creator>Abdullah, Malak</dc:creator>
  <cp:lastModifiedBy>Abdullah, Malak</cp:lastModifiedBy>
  <cp:revision>265</cp:revision>
  <cp:lastPrinted>2018-10-20T22:12:59Z</cp:lastPrinted>
  <dcterms:created xsi:type="dcterms:W3CDTF">2018-09-24T08:53:56Z</dcterms:created>
  <dcterms:modified xsi:type="dcterms:W3CDTF">2021-12-18T21:30:08Z</dcterms:modified>
</cp:coreProperties>
</file>