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0" r:id="rId7"/>
    <p:sldId id="258" r:id="rId8"/>
    <p:sldId id="269" r:id="rId9"/>
    <p:sldId id="259" r:id="rId10"/>
    <p:sldId id="261" r:id="rId11"/>
    <p:sldId id="262" r:id="rId12"/>
    <p:sldId id="266" r:id="rId13"/>
    <p:sldId id="264" r:id="rId14"/>
    <p:sldId id="265" r:id="rId15"/>
    <p:sldId id="267" r:id="rId16"/>
    <p:sldId id="268" r:id="rId17"/>
    <p:sldId id="270" r:id="rId18"/>
    <p:sldId id="349" r:id="rId19"/>
    <p:sldId id="381" r:id="rId20"/>
    <p:sldId id="351" r:id="rId21"/>
    <p:sldId id="3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AF95-9419-435B-9D2E-450A3CDAEB7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D6B73-2861-4FF8-B37D-409466D4F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666CBC-6D69-4305-B008-BD5BCC2C8FE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7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358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2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369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4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17BA03-6ACA-446A-AC4F-893925EDD6C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F730FC8-86ED-4DD9-BD11-3DE5BB37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0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32C9-80FD-48E3-D8B1-9BA1DDD5D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Lab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C99B9-B435-560F-1C6E-3C0685921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Ahmed Qarqaz</a:t>
            </a:r>
          </a:p>
        </p:txBody>
      </p:sp>
    </p:spTree>
    <p:extLst>
      <p:ext uri="{BB962C8B-B14F-4D97-AF65-F5344CB8AC3E}">
        <p14:creationId xmlns:p14="http://schemas.microsoft.com/office/powerpoint/2010/main" val="355159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EF9B-176C-E19C-475E-576757AC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F2C6-D0DB-915F-C22D-B97547E7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comes with many built-in packages that are essential and useful</a:t>
            </a:r>
          </a:p>
          <a:p>
            <a:endParaRPr lang="en-US" dirty="0"/>
          </a:p>
          <a:p>
            <a:r>
              <a:rPr lang="en-US" dirty="0"/>
              <a:t>However, many packages that are needed for our work don’t necessarily come pre-installed.</a:t>
            </a:r>
          </a:p>
          <a:p>
            <a:endParaRPr lang="en-US" dirty="0"/>
          </a:p>
          <a:p>
            <a:r>
              <a:rPr lang="en-US" dirty="0"/>
              <a:t>The main and most popular method of installing python packages is by using </a:t>
            </a:r>
            <a:r>
              <a:rPr lang="en-US" dirty="0">
                <a:solidFill>
                  <a:srgbClr val="FF0000"/>
                </a:solidFill>
              </a:rPr>
              <a:t>pip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pip is usually used on the terminal of the OS (CLI on windows, terminal on Unix-based systems).</a:t>
            </a:r>
          </a:p>
        </p:txBody>
      </p:sp>
    </p:spTree>
    <p:extLst>
      <p:ext uri="{BB962C8B-B14F-4D97-AF65-F5344CB8AC3E}">
        <p14:creationId xmlns:p14="http://schemas.microsoft.com/office/powerpoint/2010/main" val="11794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1C0F-6F19-23F8-5446-2D1F9456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A591-0BE2-2F68-6300-15971890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a package, we use the command: </a:t>
            </a:r>
          </a:p>
          <a:p>
            <a:pPr marL="274320" lvl="1" indent="0" algn="ctr">
              <a:buNone/>
            </a:pPr>
            <a:r>
              <a:rPr lang="en-US" dirty="0">
                <a:latin typeface="Aptos Narrow" panose="020B0004020202020204" pitchFamily="34" charset="0"/>
              </a:rPr>
              <a:t>pip install </a:t>
            </a:r>
            <a:r>
              <a:rPr lang="en-US" dirty="0" err="1">
                <a:latin typeface="Aptos Narrow" panose="020B0004020202020204" pitchFamily="34" charset="0"/>
              </a:rPr>
              <a:t>package_name</a:t>
            </a:r>
            <a:endParaRPr lang="en-US" dirty="0">
              <a:latin typeface="Aptos Narrow" panose="020B0004020202020204" pitchFamily="34" charset="0"/>
            </a:endParaRPr>
          </a:p>
          <a:p>
            <a:endParaRPr lang="en-US" dirty="0"/>
          </a:p>
          <a:p>
            <a:r>
              <a:rPr lang="en-US" dirty="0"/>
              <a:t>We can also add an optional parameter to indicate the specific version of the package we want to install using the `==` operator:</a:t>
            </a:r>
          </a:p>
          <a:p>
            <a:pPr marL="274320" marR="0" lvl="1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pip install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package_name</a:t>
            </a:r>
            <a:r>
              <a:rPr 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ptos Narrow" panose="020B0004020202020204" pitchFamily="34" charset="0"/>
              </a:rPr>
              <a:t>==1.2.3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ptos Narrow" panose="020B0004020202020204" pitchFamily="34" charset="0"/>
              <a:ea typeface="+mn-ea"/>
              <a:cs typeface="+mn-cs"/>
            </a:endParaRP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3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082D-2139-9A7D-07B8-57B6B20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9D17-5254-AD56-F8E4-F46D2164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56365" cy="4351337"/>
          </a:xfrm>
        </p:spPr>
        <p:txBody>
          <a:bodyPr/>
          <a:lstStyle/>
          <a:p>
            <a:r>
              <a:rPr lang="en-US" dirty="0"/>
              <a:t>Two main ways to use pip:</a:t>
            </a:r>
          </a:p>
          <a:p>
            <a:pPr lvl="1"/>
            <a:r>
              <a:rPr lang="en-US" dirty="0"/>
              <a:t>We can use pip in the terminal anaconda provides</a:t>
            </a:r>
          </a:p>
          <a:p>
            <a:pPr lvl="2"/>
            <a:r>
              <a:rPr lang="en-US" dirty="0"/>
              <a:t>go to environments </a:t>
            </a:r>
            <a:r>
              <a:rPr lang="en-US" dirty="0">
                <a:sym typeface="Wingdings" panose="05000000000000000000" pitchFamily="2" charset="2"/>
              </a:rPr>
              <a:t> press the play button  select “open terminal”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We can use pip as a code segment in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r>
              <a:rPr lang="en-US" dirty="0">
                <a:sym typeface="Wingdings" panose="05000000000000000000" pitchFamily="2" charset="2"/>
              </a:rPr>
              <a:t> notebook by utilizing magic commands in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r>
              <a:rPr lang="en-US" dirty="0">
                <a:sym typeface="Wingdings" panose="05000000000000000000" pitchFamily="2" charset="2"/>
              </a:rPr>
              <a:t> notebook.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Magic commands are commands that mimic (act like) Unix-based terminal commands.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8C197-23D6-4B2C-91C5-2FB83EE4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67" y="3249497"/>
            <a:ext cx="1712091" cy="1560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582E5-58B9-9C46-19D4-0DB69C506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591" y="3377792"/>
            <a:ext cx="2165182" cy="1070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9265F-5257-F275-0AB7-B76C40287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68" y="3461768"/>
            <a:ext cx="2763813" cy="113636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BA91EF7-2EC4-165B-540D-961E0D81F715}"/>
              </a:ext>
            </a:extLst>
          </p:cNvPr>
          <p:cNvSpPr/>
          <p:nvPr/>
        </p:nvSpPr>
        <p:spPr>
          <a:xfrm>
            <a:off x="2765002" y="3696557"/>
            <a:ext cx="1203649" cy="615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AF5A18-1646-B3D1-D3AB-FE2096B61801}"/>
              </a:ext>
            </a:extLst>
          </p:cNvPr>
          <p:cNvSpPr/>
          <p:nvPr/>
        </p:nvSpPr>
        <p:spPr>
          <a:xfrm>
            <a:off x="6635766" y="3722037"/>
            <a:ext cx="1203649" cy="615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0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844F-6811-FEAF-DDE3-E95D3542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2B0E-8F80-BB6F-ABB6-46969269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is usually not a problem.</a:t>
            </a:r>
          </a:p>
          <a:p>
            <a:endParaRPr lang="en-US" dirty="0"/>
          </a:p>
          <a:p>
            <a:r>
              <a:rPr lang="en-US" dirty="0"/>
              <a:t>However, in some cases it is important that the programmer is aware of the versions of the packages they are using.</a:t>
            </a:r>
          </a:p>
          <a:p>
            <a:endParaRPr lang="en-US" dirty="0"/>
          </a:p>
          <a:p>
            <a:r>
              <a:rPr lang="en-US" dirty="0"/>
              <a:t>Packages evolve and change overtime.</a:t>
            </a:r>
          </a:p>
          <a:p>
            <a:pPr lvl="1"/>
            <a:r>
              <a:rPr lang="en-US" dirty="0"/>
              <a:t>some changes may impact how your code executes and raise some errors.</a:t>
            </a:r>
          </a:p>
        </p:txBody>
      </p:sp>
    </p:spTree>
    <p:extLst>
      <p:ext uri="{BB962C8B-B14F-4D97-AF65-F5344CB8AC3E}">
        <p14:creationId xmlns:p14="http://schemas.microsoft.com/office/powerpoint/2010/main" val="148874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8C39-5203-1087-F367-EBBE4F9F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and 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35049-74FC-B437-397A-10EBAAEA2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982532" cy="1691640"/>
          </a:xfrm>
        </p:spPr>
        <p:txBody>
          <a:bodyPr>
            <a:normAutofit/>
          </a:bodyPr>
          <a:lstStyle/>
          <a:p>
            <a:r>
              <a:rPr lang="en-US" i="1" dirty="0"/>
              <a:t>and a brief look at Unix commands.</a:t>
            </a:r>
          </a:p>
          <a:p>
            <a:r>
              <a:rPr lang="en-US" i="1" dirty="0"/>
              <a:t>Slides are from the book: </a:t>
            </a:r>
          </a:p>
          <a:p>
            <a:r>
              <a:rPr lang="en-US" i="1" dirty="0"/>
              <a:t>	“Linux Essentials for Cybersecurity - Pearson IT Certification.”</a:t>
            </a:r>
          </a:p>
        </p:txBody>
      </p:sp>
    </p:spTree>
    <p:extLst>
      <p:ext uri="{BB962C8B-B14F-4D97-AF65-F5344CB8AC3E}">
        <p14:creationId xmlns:p14="http://schemas.microsoft.com/office/powerpoint/2010/main" val="236037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4C1F-3F08-4D91-9B3E-63283D73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8F8B-5EE3-41E6-B3FA-1DB27ECF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Every storage location is accessible under the </a:t>
            </a:r>
            <a:r>
              <a:rPr lang="en-US" sz="2400" dirty="0">
                <a:solidFill>
                  <a:srgbClr val="FF0000"/>
                </a:solidFill>
              </a:rPr>
              <a:t>top-level</a:t>
            </a:r>
            <a:r>
              <a:rPr lang="en-US" sz="2400" dirty="0"/>
              <a:t> directory (</a:t>
            </a:r>
            <a:r>
              <a:rPr lang="en-US" sz="2400" dirty="0">
                <a:solidFill>
                  <a:srgbClr val="FF0000"/>
                </a:solidFill>
              </a:rPr>
              <a:t>root</a:t>
            </a:r>
            <a:r>
              <a:rPr lang="en-US" sz="2400" dirty="0"/>
              <a:t>)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root</a:t>
            </a:r>
            <a:r>
              <a:rPr lang="en-US" sz="2400" dirty="0"/>
              <a:t> directory is symbolized by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1FCB7-EFB6-4AA7-BF60-538270E832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 2019 by Pearson Education, Inc.          Chapter 2  Working on the Command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4FB99-5739-4763-AD3E-9699FD688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FF4C57-0801-4500-BE81-D58C0B59C8FD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90348-6B5C-4F2D-BC9D-E27B6F52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1" y="3429001"/>
            <a:ext cx="6271803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Unix/Linux File System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80809" y="3960167"/>
            <a:ext cx="4128311" cy="2558466"/>
            <a:chOff x="4956808" y="3960167"/>
            <a:chExt cx="4128311" cy="2558466"/>
          </a:xfrm>
        </p:grpSpPr>
        <p:sp>
          <p:nvSpPr>
            <p:cNvPr id="19459" name="Text Box 4"/>
            <p:cNvSpPr txBox="1">
              <a:spLocks noChangeArrowheads="1"/>
            </p:cNvSpPr>
            <p:nvPr/>
          </p:nvSpPr>
          <p:spPr bwMode="auto">
            <a:xfrm>
              <a:off x="5029200" y="5329535"/>
              <a:ext cx="4055919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/home/john/portfolio/</a:t>
              </a:r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6464810" y="3960167"/>
              <a:ext cx="2212465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/home/mary/</a:t>
              </a:r>
            </a:p>
          </p:txBody>
        </p:sp>
        <p:sp>
          <p:nvSpPr>
            <p:cNvPr id="19461" name="Line 6"/>
            <p:cNvSpPr>
              <a:spLocks noChangeShapeType="1"/>
            </p:cNvSpPr>
            <p:nvPr/>
          </p:nvSpPr>
          <p:spPr bwMode="auto">
            <a:xfrm flipV="1">
              <a:off x="6477000" y="5791200"/>
              <a:ext cx="0" cy="3810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462" name="Text Box 7"/>
            <p:cNvSpPr txBox="1">
              <a:spLocks noChangeArrowheads="1"/>
            </p:cNvSpPr>
            <p:nvPr/>
          </p:nvSpPr>
          <p:spPr bwMode="auto">
            <a:xfrm>
              <a:off x="4956808" y="6118523"/>
              <a:ext cx="1781257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</a:rPr>
                <a:t>Absolute Path</a:t>
              </a:r>
            </a:p>
          </p:txBody>
        </p:sp>
      </p:grpSp>
      <p:pic>
        <p:nvPicPr>
          <p:cNvPr id="19463" name="Picture 9" descr="file-system.png                                                000B63D0Root                           C4C26A2C: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752601"/>
            <a:ext cx="8153400" cy="4144963"/>
          </a:xfrm>
        </p:spPr>
      </p:pic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7543800" y="1143000"/>
            <a:ext cx="254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NOTE: Unix file names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are </a:t>
            </a:r>
            <a:r>
              <a:rPr lang="en-US" altLang="en-US" sz="1800" b="1" dirty="0">
                <a:solidFill>
                  <a:srgbClr val="FF0000"/>
                </a:solidFill>
              </a:rPr>
              <a:t>CASE SENSITIVE!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1" y="3886201"/>
            <a:ext cx="7970289" cy="1757065"/>
            <a:chOff x="152400" y="3886200"/>
            <a:chExt cx="7970289" cy="1757065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52400" y="3886200"/>
              <a:ext cx="1904689" cy="7078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</a:rPr>
                <a:t>If you are here: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</a:rPr>
                <a:t>Relative Path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2072271" y="4191000"/>
              <a:ext cx="1204329" cy="76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38115" y="5181600"/>
              <a:ext cx="2396810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./portfolio/</a:t>
              </a: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6463260" y="4469557"/>
              <a:ext cx="1659429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../</a:t>
              </a:r>
              <a:r>
                <a:rPr lang="en-US" altLang="en-US" sz="24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mary</a:t>
              </a:r>
              <a:r>
                <a:rPr lang="en-US" altLang="en-US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</a:p>
          </p:txBody>
        </p:sp>
      </p:grp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76E37AE-3664-C124-E8B0-F819E7A116BC}"/>
              </a:ext>
            </a:extLst>
          </p:cNvPr>
          <p:cNvSpPr txBox="1">
            <a:spLocks/>
          </p:cNvSpPr>
          <p:nvPr/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© 2019 by Pearson Education, Inc.          Chapter 2  Working on the Command 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42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1B30-DC7E-42E4-8165-34E15C29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Filesystem Hierarchy Standard (cont.)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0E209-C765-4C24-8781-6972962B5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 2019 by Pearson Education, Inc.          Chapter 2  Working on the Command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4E472-D762-4738-BA10-40B0744AC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FF4C57-0801-4500-BE81-D58C0B59C8FD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38E44AB9-DE96-4112-AABF-778026927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46870" y="1333500"/>
            <a:ext cx="902113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2004535" y="4144962"/>
            <a:ext cx="8305800" cy="2209800"/>
            <a:chOff x="96" y="1728"/>
            <a:chExt cx="5232" cy="1392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392" y="1728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47" name="Line 1030"/>
            <p:cNvSpPr>
              <a:spLocks noChangeShapeType="1"/>
            </p:cNvSpPr>
            <p:nvPr/>
          </p:nvSpPr>
          <p:spPr bwMode="auto">
            <a:xfrm>
              <a:off x="336" y="2064"/>
              <a:ext cx="24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Line 1031"/>
            <p:cNvSpPr>
              <a:spLocks noChangeShapeType="1"/>
            </p:cNvSpPr>
            <p:nvPr/>
          </p:nvSpPr>
          <p:spPr bwMode="auto">
            <a:xfrm>
              <a:off x="1680" y="196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96" y="2112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tmp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720" y="2112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dev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344" y="2112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etc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968" y="2112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home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592" y="2112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usr</a:t>
              </a:r>
            </a:p>
          </p:txBody>
        </p:sp>
        <p:sp>
          <p:nvSpPr>
            <p:cNvPr id="54" name="Line 1037"/>
            <p:cNvSpPr>
              <a:spLocks noChangeShapeType="1"/>
            </p:cNvSpPr>
            <p:nvPr/>
          </p:nvSpPr>
          <p:spPr bwMode="auto">
            <a:xfrm>
              <a:off x="2208" y="2352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Line 1038"/>
            <p:cNvSpPr>
              <a:spLocks noChangeShapeType="1"/>
            </p:cNvSpPr>
            <p:nvPr/>
          </p:nvSpPr>
          <p:spPr bwMode="auto">
            <a:xfrm flipH="1">
              <a:off x="1104" y="2448"/>
              <a:ext cx="11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816" y="2496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chris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352" y="2496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lib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440" y="2496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mary</a:t>
              </a:r>
            </a:p>
          </p:txBody>
        </p:sp>
        <p:sp>
          <p:nvSpPr>
            <p:cNvPr id="59" name="Line 1042"/>
            <p:cNvSpPr>
              <a:spLocks noChangeShapeType="1"/>
            </p:cNvSpPr>
            <p:nvPr/>
          </p:nvSpPr>
          <p:spPr bwMode="auto">
            <a:xfrm>
              <a:off x="1104" y="2448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Line 1043"/>
            <p:cNvSpPr>
              <a:spLocks noChangeShapeType="1"/>
            </p:cNvSpPr>
            <p:nvPr/>
          </p:nvSpPr>
          <p:spPr bwMode="auto">
            <a:xfrm>
              <a:off x="1728" y="2448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976" y="2496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include</a:t>
              </a: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3600" y="2496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bin</a:t>
              </a:r>
            </a:p>
          </p:txBody>
        </p:sp>
        <p:sp>
          <p:nvSpPr>
            <p:cNvPr id="63" name="Line 1046"/>
            <p:cNvSpPr>
              <a:spLocks noChangeShapeType="1"/>
            </p:cNvSpPr>
            <p:nvPr/>
          </p:nvSpPr>
          <p:spPr bwMode="auto">
            <a:xfrm>
              <a:off x="2832" y="2352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Line 1047"/>
            <p:cNvSpPr>
              <a:spLocks noChangeShapeType="1"/>
            </p:cNvSpPr>
            <p:nvPr/>
          </p:nvSpPr>
          <p:spPr bwMode="auto">
            <a:xfrm flipH="1">
              <a:off x="2592" y="2448"/>
              <a:ext cx="1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Line 1048"/>
            <p:cNvSpPr>
              <a:spLocks noChangeShapeType="1"/>
            </p:cNvSpPr>
            <p:nvPr/>
          </p:nvSpPr>
          <p:spPr bwMode="auto">
            <a:xfrm>
              <a:off x="2592" y="2448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Line 1049"/>
            <p:cNvSpPr>
              <a:spLocks noChangeShapeType="1"/>
            </p:cNvSpPr>
            <p:nvPr/>
          </p:nvSpPr>
          <p:spPr bwMode="auto">
            <a:xfrm>
              <a:off x="3264" y="2448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Line 1050"/>
            <p:cNvSpPr>
              <a:spLocks noChangeShapeType="1"/>
            </p:cNvSpPr>
            <p:nvPr/>
          </p:nvSpPr>
          <p:spPr bwMode="auto">
            <a:xfrm>
              <a:off x="3840" y="2448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224" y="2496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local</a:t>
              </a:r>
            </a:p>
          </p:txBody>
        </p:sp>
        <p:sp>
          <p:nvSpPr>
            <p:cNvPr id="69" name="Line 1052"/>
            <p:cNvSpPr>
              <a:spLocks noChangeShapeType="1"/>
            </p:cNvSpPr>
            <p:nvPr/>
          </p:nvSpPr>
          <p:spPr bwMode="auto">
            <a:xfrm>
              <a:off x="4464" y="2448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Line 1053"/>
            <p:cNvSpPr>
              <a:spLocks noChangeShapeType="1"/>
            </p:cNvSpPr>
            <p:nvPr/>
          </p:nvSpPr>
          <p:spPr bwMode="auto">
            <a:xfrm>
              <a:off x="336" y="2064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Line 1054"/>
            <p:cNvSpPr>
              <a:spLocks noChangeShapeType="1"/>
            </p:cNvSpPr>
            <p:nvPr/>
          </p:nvSpPr>
          <p:spPr bwMode="auto">
            <a:xfrm>
              <a:off x="1008" y="2064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Line 1055"/>
            <p:cNvSpPr>
              <a:spLocks noChangeShapeType="1"/>
            </p:cNvSpPr>
            <p:nvPr/>
          </p:nvSpPr>
          <p:spPr bwMode="auto">
            <a:xfrm>
              <a:off x="1584" y="2064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Line 1056"/>
            <p:cNvSpPr>
              <a:spLocks noChangeShapeType="1"/>
            </p:cNvSpPr>
            <p:nvPr/>
          </p:nvSpPr>
          <p:spPr bwMode="auto">
            <a:xfrm>
              <a:off x="2208" y="2064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Line 1057"/>
            <p:cNvSpPr>
              <a:spLocks noChangeShapeType="1"/>
            </p:cNvSpPr>
            <p:nvPr/>
          </p:nvSpPr>
          <p:spPr bwMode="auto">
            <a:xfrm>
              <a:off x="2832" y="2064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3552" y="2880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lib</a:t>
              </a: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176" y="2880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include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800" y="2880"/>
              <a:ext cx="52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bin</a:t>
              </a:r>
            </a:p>
          </p:txBody>
        </p:sp>
        <p:sp>
          <p:nvSpPr>
            <p:cNvPr id="78" name="Line 1061"/>
            <p:cNvSpPr>
              <a:spLocks noChangeShapeType="1"/>
            </p:cNvSpPr>
            <p:nvPr/>
          </p:nvSpPr>
          <p:spPr bwMode="auto">
            <a:xfrm>
              <a:off x="4464" y="2736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Line 1062"/>
            <p:cNvSpPr>
              <a:spLocks noChangeShapeType="1"/>
            </p:cNvSpPr>
            <p:nvPr/>
          </p:nvSpPr>
          <p:spPr bwMode="auto">
            <a:xfrm>
              <a:off x="3792" y="2832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Line 1063"/>
            <p:cNvSpPr>
              <a:spLocks noChangeShapeType="1"/>
            </p:cNvSpPr>
            <p:nvPr/>
          </p:nvSpPr>
          <p:spPr bwMode="auto">
            <a:xfrm>
              <a:off x="4464" y="2832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Line 1064"/>
            <p:cNvSpPr>
              <a:spLocks noChangeShapeType="1"/>
            </p:cNvSpPr>
            <p:nvPr/>
          </p:nvSpPr>
          <p:spPr bwMode="auto">
            <a:xfrm>
              <a:off x="5040" y="2832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Line 1065"/>
            <p:cNvSpPr>
              <a:spLocks noChangeShapeType="1"/>
            </p:cNvSpPr>
            <p:nvPr/>
          </p:nvSpPr>
          <p:spPr bwMode="auto">
            <a:xfrm>
              <a:off x="3792" y="2832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56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0188" y="117920"/>
            <a:ext cx="9692640" cy="1325562"/>
          </a:xfrm>
        </p:spPr>
        <p:txBody>
          <a:bodyPr/>
          <a:lstStyle/>
          <a:p>
            <a:r>
              <a:rPr lang="en-US" altLang="en-US" dirty="0"/>
              <a:t>Intro to Unix: Essential Commands 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61866" y="1691321"/>
            <a:ext cx="8229600" cy="334240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333333"/>
                </a:solidFill>
              </a:rPr>
              <a:t>cd		- change directory      	- cd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333333"/>
                </a:solidFill>
              </a:rPr>
              <a:t>mkdir</a:t>
            </a:r>
            <a:r>
              <a:rPr lang="en-US" altLang="en-US" sz="2400" dirty="0">
                <a:solidFill>
                  <a:srgbClr val="333333"/>
                </a:solidFill>
              </a:rPr>
              <a:t>	- make a directory      	- md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333333"/>
                </a:solidFill>
              </a:rPr>
              <a:t>cp</a:t>
            </a:r>
            <a:r>
              <a:rPr lang="en-US" altLang="en-US" sz="2400" dirty="0">
                <a:solidFill>
                  <a:srgbClr val="333333"/>
                </a:solidFill>
              </a:rPr>
              <a:t>		- copy a file	       		- copy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333333"/>
                </a:solidFill>
              </a:rPr>
              <a:t>ls		- list files		       	- </a:t>
            </a:r>
            <a:r>
              <a:rPr lang="en-US" altLang="en-US" sz="2400" dirty="0" err="1">
                <a:solidFill>
                  <a:srgbClr val="333333"/>
                </a:solidFill>
              </a:rPr>
              <a:t>dir</a:t>
            </a:r>
            <a:endParaRPr lang="en-US" altLang="en-US" sz="2400" dirty="0">
              <a:solidFill>
                <a:srgbClr val="333333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 err="1">
                <a:solidFill>
                  <a:srgbClr val="333333"/>
                </a:solidFill>
              </a:rPr>
              <a:t>rm</a:t>
            </a:r>
            <a:r>
              <a:rPr lang="en-US" altLang="en-US" sz="2400" dirty="0">
                <a:solidFill>
                  <a:srgbClr val="333333"/>
                </a:solidFill>
              </a:rPr>
              <a:t>		- remove a file	       	- del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333333"/>
                </a:solidFill>
              </a:rPr>
              <a:t>mv		- move a file	       		- move &amp; </a:t>
            </a:r>
            <a:r>
              <a:rPr lang="en-US" altLang="en-US" sz="2400" dirty="0" err="1">
                <a:solidFill>
                  <a:srgbClr val="333333"/>
                </a:solidFill>
              </a:rPr>
              <a:t>ren</a:t>
            </a:r>
            <a:endParaRPr lang="en-US" altLang="en-US" sz="2400" dirty="0">
              <a:solidFill>
                <a:srgbClr val="333333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333333"/>
                </a:solidFill>
              </a:rPr>
              <a:t>grep		- expression searching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333333"/>
                </a:solidFill>
              </a:rPr>
              <a:t>top		- </a:t>
            </a:r>
            <a:r>
              <a:rPr lang="en-US" altLang="en-US" sz="2400" dirty="0" err="1">
                <a:solidFill>
                  <a:srgbClr val="333333"/>
                </a:solidFill>
              </a:rPr>
              <a:t>cpu</a:t>
            </a:r>
            <a:r>
              <a:rPr lang="en-US" altLang="en-US" sz="2400" dirty="0">
                <a:solidFill>
                  <a:srgbClr val="333333"/>
                </a:solidFill>
              </a:rPr>
              <a:t> and memory usage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333333"/>
                </a:solidFill>
              </a:rPr>
              <a:t>who/w	- who else is logged in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333333"/>
                </a:solidFill>
              </a:rPr>
              <a:t>man		- read documentation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61866" y="5033726"/>
            <a:ext cx="8229600" cy="157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accent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accent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accent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accent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accent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accent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accent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accent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en-US" sz="1400" kern="0" dirty="0">
                <a:solidFill>
                  <a:srgbClr val="333333"/>
                </a:solidFill>
              </a:rPr>
              <a:t>• where am I?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400" kern="0" dirty="0">
                <a:solidFill>
                  <a:srgbClr val="FF0000"/>
                </a:solidFill>
              </a:rPr>
              <a:t>– </a:t>
            </a:r>
            <a:r>
              <a:rPr lang="en-US" altLang="en-US" sz="1400" b="1" kern="0" dirty="0" err="1">
                <a:solidFill>
                  <a:srgbClr val="FF0000"/>
                </a:solidFill>
              </a:rPr>
              <a:t>pwd</a:t>
            </a:r>
            <a:endParaRPr lang="en-US" altLang="en-US" sz="1400" b="1" kern="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1400" kern="0" dirty="0">
                <a:solidFill>
                  <a:srgbClr val="333333"/>
                </a:solidFill>
              </a:rPr>
              <a:t>• who is around?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400" kern="0" dirty="0">
                <a:solidFill>
                  <a:srgbClr val="FF0000"/>
                </a:solidFill>
              </a:rPr>
              <a:t>– </a:t>
            </a:r>
            <a:r>
              <a:rPr lang="en-US" altLang="en-US" sz="1400" b="1" kern="0" dirty="0">
                <a:solidFill>
                  <a:srgbClr val="FF0000"/>
                </a:solidFill>
              </a:rPr>
              <a:t>who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400" kern="0" dirty="0">
                <a:solidFill>
                  <a:srgbClr val="333333"/>
                </a:solidFill>
              </a:rPr>
              <a:t>• where is that file?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400" kern="0" dirty="0">
                <a:solidFill>
                  <a:srgbClr val="FF0000"/>
                </a:solidFill>
              </a:rPr>
              <a:t>– </a:t>
            </a:r>
            <a:r>
              <a:rPr lang="en-US" altLang="en-US" sz="1400" b="1" kern="0" dirty="0">
                <a:solidFill>
                  <a:srgbClr val="FF0000"/>
                </a:solidFill>
              </a:rPr>
              <a:t>find </a:t>
            </a:r>
            <a:r>
              <a:rPr lang="en-US" altLang="en-US" sz="1400" kern="0" dirty="0">
                <a:solidFill>
                  <a:srgbClr val="FF0000"/>
                </a:solidFill>
              </a:rPr>
              <a:t>&lt;path&gt; </a:t>
            </a:r>
            <a:r>
              <a:rPr lang="en-US" altLang="en-US" sz="1400" b="1" kern="0" dirty="0">
                <a:solidFill>
                  <a:srgbClr val="FF0000"/>
                </a:solidFill>
              </a:rPr>
              <a:t>-name </a:t>
            </a:r>
            <a:r>
              <a:rPr lang="en-US" altLang="en-US" sz="1400" kern="0" dirty="0">
                <a:solidFill>
                  <a:srgbClr val="FF0000"/>
                </a:solidFill>
              </a:rPr>
              <a:t>&lt;name&gt;</a:t>
            </a:r>
          </a:p>
          <a:p>
            <a:pPr>
              <a:spcBef>
                <a:spcPts val="0"/>
              </a:spcBef>
              <a:buNone/>
            </a:pPr>
            <a:endParaRPr lang="en-US" altLang="en-US" sz="1400" kern="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0EDBA70-FA94-3AD5-4D07-57F9201F4380}"/>
              </a:ext>
            </a:extLst>
          </p:cNvPr>
          <p:cNvSpPr txBox="1">
            <a:spLocks/>
          </p:cNvSpPr>
          <p:nvPr/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/>
              <a:t>© 2019 by Pearson Education, Inc.          Chapter 2  Working on the Command 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45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9FF8-80B2-56F8-5765-96C6997C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8740-DCF9-2188-BDB6-EC14499C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Notebooks.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quick word about packages and libraries.</a:t>
            </a:r>
          </a:p>
          <a:p>
            <a:endParaRPr lang="en-US" dirty="0"/>
          </a:p>
          <a:p>
            <a:r>
              <a:rPr lang="en-US" dirty="0"/>
              <a:t>Paths and Directory (for reading from/writing to storage)</a:t>
            </a:r>
          </a:p>
        </p:txBody>
      </p:sp>
    </p:spTree>
    <p:extLst>
      <p:ext uri="{BB962C8B-B14F-4D97-AF65-F5344CB8AC3E}">
        <p14:creationId xmlns:p14="http://schemas.microsoft.com/office/powerpoint/2010/main" val="77707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4B3-52B6-2A84-3E4B-365831B4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6CD7D-B149-DA0D-1516-78DA7E22E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Ahmed Qarqaz</a:t>
            </a:r>
          </a:p>
        </p:txBody>
      </p:sp>
    </p:spTree>
    <p:extLst>
      <p:ext uri="{BB962C8B-B14F-4D97-AF65-F5344CB8AC3E}">
        <p14:creationId xmlns:p14="http://schemas.microsoft.com/office/powerpoint/2010/main" val="278905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C643-AACD-552A-5DD3-A36A0512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6698-2DE4-A35C-9C52-E0F71662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Interactive</a:t>
            </a:r>
            <a:r>
              <a:rPr lang="en-US" dirty="0"/>
              <a:t> Programming.</a:t>
            </a:r>
          </a:p>
          <a:p>
            <a:pPr lvl="1"/>
            <a:r>
              <a:rPr lang="en-US" dirty="0"/>
              <a:t>Code execution is fully controlled by the programmer.</a:t>
            </a:r>
          </a:p>
          <a:p>
            <a:pPr lvl="1"/>
            <a:r>
              <a:rPr lang="en-US" dirty="0"/>
              <a:t>This is good for prototyping, experimentation, debugging and data analysis.</a:t>
            </a:r>
          </a:p>
          <a:p>
            <a:endParaRPr lang="en-US" dirty="0"/>
          </a:p>
          <a:p>
            <a:r>
              <a:rPr lang="en-US" dirty="0"/>
              <a:t>Ability to write </a:t>
            </a:r>
            <a:r>
              <a:rPr lang="en-US" dirty="0">
                <a:solidFill>
                  <a:srgbClr val="FF0000"/>
                </a:solidFill>
              </a:rPr>
              <a:t>markdown cells</a:t>
            </a:r>
            <a:r>
              <a:rPr lang="en-US" dirty="0"/>
              <a:t> for a more customizable documentation.</a:t>
            </a:r>
          </a:p>
          <a:p>
            <a:endParaRPr lang="en-US" dirty="0"/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FF0000"/>
                </a:solidFill>
              </a:rPr>
              <a:t>structure</a:t>
            </a:r>
            <a:r>
              <a:rPr lang="en-US" dirty="0"/>
              <a:t> our code and divide it to sections.</a:t>
            </a:r>
          </a:p>
          <a:p>
            <a:pPr lvl="1"/>
            <a:r>
              <a:rPr lang="en-US" dirty="0"/>
              <a:t>Markdown cells can be used as headlines for sections.</a:t>
            </a:r>
          </a:p>
          <a:p>
            <a:pPr lvl="1"/>
            <a:r>
              <a:rPr lang="en-US" dirty="0"/>
              <a:t>sections are usually shown in a “table of contents” sidebar.</a:t>
            </a:r>
          </a:p>
          <a:p>
            <a:endParaRPr lang="en-US" dirty="0"/>
          </a:p>
          <a:p>
            <a:r>
              <a:rPr lang="en-US" dirty="0"/>
              <a:t>Python notebooks are stored as the file type “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ipynb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41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0BB0-5AF3-A50B-B310-71547872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vs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7900-30F3-BF2C-B342-7F5D513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scripts, code lines are all executed once the script is running.</a:t>
            </a:r>
          </a:p>
          <a:p>
            <a:endParaRPr lang="en-US" dirty="0"/>
          </a:p>
          <a:p>
            <a:r>
              <a:rPr lang="en-US" dirty="0"/>
              <a:t>In notebooks, code lines/blocks can be segmented into code cells and the programmer executes each cell interactively </a:t>
            </a:r>
          </a:p>
        </p:txBody>
      </p:sp>
    </p:spTree>
    <p:extLst>
      <p:ext uri="{BB962C8B-B14F-4D97-AF65-F5344CB8AC3E}">
        <p14:creationId xmlns:p14="http://schemas.microsoft.com/office/powerpoint/2010/main" val="39857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C14B-C8C0-9D00-EC83-C2A238E1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code blocks executed?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4BA3-848E-378E-5378-272F0CD6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 load a Python-Interpreter based on the version of Python into memory and calls it the “</a:t>
            </a:r>
            <a:r>
              <a:rPr lang="en-US" dirty="0">
                <a:solidFill>
                  <a:srgbClr val="FF0000"/>
                </a:solidFill>
              </a:rPr>
              <a:t>kernel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the notebook uses the interpreter to execute every code cell.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It is important that the kernel </a:t>
            </a:r>
            <a:r>
              <a:rPr lang="en-US" u="sng" dirty="0">
                <a:solidFill>
                  <a:srgbClr val="FF0000"/>
                </a:solidFill>
              </a:rPr>
              <a:t>stays in memory</a:t>
            </a:r>
            <a:r>
              <a:rPr lang="en-US" dirty="0"/>
              <a:t> to allow for execution.</a:t>
            </a:r>
          </a:p>
          <a:p>
            <a:pPr lvl="1"/>
            <a:endParaRPr lang="en-US" dirty="0"/>
          </a:p>
          <a:p>
            <a:r>
              <a:rPr lang="en-US" dirty="0"/>
              <a:t>Variables and data are </a:t>
            </a:r>
            <a:r>
              <a:rPr lang="en-US" dirty="0">
                <a:solidFill>
                  <a:srgbClr val="FF0000"/>
                </a:solidFill>
              </a:rPr>
              <a:t>live</a:t>
            </a:r>
            <a:r>
              <a:rPr lang="en-US" dirty="0"/>
              <a:t> stored in the memory.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Once defined</a:t>
            </a:r>
            <a:r>
              <a:rPr lang="en-US" dirty="0"/>
              <a:t>, the data will have a place in memory and can be accessed throughout the notebook.</a:t>
            </a:r>
          </a:p>
          <a:p>
            <a:pPr lvl="1"/>
            <a:r>
              <a:rPr lang="en-US" dirty="0"/>
              <a:t>Can be thought of as “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variables”.</a:t>
            </a:r>
          </a:p>
          <a:p>
            <a:pPr lvl="2"/>
            <a:r>
              <a:rPr lang="en-US" dirty="0"/>
              <a:t>please </a:t>
            </a:r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 this is not an accurate description and global variables are a different concept.</a:t>
            </a:r>
          </a:p>
        </p:txBody>
      </p:sp>
    </p:spTree>
    <p:extLst>
      <p:ext uri="{BB962C8B-B14F-4D97-AF65-F5344CB8AC3E}">
        <p14:creationId xmlns:p14="http://schemas.microsoft.com/office/powerpoint/2010/main" val="30091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1EEA-59FF-01C1-ABFA-8B039481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markdown cells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BC45-54A4-D634-F27C-688B2227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think of Markdown cells as cells </a:t>
            </a:r>
            <a:r>
              <a:rPr lang="en-US" dirty="0">
                <a:solidFill>
                  <a:srgbClr val="FF0000"/>
                </a:solidFill>
              </a:rPr>
              <a:t>meant for comments</a:t>
            </a:r>
            <a:r>
              <a:rPr lang="en-US" dirty="0"/>
              <a:t> and documentation.</a:t>
            </a:r>
          </a:p>
          <a:p>
            <a:endParaRPr lang="en-US" dirty="0"/>
          </a:p>
          <a:p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annotate</a:t>
            </a:r>
            <a:r>
              <a:rPr lang="en-US" dirty="0"/>
              <a:t> our notebooks and enhance the </a:t>
            </a:r>
            <a:r>
              <a:rPr lang="en-US" dirty="0">
                <a:solidFill>
                  <a:srgbClr val="FF0000"/>
                </a:solidFill>
              </a:rPr>
              <a:t>readability</a:t>
            </a:r>
            <a:r>
              <a:rPr lang="en-US" dirty="0"/>
              <a:t> of our notebooks.</a:t>
            </a:r>
          </a:p>
        </p:txBody>
      </p:sp>
    </p:spTree>
    <p:extLst>
      <p:ext uri="{BB962C8B-B14F-4D97-AF65-F5344CB8AC3E}">
        <p14:creationId xmlns:p14="http://schemas.microsoft.com/office/powerpoint/2010/main" val="412329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89F4-0FD1-CD85-F97C-D0C10CCF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close our notebooks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35F7-C7A4-5E2B-E749-2C444F07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are closed and stop execution when </a:t>
            </a:r>
            <a:r>
              <a:rPr lang="en-US" dirty="0">
                <a:solidFill>
                  <a:srgbClr val="FF0000"/>
                </a:solidFill>
              </a:rPr>
              <a:t>the kernel is no longer in memory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can “</a:t>
            </a:r>
            <a:r>
              <a:rPr lang="en-US" dirty="0">
                <a:solidFill>
                  <a:srgbClr val="FF0000"/>
                </a:solidFill>
              </a:rPr>
              <a:t>restart</a:t>
            </a:r>
            <a:r>
              <a:rPr lang="en-US" dirty="0"/>
              <a:t>” our notebook when something goes wrong.</a:t>
            </a:r>
          </a:p>
          <a:p>
            <a:pPr lvl="1"/>
            <a:r>
              <a:rPr lang="en-US" dirty="0"/>
              <a:t>this frees up all memory that is allocated by our notebook.</a:t>
            </a:r>
          </a:p>
          <a:p>
            <a:pPr lvl="1"/>
            <a:r>
              <a:rPr lang="en-US" dirty="0"/>
              <a:t>code cells will need to be executed again.</a:t>
            </a:r>
          </a:p>
        </p:txBody>
      </p:sp>
    </p:spTree>
    <p:extLst>
      <p:ext uri="{BB962C8B-B14F-4D97-AF65-F5344CB8AC3E}">
        <p14:creationId xmlns:p14="http://schemas.microsoft.com/office/powerpoint/2010/main" val="297764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8C39-5203-1087-F367-EBBE4F9F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35049-74FC-B437-397A-10EBAAEA2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678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B343A009A60143AC10A2D3A5A20FC9" ma:contentTypeVersion="7" ma:contentTypeDescription="Create a new document." ma:contentTypeScope="" ma:versionID="6220d5958552af76b0be9ffe31d671e2">
  <xsd:schema xmlns:xsd="http://www.w3.org/2001/XMLSchema" xmlns:xs="http://www.w3.org/2001/XMLSchema" xmlns:p="http://schemas.microsoft.com/office/2006/metadata/properties" xmlns:ns2="048b5195-e12a-4038-ba78-235d7dc11632" targetNamespace="http://schemas.microsoft.com/office/2006/metadata/properties" ma:root="true" ma:fieldsID="b072a4f502fc111d30abfea0820be5f3" ns2:_="">
    <xsd:import namespace="048b5195-e12a-4038-ba78-235d7dc116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5195-e12a-4038-ba78-235d7dc116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56EC7A-6E40-4C2C-95B8-3501A82EF9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5195-e12a-4038-ba78-235d7dc116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139A51-6B9B-4207-A06A-A19BF35B7D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52C25B-C1CB-4077-B372-29EB0514ED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252</TotalTime>
  <Words>894</Words>
  <Application>Microsoft Office PowerPoint</Application>
  <PresentationFormat>Widescreen</PresentationFormat>
  <Paragraphs>140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View</vt:lpstr>
      <vt:lpstr>AI Lab Fundamentals</vt:lpstr>
      <vt:lpstr>Overview</vt:lpstr>
      <vt:lpstr>Introduction to Notebooks</vt:lpstr>
      <vt:lpstr>Introduction to Notebooks</vt:lpstr>
      <vt:lpstr>Notebooks vs Scripts</vt:lpstr>
      <vt:lpstr>How are code blocks executed? </vt:lpstr>
      <vt:lpstr>What about markdown cells ?</vt:lpstr>
      <vt:lpstr>How to close our notebooks ?</vt:lpstr>
      <vt:lpstr>Python packages</vt:lpstr>
      <vt:lpstr>Installing Packages</vt:lpstr>
      <vt:lpstr>Installing Packages</vt:lpstr>
      <vt:lpstr>Installing Packages</vt:lpstr>
      <vt:lpstr>Package Version Control</vt:lpstr>
      <vt:lpstr>Paths and Directories</vt:lpstr>
      <vt:lpstr>File Management</vt:lpstr>
      <vt:lpstr>Unix/Linux File System</vt:lpstr>
      <vt:lpstr>Filesystem Hierarchy Standard (cont.) </vt:lpstr>
      <vt:lpstr>Intro to Unix: Essential Commands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Lab Fundamentals</dc:title>
  <dc:creator>ahmed qarqaz</dc:creator>
  <cp:lastModifiedBy>ahmed qarqaz</cp:lastModifiedBy>
  <cp:revision>10</cp:revision>
  <dcterms:created xsi:type="dcterms:W3CDTF">2024-03-10T09:45:32Z</dcterms:created>
  <dcterms:modified xsi:type="dcterms:W3CDTF">2024-03-18T22:12:06Z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0x01010086B343A009A60143AC10A2D3A5A20FC9</vt:lpwstr>
  </property>
</Properties>
</file>