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9"/>
  </p:notesMasterIdLst>
  <p:handoutMasterIdLst>
    <p:handoutMasterId r:id="rId40"/>
  </p:handoutMasterIdLst>
  <p:sldIdLst>
    <p:sldId id="285" r:id="rId2"/>
    <p:sldId id="257" r:id="rId3"/>
    <p:sldId id="508" r:id="rId4"/>
    <p:sldId id="509" r:id="rId5"/>
    <p:sldId id="510" r:id="rId6"/>
    <p:sldId id="511" r:id="rId7"/>
    <p:sldId id="258" r:id="rId8"/>
    <p:sldId id="261" r:id="rId9"/>
    <p:sldId id="262" r:id="rId10"/>
    <p:sldId id="507" r:id="rId11"/>
    <p:sldId id="513" r:id="rId12"/>
    <p:sldId id="515" r:id="rId13"/>
    <p:sldId id="512" r:id="rId14"/>
    <p:sldId id="514" r:id="rId15"/>
    <p:sldId id="505" r:id="rId16"/>
    <p:sldId id="506" r:id="rId17"/>
    <p:sldId id="517" r:id="rId18"/>
    <p:sldId id="516" r:id="rId19"/>
    <p:sldId id="733" r:id="rId20"/>
    <p:sldId id="803" r:id="rId21"/>
    <p:sldId id="518" r:id="rId22"/>
    <p:sldId id="447" r:id="rId23"/>
    <p:sldId id="403" r:id="rId24"/>
    <p:sldId id="448" r:id="rId25"/>
    <p:sldId id="454" r:id="rId26"/>
    <p:sldId id="455" r:id="rId27"/>
    <p:sldId id="456" r:id="rId28"/>
    <p:sldId id="407" r:id="rId29"/>
    <p:sldId id="408" r:id="rId30"/>
    <p:sldId id="801" r:id="rId31"/>
    <p:sldId id="418" r:id="rId32"/>
    <p:sldId id="409" r:id="rId33"/>
    <p:sldId id="802" r:id="rId34"/>
    <p:sldId id="412" r:id="rId35"/>
    <p:sldId id="459" r:id="rId36"/>
    <p:sldId id="457" r:id="rId37"/>
    <p:sldId id="453" r:id="rId38"/>
  </p:sldIdLst>
  <p:sldSz cx="4610100" cy="3460750"/>
  <p:notesSz cx="4610100" cy="3460750"/>
  <p:defaultText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41"/>
    <p:restoredTop sz="94694"/>
  </p:normalViewPr>
  <p:slideViewPr>
    <p:cSldViewPr>
      <p:cViewPr varScale="1">
        <p:scale>
          <a:sx n="240" d="100"/>
          <a:sy n="240" d="100"/>
        </p:scale>
        <p:origin x="1368" y="184"/>
      </p:cViewPr>
      <p:guideLst>
        <p:guide orient="horz" pos="2880"/>
        <p:guide pos="2160"/>
      </p:guideLst>
    </p:cSldViewPr>
  </p:slideViewPr>
  <p:notesTextViewPr>
    <p:cViewPr>
      <p:scale>
        <a:sx n="100" d="100"/>
        <a:sy n="100" d="100"/>
      </p:scale>
      <p:origin x="0" y="0"/>
    </p:cViewPr>
  </p:notesTextViewPr>
  <p:notesViewPr>
    <p:cSldViewPr>
      <p:cViewPr varScale="1">
        <p:scale>
          <a:sx n="256" d="100"/>
          <a:sy n="256" d="100"/>
        </p:scale>
        <p:origin x="2336"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476FA8-26A4-2428-6C6E-D1C462948AB9}"/>
              </a:ext>
            </a:extLst>
          </p:cNvPr>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JO"/>
          </a:p>
        </p:txBody>
      </p:sp>
      <p:sp>
        <p:nvSpPr>
          <p:cNvPr id="3" name="Date Placeholder 2">
            <a:extLst>
              <a:ext uri="{FF2B5EF4-FFF2-40B4-BE49-F238E27FC236}">
                <a16:creationId xmlns:a16="http://schemas.microsoft.com/office/drawing/2014/main" id="{F9795523-0195-BE23-BC6A-84B47639E34B}"/>
              </a:ext>
            </a:extLst>
          </p:cNvPr>
          <p:cNvSpPr>
            <a:spLocks noGrp="1"/>
          </p:cNvSpPr>
          <p:nvPr>
            <p:ph type="dt" sz="quarter" idx="1"/>
          </p:nvPr>
        </p:nvSpPr>
        <p:spPr>
          <a:xfrm>
            <a:off x="2611438" y="0"/>
            <a:ext cx="1997075" cy="173038"/>
          </a:xfrm>
          <a:prstGeom prst="rect">
            <a:avLst/>
          </a:prstGeom>
        </p:spPr>
        <p:txBody>
          <a:bodyPr vert="horz" lIns="91440" tIns="45720" rIns="91440" bIns="45720" rtlCol="0"/>
          <a:lstStyle>
            <a:lvl1pPr algn="r">
              <a:defRPr sz="1200"/>
            </a:lvl1pPr>
          </a:lstStyle>
          <a:p>
            <a:fld id="{D6B841A9-A462-9D42-B73C-E9E820DC16C1}" type="datetimeFigureOut">
              <a:rPr lang="en-JO" smtClean="0"/>
              <a:t>21/04/2024</a:t>
            </a:fld>
            <a:endParaRPr lang="en-JO"/>
          </a:p>
        </p:txBody>
      </p:sp>
      <p:sp>
        <p:nvSpPr>
          <p:cNvPr id="4" name="Footer Placeholder 3">
            <a:extLst>
              <a:ext uri="{FF2B5EF4-FFF2-40B4-BE49-F238E27FC236}">
                <a16:creationId xmlns:a16="http://schemas.microsoft.com/office/drawing/2014/main" id="{6479299A-E37C-7E5B-08B7-F16E6017582D}"/>
              </a:ext>
            </a:extLst>
          </p:cNvPr>
          <p:cNvSpPr>
            <a:spLocks noGrp="1"/>
          </p:cNvSpPr>
          <p:nvPr>
            <p:ph type="ftr" sz="quarter" idx="2"/>
          </p:nvPr>
        </p:nvSpPr>
        <p:spPr>
          <a:xfrm>
            <a:off x="0" y="3287713"/>
            <a:ext cx="1997075" cy="173037"/>
          </a:xfrm>
          <a:prstGeom prst="rect">
            <a:avLst/>
          </a:prstGeom>
        </p:spPr>
        <p:txBody>
          <a:bodyPr vert="horz" lIns="91440" tIns="45720" rIns="91440" bIns="45720" rtlCol="0" anchor="b"/>
          <a:lstStyle>
            <a:lvl1pPr algn="l">
              <a:defRPr sz="1200"/>
            </a:lvl1pPr>
          </a:lstStyle>
          <a:p>
            <a:endParaRPr lang="en-JO"/>
          </a:p>
        </p:txBody>
      </p:sp>
      <p:sp>
        <p:nvSpPr>
          <p:cNvPr id="5" name="Slide Number Placeholder 4">
            <a:extLst>
              <a:ext uri="{FF2B5EF4-FFF2-40B4-BE49-F238E27FC236}">
                <a16:creationId xmlns:a16="http://schemas.microsoft.com/office/drawing/2014/main" id="{58FA2FC2-2B50-3DB2-B4DC-491CC3E52750}"/>
              </a:ext>
            </a:extLst>
          </p:cNvPr>
          <p:cNvSpPr>
            <a:spLocks noGrp="1"/>
          </p:cNvSpPr>
          <p:nvPr>
            <p:ph type="sldNum" sz="quarter" idx="3"/>
          </p:nvPr>
        </p:nvSpPr>
        <p:spPr>
          <a:xfrm>
            <a:off x="2611438" y="3287713"/>
            <a:ext cx="1997075" cy="173037"/>
          </a:xfrm>
          <a:prstGeom prst="rect">
            <a:avLst/>
          </a:prstGeom>
        </p:spPr>
        <p:txBody>
          <a:bodyPr vert="horz" lIns="91440" tIns="45720" rIns="91440" bIns="45720" rtlCol="0" anchor="b"/>
          <a:lstStyle>
            <a:lvl1pPr algn="r">
              <a:defRPr sz="1200"/>
            </a:lvl1pPr>
          </a:lstStyle>
          <a:p>
            <a:fld id="{49697F8C-8879-FD48-B418-1984B80DA1B2}" type="slidenum">
              <a:rPr lang="en-JO" smtClean="0"/>
              <a:t>‹#›</a:t>
            </a:fld>
            <a:endParaRPr lang="en-JO"/>
          </a:p>
        </p:txBody>
      </p:sp>
    </p:spTree>
    <p:extLst>
      <p:ext uri="{BB962C8B-B14F-4D97-AF65-F5344CB8AC3E}">
        <p14:creationId xmlns:p14="http://schemas.microsoft.com/office/powerpoint/2010/main" val="33296186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JO"/>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F15BA6A6-5030-5D42-882A-01B3DDD64073}" type="datetimeFigureOut">
              <a:rPr lang="en-JO" smtClean="0"/>
              <a:t>21/04/2024</a:t>
            </a:fld>
            <a:endParaRPr lang="en-JO"/>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JO"/>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JO"/>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C8E1B438-D85F-6048-A414-B356208B0630}" type="slidenum">
              <a:rPr lang="en-JO" smtClean="0"/>
              <a:t>‹#›</a:t>
            </a:fld>
            <a:endParaRPr lang="en-JO"/>
          </a:p>
        </p:txBody>
      </p:sp>
    </p:spTree>
    <p:extLst>
      <p:ext uri="{BB962C8B-B14F-4D97-AF65-F5344CB8AC3E}">
        <p14:creationId xmlns:p14="http://schemas.microsoft.com/office/powerpoint/2010/main" val="1760081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Syllabus</a:t>
            </a:r>
            <a:endParaRPr lang="en-US" dirty="0"/>
          </a:p>
        </p:txBody>
      </p:sp>
      <p:sp>
        <p:nvSpPr>
          <p:cNvPr id="5" name="Slide Number Placeholder 4"/>
          <p:cNvSpPr>
            <a:spLocks noGrp="1"/>
          </p:cNvSpPr>
          <p:nvPr>
            <p:ph type="sldNum" sz="quarter" idx="5"/>
          </p:nvPr>
        </p:nvSpPr>
        <p:spPr/>
        <p:txBody>
          <a:bodyPr/>
          <a:lstStyle/>
          <a:p>
            <a:fld id="{5CEF6006-E59E-4947-8707-F9D36EBEBD07}" type="slidenum">
              <a:rPr lang="en-US" smtClean="0"/>
              <a:t>23</a:t>
            </a:fld>
            <a:endParaRPr lang="en-US" dirty="0"/>
          </a:p>
        </p:txBody>
      </p:sp>
    </p:spTree>
    <p:extLst>
      <p:ext uri="{BB962C8B-B14F-4D97-AF65-F5344CB8AC3E}">
        <p14:creationId xmlns:p14="http://schemas.microsoft.com/office/powerpoint/2010/main" val="2268938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5" name="Holder 5"/>
          <p:cNvSpPr>
            <a:spLocks noGrp="1"/>
          </p:cNvSpPr>
          <p:nvPr>
            <p:ph type="dt" sz="half" idx="6"/>
          </p:nvPr>
        </p:nvSpPr>
        <p:spPr>
          <a:xfrm>
            <a:off x="230505" y="3218497"/>
            <a:ext cx="1060323" cy="173037"/>
          </a:xfrm>
          <a:prstGeom prst="rect">
            <a:avLst/>
          </a:prstGeom>
        </p:spPr>
        <p:txBody>
          <a:bodyPr lIns="0" tIns="0" rIns="0" bIns="0"/>
          <a:lstStyle>
            <a:lvl1pPr algn="l">
              <a:defRPr>
                <a:solidFill>
                  <a:schemeClr val="tx1">
                    <a:tint val="75000"/>
                  </a:schemeClr>
                </a:solidFill>
              </a:defRPr>
            </a:lvl1pPr>
          </a:lstStyle>
          <a:p>
            <a:r>
              <a:rPr lang="en-US"/>
              <a:t>First Semester 2021-2022</a:t>
            </a:r>
          </a:p>
        </p:txBody>
      </p:sp>
      <p:sp>
        <p:nvSpPr>
          <p:cNvPr id="6" name="Holder 6"/>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38100">
              <a:lnSpc>
                <a:spcPts val="670"/>
              </a:lnSpc>
            </a:pPr>
            <a:fld id="{81D60167-4931-47E6-BA6A-407CBD079E47}" type="slidenum">
              <a:rPr dirty="0"/>
              <a:t>‹#›</a:t>
            </a:fld>
            <a:r>
              <a:rPr spc="-240" dirty="0"/>
              <a:t> </a:t>
            </a:r>
            <a:r>
              <a:rPr dirty="0"/>
              <a:t>/</a:t>
            </a:r>
            <a:r>
              <a:rPr spc="-245" dirty="0"/>
              <a:t> </a:t>
            </a:r>
            <a:r>
              <a:rPr dirty="0"/>
              <a:t>29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1">
                <a:solidFill>
                  <a:srgbClr val="0099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33350" y="3342078"/>
            <a:ext cx="2152650" cy="107722"/>
          </a:xfrm>
        </p:spPr>
        <p:txBody>
          <a:bodyPr lIns="0" tIns="0" rIns="0" bIns="0"/>
          <a:lstStyle>
            <a:lvl1pPr algn="ctr">
              <a:defRPr sz="700">
                <a:solidFill>
                  <a:schemeClr val="tx1">
                    <a:tint val="75000"/>
                  </a:schemeClr>
                </a:solidFill>
              </a:defRPr>
            </a:lvl1pPr>
          </a:lstStyle>
          <a:p>
            <a:r>
              <a:rPr lang="en-US"/>
              <a:t>Dr. Malak Abdullah</a:t>
            </a:r>
            <a:endParaRPr lang="en-US" dirty="0"/>
          </a:p>
        </p:txBody>
      </p:sp>
      <p:sp>
        <p:nvSpPr>
          <p:cNvPr id="6" name="Holder 6"/>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38100">
              <a:lnSpc>
                <a:spcPts val="670"/>
              </a:lnSpc>
            </a:pPr>
            <a:fld id="{81D60167-4931-47E6-BA6A-407CBD079E47}" type="slidenum">
              <a:rPr dirty="0"/>
              <a:t>‹#›</a:t>
            </a:fld>
            <a:r>
              <a:rPr spc="-240" dirty="0"/>
              <a:t> </a:t>
            </a:r>
            <a:r>
              <a:rPr dirty="0"/>
              <a:t>/</a:t>
            </a:r>
            <a:r>
              <a:rPr spc="-245" dirty="0"/>
              <a:t> </a:t>
            </a:r>
            <a:r>
              <a:rPr dirty="0"/>
              <a:t>29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1">
                <a:solidFill>
                  <a:srgbClr val="009900"/>
                </a:solidFill>
                <a:latin typeface="Calibri"/>
                <a:cs typeface="Calibri"/>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6" name="Holder 6"/>
          <p:cNvSpPr>
            <a:spLocks noGrp="1"/>
          </p:cNvSpPr>
          <p:nvPr>
            <p:ph type="dt" sz="half" idx="6"/>
          </p:nvPr>
        </p:nvSpPr>
        <p:spPr>
          <a:xfrm>
            <a:off x="230505" y="3218497"/>
            <a:ext cx="1060323" cy="173037"/>
          </a:xfrm>
          <a:prstGeom prst="rect">
            <a:avLst/>
          </a:prstGeom>
        </p:spPr>
        <p:txBody>
          <a:bodyPr lIns="0" tIns="0" rIns="0" bIns="0"/>
          <a:lstStyle>
            <a:lvl1pPr algn="l">
              <a:defRPr>
                <a:solidFill>
                  <a:schemeClr val="tx1">
                    <a:tint val="75000"/>
                  </a:schemeClr>
                </a:solidFill>
              </a:defRPr>
            </a:lvl1pPr>
          </a:lstStyle>
          <a:p>
            <a:r>
              <a:rPr lang="en-US"/>
              <a:t>First Semester 2021-2022</a:t>
            </a:r>
          </a:p>
        </p:txBody>
      </p:sp>
      <p:sp>
        <p:nvSpPr>
          <p:cNvPr id="7" name="Holder 7"/>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38100">
              <a:lnSpc>
                <a:spcPts val="670"/>
              </a:lnSpc>
            </a:pPr>
            <a:fld id="{81D60167-4931-47E6-BA6A-407CBD079E47}" type="slidenum">
              <a:rPr dirty="0"/>
              <a:t>‹#›</a:t>
            </a:fld>
            <a:r>
              <a:rPr spc="-240" dirty="0"/>
              <a:t> </a:t>
            </a:r>
            <a:r>
              <a:rPr dirty="0"/>
              <a:t>/</a:t>
            </a:r>
            <a:r>
              <a:rPr spc="-245" dirty="0"/>
              <a:t> </a:t>
            </a:r>
            <a:r>
              <a:rPr dirty="0"/>
              <a:t>29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1">
                <a:solidFill>
                  <a:srgbClr val="0099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4" name="Holder 4"/>
          <p:cNvSpPr>
            <a:spLocks noGrp="1"/>
          </p:cNvSpPr>
          <p:nvPr>
            <p:ph type="dt" sz="half" idx="6"/>
          </p:nvPr>
        </p:nvSpPr>
        <p:spPr>
          <a:xfrm>
            <a:off x="230505" y="3218497"/>
            <a:ext cx="1060323" cy="173037"/>
          </a:xfrm>
          <a:prstGeom prst="rect">
            <a:avLst/>
          </a:prstGeom>
        </p:spPr>
        <p:txBody>
          <a:bodyPr lIns="0" tIns="0" rIns="0" bIns="0"/>
          <a:lstStyle>
            <a:lvl1pPr algn="l">
              <a:defRPr>
                <a:solidFill>
                  <a:schemeClr val="tx1">
                    <a:tint val="75000"/>
                  </a:schemeClr>
                </a:solidFill>
              </a:defRPr>
            </a:lvl1pPr>
          </a:lstStyle>
          <a:p>
            <a:r>
              <a:rPr lang="en-US"/>
              <a:t>First Semester 2021-2022</a:t>
            </a:r>
          </a:p>
        </p:txBody>
      </p:sp>
      <p:sp>
        <p:nvSpPr>
          <p:cNvPr id="5" name="Holder 5"/>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38100">
              <a:lnSpc>
                <a:spcPts val="670"/>
              </a:lnSpc>
            </a:pPr>
            <a:fld id="{81D60167-4931-47E6-BA6A-407CBD079E47}" type="slidenum">
              <a:rPr dirty="0"/>
              <a:t>‹#›</a:t>
            </a:fld>
            <a:r>
              <a:rPr spc="-240" dirty="0"/>
              <a:t> </a:t>
            </a:r>
            <a:r>
              <a:rPr dirty="0"/>
              <a:t>/</a:t>
            </a:r>
            <a:r>
              <a:rPr spc="-245" dirty="0"/>
              <a:t> </a:t>
            </a:r>
            <a:r>
              <a:rPr dirty="0"/>
              <a:t>29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09550" y="3342078"/>
            <a:ext cx="2286000" cy="107722"/>
          </a:xfrm>
        </p:spPr>
        <p:txBody>
          <a:bodyPr lIns="0" tIns="0" rIns="0" bIns="0"/>
          <a:lstStyle>
            <a:lvl1pPr algn="ctr">
              <a:defRPr sz="700">
                <a:solidFill>
                  <a:schemeClr val="tx1">
                    <a:tint val="75000"/>
                  </a:schemeClr>
                </a:solidFill>
              </a:defRPr>
            </a:lvl1pPr>
          </a:lstStyle>
          <a:p>
            <a:r>
              <a:rPr lang="en-US"/>
              <a:t>Dr. Malak Abdullah</a:t>
            </a:r>
            <a:endParaRPr lang="en-US" dirty="0"/>
          </a:p>
        </p:txBody>
      </p:sp>
      <p:sp>
        <p:nvSpPr>
          <p:cNvPr id="4" name="Holder 4"/>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38100">
              <a:lnSpc>
                <a:spcPts val="670"/>
              </a:lnSpc>
            </a:pPr>
            <a:fld id="{81D60167-4931-47E6-BA6A-407CBD079E47}" type="slidenum">
              <a:rPr dirty="0"/>
              <a:t>‹#›</a:t>
            </a:fld>
            <a:r>
              <a:rPr spc="-240" dirty="0"/>
              <a:t> </a:t>
            </a:r>
            <a:r>
              <a:rPr dirty="0"/>
              <a:t>/</a:t>
            </a:r>
            <a:r>
              <a:rPr spc="-245" dirty="0"/>
              <a:t> </a:t>
            </a:r>
            <a:r>
              <a:rPr dirty="0"/>
              <a:t>29</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4608004" cy="449999"/>
          </a:xfrm>
          <a:prstGeom prst="rect">
            <a:avLst/>
          </a:prstGeom>
        </p:spPr>
      </p:pic>
      <p:sp>
        <p:nvSpPr>
          <p:cNvPr id="2" name="Holder 2"/>
          <p:cNvSpPr>
            <a:spLocks noGrp="1"/>
          </p:cNvSpPr>
          <p:nvPr>
            <p:ph type="title"/>
          </p:nvPr>
        </p:nvSpPr>
        <p:spPr>
          <a:xfrm>
            <a:off x="1754149" y="211465"/>
            <a:ext cx="1101801" cy="244475"/>
          </a:xfrm>
          <a:prstGeom prst="rect">
            <a:avLst/>
          </a:prstGeom>
        </p:spPr>
        <p:txBody>
          <a:bodyPr wrap="square" lIns="0" tIns="0" rIns="0" bIns="0">
            <a:spAutoFit/>
          </a:bodyPr>
          <a:lstStyle>
            <a:lvl1pPr>
              <a:defRPr sz="1400" b="0" i="1">
                <a:solidFill>
                  <a:srgbClr val="009900"/>
                </a:solidFill>
                <a:latin typeface="Calibri"/>
                <a:cs typeface="Calibri"/>
              </a:defRPr>
            </a:lvl1pPr>
          </a:lstStyle>
          <a:p>
            <a:endParaRPr/>
          </a:p>
        </p:txBody>
      </p:sp>
      <p:sp>
        <p:nvSpPr>
          <p:cNvPr id="3" name="Holder 3"/>
          <p:cNvSpPr>
            <a:spLocks noGrp="1"/>
          </p:cNvSpPr>
          <p:nvPr>
            <p:ph type="body" idx="1"/>
          </p:nvPr>
        </p:nvSpPr>
        <p:spPr>
          <a:xfrm>
            <a:off x="367931" y="856397"/>
            <a:ext cx="3874236" cy="1892300"/>
          </a:xfrm>
          <a:prstGeom prst="rect">
            <a:avLst/>
          </a:prstGeom>
        </p:spPr>
        <p:txBody>
          <a:bodyPr wrap="square" lIns="0" tIns="0" rIns="0" bIns="0">
            <a:spAutoFit/>
          </a:bodyPr>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0" y="3346060"/>
            <a:ext cx="2095500" cy="107722"/>
          </a:xfrm>
          <a:prstGeom prst="rect">
            <a:avLst/>
          </a:prstGeom>
        </p:spPr>
        <p:txBody>
          <a:bodyPr wrap="square" lIns="0" tIns="0" rIns="0" bIns="0">
            <a:spAutoFit/>
          </a:bodyPr>
          <a:lstStyle>
            <a:lvl1pPr algn="ctr">
              <a:defRPr sz="700">
                <a:solidFill>
                  <a:schemeClr val="tx1">
                    <a:tint val="75000"/>
                  </a:schemeClr>
                </a:solidFill>
              </a:defRPr>
            </a:lvl1pPr>
          </a:lstStyle>
          <a:p>
            <a:r>
              <a:rPr lang="en-US"/>
              <a:t>Dr. Malak Abdullah</a:t>
            </a:r>
            <a:endParaRPr lang="en-US" dirty="0"/>
          </a:p>
        </p:txBody>
      </p:sp>
      <p:sp>
        <p:nvSpPr>
          <p:cNvPr id="6" name="Holder 6"/>
          <p:cNvSpPr>
            <a:spLocks noGrp="1"/>
          </p:cNvSpPr>
          <p:nvPr>
            <p:ph type="sldNum" sz="quarter" idx="7"/>
          </p:nvPr>
        </p:nvSpPr>
        <p:spPr>
          <a:xfrm>
            <a:off x="4214228" y="3342078"/>
            <a:ext cx="351789" cy="101600"/>
          </a:xfrm>
          <a:prstGeom prst="rect">
            <a:avLst/>
          </a:prstGeom>
        </p:spPr>
        <p:txBody>
          <a:bodyPr wrap="square" lIns="0" tIns="0" rIns="0" bIns="0">
            <a:spAutoFit/>
          </a:bodyPr>
          <a:lstStyle>
            <a:lvl1pPr>
              <a:defRPr sz="600" b="0" i="0">
                <a:solidFill>
                  <a:srgbClr val="7F7F7F"/>
                </a:solidFill>
                <a:latin typeface="Lucida Console"/>
                <a:cs typeface="Lucida Console"/>
              </a:defRPr>
            </a:lvl1pPr>
          </a:lstStyle>
          <a:p>
            <a:pPr marL="38100">
              <a:lnSpc>
                <a:spcPts val="670"/>
              </a:lnSpc>
            </a:pPr>
            <a:fld id="{81D60167-4931-47E6-BA6A-407CBD079E47}" type="slidenum">
              <a:rPr dirty="0"/>
              <a:t>‹#›</a:t>
            </a:fld>
            <a:r>
              <a:rPr spc="-240" dirty="0"/>
              <a:t> </a:t>
            </a:r>
            <a:r>
              <a:rPr dirty="0"/>
              <a:t>/</a:t>
            </a:r>
            <a:r>
              <a:rPr spc="-245" dirty="0"/>
              <a:t> </a:t>
            </a:r>
            <a:r>
              <a:rPr dirty="0"/>
              <a:t>29</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8.emf"/><Relationship Id="rId2" Type="http://schemas.openxmlformats.org/officeDocument/2006/relationships/notesSlide" Target="../notesSlides/notesSlide1.xml"/><Relationship Id="rId16"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25.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oleObject" Target="../embeddings/oleObject4.bin"/><Relationship Id="rId14" Type="http://schemas.openxmlformats.org/officeDocument/2006/relationships/image" Target="../media/image29.emf"/></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simplilearn.com/tutorials/machine-learning-tutorial/naive-bayes-classifier"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Normal_distribution" TargetMode="External"/><Relationship Id="rId2" Type="http://schemas.openxmlformats.org/officeDocument/2006/relationships/hyperlink" Target="http://scikit-learn.org/stable/modules/naive_bayes.html" TargetMode="External"/><Relationship Id="rId1" Type="http://schemas.openxmlformats.org/officeDocument/2006/relationships/slideLayout" Target="../slideLayouts/slideLayout2.xml"/><Relationship Id="rId4" Type="http://schemas.openxmlformats.org/officeDocument/2006/relationships/hyperlink" Target="https://blog.sicara.com/naive-bayes-classifier-sklearn-python-example-tips-42d100429e44"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83E1-3189-FC28-3D43-C9253B4F7EE5}"/>
              </a:ext>
            </a:extLst>
          </p:cNvPr>
          <p:cNvSpPr>
            <a:spLocks noGrp="1"/>
          </p:cNvSpPr>
          <p:nvPr>
            <p:ph type="ctrTitle"/>
          </p:nvPr>
        </p:nvSpPr>
        <p:spPr>
          <a:xfrm>
            <a:off x="345757" y="1072832"/>
            <a:ext cx="3918585" cy="830997"/>
          </a:xfrm>
        </p:spPr>
        <p:txBody>
          <a:bodyPr/>
          <a:lstStyle/>
          <a:p>
            <a:pPr algn="ctr" rtl="1"/>
            <a:r>
              <a:rPr lang="en-US" sz="1800" b="1" dirty="0"/>
              <a:t>Machine Learning</a:t>
            </a:r>
            <a:br>
              <a:rPr lang="en-US" sz="1800" b="1" dirty="0"/>
            </a:br>
            <a:br>
              <a:rPr lang="en-US" sz="1800" b="1" dirty="0"/>
            </a:br>
            <a:r>
              <a:rPr lang="en-US" sz="1800" b="1" dirty="0"/>
              <a:t>05- Classification</a:t>
            </a:r>
            <a:endParaRPr lang="en-JO" sz="1800" b="1" dirty="0"/>
          </a:p>
        </p:txBody>
      </p:sp>
      <p:sp>
        <p:nvSpPr>
          <p:cNvPr id="3" name="Subtitle 2">
            <a:extLst>
              <a:ext uri="{FF2B5EF4-FFF2-40B4-BE49-F238E27FC236}">
                <a16:creationId xmlns:a16="http://schemas.microsoft.com/office/drawing/2014/main" id="{C0DC9349-7CA4-CF89-6833-B5AD9FAED9B6}"/>
              </a:ext>
            </a:extLst>
          </p:cNvPr>
          <p:cNvSpPr>
            <a:spLocks noGrp="1"/>
          </p:cNvSpPr>
          <p:nvPr>
            <p:ph type="subTitle" idx="4"/>
          </p:nvPr>
        </p:nvSpPr>
        <p:spPr>
          <a:xfrm>
            <a:off x="628650" y="2263775"/>
            <a:ext cx="3227070" cy="507831"/>
          </a:xfrm>
        </p:spPr>
        <p:txBody>
          <a:bodyPr/>
          <a:lstStyle/>
          <a:p>
            <a:pPr algn="ctr"/>
            <a:r>
              <a:rPr lang="en-US" dirty="0"/>
              <a:t>Dr. Malak Abdullah</a:t>
            </a:r>
          </a:p>
          <a:p>
            <a:pPr algn="ctr"/>
            <a:r>
              <a:rPr lang="en-US" dirty="0"/>
              <a:t>Computer Science Department</a:t>
            </a:r>
          </a:p>
          <a:p>
            <a:pPr algn="ctr"/>
            <a:r>
              <a:rPr lang="en-US" dirty="0"/>
              <a:t>Jordan University of Science and Technology</a:t>
            </a:r>
          </a:p>
        </p:txBody>
      </p:sp>
    </p:spTree>
    <p:extLst>
      <p:ext uri="{BB962C8B-B14F-4D97-AF65-F5344CB8AC3E}">
        <p14:creationId xmlns:p14="http://schemas.microsoft.com/office/powerpoint/2010/main" val="2595582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7B16-1042-33E2-EC7F-E23D4207AFD3}"/>
              </a:ext>
            </a:extLst>
          </p:cNvPr>
          <p:cNvSpPr>
            <a:spLocks noGrp="1"/>
          </p:cNvSpPr>
          <p:nvPr>
            <p:ph type="title"/>
          </p:nvPr>
        </p:nvSpPr>
        <p:spPr>
          <a:xfrm>
            <a:off x="1754149" y="211465"/>
            <a:ext cx="1541501" cy="430887"/>
          </a:xfrm>
        </p:spPr>
        <p:txBody>
          <a:bodyPr/>
          <a:lstStyle/>
          <a:p>
            <a:r>
              <a:rPr lang="en-JO" dirty="0"/>
              <a:t>Logistic Regression</a:t>
            </a:r>
          </a:p>
        </p:txBody>
      </p:sp>
      <p:sp>
        <p:nvSpPr>
          <p:cNvPr id="3" name="Text Placeholder 2">
            <a:extLst>
              <a:ext uri="{FF2B5EF4-FFF2-40B4-BE49-F238E27FC236}">
                <a16:creationId xmlns:a16="http://schemas.microsoft.com/office/drawing/2014/main" id="{E138F290-93AB-016D-3AE6-D6D6A246C3C0}"/>
              </a:ext>
            </a:extLst>
          </p:cNvPr>
          <p:cNvSpPr>
            <a:spLocks noGrp="1"/>
          </p:cNvSpPr>
          <p:nvPr>
            <p:ph type="body" idx="1"/>
          </p:nvPr>
        </p:nvSpPr>
        <p:spPr>
          <a:xfrm>
            <a:off x="312968" y="655613"/>
            <a:ext cx="4125682" cy="2369880"/>
          </a:xfrm>
        </p:spPr>
        <p:txBody>
          <a:bodyPr/>
          <a:lstStyle/>
          <a:p>
            <a:pPr marL="0" algn="l" rtl="0"/>
            <a:r>
              <a:rPr lang="en-US" b="1" i="0" u="none" strike="noStrike" dirty="0">
                <a:solidFill>
                  <a:srgbClr val="273239"/>
                </a:solidFill>
                <a:effectLst/>
                <a:latin typeface="Nunito" pitchFamily="2" charset="77"/>
              </a:rPr>
              <a:t>Logistic regression</a:t>
            </a:r>
            <a:r>
              <a:rPr lang="en-US" b="0" i="0" u="none" strike="noStrike" dirty="0">
                <a:solidFill>
                  <a:srgbClr val="273239"/>
                </a:solidFill>
                <a:effectLst/>
                <a:latin typeface="Nunito" pitchFamily="2" charset="77"/>
              </a:rPr>
              <a:t> is a </a:t>
            </a:r>
            <a:r>
              <a:rPr lang="en-US" b="1" i="0" u="none" strike="noStrike" dirty="0">
                <a:solidFill>
                  <a:srgbClr val="273239"/>
                </a:solidFill>
                <a:effectLst/>
                <a:latin typeface="Nunito" pitchFamily="2" charset="77"/>
              </a:rPr>
              <a:t>supervised machine learning algorithm </a:t>
            </a:r>
            <a:r>
              <a:rPr lang="en-US" b="0" i="0" u="none" strike="noStrike" dirty="0">
                <a:solidFill>
                  <a:srgbClr val="273239"/>
                </a:solidFill>
                <a:effectLst/>
                <a:latin typeface="Nunito" pitchFamily="2" charset="77"/>
              </a:rPr>
              <a:t>used for </a:t>
            </a:r>
            <a:r>
              <a:rPr lang="en-US" b="1" i="0" u="none" strike="noStrike" dirty="0">
                <a:solidFill>
                  <a:srgbClr val="273239"/>
                </a:solidFill>
                <a:effectLst/>
                <a:latin typeface="Nunito" pitchFamily="2" charset="77"/>
              </a:rPr>
              <a:t>classification tasks</a:t>
            </a:r>
            <a:r>
              <a:rPr lang="en-US" b="0" i="0" u="none" strike="noStrike" dirty="0">
                <a:solidFill>
                  <a:srgbClr val="273239"/>
                </a:solidFill>
                <a:effectLst/>
                <a:latin typeface="Nunito" pitchFamily="2" charset="77"/>
              </a:rPr>
              <a:t> where the goal is to predict the probability that an instance belongs to a given class or not. Logistic regression is a statistical algorithm that analyzes the relationship between two data factors.</a:t>
            </a:r>
          </a:p>
          <a:p>
            <a:pPr marL="0" algn="l" rtl="0"/>
            <a:endParaRPr lang="en-US" dirty="0">
              <a:solidFill>
                <a:srgbClr val="273239"/>
              </a:solidFill>
              <a:latin typeface="Nunito" pitchFamily="2" charset="77"/>
            </a:endParaRPr>
          </a:p>
          <a:p>
            <a:pPr marL="0" algn="l" rtl="0"/>
            <a:r>
              <a:rPr lang="en-US" b="0" i="0" u="none" strike="noStrike" dirty="0">
                <a:solidFill>
                  <a:srgbClr val="242424"/>
                </a:solidFill>
                <a:effectLst/>
                <a:latin typeface="source-serif-pro"/>
              </a:rPr>
              <a:t>Logistic Regression is used when the dependent variable(target) is categorical.</a:t>
            </a:r>
          </a:p>
          <a:p>
            <a:pPr marL="0" algn="l" rtl="0"/>
            <a:endParaRPr lang="en-US" dirty="0">
              <a:solidFill>
                <a:srgbClr val="242424"/>
              </a:solidFill>
              <a:latin typeface="source-serif-pro"/>
            </a:endParaRPr>
          </a:p>
          <a:p>
            <a:pPr algn="l"/>
            <a:r>
              <a:rPr lang="en-US" b="0" i="0" u="none" strike="noStrike" dirty="0">
                <a:solidFill>
                  <a:srgbClr val="242424"/>
                </a:solidFill>
                <a:effectLst/>
                <a:latin typeface="source-serif-pro"/>
              </a:rPr>
              <a:t>For example,</a:t>
            </a:r>
          </a:p>
          <a:p>
            <a:pPr algn="l">
              <a:buFont typeface="Arial" panose="020B0604020202020204" pitchFamily="34" charset="0"/>
              <a:buChar char="•"/>
            </a:pPr>
            <a:r>
              <a:rPr lang="en-US" b="0" i="0" u="none" strike="noStrike" dirty="0">
                <a:solidFill>
                  <a:srgbClr val="242424"/>
                </a:solidFill>
                <a:effectLst/>
                <a:latin typeface="source-serif-pro"/>
              </a:rPr>
              <a:t>To predict whether an email is spam (1) or (0)</a:t>
            </a:r>
          </a:p>
          <a:p>
            <a:pPr algn="l">
              <a:buFont typeface="Arial" panose="020B0604020202020204" pitchFamily="34" charset="0"/>
              <a:buChar char="•"/>
            </a:pPr>
            <a:r>
              <a:rPr lang="en-US" b="0" i="0" u="none" strike="noStrike" dirty="0">
                <a:solidFill>
                  <a:srgbClr val="242424"/>
                </a:solidFill>
                <a:effectLst/>
                <a:latin typeface="source-serif-pro"/>
              </a:rPr>
              <a:t>Whether the tumor is malignant (1) or not (0)</a:t>
            </a:r>
          </a:p>
          <a:p>
            <a:pPr algn="l">
              <a:buFont typeface="Arial" panose="020B0604020202020204" pitchFamily="34" charset="0"/>
              <a:buChar char="•"/>
            </a:pPr>
            <a:endParaRPr lang="en-US" b="0" i="0" u="none" strike="noStrike" dirty="0">
              <a:solidFill>
                <a:srgbClr val="242424"/>
              </a:solidFill>
              <a:effectLst/>
              <a:latin typeface="source-serif-pro"/>
            </a:endParaRPr>
          </a:p>
          <a:p>
            <a:pPr marL="0" algn="l" rtl="0"/>
            <a:endParaRPr lang="en-JO" dirty="0"/>
          </a:p>
        </p:txBody>
      </p:sp>
      <p:sp>
        <p:nvSpPr>
          <p:cNvPr id="4" name="Footer Placeholder 3">
            <a:extLst>
              <a:ext uri="{FF2B5EF4-FFF2-40B4-BE49-F238E27FC236}">
                <a16:creationId xmlns:a16="http://schemas.microsoft.com/office/drawing/2014/main" id="{A9A55F75-DB14-4CBF-9BDB-BE57BC12AECD}"/>
              </a:ext>
            </a:extLst>
          </p:cNvPr>
          <p:cNvSpPr>
            <a:spLocks noGrp="1"/>
          </p:cNvSpPr>
          <p:nvPr>
            <p:ph type="ftr" sz="quarter" idx="5"/>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B5AC3E25-CBA9-7E63-1448-2314F5270603}"/>
              </a:ext>
            </a:extLst>
          </p:cNvPr>
          <p:cNvSpPr>
            <a:spLocks noGrp="1"/>
          </p:cNvSpPr>
          <p:nvPr>
            <p:ph type="sldNum" sz="quarter" idx="7"/>
          </p:nvPr>
        </p:nvSpPr>
        <p:spPr/>
        <p:txBody>
          <a:bodyPr/>
          <a:lstStyle/>
          <a:p>
            <a:pPr marL="38100">
              <a:lnSpc>
                <a:spcPts val="670"/>
              </a:lnSpc>
            </a:pPr>
            <a:fld id="{81D60167-4931-47E6-BA6A-407CBD079E47}" type="slidenum">
              <a:rPr lang="en-JO" smtClean="0"/>
              <a:t>10</a:t>
            </a:fld>
            <a:r>
              <a:rPr lang="en-JO" spc="-240"/>
              <a:t> </a:t>
            </a:r>
            <a:r>
              <a:rPr lang="en-JO"/>
              <a:t>/</a:t>
            </a:r>
            <a:r>
              <a:rPr lang="en-JO" spc="-245"/>
              <a:t> </a:t>
            </a:r>
            <a:r>
              <a:rPr lang="en-JO"/>
              <a:t>29</a:t>
            </a:r>
            <a:endParaRPr lang="en-JO" dirty="0"/>
          </a:p>
        </p:txBody>
      </p:sp>
    </p:spTree>
    <p:extLst>
      <p:ext uri="{BB962C8B-B14F-4D97-AF65-F5344CB8AC3E}">
        <p14:creationId xmlns:p14="http://schemas.microsoft.com/office/powerpoint/2010/main" val="408038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F8D6-581C-1C29-0578-D951D60441CF}"/>
              </a:ext>
            </a:extLst>
          </p:cNvPr>
          <p:cNvSpPr>
            <a:spLocks noGrp="1"/>
          </p:cNvSpPr>
          <p:nvPr>
            <p:ph type="title"/>
          </p:nvPr>
        </p:nvSpPr>
        <p:spPr>
          <a:xfrm>
            <a:off x="1754149" y="211465"/>
            <a:ext cx="1101801" cy="215444"/>
          </a:xfrm>
        </p:spPr>
        <p:txBody>
          <a:bodyPr/>
          <a:lstStyle/>
          <a:p>
            <a:pPr rtl="0"/>
            <a:r>
              <a:rPr lang="en-JO" dirty="0"/>
              <a:t>Example</a:t>
            </a:r>
          </a:p>
        </p:txBody>
      </p:sp>
      <p:sp>
        <p:nvSpPr>
          <p:cNvPr id="3" name="Text Placeholder 2">
            <a:extLst>
              <a:ext uri="{FF2B5EF4-FFF2-40B4-BE49-F238E27FC236}">
                <a16:creationId xmlns:a16="http://schemas.microsoft.com/office/drawing/2014/main" id="{C89EF13C-7276-0270-D5BB-158BE2075E72}"/>
              </a:ext>
            </a:extLst>
          </p:cNvPr>
          <p:cNvSpPr>
            <a:spLocks noGrp="1"/>
          </p:cNvSpPr>
          <p:nvPr>
            <p:ph type="body" idx="1"/>
          </p:nvPr>
        </p:nvSpPr>
        <p:spPr>
          <a:xfrm>
            <a:off x="267112" y="587375"/>
            <a:ext cx="3918319" cy="2369880"/>
          </a:xfrm>
        </p:spPr>
        <p:txBody>
          <a:bodyPr/>
          <a:lstStyle/>
          <a:p>
            <a:pPr algn="l"/>
            <a:r>
              <a:rPr lang="en-US" b="0" i="0" u="none" strike="noStrike" dirty="0">
                <a:solidFill>
                  <a:srgbClr val="242424"/>
                </a:solidFill>
                <a:effectLst/>
                <a:latin typeface="source-serif-pro"/>
              </a:rPr>
              <a:t>Consider a scenario where we need to classify whether an email is spam or not. If we use linear regression for this problem, we need to set up a threshold based on which classification can be done. </a:t>
            </a:r>
          </a:p>
          <a:p>
            <a:pPr algn="l"/>
            <a:endParaRPr lang="en-US" dirty="0">
              <a:solidFill>
                <a:srgbClr val="242424"/>
              </a:solidFill>
              <a:latin typeface="source-serif-pro"/>
            </a:endParaRPr>
          </a:p>
          <a:p>
            <a:pPr algn="l"/>
            <a:r>
              <a:rPr lang="en-US" b="0" i="0" u="none" strike="noStrike" dirty="0">
                <a:solidFill>
                  <a:srgbClr val="242424"/>
                </a:solidFill>
                <a:effectLst/>
                <a:latin typeface="source-serif-pro"/>
              </a:rPr>
              <a:t>Say if the actual class is malignant, the predicted continuous value is 0.4, and the threshold value is 0.5; the data point will be classified as not malignant, which can lead to serious consequences in real-time.</a:t>
            </a:r>
          </a:p>
          <a:p>
            <a:pPr algn="l"/>
            <a:endParaRPr lang="en-US" b="0" i="0" u="none" strike="noStrike" dirty="0">
              <a:solidFill>
                <a:srgbClr val="242424"/>
              </a:solidFill>
              <a:effectLst/>
              <a:latin typeface="source-serif-pro"/>
            </a:endParaRPr>
          </a:p>
          <a:p>
            <a:pPr algn="l"/>
            <a:r>
              <a:rPr lang="en-US" b="0" i="0" u="none" strike="noStrike" dirty="0">
                <a:solidFill>
                  <a:srgbClr val="242424"/>
                </a:solidFill>
                <a:effectLst/>
                <a:latin typeface="source-serif-pro"/>
              </a:rPr>
              <a:t>From this example, it can be inferred that linear regression is not suitable for a classification problem. Linear regression is unbounded, which brings logistic regression into the picture. Its value strictly ranges from 0 to 1.</a:t>
            </a:r>
          </a:p>
          <a:p>
            <a:pPr marL="0" algn="l" rtl="0"/>
            <a:endParaRPr lang="en-JO" dirty="0"/>
          </a:p>
        </p:txBody>
      </p:sp>
      <p:sp>
        <p:nvSpPr>
          <p:cNvPr id="4" name="Footer Placeholder 3">
            <a:extLst>
              <a:ext uri="{FF2B5EF4-FFF2-40B4-BE49-F238E27FC236}">
                <a16:creationId xmlns:a16="http://schemas.microsoft.com/office/drawing/2014/main" id="{DACE8482-99E0-B7CE-A1FD-9D8702282C0C}"/>
              </a:ext>
            </a:extLst>
          </p:cNvPr>
          <p:cNvSpPr>
            <a:spLocks noGrp="1"/>
          </p:cNvSpPr>
          <p:nvPr>
            <p:ph type="ftr" sz="quarter" idx="5"/>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98CA1E69-55E6-CA99-053D-0D0C48219969}"/>
              </a:ext>
            </a:extLst>
          </p:cNvPr>
          <p:cNvSpPr>
            <a:spLocks noGrp="1"/>
          </p:cNvSpPr>
          <p:nvPr>
            <p:ph type="sldNum" sz="quarter" idx="7"/>
          </p:nvPr>
        </p:nvSpPr>
        <p:spPr/>
        <p:txBody>
          <a:bodyPr/>
          <a:lstStyle/>
          <a:p>
            <a:pPr marL="38100">
              <a:lnSpc>
                <a:spcPts val="670"/>
              </a:lnSpc>
            </a:pPr>
            <a:fld id="{81D60167-4931-47E6-BA6A-407CBD079E47}" type="slidenum">
              <a:rPr lang="en-JO" smtClean="0"/>
              <a:t>11</a:t>
            </a:fld>
            <a:r>
              <a:rPr lang="en-JO" spc="-240"/>
              <a:t> </a:t>
            </a:r>
            <a:r>
              <a:rPr lang="en-JO"/>
              <a:t>/</a:t>
            </a:r>
            <a:r>
              <a:rPr lang="en-JO" spc="-245"/>
              <a:t> </a:t>
            </a:r>
            <a:r>
              <a:rPr lang="en-JO"/>
              <a:t>29</a:t>
            </a:r>
            <a:endParaRPr lang="en-JO" dirty="0"/>
          </a:p>
        </p:txBody>
      </p:sp>
    </p:spTree>
    <p:extLst>
      <p:ext uri="{BB962C8B-B14F-4D97-AF65-F5344CB8AC3E}">
        <p14:creationId xmlns:p14="http://schemas.microsoft.com/office/powerpoint/2010/main" val="319635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FB40-9EBB-A53B-80ED-6645638A5AB0}"/>
              </a:ext>
            </a:extLst>
          </p:cNvPr>
          <p:cNvSpPr>
            <a:spLocks noGrp="1"/>
          </p:cNvSpPr>
          <p:nvPr>
            <p:ph type="title"/>
          </p:nvPr>
        </p:nvSpPr>
        <p:spPr>
          <a:xfrm>
            <a:off x="1754149" y="211465"/>
            <a:ext cx="1389101" cy="430887"/>
          </a:xfrm>
        </p:spPr>
        <p:txBody>
          <a:bodyPr/>
          <a:lstStyle/>
          <a:p>
            <a:r>
              <a:rPr lang="en-JO" dirty="0"/>
              <a:t>Another Example</a:t>
            </a:r>
          </a:p>
        </p:txBody>
      </p:sp>
      <p:sp>
        <p:nvSpPr>
          <p:cNvPr id="3" name="Text Placeholder 2">
            <a:extLst>
              <a:ext uri="{FF2B5EF4-FFF2-40B4-BE49-F238E27FC236}">
                <a16:creationId xmlns:a16="http://schemas.microsoft.com/office/drawing/2014/main" id="{4026F19A-0B06-A1CD-F758-9A8C18DBA13F}"/>
              </a:ext>
            </a:extLst>
          </p:cNvPr>
          <p:cNvSpPr>
            <a:spLocks noGrp="1"/>
          </p:cNvSpPr>
          <p:nvPr>
            <p:ph type="body" idx="1"/>
          </p:nvPr>
        </p:nvSpPr>
        <p:spPr>
          <a:xfrm>
            <a:off x="247650" y="599485"/>
            <a:ext cx="3874236" cy="1384995"/>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000" b="0" i="0" u="none" strike="noStrike" dirty="0">
                <a:solidFill>
                  <a:srgbClr val="273239"/>
                </a:solidFill>
                <a:effectLst/>
                <a:latin typeface="Nunito" pitchFamily="2" charset="77"/>
              </a:rPr>
              <a:t>In this example, we have a dataset with two variables: sugar levels (independent variable) and the likelihood of having diabetes (dependent variable, 1 for diabetic and 0 for non-diabetic).</a:t>
            </a:r>
            <a:r>
              <a:rPr kumimoji="0" lang="en-JO" altLang="en-JO" sz="1000" b="0" i="0" u="none" strike="noStrike" cap="none" normalizeH="0" baseline="0" dirty="0">
                <a:ln>
                  <a:noFill/>
                </a:ln>
                <a:solidFill>
                  <a:srgbClr val="273239"/>
                </a:solidFill>
                <a:effectLst/>
                <a:latin typeface="Nunito" pitchFamily="2" charset="77"/>
              </a:rPr>
              <a:t> As observed, the linear regression line fails to accurately capture the relationship between sugar levels and the likelihood of diabetes. It assumes a linear relationship, which is not suitable for this binary classification problem. </a:t>
            </a:r>
            <a:endParaRPr lang="en-US" sz="1000" dirty="0">
              <a:solidFill>
                <a:srgbClr val="273239"/>
              </a:solidFill>
              <a:latin typeface="Nunito" pitchFamily="2" charset="77"/>
            </a:endParaRPr>
          </a:p>
          <a:p>
            <a:pPr marL="0" algn="l" rtl="0"/>
            <a:endParaRPr lang="en-US" sz="1000" b="0" i="0" u="none" strike="noStrike" dirty="0">
              <a:solidFill>
                <a:srgbClr val="273239"/>
              </a:solidFill>
              <a:effectLst/>
              <a:latin typeface="Nunito" pitchFamily="2" charset="77"/>
            </a:endParaRPr>
          </a:p>
          <a:p>
            <a:pPr marL="0" algn="l" rtl="0"/>
            <a:endParaRPr lang="en-JO" sz="1000" dirty="0"/>
          </a:p>
        </p:txBody>
      </p:sp>
      <p:sp>
        <p:nvSpPr>
          <p:cNvPr id="4" name="Footer Placeholder 3">
            <a:extLst>
              <a:ext uri="{FF2B5EF4-FFF2-40B4-BE49-F238E27FC236}">
                <a16:creationId xmlns:a16="http://schemas.microsoft.com/office/drawing/2014/main" id="{F62A5955-76EC-B399-67FD-636CD175A0A6}"/>
              </a:ext>
            </a:extLst>
          </p:cNvPr>
          <p:cNvSpPr>
            <a:spLocks noGrp="1"/>
          </p:cNvSpPr>
          <p:nvPr>
            <p:ph type="ftr" sz="quarter" idx="5"/>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FBA128EC-EE13-B759-FFC5-336DF70D781A}"/>
              </a:ext>
            </a:extLst>
          </p:cNvPr>
          <p:cNvSpPr>
            <a:spLocks noGrp="1"/>
          </p:cNvSpPr>
          <p:nvPr>
            <p:ph type="sldNum" sz="quarter" idx="7"/>
          </p:nvPr>
        </p:nvSpPr>
        <p:spPr/>
        <p:txBody>
          <a:bodyPr/>
          <a:lstStyle/>
          <a:p>
            <a:pPr marL="38100">
              <a:lnSpc>
                <a:spcPts val="670"/>
              </a:lnSpc>
            </a:pPr>
            <a:fld id="{81D60167-4931-47E6-BA6A-407CBD079E47}" type="slidenum">
              <a:rPr lang="en-JO" smtClean="0"/>
              <a:t>12</a:t>
            </a:fld>
            <a:r>
              <a:rPr lang="en-JO" spc="-240"/>
              <a:t> </a:t>
            </a:r>
            <a:r>
              <a:rPr lang="en-JO"/>
              <a:t>/</a:t>
            </a:r>
            <a:r>
              <a:rPr lang="en-JO" spc="-245"/>
              <a:t> </a:t>
            </a:r>
            <a:r>
              <a:rPr lang="en-JO"/>
              <a:t>29</a:t>
            </a:r>
            <a:endParaRPr lang="en-JO" dirty="0"/>
          </a:p>
        </p:txBody>
      </p:sp>
      <p:sp>
        <p:nvSpPr>
          <p:cNvPr id="9" name="AutoShape 4" descr=" y=mx+c   ">
            <a:extLst>
              <a:ext uri="{FF2B5EF4-FFF2-40B4-BE49-F238E27FC236}">
                <a16:creationId xmlns:a16="http://schemas.microsoft.com/office/drawing/2014/main" id="{1AB0D2DA-D341-BB19-B11E-2B6299069B46}"/>
              </a:ext>
            </a:extLst>
          </p:cNvPr>
          <p:cNvSpPr>
            <a:spLocks noChangeAspect="1" noChangeArrowheads="1"/>
          </p:cNvSpPr>
          <p:nvPr/>
        </p:nvSpPr>
        <p:spPr bwMode="auto">
          <a:xfrm>
            <a:off x="3009900" y="-220663"/>
            <a:ext cx="1663700" cy="2667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JO"/>
          </a:p>
        </p:txBody>
      </p:sp>
      <p:pic>
        <p:nvPicPr>
          <p:cNvPr id="11" name="Picture 10" descr="A line graph with red and green dots&#10;&#10;Description automatically generated">
            <a:extLst>
              <a:ext uri="{FF2B5EF4-FFF2-40B4-BE49-F238E27FC236}">
                <a16:creationId xmlns:a16="http://schemas.microsoft.com/office/drawing/2014/main" id="{089D396A-06C0-B146-0A63-8DECBAA22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0" y="1532546"/>
            <a:ext cx="1911350" cy="1566341"/>
          </a:xfrm>
          <a:prstGeom prst="rect">
            <a:avLst/>
          </a:prstGeom>
        </p:spPr>
      </p:pic>
      <p:sp>
        <p:nvSpPr>
          <p:cNvPr id="13" name="TextBox 12">
            <a:extLst>
              <a:ext uri="{FF2B5EF4-FFF2-40B4-BE49-F238E27FC236}">
                <a16:creationId xmlns:a16="http://schemas.microsoft.com/office/drawing/2014/main" id="{ECFD3FA9-DB22-9716-57B1-44778856F31D}"/>
              </a:ext>
            </a:extLst>
          </p:cNvPr>
          <p:cNvSpPr txBox="1"/>
          <p:nvPr/>
        </p:nvSpPr>
        <p:spPr>
          <a:xfrm>
            <a:off x="180560" y="1750386"/>
            <a:ext cx="2402958" cy="13388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JO" altLang="en-JO" sz="900" b="1" i="0" u="none" strike="noStrike" cap="none" normalizeH="0" baseline="0" dirty="0">
                <a:ln>
                  <a:noFill/>
                </a:ln>
                <a:solidFill>
                  <a:srgbClr val="273239"/>
                </a:solidFill>
                <a:effectLst/>
                <a:latin typeface="Nunito" pitchFamily="2" charset="77"/>
              </a:rPr>
              <a:t>Extending this line will result in values that are less than 0 and greater than 1, which are not very useful in our classification problem. </a:t>
            </a:r>
            <a:endParaRPr kumimoji="0" lang="en-JO" altLang="en-JO"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JO" altLang="en-JO" sz="900" b="0" i="0" u="none" strike="noStrike" cap="none" normalizeH="0" baseline="0" dirty="0">
                <a:ln>
                  <a:noFill/>
                </a:ln>
                <a:solidFill>
                  <a:srgbClr val="273239"/>
                </a:solidFill>
                <a:effectLst/>
                <a:latin typeface="Nunito" pitchFamily="2" charset="77"/>
              </a:rPr>
              <a:t>This is where logistic regression comes into play, using the sigmoid function to model the probability of an instance belonging to a particular class.</a:t>
            </a:r>
            <a:endParaRPr kumimoji="0" lang="en-JO" altLang="en-JO" sz="900" b="0" i="0" u="none" strike="noStrike" cap="none" normalizeH="0" baseline="0" dirty="0">
              <a:ln>
                <a:noFill/>
              </a:ln>
              <a:solidFill>
                <a:schemeClr val="tx1"/>
              </a:solidFill>
              <a:effectLst/>
              <a:latin typeface="Arial" panose="020B0604020202020204" pitchFamily="34" charset="0"/>
            </a:endParaRPr>
          </a:p>
          <a:p>
            <a:pPr marL="0" algn="l" rtl="0"/>
            <a:endParaRPr lang="en-US" sz="900" b="0" i="0" u="none" strike="noStrike" dirty="0">
              <a:solidFill>
                <a:srgbClr val="273239"/>
              </a:solidFill>
              <a:effectLst/>
              <a:latin typeface="Nunito" pitchFamily="2" charset="77"/>
            </a:endParaRPr>
          </a:p>
        </p:txBody>
      </p:sp>
    </p:spTree>
    <p:extLst>
      <p:ext uri="{BB962C8B-B14F-4D97-AF65-F5344CB8AC3E}">
        <p14:creationId xmlns:p14="http://schemas.microsoft.com/office/powerpoint/2010/main" val="421774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7B16-1042-33E2-EC7F-E23D4207AFD3}"/>
              </a:ext>
            </a:extLst>
          </p:cNvPr>
          <p:cNvSpPr>
            <a:spLocks noGrp="1"/>
          </p:cNvSpPr>
          <p:nvPr>
            <p:ph type="title"/>
          </p:nvPr>
        </p:nvSpPr>
        <p:spPr>
          <a:xfrm>
            <a:off x="1754149" y="211465"/>
            <a:ext cx="1541501" cy="430887"/>
          </a:xfrm>
        </p:spPr>
        <p:txBody>
          <a:bodyPr/>
          <a:lstStyle/>
          <a:p>
            <a:r>
              <a:rPr lang="en-JO" dirty="0"/>
              <a:t>Logistic Regression</a:t>
            </a:r>
          </a:p>
        </p:txBody>
      </p:sp>
      <p:sp>
        <p:nvSpPr>
          <p:cNvPr id="3" name="Text Placeholder 2">
            <a:extLst>
              <a:ext uri="{FF2B5EF4-FFF2-40B4-BE49-F238E27FC236}">
                <a16:creationId xmlns:a16="http://schemas.microsoft.com/office/drawing/2014/main" id="{E138F290-93AB-016D-3AE6-D6D6A246C3C0}"/>
              </a:ext>
            </a:extLst>
          </p:cNvPr>
          <p:cNvSpPr>
            <a:spLocks noGrp="1"/>
          </p:cNvSpPr>
          <p:nvPr>
            <p:ph type="body" idx="1"/>
          </p:nvPr>
        </p:nvSpPr>
        <p:spPr>
          <a:xfrm>
            <a:off x="312968" y="655613"/>
            <a:ext cx="4125682" cy="338554"/>
          </a:xfrm>
        </p:spPr>
        <p:txBody>
          <a:bodyPr/>
          <a:lstStyle/>
          <a:p>
            <a:pPr algn="l" rtl="0"/>
            <a:r>
              <a:rPr lang="en-US" sz="1100" b="0" i="0" u="none" strike="noStrike" dirty="0">
                <a:solidFill>
                  <a:srgbClr val="080809"/>
                </a:solidFill>
                <a:effectLst/>
                <a:latin typeface="PT Serif" panose="020A0603040505020204" pitchFamily="18" charset="77"/>
              </a:rPr>
              <a:t>The </a:t>
            </a:r>
            <a:r>
              <a:rPr lang="en-US" sz="1100" b="0" i="0" u="none" strike="noStrike" dirty="0">
                <a:solidFill>
                  <a:srgbClr val="FF0000"/>
                </a:solidFill>
                <a:effectLst/>
                <a:latin typeface="PT Serif" panose="020A0603040505020204" pitchFamily="18" charset="77"/>
              </a:rPr>
              <a:t>sigmoid function</a:t>
            </a:r>
            <a:r>
              <a:rPr lang="en-US" sz="1100" b="0" i="0" u="none" strike="noStrike" dirty="0">
                <a:solidFill>
                  <a:srgbClr val="080809"/>
                </a:solidFill>
                <a:effectLst/>
                <a:latin typeface="PT Serif" panose="020A0603040505020204" pitchFamily="18" charset="77"/>
              </a:rPr>
              <a:t> is referred to as an activation function for logistic regression and is defined as:</a:t>
            </a:r>
            <a:endParaRPr lang="en-JO" sz="1100" dirty="0"/>
          </a:p>
        </p:txBody>
      </p:sp>
      <p:sp>
        <p:nvSpPr>
          <p:cNvPr id="4" name="Footer Placeholder 3">
            <a:extLst>
              <a:ext uri="{FF2B5EF4-FFF2-40B4-BE49-F238E27FC236}">
                <a16:creationId xmlns:a16="http://schemas.microsoft.com/office/drawing/2014/main" id="{A9A55F75-DB14-4CBF-9BDB-BE57BC12AECD}"/>
              </a:ext>
            </a:extLst>
          </p:cNvPr>
          <p:cNvSpPr>
            <a:spLocks noGrp="1"/>
          </p:cNvSpPr>
          <p:nvPr>
            <p:ph type="ftr" sz="quarter" idx="5"/>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B5AC3E25-CBA9-7E63-1448-2314F5270603}"/>
              </a:ext>
            </a:extLst>
          </p:cNvPr>
          <p:cNvSpPr>
            <a:spLocks noGrp="1"/>
          </p:cNvSpPr>
          <p:nvPr>
            <p:ph type="sldNum" sz="quarter" idx="7"/>
          </p:nvPr>
        </p:nvSpPr>
        <p:spPr/>
        <p:txBody>
          <a:bodyPr/>
          <a:lstStyle/>
          <a:p>
            <a:pPr marL="38100">
              <a:lnSpc>
                <a:spcPts val="670"/>
              </a:lnSpc>
            </a:pPr>
            <a:fld id="{81D60167-4931-47E6-BA6A-407CBD079E47}" type="slidenum">
              <a:rPr lang="en-JO" smtClean="0"/>
              <a:t>13</a:t>
            </a:fld>
            <a:r>
              <a:rPr lang="en-JO" spc="-240"/>
              <a:t> </a:t>
            </a:r>
            <a:r>
              <a:rPr lang="en-JO"/>
              <a:t>/</a:t>
            </a:r>
            <a:r>
              <a:rPr lang="en-JO" spc="-245"/>
              <a:t> </a:t>
            </a:r>
            <a:r>
              <a:rPr lang="en-JO"/>
              <a:t>29</a:t>
            </a:r>
            <a:endParaRPr lang="en-JO" dirty="0"/>
          </a:p>
        </p:txBody>
      </p:sp>
      <p:pic>
        <p:nvPicPr>
          <p:cNvPr id="6" name="Picture 5">
            <a:extLst>
              <a:ext uri="{FF2B5EF4-FFF2-40B4-BE49-F238E27FC236}">
                <a16:creationId xmlns:a16="http://schemas.microsoft.com/office/drawing/2014/main" id="{D360B81D-5310-CEC2-8602-F9B1A36D0445}"/>
              </a:ext>
            </a:extLst>
          </p:cNvPr>
          <p:cNvPicPr>
            <a:picLocks noChangeAspect="1"/>
          </p:cNvPicPr>
          <p:nvPr/>
        </p:nvPicPr>
        <p:blipFill>
          <a:blip r:embed="rId2"/>
          <a:stretch>
            <a:fillRect/>
          </a:stretch>
        </p:blipFill>
        <p:spPr>
          <a:xfrm>
            <a:off x="476250" y="1303097"/>
            <a:ext cx="3259829" cy="1509897"/>
          </a:xfrm>
          <a:prstGeom prst="rect">
            <a:avLst/>
          </a:prstGeom>
        </p:spPr>
      </p:pic>
      <p:pic>
        <p:nvPicPr>
          <p:cNvPr id="9" name="Picture 8" descr="A black background with white numbers&#10;&#10;Description automatically generated">
            <a:extLst>
              <a:ext uri="{FF2B5EF4-FFF2-40B4-BE49-F238E27FC236}">
                <a16:creationId xmlns:a16="http://schemas.microsoft.com/office/drawing/2014/main" id="{834CA4FA-1DD8-DEA6-CEE0-FBC12BA67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165" y="1116441"/>
            <a:ext cx="893702" cy="286264"/>
          </a:xfrm>
          <a:prstGeom prst="rect">
            <a:avLst/>
          </a:prstGeom>
        </p:spPr>
      </p:pic>
    </p:spTree>
    <p:extLst>
      <p:ext uri="{BB962C8B-B14F-4D97-AF65-F5344CB8AC3E}">
        <p14:creationId xmlns:p14="http://schemas.microsoft.com/office/powerpoint/2010/main" val="3744019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7B16-1042-33E2-EC7F-E23D4207AFD3}"/>
              </a:ext>
            </a:extLst>
          </p:cNvPr>
          <p:cNvSpPr>
            <a:spLocks noGrp="1"/>
          </p:cNvSpPr>
          <p:nvPr>
            <p:ph type="title"/>
          </p:nvPr>
        </p:nvSpPr>
        <p:spPr>
          <a:xfrm>
            <a:off x="1754149" y="211465"/>
            <a:ext cx="1541501" cy="430887"/>
          </a:xfrm>
        </p:spPr>
        <p:txBody>
          <a:bodyPr/>
          <a:lstStyle/>
          <a:p>
            <a:r>
              <a:rPr lang="en-JO" dirty="0"/>
              <a:t>Logistic Regression</a:t>
            </a:r>
          </a:p>
        </p:txBody>
      </p:sp>
      <p:sp>
        <p:nvSpPr>
          <p:cNvPr id="4" name="Footer Placeholder 3">
            <a:extLst>
              <a:ext uri="{FF2B5EF4-FFF2-40B4-BE49-F238E27FC236}">
                <a16:creationId xmlns:a16="http://schemas.microsoft.com/office/drawing/2014/main" id="{A9A55F75-DB14-4CBF-9BDB-BE57BC12AECD}"/>
              </a:ext>
            </a:extLst>
          </p:cNvPr>
          <p:cNvSpPr>
            <a:spLocks noGrp="1"/>
          </p:cNvSpPr>
          <p:nvPr>
            <p:ph type="ftr" sz="quarter" idx="5"/>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B5AC3E25-CBA9-7E63-1448-2314F5270603}"/>
              </a:ext>
            </a:extLst>
          </p:cNvPr>
          <p:cNvSpPr>
            <a:spLocks noGrp="1"/>
          </p:cNvSpPr>
          <p:nvPr>
            <p:ph type="sldNum" sz="quarter" idx="7"/>
          </p:nvPr>
        </p:nvSpPr>
        <p:spPr/>
        <p:txBody>
          <a:bodyPr/>
          <a:lstStyle/>
          <a:p>
            <a:pPr marL="38100">
              <a:lnSpc>
                <a:spcPts val="670"/>
              </a:lnSpc>
            </a:pPr>
            <a:fld id="{81D60167-4931-47E6-BA6A-407CBD079E47}" type="slidenum">
              <a:rPr lang="en-JO" smtClean="0"/>
              <a:t>14</a:t>
            </a:fld>
            <a:r>
              <a:rPr lang="en-JO" spc="-240"/>
              <a:t> </a:t>
            </a:r>
            <a:r>
              <a:rPr lang="en-JO"/>
              <a:t>/</a:t>
            </a:r>
            <a:r>
              <a:rPr lang="en-JO" spc="-245"/>
              <a:t> </a:t>
            </a:r>
            <a:r>
              <a:rPr lang="en-JO"/>
              <a:t>29</a:t>
            </a:r>
            <a:endParaRPr lang="en-JO" dirty="0"/>
          </a:p>
        </p:txBody>
      </p:sp>
      <p:sp>
        <p:nvSpPr>
          <p:cNvPr id="11" name="TextBox 10">
            <a:extLst>
              <a:ext uri="{FF2B5EF4-FFF2-40B4-BE49-F238E27FC236}">
                <a16:creationId xmlns:a16="http://schemas.microsoft.com/office/drawing/2014/main" id="{FDB186B7-1F2A-EDBC-8552-71A9FEAA349A}"/>
              </a:ext>
            </a:extLst>
          </p:cNvPr>
          <p:cNvSpPr txBox="1"/>
          <p:nvPr/>
        </p:nvSpPr>
        <p:spPr>
          <a:xfrm>
            <a:off x="209562" y="617097"/>
            <a:ext cx="2971800" cy="230832"/>
          </a:xfrm>
          <a:prstGeom prst="rect">
            <a:avLst/>
          </a:prstGeom>
          <a:noFill/>
        </p:spPr>
        <p:txBody>
          <a:bodyPr wrap="square">
            <a:spAutoFit/>
          </a:bodyPr>
          <a:lstStyle/>
          <a:p>
            <a:endParaRPr lang="en-JO" sz="900" dirty="0"/>
          </a:p>
        </p:txBody>
      </p:sp>
      <p:sp>
        <p:nvSpPr>
          <p:cNvPr id="10" name="Text Placeholder 9">
            <a:extLst>
              <a:ext uri="{FF2B5EF4-FFF2-40B4-BE49-F238E27FC236}">
                <a16:creationId xmlns:a16="http://schemas.microsoft.com/office/drawing/2014/main" id="{8DCDD2C7-0AD1-6A78-5230-7082AF0EABA7}"/>
              </a:ext>
            </a:extLst>
          </p:cNvPr>
          <p:cNvSpPr>
            <a:spLocks noGrp="1"/>
          </p:cNvSpPr>
          <p:nvPr>
            <p:ph type="body" idx="1"/>
          </p:nvPr>
        </p:nvSpPr>
        <p:spPr>
          <a:xfrm>
            <a:off x="209562" y="667974"/>
            <a:ext cx="2454459" cy="2631490"/>
          </a:xfrm>
        </p:spPr>
        <p:txBody>
          <a:bodyPr/>
          <a:lstStyle/>
          <a:p>
            <a:pPr marL="0" algn="just" rtl="0"/>
            <a:r>
              <a:rPr lang="en-US" sz="900" b="0" i="0" u="none" strike="noStrike" dirty="0">
                <a:solidFill>
                  <a:srgbClr val="080809"/>
                </a:solidFill>
                <a:effectLst/>
                <a:latin typeface="PT Serif" panose="020A0603040505020204" pitchFamily="18" charset="77"/>
              </a:rPr>
              <a:t>The following equation represents logistic regression:</a:t>
            </a:r>
          </a:p>
          <a:p>
            <a:pPr marL="0" algn="just" rtl="0"/>
            <a:endParaRPr lang="en-US" sz="900" dirty="0">
              <a:solidFill>
                <a:srgbClr val="080809"/>
              </a:solidFill>
              <a:latin typeface="PT Serif" panose="020A0603040505020204" pitchFamily="18" charset="77"/>
            </a:endParaRPr>
          </a:p>
          <a:p>
            <a:pPr marL="0" algn="just" rtl="0"/>
            <a:endParaRPr lang="en-US" sz="900" dirty="0">
              <a:solidFill>
                <a:srgbClr val="080809"/>
              </a:solidFill>
              <a:latin typeface="PT Serif" panose="020A0603040505020204" pitchFamily="18" charset="77"/>
            </a:endParaRPr>
          </a:p>
          <a:p>
            <a:pPr marL="0" algn="just" rtl="0"/>
            <a:r>
              <a:rPr lang="en-US" sz="900" b="0" i="0" u="none" strike="noStrike" dirty="0">
                <a:solidFill>
                  <a:srgbClr val="080809"/>
                </a:solidFill>
                <a:effectLst/>
                <a:latin typeface="PT Serif" panose="020A0603040505020204" pitchFamily="18" charset="77"/>
              </a:rPr>
              <a:t>This equation is similar to linear regression, where the input values are combined linearly to predict an output value using weights or coefficient values. However, unlike linear regression, the output value modeled here is a binary value (0 or 1) rather than a numeric value.</a:t>
            </a:r>
          </a:p>
          <a:p>
            <a:pPr marL="0" algn="just" rtl="0"/>
            <a:endParaRPr lang="en-US" sz="900" dirty="0">
              <a:solidFill>
                <a:srgbClr val="080809"/>
              </a:solidFill>
              <a:latin typeface="PT Serif" panose="020A0603040505020204" pitchFamily="18" charset="7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JO" altLang="en-JO" sz="900" b="1" i="0" u="none" strike="noStrike" cap="none" normalizeH="0" baseline="0" dirty="0">
                <a:ln>
                  <a:noFill/>
                </a:ln>
                <a:solidFill>
                  <a:srgbClr val="273239"/>
                </a:solidFill>
                <a:effectLst/>
                <a:latin typeface="Nunito" pitchFamily="2" charset="77"/>
              </a:rPr>
              <a:t>Extending this line will result in values that are less than 0 and greater than 1, which are not very useful in our classification problem. </a:t>
            </a:r>
            <a:endParaRPr kumimoji="0" lang="en-JO" altLang="en-JO"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JO" altLang="en-JO" sz="900" b="0" i="0" u="none" strike="noStrike" cap="none" normalizeH="0" baseline="0" dirty="0">
                <a:ln>
                  <a:noFill/>
                </a:ln>
                <a:solidFill>
                  <a:srgbClr val="273239"/>
                </a:solidFill>
                <a:effectLst/>
                <a:latin typeface="Nunito" pitchFamily="2" charset="77"/>
              </a:rPr>
              <a:t>This is where logistic regression comes into play, using the sigmoid function to model the probability of an instance belonging to a particular class.</a:t>
            </a:r>
            <a:endParaRPr kumimoji="0" lang="en-JO" altLang="en-JO" sz="900" b="0" i="0" u="none" strike="noStrike" cap="none" normalizeH="0" baseline="0" dirty="0">
              <a:ln>
                <a:noFill/>
              </a:ln>
              <a:solidFill>
                <a:schemeClr val="tx1"/>
              </a:solidFill>
              <a:effectLst/>
              <a:latin typeface="Arial" panose="020B0604020202020204" pitchFamily="34" charset="0"/>
            </a:endParaRPr>
          </a:p>
        </p:txBody>
      </p:sp>
      <p:pic>
        <p:nvPicPr>
          <p:cNvPr id="15" name="Picture 14" descr="A diagram of a logistic regression&#10;&#10;Description automatically generated">
            <a:extLst>
              <a:ext uri="{FF2B5EF4-FFF2-40B4-BE49-F238E27FC236}">
                <a16:creationId xmlns:a16="http://schemas.microsoft.com/office/drawing/2014/main" id="{652A7520-1837-EF99-4A8E-022F39C1BE49}"/>
              </a:ext>
            </a:extLst>
          </p:cNvPr>
          <p:cNvPicPr>
            <a:picLocks noChangeAspect="1"/>
          </p:cNvPicPr>
          <p:nvPr/>
        </p:nvPicPr>
        <p:blipFill rotWithShape="1">
          <a:blip r:embed="rId2">
            <a:extLst>
              <a:ext uri="{28A0092B-C50C-407E-A947-70E740481C1C}">
                <a14:useLocalDpi xmlns:a14="http://schemas.microsoft.com/office/drawing/2010/main" val="0"/>
              </a:ext>
            </a:extLst>
          </a:blip>
          <a:srcRect t="8833"/>
          <a:stretch/>
        </p:blipFill>
        <p:spPr>
          <a:xfrm>
            <a:off x="2695816" y="617097"/>
            <a:ext cx="1914284" cy="1270115"/>
          </a:xfrm>
          <a:prstGeom prst="rect">
            <a:avLst/>
          </a:prstGeom>
        </p:spPr>
      </p:pic>
      <p:pic>
        <p:nvPicPr>
          <p:cNvPr id="17" name="Picture 16" descr="A diagram of sugar level&#10;&#10;Description automatically generated">
            <a:extLst>
              <a:ext uri="{FF2B5EF4-FFF2-40B4-BE49-F238E27FC236}">
                <a16:creationId xmlns:a16="http://schemas.microsoft.com/office/drawing/2014/main" id="{96BE5D4F-2F3A-1ABA-C927-EE28D5AF0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451" y="2002724"/>
            <a:ext cx="1487892" cy="1375017"/>
          </a:xfrm>
          <a:prstGeom prst="rect">
            <a:avLst/>
          </a:prstGeom>
        </p:spPr>
      </p:pic>
    </p:spTree>
    <p:extLst>
      <p:ext uri="{BB962C8B-B14F-4D97-AF65-F5344CB8AC3E}">
        <p14:creationId xmlns:p14="http://schemas.microsoft.com/office/powerpoint/2010/main" val="931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0084-518E-F744-8251-5176018A2933}"/>
              </a:ext>
            </a:extLst>
          </p:cNvPr>
          <p:cNvSpPr>
            <a:spLocks noGrp="1"/>
          </p:cNvSpPr>
          <p:nvPr>
            <p:ph type="title"/>
          </p:nvPr>
        </p:nvSpPr>
        <p:spPr>
          <a:xfrm>
            <a:off x="171450" y="282575"/>
            <a:ext cx="3803066" cy="215444"/>
          </a:xfrm>
        </p:spPr>
        <p:txBody>
          <a:bodyPr/>
          <a:lstStyle/>
          <a:p>
            <a:r>
              <a:rPr lang="en-US" dirty="0"/>
              <a:t>Logistic Regression</a:t>
            </a:r>
          </a:p>
        </p:txBody>
      </p:sp>
      <p:sp>
        <p:nvSpPr>
          <p:cNvPr id="3" name="Content Placeholder 2">
            <a:extLst>
              <a:ext uri="{FF2B5EF4-FFF2-40B4-BE49-F238E27FC236}">
                <a16:creationId xmlns:a16="http://schemas.microsoft.com/office/drawing/2014/main" id="{FF03DC17-51EB-EC41-973E-7A2037F55FB1}"/>
              </a:ext>
            </a:extLst>
          </p:cNvPr>
          <p:cNvSpPr>
            <a:spLocks noGrp="1"/>
          </p:cNvSpPr>
          <p:nvPr>
            <p:ph idx="1"/>
          </p:nvPr>
        </p:nvSpPr>
        <p:spPr>
          <a:xfrm>
            <a:off x="171450" y="587375"/>
            <a:ext cx="4343400" cy="2708434"/>
          </a:xfrm>
        </p:spPr>
        <p:txBody>
          <a:bodyPr/>
          <a:lstStyle/>
          <a:p>
            <a:r>
              <a:rPr lang="en-US" dirty="0"/>
              <a:t>Logistic Regression (also called Logit Regression) is commonly used to estimate the probability that an instance belongs to a particular class (e.g., what is the probability that this email is spam?). </a:t>
            </a:r>
          </a:p>
          <a:p>
            <a:endParaRPr lang="en-US" dirty="0"/>
          </a:p>
          <a:p>
            <a:r>
              <a:rPr lang="en-US" dirty="0"/>
              <a:t>If the estimated probability is greater than 50%, then the model predicts that the instance belongs to that class (called the positive class, labeled “1”), or else it predicts that it does not (i.e., it belongs to the negative class, labeled “0”). This makes it a binary classifier.</a:t>
            </a:r>
          </a:p>
          <a:p>
            <a:endParaRPr lang="en-US" dirty="0"/>
          </a:p>
          <a:p>
            <a:r>
              <a:rPr lang="en-US" dirty="0"/>
              <a:t>Just like a Linear Regression model, a Logistic Regression model computes a weighted sum of the input features (plus a bias term), but instead of outputting the result directly like the Linear Regression model does, it outputs the logistic of this result</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6E679C99-7B86-1846-8A76-2F8C02D0DD9B}"/>
              </a:ext>
            </a:extLst>
          </p:cNvPr>
          <p:cNvSpPr>
            <a:spLocks noGrp="1"/>
          </p:cNvSpPr>
          <p:nvPr>
            <p:ph type="dt" sz="half" idx="10"/>
          </p:nvPr>
        </p:nvSpPr>
        <p:spPr>
          <a:xfrm>
            <a:off x="7167563" y="6272213"/>
            <a:ext cx="2946400" cy="365125"/>
          </a:xfrm>
          <a:prstGeom prst="rect">
            <a:avLst/>
          </a:prstGeom>
        </p:spPr>
        <p:txBody>
          <a:bodyPr vert="horz" lIns="91440" tIns="45720" rIns="91440" bIns="45720" rtlCol="0" anchor="ctr"/>
          <a:lstStyle>
            <a:defPPr>
              <a:defRPr lang="en-US"/>
            </a:defPPr>
            <a:lvl1pPr algn="r" rtl="0" eaLnBrk="1" fontAlgn="auto" hangingPunct="1">
              <a:spcBef>
                <a:spcPts val="0"/>
              </a:spcBef>
              <a:spcAft>
                <a:spcPts val="0"/>
              </a:spcAft>
              <a:defRPr sz="99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ockwell" panose="02060603020205020403" pitchFamily="18" charset="77"/>
                <a:ea typeface="+mn-ea"/>
                <a:cs typeface="+mn-cs"/>
              </a:defRPr>
            </a:lvl2pPr>
            <a:lvl3pPr marL="914400" algn="l" rtl="0" eaLnBrk="0" fontAlgn="base" hangingPunct="0">
              <a:spcBef>
                <a:spcPct val="0"/>
              </a:spcBef>
              <a:spcAft>
                <a:spcPct val="0"/>
              </a:spcAft>
              <a:defRPr kern="1200">
                <a:solidFill>
                  <a:schemeClr val="tx1"/>
                </a:solidFill>
                <a:latin typeface="Rockwell" panose="02060603020205020403" pitchFamily="18" charset="77"/>
                <a:ea typeface="+mn-ea"/>
                <a:cs typeface="+mn-cs"/>
              </a:defRPr>
            </a:lvl3pPr>
            <a:lvl4pPr marL="1371600" algn="l" rtl="0" eaLnBrk="0" fontAlgn="base" hangingPunct="0">
              <a:spcBef>
                <a:spcPct val="0"/>
              </a:spcBef>
              <a:spcAft>
                <a:spcPct val="0"/>
              </a:spcAft>
              <a:defRPr kern="1200">
                <a:solidFill>
                  <a:schemeClr val="tx1"/>
                </a:solidFill>
                <a:latin typeface="Rockwell" panose="02060603020205020403" pitchFamily="18" charset="77"/>
                <a:ea typeface="+mn-ea"/>
                <a:cs typeface="+mn-cs"/>
              </a:defRPr>
            </a:lvl4pPr>
            <a:lvl5pPr marL="1828800" algn="l" rtl="0" eaLnBrk="0" fontAlgn="base" hangingPunct="0">
              <a:spcBef>
                <a:spcPct val="0"/>
              </a:spcBef>
              <a:spcAft>
                <a:spcPct val="0"/>
              </a:spcAft>
              <a:defRPr kern="1200">
                <a:solidFill>
                  <a:schemeClr val="tx1"/>
                </a:solidFill>
                <a:latin typeface="Rockwell" panose="02060603020205020403" pitchFamily="18" charset="77"/>
                <a:ea typeface="+mn-ea"/>
                <a:cs typeface="+mn-cs"/>
              </a:defRPr>
            </a:lvl5pPr>
            <a:lvl6pPr marL="2286000" algn="l" defTabSz="914400" rtl="0" eaLnBrk="1" latinLnBrk="0" hangingPunct="1">
              <a:defRPr kern="1200">
                <a:solidFill>
                  <a:schemeClr val="tx1"/>
                </a:solidFill>
                <a:latin typeface="Rockwell" panose="02060603020205020403" pitchFamily="18" charset="77"/>
                <a:ea typeface="+mn-ea"/>
                <a:cs typeface="+mn-cs"/>
              </a:defRPr>
            </a:lvl6pPr>
            <a:lvl7pPr marL="2743200" algn="l" defTabSz="914400" rtl="0" eaLnBrk="1" latinLnBrk="0" hangingPunct="1">
              <a:defRPr kern="1200">
                <a:solidFill>
                  <a:schemeClr val="tx1"/>
                </a:solidFill>
                <a:latin typeface="Rockwell" panose="02060603020205020403" pitchFamily="18" charset="77"/>
                <a:ea typeface="+mn-ea"/>
                <a:cs typeface="+mn-cs"/>
              </a:defRPr>
            </a:lvl7pPr>
            <a:lvl8pPr marL="3200400" algn="l" defTabSz="914400" rtl="0" eaLnBrk="1" latinLnBrk="0" hangingPunct="1">
              <a:defRPr kern="1200">
                <a:solidFill>
                  <a:schemeClr val="tx1"/>
                </a:solidFill>
                <a:latin typeface="Rockwell" panose="02060603020205020403" pitchFamily="18" charset="77"/>
                <a:ea typeface="+mn-ea"/>
                <a:cs typeface="+mn-cs"/>
              </a:defRPr>
            </a:lvl8pPr>
            <a:lvl9pPr marL="3657600" algn="l" defTabSz="914400" rtl="0" eaLnBrk="1" latinLnBrk="0" hangingPunct="1">
              <a:defRPr kern="1200">
                <a:solidFill>
                  <a:schemeClr val="tx1"/>
                </a:solidFill>
                <a:latin typeface="Rockwell" panose="02060603020205020403" pitchFamily="18" charset="77"/>
                <a:ea typeface="+mn-ea"/>
                <a:cs typeface="+mn-cs"/>
              </a:defRPr>
            </a:lvl9pPr>
          </a:lstStyle>
          <a:p>
            <a:r>
              <a:rPr lang="en-US"/>
              <a:t>First Semester 2021-2022</a:t>
            </a:r>
            <a:endParaRPr lang="en-US" dirty="0"/>
          </a:p>
        </p:txBody>
      </p:sp>
      <p:pic>
        <p:nvPicPr>
          <p:cNvPr id="7" name="Picture 6">
            <a:extLst>
              <a:ext uri="{FF2B5EF4-FFF2-40B4-BE49-F238E27FC236}">
                <a16:creationId xmlns:a16="http://schemas.microsoft.com/office/drawing/2014/main" id="{34CBD617-A793-284A-94DC-80C4D8E7ED62}"/>
              </a:ext>
            </a:extLst>
          </p:cNvPr>
          <p:cNvPicPr>
            <a:picLocks noChangeAspect="1"/>
          </p:cNvPicPr>
          <p:nvPr/>
        </p:nvPicPr>
        <p:blipFill>
          <a:blip r:embed="rId2"/>
          <a:stretch>
            <a:fillRect/>
          </a:stretch>
        </p:blipFill>
        <p:spPr>
          <a:xfrm>
            <a:off x="704850" y="2845834"/>
            <a:ext cx="3360047" cy="421018"/>
          </a:xfrm>
          <a:prstGeom prst="rect">
            <a:avLst/>
          </a:prstGeom>
        </p:spPr>
      </p:pic>
    </p:spTree>
    <p:extLst>
      <p:ext uri="{BB962C8B-B14F-4D97-AF65-F5344CB8AC3E}">
        <p14:creationId xmlns:p14="http://schemas.microsoft.com/office/powerpoint/2010/main" val="901816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B2E3-5C23-324C-87C5-8E63D0C27BA0}"/>
              </a:ext>
            </a:extLst>
          </p:cNvPr>
          <p:cNvSpPr>
            <a:spLocks noGrp="1"/>
          </p:cNvSpPr>
          <p:nvPr>
            <p:ph type="title"/>
          </p:nvPr>
        </p:nvSpPr>
        <p:spPr>
          <a:xfrm>
            <a:off x="1754149" y="211465"/>
            <a:ext cx="1101801" cy="215444"/>
          </a:xfrm>
        </p:spPr>
        <p:txBody>
          <a:bodyPr/>
          <a:lstStyle/>
          <a:p>
            <a:pPr rtl="0"/>
            <a:r>
              <a:rPr lang="en-US" dirty="0"/>
              <a:t>Cost Function</a:t>
            </a:r>
          </a:p>
        </p:txBody>
      </p:sp>
      <p:sp>
        <p:nvSpPr>
          <p:cNvPr id="3" name="Content Placeholder 2">
            <a:extLst>
              <a:ext uri="{FF2B5EF4-FFF2-40B4-BE49-F238E27FC236}">
                <a16:creationId xmlns:a16="http://schemas.microsoft.com/office/drawing/2014/main" id="{BACE89A6-F99F-1049-BA5E-608217E6ED36}"/>
              </a:ext>
            </a:extLst>
          </p:cNvPr>
          <p:cNvSpPr>
            <a:spLocks noGrp="1"/>
          </p:cNvSpPr>
          <p:nvPr>
            <p:ph idx="1"/>
          </p:nvPr>
        </p:nvSpPr>
        <p:spPr>
          <a:xfrm>
            <a:off x="247650" y="856397"/>
            <a:ext cx="4190999" cy="1538883"/>
          </a:xfrm>
        </p:spPr>
        <p:txBody>
          <a:bodyPr/>
          <a:lstStyle/>
          <a:p>
            <a:pPr algn="l" rtl="0"/>
            <a:r>
              <a:rPr lang="en-US" sz="1000" b="1" i="0" u="none" strike="noStrike" dirty="0">
                <a:solidFill>
                  <a:srgbClr val="273239"/>
                </a:solidFill>
                <a:effectLst/>
                <a:latin typeface="Nunito" pitchFamily="2" charset="77"/>
              </a:rPr>
              <a:t>Why Mean Squared Error cannot be used as a cost function for Logistic Regression?</a:t>
            </a:r>
          </a:p>
          <a:p>
            <a:pPr algn="l" rtl="0"/>
            <a:endParaRPr lang="en-US" sz="1000" b="1" i="0" u="none" strike="noStrike" dirty="0">
              <a:solidFill>
                <a:srgbClr val="273239"/>
              </a:solidFill>
              <a:effectLst/>
              <a:latin typeface="Nunito" pitchFamily="2" charset="77"/>
            </a:endParaRPr>
          </a:p>
          <a:p>
            <a:pPr algn="l" rtl="0"/>
            <a:r>
              <a:rPr kumimoji="0" lang="en-JO" altLang="en-JO" sz="1000" b="0" i="0" u="none" strike="noStrike" cap="none" normalizeH="0" baseline="0" dirty="0">
                <a:ln>
                  <a:noFill/>
                </a:ln>
                <a:solidFill>
                  <a:srgbClr val="273239"/>
                </a:solidFill>
                <a:effectLst/>
                <a:latin typeface="Nunito" pitchFamily="2" charset="77"/>
              </a:rPr>
              <a:t>The equation </a:t>
            </a:r>
            <a:r>
              <a:rPr kumimoji="0" lang="en-JO" altLang="en-JO" sz="1000" b="0" i="0" u="none" strike="noStrike" cap="none" normalizeH="0" baseline="0" dirty="0">
                <a:ln>
                  <a:noFill/>
                </a:ln>
                <a:solidFill>
                  <a:schemeClr val="tx1"/>
                </a:solidFill>
                <a:effectLst/>
              </a:rPr>
              <a:t>                  </a:t>
            </a:r>
            <a:r>
              <a:rPr kumimoji="0" lang="en-JO" altLang="en-JO" sz="1000" b="0" i="0" u="none" strike="noStrike" cap="none" normalizeH="0" baseline="0" dirty="0">
                <a:ln>
                  <a:noFill/>
                </a:ln>
                <a:solidFill>
                  <a:srgbClr val="273239"/>
                </a:solidFill>
                <a:effectLst/>
                <a:latin typeface="Nunito" pitchFamily="2" charset="77"/>
              </a:rPr>
              <a:t>  is a nonlinear transformation, and evaluating this term within the Mean Squared Error formula results in a non-convex cost function. A non-convex function, have multiple local minima which can make it difficult to optimize using traditional gradient descent algorithms as shown below.</a:t>
            </a:r>
            <a:endParaRPr kumimoji="0" lang="en-JO" altLang="en-JO" sz="1000" b="0" i="0" u="none" strike="noStrike" cap="none" normalizeH="0" baseline="0" dirty="0">
              <a:ln>
                <a:noFill/>
              </a:ln>
              <a:solidFill>
                <a:schemeClr val="tx1"/>
              </a:solidFill>
              <a:effectLst/>
              <a:latin typeface="Arial" panose="020B0604020202020204" pitchFamily="34" charset="0"/>
            </a:endParaRPr>
          </a:p>
          <a:p>
            <a:pPr algn="l" rtl="0"/>
            <a:endParaRPr lang="en-US" sz="1000" b="1" i="0" u="none" strike="noStrike" dirty="0">
              <a:solidFill>
                <a:srgbClr val="273239"/>
              </a:solidFill>
              <a:effectLst/>
              <a:latin typeface="Nunito" pitchFamily="2" charset="77"/>
            </a:endParaRPr>
          </a:p>
          <a:p>
            <a:pPr marL="0" algn="l" rtl="0"/>
            <a:endParaRPr lang="en-US" sz="1000" dirty="0"/>
          </a:p>
        </p:txBody>
      </p:sp>
      <p:sp>
        <p:nvSpPr>
          <p:cNvPr id="4" name="Date Placeholder 3">
            <a:extLst>
              <a:ext uri="{FF2B5EF4-FFF2-40B4-BE49-F238E27FC236}">
                <a16:creationId xmlns:a16="http://schemas.microsoft.com/office/drawing/2014/main" id="{B9E644D2-D62D-0647-A9DB-D968E4B0E61D}"/>
              </a:ext>
            </a:extLst>
          </p:cNvPr>
          <p:cNvSpPr>
            <a:spLocks noGrp="1"/>
          </p:cNvSpPr>
          <p:nvPr>
            <p:ph type="dt" sz="half" idx="10"/>
          </p:nvPr>
        </p:nvSpPr>
        <p:spPr>
          <a:xfrm>
            <a:off x="7167563" y="6272213"/>
            <a:ext cx="2946400" cy="365125"/>
          </a:xfrm>
          <a:prstGeom prst="rect">
            <a:avLst/>
          </a:prstGeom>
        </p:spPr>
        <p:txBody>
          <a:bodyPr vert="horz" lIns="91440" tIns="45720" rIns="91440" bIns="45720" rtlCol="0" anchor="ctr"/>
          <a:lstStyle>
            <a:defPPr>
              <a:defRPr lang="en-US"/>
            </a:defPPr>
            <a:lvl1pPr algn="r" rtl="0" eaLnBrk="1" fontAlgn="auto" hangingPunct="1">
              <a:spcBef>
                <a:spcPts val="0"/>
              </a:spcBef>
              <a:spcAft>
                <a:spcPts val="0"/>
              </a:spcAft>
              <a:defRPr sz="99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ockwell" panose="02060603020205020403" pitchFamily="18" charset="77"/>
                <a:ea typeface="+mn-ea"/>
                <a:cs typeface="+mn-cs"/>
              </a:defRPr>
            </a:lvl2pPr>
            <a:lvl3pPr marL="914400" algn="l" rtl="0" eaLnBrk="0" fontAlgn="base" hangingPunct="0">
              <a:spcBef>
                <a:spcPct val="0"/>
              </a:spcBef>
              <a:spcAft>
                <a:spcPct val="0"/>
              </a:spcAft>
              <a:defRPr kern="1200">
                <a:solidFill>
                  <a:schemeClr val="tx1"/>
                </a:solidFill>
                <a:latin typeface="Rockwell" panose="02060603020205020403" pitchFamily="18" charset="77"/>
                <a:ea typeface="+mn-ea"/>
                <a:cs typeface="+mn-cs"/>
              </a:defRPr>
            </a:lvl3pPr>
            <a:lvl4pPr marL="1371600" algn="l" rtl="0" eaLnBrk="0" fontAlgn="base" hangingPunct="0">
              <a:spcBef>
                <a:spcPct val="0"/>
              </a:spcBef>
              <a:spcAft>
                <a:spcPct val="0"/>
              </a:spcAft>
              <a:defRPr kern="1200">
                <a:solidFill>
                  <a:schemeClr val="tx1"/>
                </a:solidFill>
                <a:latin typeface="Rockwell" panose="02060603020205020403" pitchFamily="18" charset="77"/>
                <a:ea typeface="+mn-ea"/>
                <a:cs typeface="+mn-cs"/>
              </a:defRPr>
            </a:lvl4pPr>
            <a:lvl5pPr marL="1828800" algn="l" rtl="0" eaLnBrk="0" fontAlgn="base" hangingPunct="0">
              <a:spcBef>
                <a:spcPct val="0"/>
              </a:spcBef>
              <a:spcAft>
                <a:spcPct val="0"/>
              </a:spcAft>
              <a:defRPr kern="1200">
                <a:solidFill>
                  <a:schemeClr val="tx1"/>
                </a:solidFill>
                <a:latin typeface="Rockwell" panose="02060603020205020403" pitchFamily="18" charset="77"/>
                <a:ea typeface="+mn-ea"/>
                <a:cs typeface="+mn-cs"/>
              </a:defRPr>
            </a:lvl5pPr>
            <a:lvl6pPr marL="2286000" algn="l" defTabSz="914400" rtl="0" eaLnBrk="1" latinLnBrk="0" hangingPunct="1">
              <a:defRPr kern="1200">
                <a:solidFill>
                  <a:schemeClr val="tx1"/>
                </a:solidFill>
                <a:latin typeface="Rockwell" panose="02060603020205020403" pitchFamily="18" charset="77"/>
                <a:ea typeface="+mn-ea"/>
                <a:cs typeface="+mn-cs"/>
              </a:defRPr>
            </a:lvl6pPr>
            <a:lvl7pPr marL="2743200" algn="l" defTabSz="914400" rtl="0" eaLnBrk="1" latinLnBrk="0" hangingPunct="1">
              <a:defRPr kern="1200">
                <a:solidFill>
                  <a:schemeClr val="tx1"/>
                </a:solidFill>
                <a:latin typeface="Rockwell" panose="02060603020205020403" pitchFamily="18" charset="77"/>
                <a:ea typeface="+mn-ea"/>
                <a:cs typeface="+mn-cs"/>
              </a:defRPr>
            </a:lvl7pPr>
            <a:lvl8pPr marL="3200400" algn="l" defTabSz="914400" rtl="0" eaLnBrk="1" latinLnBrk="0" hangingPunct="1">
              <a:defRPr kern="1200">
                <a:solidFill>
                  <a:schemeClr val="tx1"/>
                </a:solidFill>
                <a:latin typeface="Rockwell" panose="02060603020205020403" pitchFamily="18" charset="77"/>
                <a:ea typeface="+mn-ea"/>
                <a:cs typeface="+mn-cs"/>
              </a:defRPr>
            </a:lvl8pPr>
            <a:lvl9pPr marL="3657600" algn="l" defTabSz="914400" rtl="0" eaLnBrk="1" latinLnBrk="0" hangingPunct="1">
              <a:defRPr kern="1200">
                <a:solidFill>
                  <a:schemeClr val="tx1"/>
                </a:solidFill>
                <a:latin typeface="Rockwell" panose="02060603020205020403" pitchFamily="18" charset="77"/>
                <a:ea typeface="+mn-ea"/>
                <a:cs typeface="+mn-cs"/>
              </a:defRPr>
            </a:lvl9pPr>
          </a:lstStyle>
          <a:p>
            <a:r>
              <a:rPr lang="en-US"/>
              <a:t>First Semester 2021-2022</a:t>
            </a:r>
            <a:endParaRPr lang="en-US" dirty="0"/>
          </a:p>
        </p:txBody>
      </p:sp>
      <p:sp>
        <p:nvSpPr>
          <p:cNvPr id="9" name="AutoShape 4" descr="\frac{1}{1 + e^{-z}} ">
            <a:extLst>
              <a:ext uri="{FF2B5EF4-FFF2-40B4-BE49-F238E27FC236}">
                <a16:creationId xmlns:a16="http://schemas.microsoft.com/office/drawing/2014/main" id="{0D5F047F-3454-0464-7669-64093A7E7383}"/>
              </a:ext>
            </a:extLst>
          </p:cNvPr>
          <p:cNvSpPr>
            <a:spLocks noChangeAspect="1" noChangeArrowheads="1"/>
          </p:cNvSpPr>
          <p:nvPr/>
        </p:nvSpPr>
        <p:spPr bwMode="auto">
          <a:xfrm>
            <a:off x="1033463" y="-212725"/>
            <a:ext cx="762000" cy="44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JO"/>
          </a:p>
        </p:txBody>
      </p:sp>
      <p:pic>
        <p:nvPicPr>
          <p:cNvPr id="10" name="Picture 9">
            <a:extLst>
              <a:ext uri="{FF2B5EF4-FFF2-40B4-BE49-F238E27FC236}">
                <a16:creationId xmlns:a16="http://schemas.microsoft.com/office/drawing/2014/main" id="{96643C28-C7D7-AB03-FD7A-AF1ED0B5C1B5}"/>
              </a:ext>
            </a:extLst>
          </p:cNvPr>
          <p:cNvPicPr>
            <a:picLocks noChangeAspect="1"/>
          </p:cNvPicPr>
          <p:nvPr/>
        </p:nvPicPr>
        <p:blipFill>
          <a:blip r:embed="rId2"/>
          <a:stretch>
            <a:fillRect/>
          </a:stretch>
        </p:blipFill>
        <p:spPr>
          <a:xfrm>
            <a:off x="1040235" y="1196975"/>
            <a:ext cx="502815" cy="241351"/>
          </a:xfrm>
          <a:prstGeom prst="rect">
            <a:avLst/>
          </a:prstGeom>
        </p:spPr>
      </p:pic>
      <p:pic>
        <p:nvPicPr>
          <p:cNvPr id="12" name="Picture 11" descr="A graph on a white background&#10;&#10;Description automatically generated">
            <a:extLst>
              <a:ext uri="{FF2B5EF4-FFF2-40B4-BE49-F238E27FC236}">
                <a16:creationId xmlns:a16="http://schemas.microsoft.com/office/drawing/2014/main" id="{2C24E9C3-05C9-0F86-083E-692359CA2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2111375"/>
            <a:ext cx="1924050" cy="1204960"/>
          </a:xfrm>
          <a:prstGeom prst="rect">
            <a:avLst/>
          </a:prstGeom>
        </p:spPr>
      </p:pic>
      <p:sp>
        <p:nvSpPr>
          <p:cNvPr id="14" name="TextBox 13">
            <a:extLst>
              <a:ext uri="{FF2B5EF4-FFF2-40B4-BE49-F238E27FC236}">
                <a16:creationId xmlns:a16="http://schemas.microsoft.com/office/drawing/2014/main" id="{D1FC8B5F-3821-F8EA-0868-3A993651C36D}"/>
              </a:ext>
            </a:extLst>
          </p:cNvPr>
          <p:cNvSpPr txBox="1"/>
          <p:nvPr/>
        </p:nvSpPr>
        <p:spPr>
          <a:xfrm>
            <a:off x="2533650" y="2827722"/>
            <a:ext cx="2057400" cy="369332"/>
          </a:xfrm>
          <a:prstGeom prst="rect">
            <a:avLst/>
          </a:prstGeom>
          <a:noFill/>
        </p:spPr>
        <p:txBody>
          <a:bodyPr wrap="square">
            <a:spAutoFit/>
          </a:bodyPr>
          <a:lstStyle/>
          <a:p>
            <a:pPr algn="l" fontAlgn="base"/>
            <a:r>
              <a:rPr lang="en-US" sz="900" b="1" i="0" u="none" strike="noStrike" dirty="0">
                <a:solidFill>
                  <a:srgbClr val="273239"/>
                </a:solidFill>
                <a:effectLst/>
                <a:latin typeface="Nunito" pitchFamily="2" charset="77"/>
              </a:rPr>
              <a:t>Therefore, we use Log Loss for Logistic regression</a:t>
            </a:r>
          </a:p>
        </p:txBody>
      </p:sp>
    </p:spTree>
    <p:extLst>
      <p:ext uri="{BB962C8B-B14F-4D97-AF65-F5344CB8AC3E}">
        <p14:creationId xmlns:p14="http://schemas.microsoft.com/office/powerpoint/2010/main" val="196714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5859-345A-247B-BF9E-4FF14F80B808}"/>
              </a:ext>
            </a:extLst>
          </p:cNvPr>
          <p:cNvSpPr>
            <a:spLocks noGrp="1"/>
          </p:cNvSpPr>
          <p:nvPr>
            <p:ph type="title"/>
          </p:nvPr>
        </p:nvSpPr>
        <p:spPr/>
        <p:txBody>
          <a:bodyPr/>
          <a:lstStyle/>
          <a:p>
            <a:endParaRPr lang="en-JO"/>
          </a:p>
        </p:txBody>
      </p:sp>
      <p:sp>
        <p:nvSpPr>
          <p:cNvPr id="3" name="Text Placeholder 2">
            <a:extLst>
              <a:ext uri="{FF2B5EF4-FFF2-40B4-BE49-F238E27FC236}">
                <a16:creationId xmlns:a16="http://schemas.microsoft.com/office/drawing/2014/main" id="{EF400713-ACA2-C9B6-9602-22ACECCFFDDE}"/>
              </a:ext>
            </a:extLst>
          </p:cNvPr>
          <p:cNvSpPr>
            <a:spLocks noGrp="1"/>
          </p:cNvSpPr>
          <p:nvPr>
            <p:ph type="body" idx="1"/>
          </p:nvPr>
        </p:nvSpPr>
        <p:spPr/>
        <p:txBody>
          <a:bodyPr/>
          <a:lstStyle/>
          <a:p>
            <a:pPr marL="0" algn="l" rtl="0"/>
            <a:endParaRPr lang="en-JO" dirty="0"/>
          </a:p>
        </p:txBody>
      </p:sp>
      <p:sp>
        <p:nvSpPr>
          <p:cNvPr id="4" name="Footer Placeholder 3">
            <a:extLst>
              <a:ext uri="{FF2B5EF4-FFF2-40B4-BE49-F238E27FC236}">
                <a16:creationId xmlns:a16="http://schemas.microsoft.com/office/drawing/2014/main" id="{C5835C9B-7429-7867-A2EE-5FCC8448044E}"/>
              </a:ext>
            </a:extLst>
          </p:cNvPr>
          <p:cNvSpPr>
            <a:spLocks noGrp="1"/>
          </p:cNvSpPr>
          <p:nvPr>
            <p:ph type="ftr" sz="quarter" idx="5"/>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B36F2E8C-61CC-8625-A952-52A6DBEE5CC2}"/>
              </a:ext>
            </a:extLst>
          </p:cNvPr>
          <p:cNvSpPr>
            <a:spLocks noGrp="1"/>
          </p:cNvSpPr>
          <p:nvPr>
            <p:ph type="sldNum" sz="quarter" idx="7"/>
          </p:nvPr>
        </p:nvSpPr>
        <p:spPr/>
        <p:txBody>
          <a:bodyPr/>
          <a:lstStyle/>
          <a:p>
            <a:pPr marL="38100">
              <a:lnSpc>
                <a:spcPts val="670"/>
              </a:lnSpc>
            </a:pPr>
            <a:fld id="{81D60167-4931-47E6-BA6A-407CBD079E47}" type="slidenum">
              <a:rPr lang="en-JO" smtClean="0"/>
              <a:t>17</a:t>
            </a:fld>
            <a:r>
              <a:rPr lang="en-JO" spc="-240"/>
              <a:t> </a:t>
            </a:r>
            <a:r>
              <a:rPr lang="en-JO"/>
              <a:t>/</a:t>
            </a:r>
            <a:r>
              <a:rPr lang="en-JO" spc="-245"/>
              <a:t> </a:t>
            </a:r>
            <a:r>
              <a:rPr lang="en-JO"/>
              <a:t>29</a:t>
            </a:r>
            <a:endParaRPr lang="en-JO" dirty="0"/>
          </a:p>
        </p:txBody>
      </p:sp>
      <p:pic>
        <p:nvPicPr>
          <p:cNvPr id="6" name="Picture 5">
            <a:extLst>
              <a:ext uri="{FF2B5EF4-FFF2-40B4-BE49-F238E27FC236}">
                <a16:creationId xmlns:a16="http://schemas.microsoft.com/office/drawing/2014/main" id="{73917ED3-B639-5857-F5B7-DD2B0616EBC8}"/>
              </a:ext>
            </a:extLst>
          </p:cNvPr>
          <p:cNvPicPr>
            <a:picLocks noChangeAspect="1"/>
          </p:cNvPicPr>
          <p:nvPr/>
        </p:nvPicPr>
        <p:blipFill>
          <a:blip r:embed="rId2"/>
          <a:stretch>
            <a:fillRect/>
          </a:stretch>
        </p:blipFill>
        <p:spPr>
          <a:xfrm>
            <a:off x="20822" y="455940"/>
            <a:ext cx="3797162" cy="1777482"/>
          </a:xfrm>
          <a:prstGeom prst="rect">
            <a:avLst/>
          </a:prstGeom>
        </p:spPr>
      </p:pic>
      <p:pic>
        <p:nvPicPr>
          <p:cNvPr id="7" name="Picture 6">
            <a:extLst>
              <a:ext uri="{FF2B5EF4-FFF2-40B4-BE49-F238E27FC236}">
                <a16:creationId xmlns:a16="http://schemas.microsoft.com/office/drawing/2014/main" id="{0FA4F75C-91FC-BDA9-E928-0DF1B1CE61DB}"/>
              </a:ext>
            </a:extLst>
          </p:cNvPr>
          <p:cNvPicPr>
            <a:picLocks noChangeAspect="1"/>
          </p:cNvPicPr>
          <p:nvPr/>
        </p:nvPicPr>
        <p:blipFill>
          <a:blip r:embed="rId3"/>
          <a:stretch>
            <a:fillRect/>
          </a:stretch>
        </p:blipFill>
        <p:spPr>
          <a:xfrm>
            <a:off x="59224" y="2182296"/>
            <a:ext cx="3981450" cy="1276329"/>
          </a:xfrm>
          <a:prstGeom prst="rect">
            <a:avLst/>
          </a:prstGeom>
        </p:spPr>
      </p:pic>
      <p:pic>
        <p:nvPicPr>
          <p:cNvPr id="8" name="Picture 7">
            <a:extLst>
              <a:ext uri="{FF2B5EF4-FFF2-40B4-BE49-F238E27FC236}">
                <a16:creationId xmlns:a16="http://schemas.microsoft.com/office/drawing/2014/main" id="{397B1AAA-9BE1-29F7-B5CE-6FDF9FDEFBD1}"/>
              </a:ext>
            </a:extLst>
          </p:cNvPr>
          <p:cNvPicPr>
            <a:picLocks noChangeAspect="1"/>
          </p:cNvPicPr>
          <p:nvPr/>
        </p:nvPicPr>
        <p:blipFill>
          <a:blip r:embed="rId4"/>
          <a:stretch>
            <a:fillRect/>
          </a:stretch>
        </p:blipFill>
        <p:spPr>
          <a:xfrm>
            <a:off x="1157931" y="17071"/>
            <a:ext cx="3452169" cy="1765441"/>
          </a:xfrm>
          <a:prstGeom prst="rect">
            <a:avLst/>
          </a:prstGeom>
        </p:spPr>
      </p:pic>
    </p:spTree>
    <p:extLst>
      <p:ext uri="{BB962C8B-B14F-4D97-AF65-F5344CB8AC3E}">
        <p14:creationId xmlns:p14="http://schemas.microsoft.com/office/powerpoint/2010/main" val="3358552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8D81-AAB0-85DE-8A1F-8348C2ABDB9D}"/>
              </a:ext>
            </a:extLst>
          </p:cNvPr>
          <p:cNvSpPr>
            <a:spLocks noGrp="1"/>
          </p:cNvSpPr>
          <p:nvPr>
            <p:ph type="title"/>
          </p:nvPr>
        </p:nvSpPr>
        <p:spPr>
          <a:xfrm>
            <a:off x="1754149" y="211465"/>
            <a:ext cx="1389101" cy="430887"/>
          </a:xfrm>
        </p:spPr>
        <p:txBody>
          <a:bodyPr/>
          <a:lstStyle/>
          <a:p>
            <a:pPr rtl="0"/>
            <a:r>
              <a:rPr lang="en-JO" dirty="0"/>
              <a:t>Log cost fucntion</a:t>
            </a:r>
          </a:p>
        </p:txBody>
      </p:sp>
      <p:sp>
        <p:nvSpPr>
          <p:cNvPr id="3" name="Text Placeholder 2">
            <a:extLst>
              <a:ext uri="{FF2B5EF4-FFF2-40B4-BE49-F238E27FC236}">
                <a16:creationId xmlns:a16="http://schemas.microsoft.com/office/drawing/2014/main" id="{457ACAE0-DD9A-565B-B73A-52EB0E6C188A}"/>
              </a:ext>
            </a:extLst>
          </p:cNvPr>
          <p:cNvSpPr>
            <a:spLocks noGrp="1"/>
          </p:cNvSpPr>
          <p:nvPr>
            <p:ph type="body" idx="1"/>
          </p:nvPr>
        </p:nvSpPr>
        <p:spPr>
          <a:xfrm>
            <a:off x="247650" y="511175"/>
            <a:ext cx="2152650" cy="2708434"/>
          </a:xfrm>
        </p:spPr>
        <p:txBody>
          <a:bodyPr/>
          <a:lstStyle/>
          <a:p>
            <a:pPr marL="0" algn="l" rtl="0"/>
            <a:r>
              <a:rPr lang="en-US" sz="800" b="1" i="0" u="none" strike="noStrike" dirty="0">
                <a:solidFill>
                  <a:srgbClr val="273239"/>
                </a:solidFill>
                <a:effectLst/>
                <a:latin typeface="Nunito" pitchFamily="2" charset="77"/>
              </a:rPr>
              <a:t>is a classification evaluation metric</a:t>
            </a:r>
            <a:r>
              <a:rPr lang="en-US" sz="800" b="0" i="0" u="none" strike="noStrike" dirty="0">
                <a:solidFill>
                  <a:srgbClr val="273239"/>
                </a:solidFill>
                <a:effectLst/>
                <a:latin typeface="Nunito" pitchFamily="2" charset="77"/>
              </a:rPr>
              <a:t> that is used to compare different models that we build during the process of model development. It is considered one of the efficient metrics for evaluation purposes while dealing with the soft probabilities predicted by the model.</a:t>
            </a:r>
          </a:p>
          <a:p>
            <a:pPr marL="0" algn="l" rtl="0"/>
            <a:endParaRPr lang="en-US" sz="800" dirty="0">
              <a:solidFill>
                <a:srgbClr val="273239"/>
              </a:solidFill>
              <a:latin typeface="Nunito" pitchFamily="2" charset="77"/>
            </a:endParaRPr>
          </a:p>
          <a:p>
            <a:pPr marL="0" algn="l" rtl="0"/>
            <a:endParaRPr lang="en-US" sz="800" dirty="0">
              <a:solidFill>
                <a:srgbClr val="273239"/>
              </a:solidFill>
              <a:latin typeface="Nunito" pitchFamily="2" charset="77"/>
            </a:endParaRPr>
          </a:p>
          <a:p>
            <a:pPr algn="l" fontAlgn="base">
              <a:buFont typeface="Arial" panose="020B0604020202020204" pitchFamily="34" charset="0"/>
              <a:buChar char="•"/>
            </a:pPr>
            <a:r>
              <a:rPr lang="en-US" sz="800" b="1" i="0" u="none" strike="noStrike" dirty="0">
                <a:solidFill>
                  <a:srgbClr val="273239"/>
                </a:solidFill>
                <a:effectLst/>
                <a:latin typeface="Nunito" pitchFamily="2" charset="77"/>
              </a:rPr>
              <a:t>Case 1: </a:t>
            </a:r>
            <a:r>
              <a:rPr lang="en-US" sz="800" b="0" i="0" u="none" strike="noStrike" dirty="0">
                <a:solidFill>
                  <a:srgbClr val="273239"/>
                </a:solidFill>
                <a:effectLst/>
                <a:latin typeface="Nunito" pitchFamily="2" charset="77"/>
              </a:rPr>
              <a:t>If y = 1, that is the true label of the class is 1. Cost = 0 if the predicted value of the label is 1 as well. But as h</a:t>
            </a:r>
            <a:r>
              <a:rPr lang="el-GR" sz="800" b="0" i="0" u="none" strike="noStrike" baseline="-25000" dirty="0">
                <a:solidFill>
                  <a:srgbClr val="273239"/>
                </a:solidFill>
                <a:effectLst/>
                <a:latin typeface="Nunito" pitchFamily="2" charset="77"/>
              </a:rPr>
              <a:t>θ</a:t>
            </a:r>
            <a:r>
              <a:rPr lang="el-GR" sz="800" b="0" i="0" u="none" strike="noStrike" dirty="0">
                <a:solidFill>
                  <a:srgbClr val="273239"/>
                </a:solidFill>
                <a:effectLst/>
                <a:latin typeface="Nunito" pitchFamily="2" charset="77"/>
              </a:rPr>
              <a:t>(</a:t>
            </a:r>
            <a:r>
              <a:rPr lang="en-US" sz="800" b="0" i="0" u="none" strike="noStrike" dirty="0">
                <a:solidFill>
                  <a:srgbClr val="273239"/>
                </a:solidFill>
                <a:effectLst/>
                <a:latin typeface="Nunito" pitchFamily="2" charset="77"/>
              </a:rPr>
              <a:t>x) deviates from 1 and approaches 0 cost function increases exponentially and tends to infinity which can be appreciated from the below graph as well. </a:t>
            </a:r>
          </a:p>
          <a:p>
            <a:pPr algn="l" fontAlgn="base">
              <a:buFont typeface="Arial" panose="020B0604020202020204" pitchFamily="34" charset="0"/>
              <a:buChar char="•"/>
            </a:pPr>
            <a:r>
              <a:rPr lang="en-US" sz="800" b="1" i="0" u="none" strike="noStrike" dirty="0">
                <a:solidFill>
                  <a:srgbClr val="273239"/>
                </a:solidFill>
                <a:effectLst/>
                <a:latin typeface="Nunito" pitchFamily="2" charset="77"/>
              </a:rPr>
              <a:t>Case 2: </a:t>
            </a:r>
            <a:r>
              <a:rPr lang="en-US" sz="800" b="0" i="0" u="none" strike="noStrike" dirty="0">
                <a:solidFill>
                  <a:srgbClr val="273239"/>
                </a:solidFill>
                <a:effectLst/>
                <a:latin typeface="Nunito" pitchFamily="2" charset="77"/>
              </a:rPr>
              <a:t>If y = 0, that is the true label of the class is 0. Cost = 0 if the predicted value of the label is 0 as well. But as h</a:t>
            </a:r>
            <a:r>
              <a:rPr lang="el-GR" sz="800" b="0" i="0" u="none" strike="noStrike" baseline="-25000" dirty="0">
                <a:solidFill>
                  <a:srgbClr val="273239"/>
                </a:solidFill>
                <a:effectLst/>
                <a:latin typeface="Nunito" pitchFamily="2" charset="77"/>
              </a:rPr>
              <a:t>θ</a:t>
            </a:r>
            <a:r>
              <a:rPr lang="el-GR" sz="800" b="0" i="0" u="none" strike="noStrike" dirty="0">
                <a:solidFill>
                  <a:srgbClr val="273239"/>
                </a:solidFill>
                <a:effectLst/>
                <a:latin typeface="Nunito" pitchFamily="2" charset="77"/>
              </a:rPr>
              <a:t>(</a:t>
            </a:r>
            <a:r>
              <a:rPr lang="en-US" sz="800" b="0" i="0" u="none" strike="noStrike" dirty="0">
                <a:solidFill>
                  <a:srgbClr val="273239"/>
                </a:solidFill>
                <a:effectLst/>
                <a:latin typeface="Nunito" pitchFamily="2" charset="77"/>
              </a:rPr>
              <a:t>x) deviates from 0 and approaches 1 cost function increases exponentially and tends to infinity which can be appreciated from the below graph as well.</a:t>
            </a:r>
          </a:p>
          <a:p>
            <a:pPr marL="0" algn="l" rtl="0"/>
            <a:endParaRPr lang="en-JO" sz="800" dirty="0"/>
          </a:p>
        </p:txBody>
      </p:sp>
      <p:sp>
        <p:nvSpPr>
          <p:cNvPr id="4" name="Footer Placeholder 3">
            <a:extLst>
              <a:ext uri="{FF2B5EF4-FFF2-40B4-BE49-F238E27FC236}">
                <a16:creationId xmlns:a16="http://schemas.microsoft.com/office/drawing/2014/main" id="{6F755703-0053-B0E2-3B07-966D569A3E2A}"/>
              </a:ext>
            </a:extLst>
          </p:cNvPr>
          <p:cNvSpPr>
            <a:spLocks noGrp="1"/>
          </p:cNvSpPr>
          <p:nvPr>
            <p:ph type="ftr" sz="quarter" idx="5"/>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00B92A7A-0A16-B28F-022C-179EEFA07FE0}"/>
              </a:ext>
            </a:extLst>
          </p:cNvPr>
          <p:cNvSpPr>
            <a:spLocks noGrp="1"/>
          </p:cNvSpPr>
          <p:nvPr>
            <p:ph type="sldNum" sz="quarter" idx="7"/>
          </p:nvPr>
        </p:nvSpPr>
        <p:spPr/>
        <p:txBody>
          <a:bodyPr/>
          <a:lstStyle/>
          <a:p>
            <a:pPr marL="38100">
              <a:lnSpc>
                <a:spcPts val="670"/>
              </a:lnSpc>
            </a:pPr>
            <a:fld id="{81D60167-4931-47E6-BA6A-407CBD079E47}" type="slidenum">
              <a:rPr lang="en-JO" smtClean="0"/>
              <a:t>18</a:t>
            </a:fld>
            <a:r>
              <a:rPr lang="en-JO" spc="-240"/>
              <a:t> </a:t>
            </a:r>
            <a:r>
              <a:rPr lang="en-JO"/>
              <a:t>/</a:t>
            </a:r>
            <a:r>
              <a:rPr lang="en-JO" spc="-245"/>
              <a:t> </a:t>
            </a:r>
            <a:r>
              <a:rPr lang="en-JO"/>
              <a:t>29</a:t>
            </a:r>
            <a:endParaRPr lang="en-JO" dirty="0"/>
          </a:p>
        </p:txBody>
      </p:sp>
      <p:pic>
        <p:nvPicPr>
          <p:cNvPr id="6" name="Picture 5">
            <a:extLst>
              <a:ext uri="{FF2B5EF4-FFF2-40B4-BE49-F238E27FC236}">
                <a16:creationId xmlns:a16="http://schemas.microsoft.com/office/drawing/2014/main" id="{C021B00D-713B-33A9-EDE3-532151A40392}"/>
              </a:ext>
            </a:extLst>
          </p:cNvPr>
          <p:cNvPicPr>
            <a:picLocks noChangeAspect="1"/>
          </p:cNvPicPr>
          <p:nvPr/>
        </p:nvPicPr>
        <p:blipFill>
          <a:blip r:embed="rId2"/>
          <a:stretch>
            <a:fillRect/>
          </a:stretch>
        </p:blipFill>
        <p:spPr>
          <a:xfrm>
            <a:off x="2557316" y="619195"/>
            <a:ext cx="2022225" cy="577779"/>
          </a:xfrm>
          <a:prstGeom prst="rect">
            <a:avLst/>
          </a:prstGeom>
        </p:spPr>
        <p:style>
          <a:lnRef idx="2">
            <a:schemeClr val="dk1"/>
          </a:lnRef>
          <a:fillRef idx="1">
            <a:schemeClr val="lt1"/>
          </a:fillRef>
          <a:effectRef idx="0">
            <a:schemeClr val="dk1"/>
          </a:effectRef>
          <a:fontRef idx="minor">
            <a:schemeClr val="dk1"/>
          </a:fontRef>
        </p:style>
      </p:pic>
      <p:pic>
        <p:nvPicPr>
          <p:cNvPr id="8" name="Picture 7" descr="A comparison of a function graph&#10;&#10;Description automatically generated">
            <a:extLst>
              <a:ext uri="{FF2B5EF4-FFF2-40B4-BE49-F238E27FC236}">
                <a16:creationId xmlns:a16="http://schemas.microsoft.com/office/drawing/2014/main" id="{81422CAE-759E-1B2F-5970-47BBA8FE3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1" y="1419980"/>
            <a:ext cx="2152650" cy="1285489"/>
          </a:xfrm>
          <a:prstGeom prst="rect">
            <a:avLst/>
          </a:prstGeom>
        </p:spPr>
      </p:pic>
      <p:sp>
        <p:nvSpPr>
          <p:cNvPr id="9" name="TextBox 8">
            <a:extLst>
              <a:ext uri="{FF2B5EF4-FFF2-40B4-BE49-F238E27FC236}">
                <a16:creationId xmlns:a16="http://schemas.microsoft.com/office/drawing/2014/main" id="{54A0D226-5EE1-5BA2-4511-05AD8846909A}"/>
              </a:ext>
            </a:extLst>
          </p:cNvPr>
          <p:cNvSpPr txBox="1"/>
          <p:nvPr/>
        </p:nvSpPr>
        <p:spPr>
          <a:xfrm>
            <a:off x="2557316" y="2835444"/>
            <a:ext cx="2069490" cy="507831"/>
          </a:xfrm>
          <a:prstGeom prst="rect">
            <a:avLst/>
          </a:prstGeom>
          <a:noFill/>
        </p:spPr>
        <p:txBody>
          <a:bodyPr wrap="square" rtlCol="0">
            <a:spAutoFit/>
          </a:bodyPr>
          <a:lstStyle/>
          <a:p>
            <a:r>
              <a:rPr lang="en-JO" sz="900" dirty="0">
                <a:solidFill>
                  <a:srgbClr val="FF0000"/>
                </a:solidFill>
              </a:rPr>
              <a:t>The good news </a:t>
            </a:r>
            <a:r>
              <a:rPr lang="en-US" sz="900" dirty="0">
                <a:solidFill>
                  <a:srgbClr val="FF0000"/>
                </a:solidFill>
              </a:rPr>
              <a:t>is that </a:t>
            </a:r>
            <a:r>
              <a:rPr lang="en-JO" sz="900" dirty="0">
                <a:solidFill>
                  <a:srgbClr val="FF0000"/>
                </a:solidFill>
              </a:rPr>
              <a:t>the function is convex, and we can use gradient descent to minimize the cost</a:t>
            </a:r>
          </a:p>
        </p:txBody>
      </p:sp>
    </p:spTree>
    <p:extLst>
      <p:ext uri="{BB962C8B-B14F-4D97-AF65-F5344CB8AC3E}">
        <p14:creationId xmlns:p14="http://schemas.microsoft.com/office/powerpoint/2010/main" val="2881007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578E-04EF-25C4-57A6-A960138DE8D2}"/>
              </a:ext>
            </a:extLst>
          </p:cNvPr>
          <p:cNvSpPr>
            <a:spLocks noGrp="1"/>
          </p:cNvSpPr>
          <p:nvPr>
            <p:ph type="title"/>
          </p:nvPr>
        </p:nvSpPr>
        <p:spPr>
          <a:xfrm>
            <a:off x="1754149" y="211465"/>
            <a:ext cx="1101801" cy="215444"/>
          </a:xfrm>
        </p:spPr>
        <p:txBody>
          <a:bodyPr/>
          <a:lstStyle/>
          <a:p>
            <a:pPr algn="ctr" rtl="0"/>
            <a:r>
              <a:rPr lang="en-JO" dirty="0"/>
              <a:t>Code?!?</a:t>
            </a:r>
          </a:p>
        </p:txBody>
      </p:sp>
      <p:sp>
        <p:nvSpPr>
          <p:cNvPr id="3" name="Text Placeholder 2">
            <a:extLst>
              <a:ext uri="{FF2B5EF4-FFF2-40B4-BE49-F238E27FC236}">
                <a16:creationId xmlns:a16="http://schemas.microsoft.com/office/drawing/2014/main" id="{42CDF626-0609-AD54-B390-7D4432A34C07}"/>
              </a:ext>
            </a:extLst>
          </p:cNvPr>
          <p:cNvSpPr>
            <a:spLocks noGrp="1"/>
          </p:cNvSpPr>
          <p:nvPr>
            <p:ph type="body" idx="1"/>
          </p:nvPr>
        </p:nvSpPr>
        <p:spPr/>
        <p:txBody>
          <a:bodyPr/>
          <a:lstStyle/>
          <a:p>
            <a:endParaRPr lang="en-JO"/>
          </a:p>
        </p:txBody>
      </p:sp>
      <p:sp>
        <p:nvSpPr>
          <p:cNvPr id="4" name="Footer Placeholder 3">
            <a:extLst>
              <a:ext uri="{FF2B5EF4-FFF2-40B4-BE49-F238E27FC236}">
                <a16:creationId xmlns:a16="http://schemas.microsoft.com/office/drawing/2014/main" id="{317AA6CC-0BDF-854D-B404-1CC44318163F}"/>
              </a:ext>
            </a:extLst>
          </p:cNvPr>
          <p:cNvSpPr>
            <a:spLocks noGrp="1"/>
          </p:cNvSpPr>
          <p:nvPr>
            <p:ph type="ftr" sz="quarter" idx="5"/>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4912F76E-B6C6-FA5E-91EF-57782C40F7DE}"/>
              </a:ext>
            </a:extLst>
          </p:cNvPr>
          <p:cNvSpPr>
            <a:spLocks noGrp="1"/>
          </p:cNvSpPr>
          <p:nvPr>
            <p:ph type="sldNum" sz="quarter" idx="7"/>
          </p:nvPr>
        </p:nvSpPr>
        <p:spPr/>
        <p:txBody>
          <a:bodyPr/>
          <a:lstStyle/>
          <a:p>
            <a:pPr marL="38100">
              <a:lnSpc>
                <a:spcPts val="670"/>
              </a:lnSpc>
            </a:pPr>
            <a:fld id="{81D60167-4931-47E6-BA6A-407CBD079E47}" type="slidenum">
              <a:rPr lang="en-JO" smtClean="0"/>
              <a:t>19</a:t>
            </a:fld>
            <a:r>
              <a:rPr lang="en-JO" spc="-240"/>
              <a:t> </a:t>
            </a:r>
            <a:r>
              <a:rPr lang="en-JO"/>
              <a:t>/</a:t>
            </a:r>
            <a:r>
              <a:rPr lang="en-JO" spc="-245"/>
              <a:t> </a:t>
            </a:r>
            <a:r>
              <a:rPr lang="en-JO"/>
              <a:t>29</a:t>
            </a:r>
            <a:endParaRPr lang="en-JO" dirty="0"/>
          </a:p>
        </p:txBody>
      </p:sp>
      <p:pic>
        <p:nvPicPr>
          <p:cNvPr id="6" name="Picture 5">
            <a:extLst>
              <a:ext uri="{FF2B5EF4-FFF2-40B4-BE49-F238E27FC236}">
                <a16:creationId xmlns:a16="http://schemas.microsoft.com/office/drawing/2014/main" id="{590F97CB-B97E-9420-1DD7-729E0E57FCA4}"/>
              </a:ext>
            </a:extLst>
          </p:cNvPr>
          <p:cNvPicPr>
            <a:picLocks noChangeAspect="1"/>
          </p:cNvPicPr>
          <p:nvPr/>
        </p:nvPicPr>
        <p:blipFill>
          <a:blip r:embed="rId2"/>
          <a:stretch>
            <a:fillRect/>
          </a:stretch>
        </p:blipFill>
        <p:spPr>
          <a:xfrm>
            <a:off x="704850" y="422405"/>
            <a:ext cx="3439689" cy="2914683"/>
          </a:xfrm>
          <a:prstGeom prst="rect">
            <a:avLst/>
          </a:prstGeom>
        </p:spPr>
      </p:pic>
    </p:spTree>
    <p:extLst>
      <p:ext uri="{BB962C8B-B14F-4D97-AF65-F5344CB8AC3E}">
        <p14:creationId xmlns:p14="http://schemas.microsoft.com/office/powerpoint/2010/main" val="414713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50" y="211465"/>
            <a:ext cx="4038358" cy="232756"/>
          </a:xfrm>
          <a:prstGeom prst="rect">
            <a:avLst/>
          </a:prstGeom>
        </p:spPr>
        <p:txBody>
          <a:bodyPr vert="horz" wrap="square" lIns="0" tIns="17145" rIns="0" bIns="0" rtlCol="0">
            <a:spAutoFit/>
          </a:bodyPr>
          <a:lstStyle/>
          <a:p>
            <a:pPr marL="1329055">
              <a:lnSpc>
                <a:spcPct val="100000"/>
              </a:lnSpc>
              <a:spcBef>
                <a:spcPts val="135"/>
              </a:spcBef>
            </a:pPr>
            <a:r>
              <a:rPr spc="-10" dirty="0"/>
              <a:t>Classification</a:t>
            </a:r>
          </a:p>
        </p:txBody>
      </p:sp>
      <p:sp>
        <p:nvSpPr>
          <p:cNvPr id="4" name="object 4"/>
          <p:cNvSpPr txBox="1"/>
          <p:nvPr/>
        </p:nvSpPr>
        <p:spPr>
          <a:xfrm>
            <a:off x="4286008" y="3342078"/>
            <a:ext cx="242570" cy="101600"/>
          </a:xfrm>
          <a:prstGeom prst="rect">
            <a:avLst/>
          </a:prstGeom>
        </p:spPr>
        <p:txBody>
          <a:bodyPr vert="horz" wrap="square" lIns="0" tIns="0" rIns="0" bIns="0" rtlCol="0">
            <a:spAutoFit/>
          </a:bodyPr>
          <a:lstStyle/>
          <a:p>
            <a:pPr marL="12700">
              <a:lnSpc>
                <a:spcPts val="670"/>
              </a:lnSpc>
            </a:pPr>
            <a:r>
              <a:rPr sz="600" dirty="0">
                <a:solidFill>
                  <a:srgbClr val="7F7F7F"/>
                </a:solidFill>
                <a:latin typeface="Lucida Console"/>
                <a:cs typeface="Lucida Console"/>
              </a:rPr>
              <a:t>1</a:t>
            </a:r>
            <a:r>
              <a:rPr sz="600" spc="-240" dirty="0">
                <a:solidFill>
                  <a:srgbClr val="7F7F7F"/>
                </a:solidFill>
                <a:latin typeface="Lucida Console"/>
                <a:cs typeface="Lucida Console"/>
              </a:rPr>
              <a:t> </a:t>
            </a:r>
            <a:r>
              <a:rPr sz="600" dirty="0">
                <a:solidFill>
                  <a:srgbClr val="7F7F7F"/>
                </a:solidFill>
                <a:latin typeface="Lucida Console"/>
                <a:cs typeface="Lucida Console"/>
              </a:rPr>
              <a:t>/</a:t>
            </a:r>
            <a:r>
              <a:rPr sz="600" spc="-240" dirty="0">
                <a:solidFill>
                  <a:srgbClr val="7F7F7F"/>
                </a:solidFill>
                <a:latin typeface="Lucida Console"/>
                <a:cs typeface="Lucida Console"/>
              </a:rPr>
              <a:t> </a:t>
            </a:r>
            <a:r>
              <a:rPr sz="600" spc="-25" dirty="0">
                <a:solidFill>
                  <a:srgbClr val="7F7F7F"/>
                </a:solidFill>
                <a:latin typeface="Lucida Console"/>
                <a:cs typeface="Lucida Console"/>
              </a:rPr>
              <a:t>40</a:t>
            </a:r>
            <a:endParaRPr sz="600">
              <a:latin typeface="Lucida Console"/>
              <a:cs typeface="Lucida Console"/>
            </a:endParaRPr>
          </a:p>
        </p:txBody>
      </p:sp>
      <p:sp>
        <p:nvSpPr>
          <p:cNvPr id="3" name="object 3"/>
          <p:cNvSpPr txBox="1"/>
          <p:nvPr/>
        </p:nvSpPr>
        <p:spPr>
          <a:xfrm>
            <a:off x="261384" y="587375"/>
            <a:ext cx="4177266" cy="2395855"/>
          </a:xfrm>
          <a:prstGeom prst="rect">
            <a:avLst/>
          </a:prstGeom>
        </p:spPr>
        <p:txBody>
          <a:bodyPr vert="horz" wrap="square" lIns="0" tIns="6985" rIns="0" bIns="0" rtlCol="0">
            <a:spAutoFit/>
          </a:bodyPr>
          <a:lstStyle/>
          <a:p>
            <a:pPr marL="144780" marR="248285" indent="-132715">
              <a:lnSpc>
                <a:spcPct val="102600"/>
              </a:lnSpc>
              <a:spcBef>
                <a:spcPts val="55"/>
              </a:spcBef>
              <a:buClr>
                <a:srgbClr val="3333B2"/>
              </a:buClr>
              <a:buSzPct val="90909"/>
              <a:buFont typeface="Cambria"/>
              <a:buChar char="•"/>
              <a:tabLst>
                <a:tab pos="144780" algn="l"/>
              </a:tabLst>
            </a:pPr>
            <a:r>
              <a:rPr sz="1100" spc="10" dirty="0">
                <a:latin typeface="Calibri"/>
                <a:cs typeface="Calibri"/>
              </a:rPr>
              <a:t>Qualitative</a:t>
            </a:r>
            <a:r>
              <a:rPr sz="1100" spc="155" dirty="0">
                <a:latin typeface="Calibri"/>
                <a:cs typeface="Calibri"/>
              </a:rPr>
              <a:t> </a:t>
            </a:r>
            <a:r>
              <a:rPr sz="1100" spc="10" dirty="0">
                <a:latin typeface="Calibri"/>
                <a:cs typeface="Calibri"/>
              </a:rPr>
              <a:t>variables</a:t>
            </a:r>
            <a:r>
              <a:rPr sz="1100" spc="155" dirty="0">
                <a:latin typeface="Calibri"/>
                <a:cs typeface="Calibri"/>
              </a:rPr>
              <a:t> </a:t>
            </a:r>
            <a:r>
              <a:rPr sz="1100" spc="10" dirty="0">
                <a:latin typeface="Calibri"/>
                <a:cs typeface="Calibri"/>
              </a:rPr>
              <a:t>take</a:t>
            </a:r>
            <a:r>
              <a:rPr sz="1100" spc="155" dirty="0">
                <a:latin typeface="Calibri"/>
                <a:cs typeface="Calibri"/>
              </a:rPr>
              <a:t> </a:t>
            </a:r>
            <a:r>
              <a:rPr sz="1100" spc="10" dirty="0">
                <a:latin typeface="Calibri"/>
                <a:cs typeface="Calibri"/>
              </a:rPr>
              <a:t>values</a:t>
            </a:r>
            <a:r>
              <a:rPr sz="1100" spc="155" dirty="0">
                <a:latin typeface="Calibri"/>
                <a:cs typeface="Calibri"/>
              </a:rPr>
              <a:t> </a:t>
            </a:r>
            <a:r>
              <a:rPr sz="1100" spc="10" dirty="0">
                <a:latin typeface="Calibri"/>
                <a:cs typeface="Calibri"/>
              </a:rPr>
              <a:t>in</a:t>
            </a:r>
            <a:r>
              <a:rPr sz="1100" spc="155" dirty="0">
                <a:latin typeface="Calibri"/>
                <a:cs typeface="Calibri"/>
              </a:rPr>
              <a:t> </a:t>
            </a:r>
            <a:r>
              <a:rPr sz="1100" spc="10" dirty="0">
                <a:latin typeface="Calibri"/>
                <a:cs typeface="Calibri"/>
              </a:rPr>
              <a:t>an</a:t>
            </a:r>
            <a:r>
              <a:rPr sz="1100" spc="155" dirty="0">
                <a:latin typeface="Calibri"/>
                <a:cs typeface="Calibri"/>
              </a:rPr>
              <a:t> </a:t>
            </a:r>
            <a:r>
              <a:rPr sz="1100" spc="10" dirty="0">
                <a:latin typeface="Calibri"/>
                <a:cs typeface="Calibri"/>
              </a:rPr>
              <a:t>unordered</a:t>
            </a:r>
            <a:r>
              <a:rPr sz="1100" spc="160" dirty="0">
                <a:latin typeface="Calibri"/>
                <a:cs typeface="Calibri"/>
              </a:rPr>
              <a:t> </a:t>
            </a:r>
            <a:r>
              <a:rPr sz="1100" spc="10" dirty="0">
                <a:latin typeface="Calibri"/>
                <a:cs typeface="Calibri"/>
              </a:rPr>
              <a:t>set</a:t>
            </a:r>
            <a:r>
              <a:rPr sz="1100" spc="150" dirty="0">
                <a:latin typeface="Calibri"/>
                <a:cs typeface="Calibri"/>
              </a:rPr>
              <a:t> </a:t>
            </a:r>
            <a:r>
              <a:rPr sz="1100" spc="-25" dirty="0">
                <a:latin typeface="Cambria"/>
                <a:cs typeface="Cambria"/>
              </a:rPr>
              <a:t>C</a:t>
            </a:r>
            <a:r>
              <a:rPr sz="1100" spc="-25" dirty="0">
                <a:latin typeface="Calibri"/>
                <a:cs typeface="Calibri"/>
              </a:rPr>
              <a:t>, </a:t>
            </a:r>
            <a:r>
              <a:rPr sz="1100" dirty="0">
                <a:latin typeface="Calibri"/>
                <a:cs typeface="Calibri"/>
              </a:rPr>
              <a:t>such</a:t>
            </a:r>
            <a:r>
              <a:rPr sz="1100" spc="150" dirty="0">
                <a:latin typeface="Calibri"/>
                <a:cs typeface="Calibri"/>
              </a:rPr>
              <a:t> </a:t>
            </a:r>
            <a:r>
              <a:rPr sz="1100" spc="-25" dirty="0">
                <a:latin typeface="Calibri"/>
                <a:cs typeface="Calibri"/>
              </a:rPr>
              <a:t>as:</a:t>
            </a:r>
            <a:endParaRPr sz="1100" dirty="0">
              <a:latin typeface="Calibri"/>
              <a:cs typeface="Calibri"/>
            </a:endParaRPr>
          </a:p>
          <a:p>
            <a:pPr marL="144780">
              <a:lnSpc>
                <a:spcPct val="100000"/>
              </a:lnSpc>
              <a:spcBef>
                <a:spcPts val="35"/>
              </a:spcBef>
            </a:pPr>
            <a:r>
              <a:rPr sz="1100" dirty="0">
                <a:solidFill>
                  <a:srgbClr val="990000"/>
                </a:solidFill>
                <a:latin typeface="Calibri"/>
                <a:cs typeface="Calibri"/>
              </a:rPr>
              <a:t>eye</a:t>
            </a:r>
            <a:r>
              <a:rPr sz="1100" spc="420" dirty="0">
                <a:solidFill>
                  <a:srgbClr val="990000"/>
                </a:solidFill>
                <a:latin typeface="Calibri"/>
                <a:cs typeface="Calibri"/>
              </a:rPr>
              <a:t> </a:t>
            </a:r>
            <a:r>
              <a:rPr sz="1100" spc="105" dirty="0">
                <a:solidFill>
                  <a:srgbClr val="990000"/>
                </a:solidFill>
                <a:latin typeface="Calibri"/>
                <a:cs typeface="Calibri"/>
              </a:rPr>
              <a:t>color</a:t>
            </a:r>
            <a:r>
              <a:rPr sz="1100" spc="105" dirty="0">
                <a:latin typeface="Cambria"/>
                <a:cs typeface="Cambria"/>
              </a:rPr>
              <a:t>∈</a:t>
            </a:r>
            <a:r>
              <a:rPr sz="1100" spc="110" dirty="0">
                <a:latin typeface="Cambria"/>
                <a:cs typeface="Cambria"/>
              </a:rPr>
              <a:t> </a:t>
            </a:r>
            <a:r>
              <a:rPr sz="1100" dirty="0">
                <a:latin typeface="Cambria"/>
                <a:cs typeface="Cambria"/>
              </a:rPr>
              <a:t>{</a:t>
            </a:r>
            <a:r>
              <a:rPr sz="1100" dirty="0">
                <a:solidFill>
                  <a:srgbClr val="990000"/>
                </a:solidFill>
                <a:latin typeface="Calibri"/>
                <a:cs typeface="Calibri"/>
              </a:rPr>
              <a:t>brown</a:t>
            </a:r>
            <a:r>
              <a:rPr sz="1100" i="1" dirty="0">
                <a:latin typeface="Calibri"/>
                <a:cs typeface="Calibri"/>
              </a:rPr>
              <a:t>,</a:t>
            </a:r>
            <a:r>
              <a:rPr sz="1100" i="1" spc="-35" dirty="0">
                <a:latin typeface="Calibri"/>
                <a:cs typeface="Calibri"/>
              </a:rPr>
              <a:t> </a:t>
            </a:r>
            <a:r>
              <a:rPr sz="1100" spc="70" dirty="0">
                <a:solidFill>
                  <a:srgbClr val="990000"/>
                </a:solidFill>
                <a:latin typeface="Calibri"/>
                <a:cs typeface="Calibri"/>
              </a:rPr>
              <a:t>blue</a:t>
            </a:r>
            <a:r>
              <a:rPr sz="1100" i="1" spc="70" dirty="0">
                <a:latin typeface="Calibri"/>
                <a:cs typeface="Calibri"/>
              </a:rPr>
              <a:t>,</a:t>
            </a:r>
            <a:r>
              <a:rPr sz="1100" i="1" spc="-40" dirty="0">
                <a:latin typeface="Calibri"/>
                <a:cs typeface="Calibri"/>
              </a:rPr>
              <a:t> </a:t>
            </a:r>
            <a:r>
              <a:rPr sz="1100" spc="55" dirty="0">
                <a:solidFill>
                  <a:srgbClr val="990000"/>
                </a:solidFill>
                <a:latin typeface="Calibri"/>
                <a:cs typeface="Calibri"/>
              </a:rPr>
              <a:t>green</a:t>
            </a:r>
            <a:r>
              <a:rPr sz="1100" spc="55" dirty="0">
                <a:latin typeface="Cambria"/>
                <a:cs typeface="Cambria"/>
              </a:rPr>
              <a:t>}</a:t>
            </a:r>
            <a:endParaRPr sz="1100" dirty="0">
              <a:latin typeface="Cambria"/>
              <a:cs typeface="Cambria"/>
            </a:endParaRPr>
          </a:p>
          <a:p>
            <a:pPr marL="144780">
              <a:lnSpc>
                <a:spcPct val="100000"/>
              </a:lnSpc>
              <a:spcBef>
                <a:spcPts val="35"/>
              </a:spcBef>
            </a:pPr>
            <a:r>
              <a:rPr sz="1100" spc="70" dirty="0">
                <a:solidFill>
                  <a:srgbClr val="990000"/>
                </a:solidFill>
                <a:latin typeface="Calibri"/>
                <a:cs typeface="Calibri"/>
              </a:rPr>
              <a:t>email</a:t>
            </a:r>
            <a:r>
              <a:rPr sz="1100" spc="70" dirty="0">
                <a:latin typeface="Cambria"/>
                <a:cs typeface="Cambria"/>
              </a:rPr>
              <a:t>∈</a:t>
            </a:r>
            <a:r>
              <a:rPr sz="1100" spc="75" dirty="0">
                <a:latin typeface="Cambria"/>
                <a:cs typeface="Cambria"/>
              </a:rPr>
              <a:t> </a:t>
            </a:r>
            <a:r>
              <a:rPr sz="1100" dirty="0">
                <a:latin typeface="Cambria"/>
                <a:cs typeface="Cambria"/>
              </a:rPr>
              <a:t>{</a:t>
            </a:r>
            <a:r>
              <a:rPr sz="1100" dirty="0">
                <a:solidFill>
                  <a:srgbClr val="990000"/>
                </a:solidFill>
                <a:latin typeface="Calibri"/>
                <a:cs typeface="Calibri"/>
              </a:rPr>
              <a:t>spam</a:t>
            </a:r>
            <a:r>
              <a:rPr sz="1100" i="1" dirty="0">
                <a:latin typeface="Calibri"/>
                <a:cs typeface="Calibri"/>
              </a:rPr>
              <a:t>,</a:t>
            </a:r>
            <a:r>
              <a:rPr sz="1100" i="1" spc="-60" dirty="0">
                <a:latin typeface="Calibri"/>
                <a:cs typeface="Calibri"/>
              </a:rPr>
              <a:t> </a:t>
            </a:r>
            <a:r>
              <a:rPr sz="1100" spc="-20" dirty="0">
                <a:solidFill>
                  <a:srgbClr val="990000"/>
                </a:solidFill>
                <a:latin typeface="Calibri"/>
                <a:cs typeface="Calibri"/>
              </a:rPr>
              <a:t>ham</a:t>
            </a:r>
            <a:r>
              <a:rPr sz="1100" spc="-20" dirty="0">
                <a:latin typeface="Cambria"/>
                <a:cs typeface="Cambria"/>
              </a:rPr>
              <a:t>}</a:t>
            </a:r>
            <a:r>
              <a:rPr sz="1100" spc="-20" dirty="0">
                <a:latin typeface="Calibri"/>
                <a:cs typeface="Calibri"/>
              </a:rPr>
              <a:t>.</a:t>
            </a:r>
            <a:endParaRPr sz="1100" dirty="0">
              <a:latin typeface="Calibri"/>
              <a:cs typeface="Calibri"/>
            </a:endParaRPr>
          </a:p>
          <a:p>
            <a:pPr marL="144780" marR="20320" indent="-132715">
              <a:lnSpc>
                <a:spcPct val="102600"/>
              </a:lnSpc>
              <a:spcBef>
                <a:spcPts val="300"/>
              </a:spcBef>
              <a:buClr>
                <a:srgbClr val="3333B2"/>
              </a:buClr>
              <a:buSzPct val="90909"/>
              <a:buFont typeface="Cambria"/>
              <a:buChar char="•"/>
              <a:tabLst>
                <a:tab pos="144780" algn="l"/>
              </a:tabLst>
            </a:pPr>
            <a:r>
              <a:rPr sz="1100" dirty="0">
                <a:latin typeface="Calibri"/>
                <a:cs typeface="Calibri"/>
              </a:rPr>
              <a:t>Given</a:t>
            </a:r>
            <a:r>
              <a:rPr sz="1100" spc="185" dirty="0">
                <a:latin typeface="Calibri"/>
                <a:cs typeface="Calibri"/>
              </a:rPr>
              <a:t> </a:t>
            </a:r>
            <a:r>
              <a:rPr sz="1100" dirty="0">
                <a:latin typeface="Calibri"/>
                <a:cs typeface="Calibri"/>
              </a:rPr>
              <a:t>a</a:t>
            </a:r>
            <a:r>
              <a:rPr sz="1100" spc="175" dirty="0">
                <a:latin typeface="Calibri"/>
                <a:cs typeface="Calibri"/>
              </a:rPr>
              <a:t> </a:t>
            </a:r>
            <a:r>
              <a:rPr sz="1100" dirty="0">
                <a:latin typeface="Calibri"/>
                <a:cs typeface="Calibri"/>
              </a:rPr>
              <a:t>feature</a:t>
            </a:r>
            <a:r>
              <a:rPr sz="1100" spc="185" dirty="0">
                <a:latin typeface="Calibri"/>
                <a:cs typeface="Calibri"/>
              </a:rPr>
              <a:t> </a:t>
            </a:r>
            <a:r>
              <a:rPr sz="1100" dirty="0">
                <a:latin typeface="Calibri"/>
                <a:cs typeface="Calibri"/>
              </a:rPr>
              <a:t>vector</a:t>
            </a:r>
            <a:r>
              <a:rPr sz="1100" spc="190" dirty="0">
                <a:latin typeface="Calibri"/>
                <a:cs typeface="Calibri"/>
              </a:rPr>
              <a:t> </a:t>
            </a:r>
            <a:r>
              <a:rPr sz="1100" i="1" spc="325" dirty="0">
                <a:latin typeface="Calibri"/>
                <a:cs typeface="Calibri"/>
              </a:rPr>
              <a:t>X</a:t>
            </a:r>
            <a:r>
              <a:rPr sz="1100" i="1" spc="285" dirty="0">
                <a:latin typeface="Calibri"/>
                <a:cs typeface="Calibri"/>
              </a:rPr>
              <a:t> </a:t>
            </a:r>
            <a:r>
              <a:rPr sz="1100" dirty="0">
                <a:latin typeface="Calibri"/>
                <a:cs typeface="Calibri"/>
              </a:rPr>
              <a:t>and</a:t>
            </a:r>
            <a:r>
              <a:rPr sz="1100" spc="185" dirty="0">
                <a:latin typeface="Calibri"/>
                <a:cs typeface="Calibri"/>
              </a:rPr>
              <a:t> </a:t>
            </a:r>
            <a:r>
              <a:rPr sz="1100" dirty="0">
                <a:latin typeface="Calibri"/>
                <a:cs typeface="Calibri"/>
              </a:rPr>
              <a:t>a</a:t>
            </a:r>
            <a:r>
              <a:rPr sz="1100" spc="185" dirty="0">
                <a:latin typeface="Calibri"/>
                <a:cs typeface="Calibri"/>
              </a:rPr>
              <a:t> </a:t>
            </a:r>
            <a:r>
              <a:rPr sz="1100" dirty="0">
                <a:latin typeface="Calibri"/>
                <a:cs typeface="Calibri"/>
              </a:rPr>
              <a:t>qualitative</a:t>
            </a:r>
            <a:r>
              <a:rPr sz="1100" spc="185" dirty="0">
                <a:latin typeface="Calibri"/>
                <a:cs typeface="Calibri"/>
              </a:rPr>
              <a:t> </a:t>
            </a:r>
            <a:r>
              <a:rPr sz="1100" dirty="0">
                <a:latin typeface="Calibri"/>
                <a:cs typeface="Calibri"/>
              </a:rPr>
              <a:t>response</a:t>
            </a:r>
            <a:r>
              <a:rPr sz="1100" spc="180" dirty="0">
                <a:latin typeface="Calibri"/>
                <a:cs typeface="Calibri"/>
              </a:rPr>
              <a:t> </a:t>
            </a:r>
            <a:r>
              <a:rPr sz="1100" i="1" spc="40" dirty="0">
                <a:latin typeface="Calibri"/>
                <a:cs typeface="Calibri"/>
              </a:rPr>
              <a:t>Y </a:t>
            </a:r>
            <a:r>
              <a:rPr sz="1100" dirty="0">
                <a:latin typeface="Calibri"/>
                <a:cs typeface="Calibri"/>
              </a:rPr>
              <a:t>taking</a:t>
            </a:r>
            <a:r>
              <a:rPr sz="1100" spc="190" dirty="0">
                <a:latin typeface="Calibri"/>
                <a:cs typeface="Calibri"/>
              </a:rPr>
              <a:t> </a:t>
            </a:r>
            <a:r>
              <a:rPr sz="1100" dirty="0">
                <a:latin typeface="Calibri"/>
                <a:cs typeface="Calibri"/>
              </a:rPr>
              <a:t>values</a:t>
            </a:r>
            <a:r>
              <a:rPr sz="1100" spc="200" dirty="0">
                <a:latin typeface="Calibri"/>
                <a:cs typeface="Calibri"/>
              </a:rPr>
              <a:t> </a:t>
            </a:r>
            <a:r>
              <a:rPr sz="1100" dirty="0">
                <a:latin typeface="Calibri"/>
                <a:cs typeface="Calibri"/>
              </a:rPr>
              <a:t>in</a:t>
            </a:r>
            <a:r>
              <a:rPr sz="1100" spc="200" dirty="0">
                <a:latin typeface="Calibri"/>
                <a:cs typeface="Calibri"/>
              </a:rPr>
              <a:t> </a:t>
            </a:r>
            <a:r>
              <a:rPr sz="1100" dirty="0">
                <a:latin typeface="Calibri"/>
                <a:cs typeface="Calibri"/>
              </a:rPr>
              <a:t>the</a:t>
            </a:r>
            <a:r>
              <a:rPr sz="1100" spc="200" dirty="0">
                <a:latin typeface="Calibri"/>
                <a:cs typeface="Calibri"/>
              </a:rPr>
              <a:t> </a:t>
            </a:r>
            <a:r>
              <a:rPr sz="1100" dirty="0">
                <a:latin typeface="Calibri"/>
                <a:cs typeface="Calibri"/>
              </a:rPr>
              <a:t>set</a:t>
            </a:r>
            <a:r>
              <a:rPr sz="1100" spc="200" dirty="0">
                <a:latin typeface="Calibri"/>
                <a:cs typeface="Calibri"/>
              </a:rPr>
              <a:t> </a:t>
            </a:r>
            <a:r>
              <a:rPr sz="1100" dirty="0">
                <a:latin typeface="Cambria"/>
                <a:cs typeface="Cambria"/>
              </a:rPr>
              <a:t>C</a:t>
            </a:r>
            <a:r>
              <a:rPr sz="1100" dirty="0">
                <a:latin typeface="Calibri"/>
                <a:cs typeface="Calibri"/>
              </a:rPr>
              <a:t>,</a:t>
            </a:r>
            <a:r>
              <a:rPr sz="1100" spc="200" dirty="0">
                <a:latin typeface="Calibri"/>
                <a:cs typeface="Calibri"/>
              </a:rPr>
              <a:t> </a:t>
            </a:r>
            <a:r>
              <a:rPr sz="1100" dirty="0">
                <a:latin typeface="Calibri"/>
                <a:cs typeface="Calibri"/>
              </a:rPr>
              <a:t>the</a:t>
            </a:r>
            <a:r>
              <a:rPr sz="1100" spc="200" dirty="0">
                <a:latin typeface="Calibri"/>
                <a:cs typeface="Calibri"/>
              </a:rPr>
              <a:t> </a:t>
            </a:r>
            <a:r>
              <a:rPr sz="1100" dirty="0">
                <a:latin typeface="Calibri"/>
                <a:cs typeface="Calibri"/>
              </a:rPr>
              <a:t>classification</a:t>
            </a:r>
            <a:r>
              <a:rPr sz="1100" spc="200" dirty="0">
                <a:latin typeface="Calibri"/>
                <a:cs typeface="Calibri"/>
              </a:rPr>
              <a:t> </a:t>
            </a:r>
            <a:r>
              <a:rPr sz="1100" dirty="0">
                <a:latin typeface="Calibri"/>
                <a:cs typeface="Calibri"/>
              </a:rPr>
              <a:t>task</a:t>
            </a:r>
            <a:r>
              <a:rPr sz="1100" spc="200" dirty="0">
                <a:latin typeface="Calibri"/>
                <a:cs typeface="Calibri"/>
              </a:rPr>
              <a:t> </a:t>
            </a:r>
            <a:r>
              <a:rPr sz="1100" dirty="0">
                <a:latin typeface="Calibri"/>
                <a:cs typeface="Calibri"/>
              </a:rPr>
              <a:t>is</a:t>
            </a:r>
            <a:r>
              <a:rPr sz="1100" spc="200" dirty="0">
                <a:latin typeface="Calibri"/>
                <a:cs typeface="Calibri"/>
              </a:rPr>
              <a:t> </a:t>
            </a:r>
            <a:r>
              <a:rPr sz="1100" dirty="0">
                <a:latin typeface="Calibri"/>
                <a:cs typeface="Calibri"/>
              </a:rPr>
              <a:t>to</a:t>
            </a:r>
            <a:r>
              <a:rPr sz="1100" spc="195" dirty="0">
                <a:latin typeface="Calibri"/>
                <a:cs typeface="Calibri"/>
              </a:rPr>
              <a:t> </a:t>
            </a:r>
            <a:r>
              <a:rPr sz="1100" spc="-10" dirty="0">
                <a:latin typeface="Calibri"/>
                <a:cs typeface="Calibri"/>
              </a:rPr>
              <a:t>build </a:t>
            </a:r>
            <a:r>
              <a:rPr sz="1100" dirty="0">
                <a:latin typeface="Calibri"/>
                <a:cs typeface="Calibri"/>
              </a:rPr>
              <a:t>a</a:t>
            </a:r>
            <a:r>
              <a:rPr sz="1100" spc="180" dirty="0">
                <a:latin typeface="Calibri"/>
                <a:cs typeface="Calibri"/>
              </a:rPr>
              <a:t> </a:t>
            </a:r>
            <a:r>
              <a:rPr sz="1100" dirty="0">
                <a:latin typeface="Calibri"/>
                <a:cs typeface="Calibri"/>
              </a:rPr>
              <a:t>function</a:t>
            </a:r>
            <a:r>
              <a:rPr sz="1100" spc="190" dirty="0">
                <a:latin typeface="Calibri"/>
                <a:cs typeface="Calibri"/>
              </a:rPr>
              <a:t> </a:t>
            </a:r>
            <a:r>
              <a:rPr sz="1100" i="1" spc="210" dirty="0">
                <a:latin typeface="Calibri"/>
                <a:cs typeface="Calibri"/>
              </a:rPr>
              <a:t>C</a:t>
            </a:r>
            <a:r>
              <a:rPr sz="1100" spc="210" dirty="0">
                <a:latin typeface="Calibri"/>
                <a:cs typeface="Calibri"/>
              </a:rPr>
              <a:t>(</a:t>
            </a:r>
            <a:r>
              <a:rPr sz="1100" i="1" spc="210" dirty="0">
                <a:latin typeface="Calibri"/>
                <a:cs typeface="Calibri"/>
              </a:rPr>
              <a:t>X</a:t>
            </a:r>
            <a:r>
              <a:rPr sz="1100" spc="210" dirty="0">
                <a:latin typeface="Calibri"/>
                <a:cs typeface="Calibri"/>
              </a:rPr>
              <a:t>)</a:t>
            </a:r>
            <a:r>
              <a:rPr sz="1100" spc="185" dirty="0">
                <a:latin typeface="Calibri"/>
                <a:cs typeface="Calibri"/>
              </a:rPr>
              <a:t> </a:t>
            </a:r>
            <a:r>
              <a:rPr sz="1100" dirty="0">
                <a:latin typeface="Calibri"/>
                <a:cs typeface="Calibri"/>
              </a:rPr>
              <a:t>that</a:t>
            </a:r>
            <a:r>
              <a:rPr sz="1100" spc="190" dirty="0">
                <a:latin typeface="Calibri"/>
                <a:cs typeface="Calibri"/>
              </a:rPr>
              <a:t> </a:t>
            </a:r>
            <a:r>
              <a:rPr sz="1100" dirty="0">
                <a:latin typeface="Calibri"/>
                <a:cs typeface="Calibri"/>
              </a:rPr>
              <a:t>takes</a:t>
            </a:r>
            <a:r>
              <a:rPr sz="1100" spc="190" dirty="0">
                <a:latin typeface="Calibri"/>
                <a:cs typeface="Calibri"/>
              </a:rPr>
              <a:t> </a:t>
            </a:r>
            <a:r>
              <a:rPr sz="1100" dirty="0">
                <a:latin typeface="Calibri"/>
                <a:cs typeface="Calibri"/>
              </a:rPr>
              <a:t>as</a:t>
            </a:r>
            <a:r>
              <a:rPr sz="1100" spc="190" dirty="0">
                <a:latin typeface="Calibri"/>
                <a:cs typeface="Calibri"/>
              </a:rPr>
              <a:t> </a:t>
            </a:r>
            <a:r>
              <a:rPr sz="1100" dirty="0">
                <a:latin typeface="Calibri"/>
                <a:cs typeface="Calibri"/>
              </a:rPr>
              <a:t>input</a:t>
            </a:r>
            <a:r>
              <a:rPr sz="1100" spc="185" dirty="0">
                <a:latin typeface="Calibri"/>
                <a:cs typeface="Calibri"/>
              </a:rPr>
              <a:t> </a:t>
            </a:r>
            <a:r>
              <a:rPr sz="1100" dirty="0">
                <a:latin typeface="Calibri"/>
                <a:cs typeface="Calibri"/>
              </a:rPr>
              <a:t>the</a:t>
            </a:r>
            <a:r>
              <a:rPr sz="1100" spc="190" dirty="0">
                <a:latin typeface="Calibri"/>
                <a:cs typeface="Calibri"/>
              </a:rPr>
              <a:t> </a:t>
            </a:r>
            <a:r>
              <a:rPr sz="1100" dirty="0">
                <a:latin typeface="Calibri"/>
                <a:cs typeface="Calibri"/>
              </a:rPr>
              <a:t>feature</a:t>
            </a:r>
            <a:r>
              <a:rPr sz="1100" spc="190" dirty="0">
                <a:latin typeface="Calibri"/>
                <a:cs typeface="Calibri"/>
              </a:rPr>
              <a:t> </a:t>
            </a:r>
            <a:r>
              <a:rPr sz="1100" dirty="0">
                <a:latin typeface="Calibri"/>
                <a:cs typeface="Calibri"/>
              </a:rPr>
              <a:t>vector</a:t>
            </a:r>
            <a:r>
              <a:rPr sz="1100" spc="180" dirty="0">
                <a:latin typeface="Calibri"/>
                <a:cs typeface="Calibri"/>
              </a:rPr>
              <a:t> </a:t>
            </a:r>
            <a:r>
              <a:rPr sz="1100" i="1" spc="275" dirty="0">
                <a:latin typeface="Calibri"/>
                <a:cs typeface="Calibri"/>
              </a:rPr>
              <a:t>X </a:t>
            </a:r>
            <a:r>
              <a:rPr sz="1100" dirty="0">
                <a:latin typeface="Calibri"/>
                <a:cs typeface="Calibri"/>
              </a:rPr>
              <a:t>and</a:t>
            </a:r>
            <a:r>
              <a:rPr sz="1100" spc="160" dirty="0">
                <a:latin typeface="Calibri"/>
                <a:cs typeface="Calibri"/>
              </a:rPr>
              <a:t> </a:t>
            </a:r>
            <a:r>
              <a:rPr sz="1100" dirty="0">
                <a:latin typeface="Calibri"/>
                <a:cs typeface="Calibri"/>
              </a:rPr>
              <a:t>predicts</a:t>
            </a:r>
            <a:r>
              <a:rPr sz="1100" spc="160" dirty="0">
                <a:latin typeface="Calibri"/>
                <a:cs typeface="Calibri"/>
              </a:rPr>
              <a:t> </a:t>
            </a:r>
            <a:r>
              <a:rPr sz="1100" dirty="0">
                <a:latin typeface="Calibri"/>
                <a:cs typeface="Calibri"/>
              </a:rPr>
              <a:t>its</a:t>
            </a:r>
            <a:r>
              <a:rPr sz="1100" spc="160" dirty="0">
                <a:latin typeface="Calibri"/>
                <a:cs typeface="Calibri"/>
              </a:rPr>
              <a:t> </a:t>
            </a:r>
            <a:r>
              <a:rPr sz="1100" dirty="0">
                <a:latin typeface="Calibri"/>
                <a:cs typeface="Calibri"/>
              </a:rPr>
              <a:t>value</a:t>
            </a:r>
            <a:r>
              <a:rPr sz="1100" spc="160" dirty="0">
                <a:latin typeface="Calibri"/>
                <a:cs typeface="Calibri"/>
              </a:rPr>
              <a:t> </a:t>
            </a:r>
            <a:r>
              <a:rPr sz="1100" dirty="0">
                <a:latin typeface="Calibri"/>
                <a:cs typeface="Calibri"/>
              </a:rPr>
              <a:t>for</a:t>
            </a:r>
            <a:r>
              <a:rPr sz="1100" spc="160" dirty="0">
                <a:latin typeface="Calibri"/>
                <a:cs typeface="Calibri"/>
              </a:rPr>
              <a:t> </a:t>
            </a:r>
            <a:r>
              <a:rPr sz="1100" i="1" spc="90" dirty="0">
                <a:latin typeface="Calibri"/>
                <a:cs typeface="Calibri"/>
              </a:rPr>
              <a:t>Y</a:t>
            </a:r>
            <a:r>
              <a:rPr sz="1100" i="1" spc="20" dirty="0">
                <a:latin typeface="Calibri"/>
                <a:cs typeface="Calibri"/>
              </a:rPr>
              <a:t> </a:t>
            </a:r>
            <a:r>
              <a:rPr sz="1100" dirty="0">
                <a:latin typeface="Calibri"/>
                <a:cs typeface="Calibri"/>
              </a:rPr>
              <a:t>;</a:t>
            </a:r>
            <a:r>
              <a:rPr sz="1100" spc="165" dirty="0">
                <a:latin typeface="Calibri"/>
                <a:cs typeface="Calibri"/>
              </a:rPr>
              <a:t> </a:t>
            </a:r>
            <a:r>
              <a:rPr sz="1100" dirty="0">
                <a:latin typeface="Calibri"/>
                <a:cs typeface="Calibri"/>
              </a:rPr>
              <a:t>i.e.</a:t>
            </a:r>
            <a:r>
              <a:rPr sz="1100" spc="295" dirty="0">
                <a:latin typeface="Calibri"/>
                <a:cs typeface="Calibri"/>
              </a:rPr>
              <a:t> </a:t>
            </a:r>
            <a:r>
              <a:rPr sz="1100" i="1" spc="210" dirty="0">
                <a:latin typeface="Calibri"/>
                <a:cs typeface="Calibri"/>
              </a:rPr>
              <a:t>C</a:t>
            </a:r>
            <a:r>
              <a:rPr sz="1100" spc="210" dirty="0">
                <a:latin typeface="Calibri"/>
                <a:cs typeface="Calibri"/>
              </a:rPr>
              <a:t>(</a:t>
            </a:r>
            <a:r>
              <a:rPr sz="1100" i="1" spc="210" dirty="0">
                <a:latin typeface="Calibri"/>
                <a:cs typeface="Calibri"/>
              </a:rPr>
              <a:t>X</a:t>
            </a:r>
            <a:r>
              <a:rPr sz="1100" spc="210" dirty="0">
                <a:latin typeface="Calibri"/>
                <a:cs typeface="Calibri"/>
              </a:rPr>
              <a:t>)</a:t>
            </a:r>
            <a:r>
              <a:rPr sz="1100" spc="95" dirty="0">
                <a:latin typeface="Calibri"/>
                <a:cs typeface="Calibri"/>
              </a:rPr>
              <a:t> </a:t>
            </a:r>
            <a:r>
              <a:rPr sz="1100" dirty="0">
                <a:latin typeface="Cambria"/>
                <a:cs typeface="Cambria"/>
              </a:rPr>
              <a:t>∈</a:t>
            </a:r>
            <a:r>
              <a:rPr sz="1100" spc="95" dirty="0">
                <a:latin typeface="Cambria"/>
                <a:cs typeface="Cambria"/>
              </a:rPr>
              <a:t> </a:t>
            </a:r>
            <a:r>
              <a:rPr sz="1100" spc="-25" dirty="0">
                <a:latin typeface="Cambria"/>
                <a:cs typeface="Cambria"/>
              </a:rPr>
              <a:t>C</a:t>
            </a:r>
            <a:r>
              <a:rPr sz="1100" spc="-25" dirty="0">
                <a:latin typeface="Calibri"/>
                <a:cs typeface="Calibri"/>
              </a:rPr>
              <a:t>.</a:t>
            </a:r>
            <a:endParaRPr sz="1100" dirty="0">
              <a:latin typeface="Calibri"/>
              <a:cs typeface="Calibri"/>
            </a:endParaRPr>
          </a:p>
          <a:p>
            <a:pPr marL="146050" indent="-133350">
              <a:lnSpc>
                <a:spcPct val="100000"/>
              </a:lnSpc>
              <a:spcBef>
                <a:spcPts val="334"/>
              </a:spcBef>
              <a:buClr>
                <a:srgbClr val="3333B2"/>
              </a:buClr>
              <a:buSzPct val="90909"/>
              <a:buFont typeface="Cambria"/>
              <a:buChar char="•"/>
              <a:tabLst>
                <a:tab pos="146050" algn="l"/>
              </a:tabLst>
            </a:pPr>
            <a:r>
              <a:rPr sz="1100" dirty="0">
                <a:latin typeface="Calibri"/>
                <a:cs typeface="Calibri"/>
              </a:rPr>
              <a:t>Often</a:t>
            </a:r>
            <a:r>
              <a:rPr lang="en-JO" sz="1100" dirty="0">
                <a:latin typeface="Calibri"/>
                <a:cs typeface="Calibri"/>
              </a:rPr>
              <a:t>,</a:t>
            </a:r>
            <a:r>
              <a:rPr sz="1100" spc="155" dirty="0">
                <a:latin typeface="Calibri"/>
                <a:cs typeface="Calibri"/>
              </a:rPr>
              <a:t> </a:t>
            </a:r>
            <a:r>
              <a:rPr sz="1100" dirty="0">
                <a:latin typeface="Calibri"/>
                <a:cs typeface="Calibri"/>
              </a:rPr>
              <a:t>we</a:t>
            </a:r>
            <a:r>
              <a:rPr sz="1100" spc="155" dirty="0">
                <a:latin typeface="Calibri"/>
                <a:cs typeface="Calibri"/>
              </a:rPr>
              <a:t> </a:t>
            </a:r>
            <a:r>
              <a:rPr sz="1100" dirty="0">
                <a:latin typeface="Calibri"/>
                <a:cs typeface="Calibri"/>
              </a:rPr>
              <a:t>are</a:t>
            </a:r>
            <a:r>
              <a:rPr sz="1100" spc="160" dirty="0">
                <a:latin typeface="Calibri"/>
                <a:cs typeface="Calibri"/>
              </a:rPr>
              <a:t> </a:t>
            </a:r>
            <a:r>
              <a:rPr sz="1100" dirty="0">
                <a:latin typeface="Calibri"/>
                <a:cs typeface="Calibri"/>
              </a:rPr>
              <a:t>more</a:t>
            </a:r>
            <a:r>
              <a:rPr sz="1100" spc="155" dirty="0">
                <a:latin typeface="Calibri"/>
                <a:cs typeface="Calibri"/>
              </a:rPr>
              <a:t> </a:t>
            </a:r>
            <a:r>
              <a:rPr sz="1100" dirty="0">
                <a:latin typeface="Calibri"/>
                <a:cs typeface="Calibri"/>
              </a:rPr>
              <a:t>interested</a:t>
            </a:r>
            <a:r>
              <a:rPr sz="1100" spc="160" dirty="0">
                <a:latin typeface="Calibri"/>
                <a:cs typeface="Calibri"/>
              </a:rPr>
              <a:t> </a:t>
            </a:r>
            <a:r>
              <a:rPr sz="1100" dirty="0">
                <a:latin typeface="Calibri"/>
                <a:cs typeface="Calibri"/>
              </a:rPr>
              <a:t>in</a:t>
            </a:r>
            <a:r>
              <a:rPr sz="1100" spc="155" dirty="0">
                <a:latin typeface="Calibri"/>
                <a:cs typeface="Calibri"/>
              </a:rPr>
              <a:t> </a:t>
            </a:r>
            <a:r>
              <a:rPr sz="1100" dirty="0">
                <a:latin typeface="Calibri"/>
                <a:cs typeface="Calibri"/>
              </a:rPr>
              <a:t>estimating</a:t>
            </a:r>
            <a:r>
              <a:rPr sz="1100" spc="160" dirty="0">
                <a:latin typeface="Calibri"/>
                <a:cs typeface="Calibri"/>
              </a:rPr>
              <a:t> </a:t>
            </a:r>
            <a:r>
              <a:rPr sz="1100" dirty="0">
                <a:latin typeface="Calibri"/>
                <a:cs typeface="Calibri"/>
              </a:rPr>
              <a:t>the</a:t>
            </a:r>
            <a:r>
              <a:rPr sz="1100" spc="155" dirty="0">
                <a:latin typeface="Calibri"/>
                <a:cs typeface="Calibri"/>
              </a:rPr>
              <a:t> </a:t>
            </a:r>
            <a:r>
              <a:rPr sz="1100" i="1" spc="-10" dirty="0">
                <a:solidFill>
                  <a:srgbClr val="009900"/>
                </a:solidFill>
                <a:latin typeface="Calibri"/>
                <a:cs typeface="Calibri"/>
              </a:rPr>
              <a:t>probabilities</a:t>
            </a:r>
            <a:endParaRPr sz="1100" dirty="0">
              <a:latin typeface="Calibri"/>
              <a:cs typeface="Calibri"/>
            </a:endParaRPr>
          </a:p>
          <a:p>
            <a:pPr marL="144780">
              <a:lnSpc>
                <a:spcPct val="100000"/>
              </a:lnSpc>
              <a:spcBef>
                <a:spcPts val="35"/>
              </a:spcBef>
            </a:pPr>
            <a:r>
              <a:rPr sz="1100" dirty="0">
                <a:latin typeface="Calibri"/>
                <a:cs typeface="Calibri"/>
              </a:rPr>
              <a:t>that</a:t>
            </a:r>
            <a:r>
              <a:rPr sz="1100" spc="165" dirty="0">
                <a:latin typeface="Calibri"/>
                <a:cs typeface="Calibri"/>
              </a:rPr>
              <a:t> </a:t>
            </a:r>
            <a:r>
              <a:rPr sz="1100" i="1" spc="325" dirty="0">
                <a:latin typeface="Calibri"/>
                <a:cs typeface="Calibri"/>
              </a:rPr>
              <a:t>X</a:t>
            </a:r>
            <a:r>
              <a:rPr sz="1100" i="1" spc="270" dirty="0">
                <a:latin typeface="Calibri"/>
                <a:cs typeface="Calibri"/>
              </a:rPr>
              <a:t> </a:t>
            </a:r>
            <a:r>
              <a:rPr sz="1100" dirty="0">
                <a:latin typeface="Calibri"/>
                <a:cs typeface="Calibri"/>
              </a:rPr>
              <a:t>belongs</a:t>
            </a:r>
            <a:r>
              <a:rPr sz="1100" spc="175" dirty="0">
                <a:latin typeface="Calibri"/>
                <a:cs typeface="Calibri"/>
              </a:rPr>
              <a:t> </a:t>
            </a:r>
            <a:r>
              <a:rPr sz="1100" dirty="0">
                <a:latin typeface="Calibri"/>
                <a:cs typeface="Calibri"/>
              </a:rPr>
              <a:t>to</a:t>
            </a:r>
            <a:r>
              <a:rPr sz="1100" spc="170" dirty="0">
                <a:latin typeface="Calibri"/>
                <a:cs typeface="Calibri"/>
              </a:rPr>
              <a:t> </a:t>
            </a:r>
            <a:r>
              <a:rPr sz="1100" dirty="0">
                <a:latin typeface="Calibri"/>
                <a:cs typeface="Calibri"/>
              </a:rPr>
              <a:t>each</a:t>
            </a:r>
            <a:r>
              <a:rPr sz="1100" spc="170" dirty="0">
                <a:latin typeface="Calibri"/>
                <a:cs typeface="Calibri"/>
              </a:rPr>
              <a:t> </a:t>
            </a:r>
            <a:r>
              <a:rPr sz="1100" dirty="0">
                <a:latin typeface="Calibri"/>
                <a:cs typeface="Calibri"/>
              </a:rPr>
              <a:t>category</a:t>
            </a:r>
            <a:r>
              <a:rPr sz="1100" spc="175" dirty="0">
                <a:latin typeface="Calibri"/>
                <a:cs typeface="Calibri"/>
              </a:rPr>
              <a:t> </a:t>
            </a:r>
            <a:r>
              <a:rPr sz="1100" dirty="0">
                <a:latin typeface="Calibri"/>
                <a:cs typeface="Calibri"/>
              </a:rPr>
              <a:t>in</a:t>
            </a:r>
            <a:r>
              <a:rPr sz="1100" spc="170" dirty="0">
                <a:latin typeface="Calibri"/>
                <a:cs typeface="Calibri"/>
              </a:rPr>
              <a:t> </a:t>
            </a:r>
            <a:r>
              <a:rPr sz="1100" spc="-25" dirty="0">
                <a:latin typeface="Cambria"/>
                <a:cs typeface="Cambria"/>
              </a:rPr>
              <a:t>C</a:t>
            </a:r>
            <a:r>
              <a:rPr sz="1100" spc="-25" dirty="0">
                <a:latin typeface="Calibri"/>
                <a:cs typeface="Calibri"/>
              </a:rPr>
              <a:t>.</a:t>
            </a:r>
            <a:endParaRPr sz="1100" dirty="0">
              <a:latin typeface="Calibri"/>
              <a:cs typeface="Calibri"/>
            </a:endParaRPr>
          </a:p>
          <a:p>
            <a:pPr marL="144780" marR="20955">
              <a:lnSpc>
                <a:spcPct val="102600"/>
              </a:lnSpc>
              <a:spcBef>
                <a:spcPts val="495"/>
              </a:spcBef>
            </a:pPr>
            <a:r>
              <a:rPr sz="1100" dirty="0">
                <a:latin typeface="Calibri"/>
                <a:cs typeface="Calibri"/>
              </a:rPr>
              <a:t>For</a:t>
            </a:r>
            <a:r>
              <a:rPr sz="1100" spc="160" dirty="0">
                <a:latin typeface="Calibri"/>
                <a:cs typeface="Calibri"/>
              </a:rPr>
              <a:t> </a:t>
            </a:r>
            <a:r>
              <a:rPr sz="1100" dirty="0">
                <a:latin typeface="Calibri"/>
                <a:cs typeface="Calibri"/>
              </a:rPr>
              <a:t>example,</a:t>
            </a:r>
            <a:r>
              <a:rPr sz="1100" spc="160" dirty="0">
                <a:latin typeface="Calibri"/>
                <a:cs typeface="Calibri"/>
              </a:rPr>
              <a:t> </a:t>
            </a:r>
            <a:r>
              <a:rPr sz="1100" spc="55" dirty="0">
                <a:latin typeface="Calibri"/>
                <a:cs typeface="Calibri"/>
              </a:rPr>
              <a:t>it</a:t>
            </a:r>
            <a:r>
              <a:rPr sz="1100" spc="160" dirty="0">
                <a:latin typeface="Calibri"/>
                <a:cs typeface="Calibri"/>
              </a:rPr>
              <a:t> </a:t>
            </a:r>
            <a:r>
              <a:rPr sz="1100" dirty="0">
                <a:latin typeface="Calibri"/>
                <a:cs typeface="Calibri"/>
              </a:rPr>
              <a:t>is</a:t>
            </a:r>
            <a:r>
              <a:rPr sz="1100" spc="165" dirty="0">
                <a:latin typeface="Calibri"/>
                <a:cs typeface="Calibri"/>
              </a:rPr>
              <a:t> </a:t>
            </a:r>
            <a:r>
              <a:rPr sz="1100" dirty="0">
                <a:latin typeface="Calibri"/>
                <a:cs typeface="Calibri"/>
              </a:rPr>
              <a:t>more</a:t>
            </a:r>
            <a:r>
              <a:rPr sz="1100" spc="160" dirty="0">
                <a:latin typeface="Calibri"/>
                <a:cs typeface="Calibri"/>
              </a:rPr>
              <a:t> </a:t>
            </a:r>
            <a:r>
              <a:rPr sz="1100" dirty="0">
                <a:latin typeface="Calibri"/>
                <a:cs typeface="Calibri"/>
              </a:rPr>
              <a:t>valuable</a:t>
            </a:r>
            <a:r>
              <a:rPr sz="1100" spc="160" dirty="0">
                <a:latin typeface="Calibri"/>
                <a:cs typeface="Calibri"/>
              </a:rPr>
              <a:t> </a:t>
            </a:r>
            <a:r>
              <a:rPr sz="1100" dirty="0">
                <a:latin typeface="Calibri"/>
                <a:cs typeface="Calibri"/>
              </a:rPr>
              <a:t>to</a:t>
            </a:r>
            <a:r>
              <a:rPr sz="1100" spc="155" dirty="0">
                <a:latin typeface="Calibri"/>
                <a:cs typeface="Calibri"/>
              </a:rPr>
              <a:t> </a:t>
            </a:r>
            <a:r>
              <a:rPr sz="1100" dirty="0">
                <a:latin typeface="Calibri"/>
                <a:cs typeface="Calibri"/>
              </a:rPr>
              <a:t>have</a:t>
            </a:r>
            <a:r>
              <a:rPr sz="1100" spc="165" dirty="0">
                <a:latin typeface="Calibri"/>
                <a:cs typeface="Calibri"/>
              </a:rPr>
              <a:t> </a:t>
            </a:r>
            <a:r>
              <a:rPr sz="1100" dirty="0">
                <a:latin typeface="Calibri"/>
                <a:cs typeface="Calibri"/>
              </a:rPr>
              <a:t>an</a:t>
            </a:r>
            <a:r>
              <a:rPr sz="1100" spc="160" dirty="0">
                <a:latin typeface="Calibri"/>
                <a:cs typeface="Calibri"/>
              </a:rPr>
              <a:t> </a:t>
            </a:r>
            <a:r>
              <a:rPr sz="1100" dirty="0">
                <a:latin typeface="Calibri"/>
                <a:cs typeface="Calibri"/>
              </a:rPr>
              <a:t>estimate</a:t>
            </a:r>
            <a:r>
              <a:rPr sz="1100" spc="160" dirty="0">
                <a:latin typeface="Calibri"/>
                <a:cs typeface="Calibri"/>
              </a:rPr>
              <a:t> </a:t>
            </a:r>
            <a:r>
              <a:rPr sz="1100" dirty="0">
                <a:latin typeface="Calibri"/>
                <a:cs typeface="Calibri"/>
              </a:rPr>
              <a:t>of</a:t>
            </a:r>
            <a:r>
              <a:rPr sz="1100" spc="160" dirty="0">
                <a:latin typeface="Calibri"/>
                <a:cs typeface="Calibri"/>
              </a:rPr>
              <a:t> </a:t>
            </a:r>
            <a:r>
              <a:rPr sz="1100" spc="-25" dirty="0">
                <a:latin typeface="Calibri"/>
                <a:cs typeface="Calibri"/>
              </a:rPr>
              <a:t>the </a:t>
            </a:r>
            <a:r>
              <a:rPr sz="1100" dirty="0">
                <a:latin typeface="Calibri"/>
                <a:cs typeface="Calibri"/>
              </a:rPr>
              <a:t>probability</a:t>
            </a:r>
            <a:r>
              <a:rPr sz="1100" spc="265" dirty="0">
                <a:latin typeface="Calibri"/>
                <a:cs typeface="Calibri"/>
              </a:rPr>
              <a:t> </a:t>
            </a:r>
            <a:r>
              <a:rPr sz="1100" dirty="0">
                <a:latin typeface="Calibri"/>
                <a:cs typeface="Calibri"/>
              </a:rPr>
              <a:t>that</a:t>
            </a:r>
            <a:r>
              <a:rPr sz="1100" spc="265" dirty="0">
                <a:latin typeface="Calibri"/>
                <a:cs typeface="Calibri"/>
              </a:rPr>
              <a:t> </a:t>
            </a:r>
            <a:r>
              <a:rPr sz="1100" dirty="0">
                <a:latin typeface="Calibri"/>
                <a:cs typeface="Calibri"/>
              </a:rPr>
              <a:t>an</a:t>
            </a:r>
            <a:r>
              <a:rPr sz="1100" spc="265" dirty="0">
                <a:latin typeface="Calibri"/>
                <a:cs typeface="Calibri"/>
              </a:rPr>
              <a:t> </a:t>
            </a:r>
            <a:r>
              <a:rPr sz="1100" dirty="0">
                <a:latin typeface="Calibri"/>
                <a:cs typeface="Calibri"/>
              </a:rPr>
              <a:t>insurance</a:t>
            </a:r>
            <a:r>
              <a:rPr sz="1100" spc="265" dirty="0">
                <a:latin typeface="Calibri"/>
                <a:cs typeface="Calibri"/>
              </a:rPr>
              <a:t> </a:t>
            </a:r>
            <a:r>
              <a:rPr sz="1100" dirty="0">
                <a:latin typeface="Calibri"/>
                <a:cs typeface="Calibri"/>
              </a:rPr>
              <a:t>claim</a:t>
            </a:r>
            <a:r>
              <a:rPr sz="1100" spc="260" dirty="0">
                <a:latin typeface="Calibri"/>
                <a:cs typeface="Calibri"/>
              </a:rPr>
              <a:t> </a:t>
            </a:r>
            <a:r>
              <a:rPr sz="1100" dirty="0">
                <a:latin typeface="Calibri"/>
                <a:cs typeface="Calibri"/>
              </a:rPr>
              <a:t>is</a:t>
            </a:r>
            <a:r>
              <a:rPr sz="1100" spc="265" dirty="0">
                <a:latin typeface="Calibri"/>
                <a:cs typeface="Calibri"/>
              </a:rPr>
              <a:t> </a:t>
            </a:r>
            <a:r>
              <a:rPr sz="1100" dirty="0">
                <a:latin typeface="Calibri"/>
                <a:cs typeface="Calibri"/>
              </a:rPr>
              <a:t>fraudulent,</a:t>
            </a:r>
            <a:r>
              <a:rPr sz="1100" spc="265" dirty="0">
                <a:latin typeface="Calibri"/>
                <a:cs typeface="Calibri"/>
              </a:rPr>
              <a:t> </a:t>
            </a:r>
            <a:r>
              <a:rPr sz="1100" dirty="0">
                <a:latin typeface="Calibri"/>
                <a:cs typeface="Calibri"/>
              </a:rPr>
              <a:t>than</a:t>
            </a:r>
            <a:r>
              <a:rPr sz="1100" spc="270" dirty="0">
                <a:latin typeface="Calibri"/>
                <a:cs typeface="Calibri"/>
              </a:rPr>
              <a:t> </a:t>
            </a:r>
            <a:r>
              <a:rPr sz="1100" spc="-50" dirty="0">
                <a:latin typeface="Calibri"/>
                <a:cs typeface="Calibri"/>
              </a:rPr>
              <a:t>a</a:t>
            </a:r>
            <a:r>
              <a:rPr sz="1100" dirty="0">
                <a:latin typeface="Calibri"/>
                <a:cs typeface="Calibri"/>
              </a:rPr>
              <a:t> classification</a:t>
            </a:r>
            <a:r>
              <a:rPr sz="1100" spc="260" dirty="0">
                <a:latin typeface="Calibri"/>
                <a:cs typeface="Calibri"/>
              </a:rPr>
              <a:t> </a:t>
            </a:r>
            <a:r>
              <a:rPr sz="1100" dirty="0">
                <a:latin typeface="Calibri"/>
                <a:cs typeface="Calibri"/>
              </a:rPr>
              <a:t>fraudulent</a:t>
            </a:r>
            <a:r>
              <a:rPr sz="1100" spc="260" dirty="0">
                <a:latin typeface="Calibri"/>
                <a:cs typeface="Calibri"/>
              </a:rPr>
              <a:t> </a:t>
            </a:r>
            <a:r>
              <a:rPr sz="1100" dirty="0">
                <a:latin typeface="Calibri"/>
                <a:cs typeface="Calibri"/>
              </a:rPr>
              <a:t>or</a:t>
            </a:r>
            <a:r>
              <a:rPr sz="1100" spc="265" dirty="0">
                <a:latin typeface="Calibri"/>
                <a:cs typeface="Calibri"/>
              </a:rPr>
              <a:t> </a:t>
            </a:r>
            <a:r>
              <a:rPr sz="1100" spc="-20" dirty="0">
                <a:latin typeface="Calibri"/>
                <a:cs typeface="Calibri"/>
              </a:rPr>
              <a:t>not.</a:t>
            </a:r>
            <a:endParaRPr sz="1100" dirty="0">
              <a:latin typeface="Calibri"/>
              <a:cs typeface="Calibri"/>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7EB5-577F-D01B-0309-0291BD8606BC}"/>
              </a:ext>
            </a:extLst>
          </p:cNvPr>
          <p:cNvSpPr>
            <a:spLocks noGrp="1"/>
          </p:cNvSpPr>
          <p:nvPr>
            <p:ph type="title"/>
          </p:nvPr>
        </p:nvSpPr>
        <p:spPr>
          <a:xfrm>
            <a:off x="1085850" y="211466"/>
            <a:ext cx="2590800" cy="299710"/>
          </a:xfrm>
        </p:spPr>
        <p:txBody>
          <a:bodyPr/>
          <a:lstStyle/>
          <a:p>
            <a:pPr rtl="0"/>
            <a:r>
              <a:rPr lang="en-US" dirty="0"/>
              <a:t>Types of Logistic Regression</a:t>
            </a:r>
            <a:br>
              <a:rPr lang="en-US" b="1" i="0" u="none" strike="noStrike" dirty="0">
                <a:solidFill>
                  <a:srgbClr val="273239"/>
                </a:solidFill>
                <a:effectLst/>
                <a:latin typeface="Nunito" pitchFamily="2" charset="77"/>
              </a:rPr>
            </a:br>
            <a:endParaRPr lang="en-JO" dirty="0"/>
          </a:p>
        </p:txBody>
      </p:sp>
      <p:sp>
        <p:nvSpPr>
          <p:cNvPr id="3" name="Text Placeholder 2">
            <a:extLst>
              <a:ext uri="{FF2B5EF4-FFF2-40B4-BE49-F238E27FC236}">
                <a16:creationId xmlns:a16="http://schemas.microsoft.com/office/drawing/2014/main" id="{4B04B719-2193-590C-DF82-2D57FC8C11A0}"/>
              </a:ext>
            </a:extLst>
          </p:cNvPr>
          <p:cNvSpPr>
            <a:spLocks noGrp="1"/>
          </p:cNvSpPr>
          <p:nvPr>
            <p:ph type="body" idx="1"/>
          </p:nvPr>
        </p:nvSpPr>
        <p:spPr>
          <a:xfrm>
            <a:off x="367931" y="856397"/>
            <a:ext cx="3874236" cy="2200602"/>
          </a:xfrm>
        </p:spPr>
        <p:txBody>
          <a:bodyPr/>
          <a:lstStyle/>
          <a:p>
            <a:pPr algn="l" rtl="0" fontAlgn="base"/>
            <a:r>
              <a:rPr lang="en-US" b="0" i="0" u="none" strike="noStrike" dirty="0">
                <a:solidFill>
                  <a:srgbClr val="273239"/>
                </a:solidFill>
                <a:effectLst/>
                <a:latin typeface="Nunito" pitchFamily="2" charset="77"/>
              </a:rPr>
              <a:t>On the basis of the categories, Logistic Regression can be classified into three types: </a:t>
            </a:r>
          </a:p>
          <a:p>
            <a:pPr algn="l" rtl="0" fontAlgn="base"/>
            <a:endParaRPr lang="en-US" b="0" i="0" u="none" strike="noStrike" dirty="0">
              <a:solidFill>
                <a:srgbClr val="273239"/>
              </a:solidFill>
              <a:effectLst/>
              <a:latin typeface="Nunito" pitchFamily="2" charset="77"/>
            </a:endParaRPr>
          </a:p>
          <a:p>
            <a:pPr algn="l" fontAlgn="base">
              <a:buFont typeface="+mj-lt"/>
              <a:buAutoNum type="arabicPeriod"/>
            </a:pPr>
            <a:r>
              <a:rPr lang="en-US" b="1" i="0" u="none" strike="noStrike" dirty="0">
                <a:solidFill>
                  <a:srgbClr val="273239"/>
                </a:solidFill>
                <a:effectLst/>
                <a:latin typeface="Nunito" pitchFamily="2" charset="77"/>
              </a:rPr>
              <a:t>Binomial:</a:t>
            </a:r>
            <a:r>
              <a:rPr lang="en-US" b="0" i="0" u="none" strike="noStrike" dirty="0">
                <a:solidFill>
                  <a:srgbClr val="273239"/>
                </a:solidFill>
                <a:effectLst/>
                <a:latin typeface="Nunito" pitchFamily="2" charset="77"/>
              </a:rPr>
              <a:t> In binomial Logistic regression, there can be only two possible types of the dependent variables, such as 0 or 1, Pass or Fail, etc. </a:t>
            </a:r>
          </a:p>
          <a:p>
            <a:pPr algn="l" fontAlgn="base">
              <a:buFont typeface="+mj-lt"/>
              <a:buAutoNum type="arabicPeriod" startAt="2"/>
            </a:pPr>
            <a:r>
              <a:rPr lang="en-US" b="1" i="0" u="none" strike="noStrike" dirty="0">
                <a:solidFill>
                  <a:srgbClr val="273239"/>
                </a:solidFill>
                <a:effectLst/>
                <a:latin typeface="Nunito" pitchFamily="2" charset="77"/>
              </a:rPr>
              <a:t>Multinomial:</a:t>
            </a:r>
            <a:r>
              <a:rPr lang="en-US" b="0" i="0" u="none" strike="noStrike" dirty="0">
                <a:solidFill>
                  <a:srgbClr val="273239"/>
                </a:solidFill>
                <a:effectLst/>
                <a:latin typeface="Nunito" pitchFamily="2" charset="77"/>
              </a:rPr>
              <a:t> In multinomial Logistic regression, there can be 3 or more possible unordered types of the dependent variable, such as “cat”, “dogs”, or “sheep” </a:t>
            </a:r>
          </a:p>
          <a:p>
            <a:pPr algn="l" fontAlgn="base">
              <a:buFont typeface="+mj-lt"/>
              <a:buAutoNum type="arabicPeriod" startAt="3"/>
            </a:pPr>
            <a:r>
              <a:rPr lang="en-US" b="1" i="0" u="none" strike="noStrike" dirty="0">
                <a:solidFill>
                  <a:srgbClr val="273239"/>
                </a:solidFill>
                <a:effectLst/>
                <a:latin typeface="Nunito" pitchFamily="2" charset="77"/>
              </a:rPr>
              <a:t>Ordinal: </a:t>
            </a:r>
            <a:r>
              <a:rPr lang="en-US" b="0" i="0" u="none" strike="noStrike" dirty="0">
                <a:solidFill>
                  <a:srgbClr val="273239"/>
                </a:solidFill>
                <a:effectLst/>
                <a:latin typeface="Nunito" pitchFamily="2" charset="77"/>
              </a:rPr>
              <a:t>In ordinal Logistic regression, there can be 3 or more possible ordered types of dependent variables, such as “low”, “Medium”, or “High”.</a:t>
            </a:r>
          </a:p>
          <a:p>
            <a:pPr marL="0" algn="l" rtl="0"/>
            <a:endParaRPr lang="en-JO" dirty="0"/>
          </a:p>
        </p:txBody>
      </p:sp>
      <p:sp>
        <p:nvSpPr>
          <p:cNvPr id="4" name="Footer Placeholder 3">
            <a:extLst>
              <a:ext uri="{FF2B5EF4-FFF2-40B4-BE49-F238E27FC236}">
                <a16:creationId xmlns:a16="http://schemas.microsoft.com/office/drawing/2014/main" id="{073598CC-294A-0A69-C2C4-5A768A62FFEF}"/>
              </a:ext>
            </a:extLst>
          </p:cNvPr>
          <p:cNvSpPr>
            <a:spLocks noGrp="1"/>
          </p:cNvSpPr>
          <p:nvPr>
            <p:ph type="ftr" sz="quarter" idx="5"/>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CA34E106-9906-CE55-60C4-4C4D436C3049}"/>
              </a:ext>
            </a:extLst>
          </p:cNvPr>
          <p:cNvSpPr>
            <a:spLocks noGrp="1"/>
          </p:cNvSpPr>
          <p:nvPr>
            <p:ph type="sldNum" sz="quarter" idx="7"/>
          </p:nvPr>
        </p:nvSpPr>
        <p:spPr/>
        <p:txBody>
          <a:bodyPr/>
          <a:lstStyle/>
          <a:p>
            <a:pPr marL="38100">
              <a:lnSpc>
                <a:spcPts val="670"/>
              </a:lnSpc>
            </a:pPr>
            <a:fld id="{81D60167-4931-47E6-BA6A-407CBD079E47}" type="slidenum">
              <a:rPr lang="en-JO" smtClean="0"/>
              <a:t>20</a:t>
            </a:fld>
            <a:r>
              <a:rPr lang="en-JO" spc="-240"/>
              <a:t> </a:t>
            </a:r>
            <a:r>
              <a:rPr lang="en-JO"/>
              <a:t>/</a:t>
            </a:r>
            <a:r>
              <a:rPr lang="en-JO" spc="-245"/>
              <a:t> </a:t>
            </a:r>
            <a:r>
              <a:rPr lang="en-JO"/>
              <a:t>29</a:t>
            </a:r>
            <a:endParaRPr lang="en-JO" dirty="0"/>
          </a:p>
        </p:txBody>
      </p:sp>
    </p:spTree>
    <p:extLst>
      <p:ext uri="{BB962C8B-B14F-4D97-AF65-F5344CB8AC3E}">
        <p14:creationId xmlns:p14="http://schemas.microsoft.com/office/powerpoint/2010/main" val="3894371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069D-6C54-CD3C-D858-482C6A67CF7D}"/>
              </a:ext>
            </a:extLst>
          </p:cNvPr>
          <p:cNvSpPr>
            <a:spLocks noGrp="1"/>
          </p:cNvSpPr>
          <p:nvPr>
            <p:ph type="title"/>
          </p:nvPr>
        </p:nvSpPr>
        <p:spPr>
          <a:xfrm>
            <a:off x="183412" y="358775"/>
            <a:ext cx="4438650" cy="1477328"/>
          </a:xfrm>
        </p:spPr>
        <p:txBody>
          <a:bodyPr/>
          <a:lstStyle/>
          <a:p>
            <a:pPr algn="ctr"/>
            <a:r>
              <a:rPr lang="en-JO" sz="4800" dirty="0"/>
              <a:t>Na</a:t>
            </a:r>
            <a:r>
              <a:rPr lang="en-US" sz="4800" dirty="0" err="1"/>
              <a:t>ï</a:t>
            </a:r>
            <a:r>
              <a:rPr lang="en-JO" sz="4800" dirty="0"/>
              <a:t>ve Bayes Classification</a:t>
            </a:r>
          </a:p>
        </p:txBody>
      </p:sp>
      <p:sp>
        <p:nvSpPr>
          <p:cNvPr id="3" name="Text Placeholder 2">
            <a:extLst>
              <a:ext uri="{FF2B5EF4-FFF2-40B4-BE49-F238E27FC236}">
                <a16:creationId xmlns:a16="http://schemas.microsoft.com/office/drawing/2014/main" id="{5F2FADE4-50D1-5ABD-6133-7D6ABC80777A}"/>
              </a:ext>
            </a:extLst>
          </p:cNvPr>
          <p:cNvSpPr>
            <a:spLocks noGrp="1"/>
          </p:cNvSpPr>
          <p:nvPr>
            <p:ph type="body" idx="1"/>
          </p:nvPr>
        </p:nvSpPr>
        <p:spPr>
          <a:xfrm>
            <a:off x="367931" y="663575"/>
            <a:ext cx="3874236" cy="2085122"/>
          </a:xfrm>
        </p:spPr>
        <p:txBody>
          <a:bodyPr/>
          <a:lstStyle/>
          <a:p>
            <a:pPr marL="0" algn="l" rtl="0"/>
            <a:endParaRPr lang="en-JO" dirty="0"/>
          </a:p>
        </p:txBody>
      </p:sp>
      <p:sp>
        <p:nvSpPr>
          <p:cNvPr id="4" name="Footer Placeholder 3">
            <a:extLst>
              <a:ext uri="{FF2B5EF4-FFF2-40B4-BE49-F238E27FC236}">
                <a16:creationId xmlns:a16="http://schemas.microsoft.com/office/drawing/2014/main" id="{93790062-E620-9B35-3FA7-642C8399DA3C}"/>
              </a:ext>
            </a:extLst>
          </p:cNvPr>
          <p:cNvSpPr>
            <a:spLocks noGrp="1"/>
          </p:cNvSpPr>
          <p:nvPr>
            <p:ph type="ftr" sz="quarter" idx="5"/>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9761D7FB-6697-1A70-0F49-3B2F6FE225EA}"/>
              </a:ext>
            </a:extLst>
          </p:cNvPr>
          <p:cNvSpPr>
            <a:spLocks noGrp="1"/>
          </p:cNvSpPr>
          <p:nvPr>
            <p:ph type="sldNum" sz="quarter" idx="7"/>
          </p:nvPr>
        </p:nvSpPr>
        <p:spPr/>
        <p:txBody>
          <a:bodyPr/>
          <a:lstStyle/>
          <a:p>
            <a:pPr marL="38100">
              <a:lnSpc>
                <a:spcPts val="670"/>
              </a:lnSpc>
            </a:pPr>
            <a:fld id="{81D60167-4931-47E6-BA6A-407CBD079E47}" type="slidenum">
              <a:rPr lang="en-JO" smtClean="0"/>
              <a:t>21</a:t>
            </a:fld>
            <a:r>
              <a:rPr lang="en-JO" spc="-240"/>
              <a:t> </a:t>
            </a:r>
            <a:r>
              <a:rPr lang="en-JO"/>
              <a:t>/</a:t>
            </a:r>
            <a:r>
              <a:rPr lang="en-JO" spc="-245"/>
              <a:t> </a:t>
            </a:r>
            <a:r>
              <a:rPr lang="en-JO"/>
              <a:t>29</a:t>
            </a:r>
            <a:endParaRPr lang="en-JO" dirty="0"/>
          </a:p>
        </p:txBody>
      </p:sp>
    </p:spTree>
    <p:extLst>
      <p:ext uri="{BB962C8B-B14F-4D97-AF65-F5344CB8AC3E}">
        <p14:creationId xmlns:p14="http://schemas.microsoft.com/office/powerpoint/2010/main" val="929285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63BE-5ECD-2346-84AE-7606AE6106DE}"/>
              </a:ext>
            </a:extLst>
          </p:cNvPr>
          <p:cNvSpPr>
            <a:spLocks noGrp="1"/>
          </p:cNvSpPr>
          <p:nvPr>
            <p:ph type="title"/>
          </p:nvPr>
        </p:nvSpPr>
        <p:spPr>
          <a:xfrm>
            <a:off x="1754149" y="211465"/>
            <a:ext cx="1101801" cy="215444"/>
          </a:xfrm>
        </p:spPr>
        <p:txBody>
          <a:bodyPr/>
          <a:lstStyle/>
          <a:p>
            <a:r>
              <a:rPr lang="en-US" b="1" dirty="0"/>
              <a:t>Naive Bayes</a:t>
            </a:r>
          </a:p>
        </p:txBody>
      </p:sp>
      <p:sp>
        <p:nvSpPr>
          <p:cNvPr id="3" name="Content Placeholder 2">
            <a:extLst>
              <a:ext uri="{FF2B5EF4-FFF2-40B4-BE49-F238E27FC236}">
                <a16:creationId xmlns:a16="http://schemas.microsoft.com/office/drawing/2014/main" id="{5345B2D3-B502-C649-BE08-F88247F0524E}"/>
              </a:ext>
            </a:extLst>
          </p:cNvPr>
          <p:cNvSpPr>
            <a:spLocks noGrp="1"/>
          </p:cNvSpPr>
          <p:nvPr>
            <p:ph idx="1"/>
          </p:nvPr>
        </p:nvSpPr>
        <p:spPr>
          <a:xfrm>
            <a:off x="367931" y="587375"/>
            <a:ext cx="3874236" cy="1862048"/>
          </a:xfrm>
        </p:spPr>
        <p:txBody>
          <a:bodyPr/>
          <a:lstStyle/>
          <a:p>
            <a:r>
              <a:rPr lang="en-US" dirty="0"/>
              <a:t> One of the most powerful algorithms for </a:t>
            </a:r>
            <a:r>
              <a:rPr lang="en-US" b="1" dirty="0"/>
              <a:t>classification</a:t>
            </a:r>
            <a:r>
              <a:rPr lang="en-US" dirty="0"/>
              <a:t> based on Bayes' Theorem with an assumption of independence among predictors.</a:t>
            </a:r>
            <a:br>
              <a:rPr lang="en-US" dirty="0"/>
            </a:br>
            <a:endParaRPr lang="en-US" dirty="0"/>
          </a:p>
          <a:p>
            <a:r>
              <a:rPr lang="en-US" dirty="0"/>
              <a:t>The Naive Bayes classifier assumes that the presence of a feature in a class is unrelated to any other feature. </a:t>
            </a:r>
          </a:p>
          <a:p>
            <a:br>
              <a:rPr lang="en-US" dirty="0"/>
            </a:br>
            <a:r>
              <a:rPr lang="en-US" dirty="0"/>
              <a:t>In statistics and probability theory, </a:t>
            </a:r>
            <a:r>
              <a:rPr lang="en-US" b="1" dirty="0"/>
              <a:t>Bayes'</a:t>
            </a:r>
            <a:r>
              <a:rPr lang="en-US" dirty="0"/>
              <a:t> theorem describes the probability of an event, based on prior knowledge of conditions that might be related to the event. It serves as a way to figure out conditional probability.</a:t>
            </a:r>
          </a:p>
        </p:txBody>
      </p:sp>
      <p:sp>
        <p:nvSpPr>
          <p:cNvPr id="4" name="Date Placeholder 3">
            <a:extLst>
              <a:ext uri="{FF2B5EF4-FFF2-40B4-BE49-F238E27FC236}">
                <a16:creationId xmlns:a16="http://schemas.microsoft.com/office/drawing/2014/main" id="{6DDDF98A-AFF8-CB46-A0F8-4C8453B31794}"/>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2021-2022</a:t>
            </a:r>
            <a:endParaRPr lang="en-US" dirty="0"/>
          </a:p>
        </p:txBody>
      </p:sp>
      <p:sp>
        <p:nvSpPr>
          <p:cNvPr id="5" name="Slide Number Placeholder 4">
            <a:extLst>
              <a:ext uri="{FF2B5EF4-FFF2-40B4-BE49-F238E27FC236}">
                <a16:creationId xmlns:a16="http://schemas.microsoft.com/office/drawing/2014/main" id="{3EE03749-6F8A-D74A-BDF0-9D5F9C9A1ED9}"/>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22</a:t>
            </a:fld>
            <a:endParaRPr lang="en-US" dirty="0"/>
          </a:p>
        </p:txBody>
      </p:sp>
      <p:pic>
        <p:nvPicPr>
          <p:cNvPr id="6" name="Picture 5">
            <a:extLst>
              <a:ext uri="{FF2B5EF4-FFF2-40B4-BE49-F238E27FC236}">
                <a16:creationId xmlns:a16="http://schemas.microsoft.com/office/drawing/2014/main" id="{D39E16D7-FA9B-8844-9F70-DCD748634771}"/>
              </a:ext>
            </a:extLst>
          </p:cNvPr>
          <p:cNvPicPr>
            <a:picLocks noChangeAspect="1"/>
          </p:cNvPicPr>
          <p:nvPr/>
        </p:nvPicPr>
        <p:blipFill>
          <a:blip r:embed="rId2"/>
          <a:stretch>
            <a:fillRect/>
          </a:stretch>
        </p:blipFill>
        <p:spPr>
          <a:xfrm>
            <a:off x="1301173" y="2624660"/>
            <a:ext cx="2007751" cy="637842"/>
          </a:xfrm>
          <a:prstGeom prst="rect">
            <a:avLst/>
          </a:prstGeom>
        </p:spPr>
      </p:pic>
      <p:sp>
        <p:nvSpPr>
          <p:cNvPr id="7" name="Footer Placeholder 6">
            <a:extLst>
              <a:ext uri="{FF2B5EF4-FFF2-40B4-BE49-F238E27FC236}">
                <a16:creationId xmlns:a16="http://schemas.microsoft.com/office/drawing/2014/main" id="{51499CAF-7F6F-A04B-9511-630B763FFEEA}"/>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2068959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665D1D4-9358-0149-AB5D-6394A20A1B49}"/>
              </a:ext>
            </a:extLst>
          </p:cNvPr>
          <p:cNvSpPr>
            <a:spLocks noGrp="1" noChangeArrowheads="1"/>
          </p:cNvSpPr>
          <p:nvPr>
            <p:ph type="title"/>
          </p:nvPr>
        </p:nvSpPr>
        <p:spPr>
          <a:xfrm>
            <a:off x="181745" y="450118"/>
            <a:ext cx="3956989" cy="432288"/>
          </a:xfrm>
          <a:solidFill>
            <a:srgbClr val="FFFF00"/>
          </a:solidFill>
        </p:spPr>
        <p:txBody>
          <a:bodyPr>
            <a:normAutofit/>
          </a:bodyPr>
          <a:lstStyle/>
          <a:p>
            <a:pPr eaLnBrk="1" hangingPunct="1"/>
            <a:r>
              <a:rPr lang="en-US" altLang="en-US" sz="1646" dirty="0"/>
              <a:t>REMINDER</a:t>
            </a:r>
            <a:r>
              <a:rPr lang="en-US" altLang="en-US" sz="1646" dirty="0">
                <a:solidFill>
                  <a:srgbClr val="FF0000"/>
                </a:solidFill>
              </a:rPr>
              <a:t>: Probability Basics	</a:t>
            </a:r>
          </a:p>
        </p:txBody>
      </p:sp>
      <p:sp>
        <p:nvSpPr>
          <p:cNvPr id="10243" name="Rectangle 3">
            <a:extLst>
              <a:ext uri="{FF2B5EF4-FFF2-40B4-BE49-F238E27FC236}">
                <a16:creationId xmlns:a16="http://schemas.microsoft.com/office/drawing/2014/main" id="{6F29F78C-37D1-6845-8E9E-504224BE273B}"/>
              </a:ext>
            </a:extLst>
          </p:cNvPr>
          <p:cNvSpPr>
            <a:spLocks noGrp="1" noChangeArrowheads="1"/>
          </p:cNvSpPr>
          <p:nvPr>
            <p:ph idx="1"/>
          </p:nvPr>
        </p:nvSpPr>
        <p:spPr>
          <a:xfrm>
            <a:off x="375885" y="1031799"/>
            <a:ext cx="3427268" cy="362600"/>
          </a:xfrm>
        </p:spPr>
        <p:txBody>
          <a:bodyPr/>
          <a:lstStyle/>
          <a:p>
            <a:pPr marL="182923" indent="-182923">
              <a:lnSpc>
                <a:spcPct val="110000"/>
              </a:lnSpc>
            </a:pPr>
            <a:endParaRPr lang="en-US" altLang="en-US"/>
          </a:p>
          <a:p>
            <a:pPr marL="182923" indent="-182923">
              <a:lnSpc>
                <a:spcPct val="110000"/>
              </a:lnSpc>
            </a:pPr>
            <a:r>
              <a:rPr lang="en-US" altLang="en-US" sz="1097"/>
              <a:t>     </a:t>
            </a:r>
          </a:p>
        </p:txBody>
      </p:sp>
      <p:sp>
        <p:nvSpPr>
          <p:cNvPr id="10244" name="Rectangle 4">
            <a:extLst>
              <a:ext uri="{FF2B5EF4-FFF2-40B4-BE49-F238E27FC236}">
                <a16:creationId xmlns:a16="http://schemas.microsoft.com/office/drawing/2014/main" id="{8A2742B8-A74C-D047-B1E1-A984331DCE90}"/>
              </a:ext>
            </a:extLst>
          </p:cNvPr>
          <p:cNvSpPr>
            <a:spLocks noChangeArrowheads="1"/>
          </p:cNvSpPr>
          <p:nvPr/>
        </p:nvSpPr>
        <p:spPr bwMode="auto">
          <a:xfrm>
            <a:off x="271352" y="1031799"/>
            <a:ext cx="4091098" cy="1933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773" tIns="17886" rIns="35773" bIns="17886"/>
          <a:lstStyle>
            <a:lvl1pPr marL="533400" indent="-533400"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979488" indent="-45720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lnSpc>
                <a:spcPct val="110000"/>
              </a:lnSpc>
              <a:buFontTx/>
              <a:buChar char="•"/>
            </a:pPr>
            <a:r>
              <a:rPr lang="en-US" altLang="en-US" sz="960" dirty="0">
                <a:solidFill>
                  <a:srgbClr val="FF0000"/>
                </a:solidFill>
                <a:latin typeface="Tahoma" panose="020B0604030504040204" pitchFamily="34" charset="0"/>
              </a:rPr>
              <a:t>We defined </a:t>
            </a:r>
            <a:r>
              <a:rPr lang="en-US" altLang="en-US" sz="960" dirty="0">
                <a:latin typeface="Tahoma" panose="020B0604030504040204" pitchFamily="34" charset="0"/>
              </a:rPr>
              <a:t>prior, conditional and joint probability for random variables</a:t>
            </a:r>
          </a:p>
          <a:p>
            <a:pPr lvl="1" eaLnBrk="1" hangingPunct="1">
              <a:lnSpc>
                <a:spcPct val="120000"/>
              </a:lnSpc>
              <a:buFontTx/>
              <a:buChar char="–"/>
            </a:pPr>
            <a:r>
              <a:rPr lang="en-US" altLang="en-US" sz="823" dirty="0">
                <a:latin typeface="Tahoma" panose="020B0604030504040204" pitchFamily="34" charset="0"/>
              </a:rPr>
              <a:t>Prior probability: </a:t>
            </a:r>
          </a:p>
          <a:p>
            <a:pPr lvl="1" eaLnBrk="1" hangingPunct="1">
              <a:lnSpc>
                <a:spcPct val="120000"/>
              </a:lnSpc>
              <a:buFontTx/>
              <a:buChar char="–"/>
            </a:pPr>
            <a:r>
              <a:rPr lang="en-US" altLang="en-US" sz="823" dirty="0">
                <a:latin typeface="Tahoma" panose="020B0604030504040204" pitchFamily="34" charset="0"/>
              </a:rPr>
              <a:t>Conditional probability: </a:t>
            </a:r>
          </a:p>
          <a:p>
            <a:pPr lvl="1" eaLnBrk="1" hangingPunct="1">
              <a:lnSpc>
                <a:spcPct val="110000"/>
              </a:lnSpc>
              <a:buFontTx/>
              <a:buChar char="–"/>
            </a:pPr>
            <a:r>
              <a:rPr lang="en-US" altLang="en-US" sz="823" dirty="0">
                <a:latin typeface="Tahoma" panose="020B0604030504040204" pitchFamily="34" charset="0"/>
              </a:rPr>
              <a:t>Joint probability: </a:t>
            </a:r>
          </a:p>
          <a:p>
            <a:pPr lvl="1" eaLnBrk="1" hangingPunct="1">
              <a:lnSpc>
                <a:spcPct val="110000"/>
              </a:lnSpc>
              <a:buFontTx/>
              <a:buChar char="–"/>
            </a:pPr>
            <a:r>
              <a:rPr lang="en-US" altLang="en-US" sz="823" dirty="0">
                <a:latin typeface="Tahoma" panose="020B0604030504040204" pitchFamily="34" charset="0"/>
              </a:rPr>
              <a:t>Relationship:</a:t>
            </a:r>
          </a:p>
          <a:p>
            <a:pPr lvl="1" eaLnBrk="1" hangingPunct="1">
              <a:lnSpc>
                <a:spcPct val="110000"/>
              </a:lnSpc>
              <a:buFontTx/>
              <a:buChar char="–"/>
            </a:pPr>
            <a:r>
              <a:rPr lang="en-US" altLang="en-US" sz="823" dirty="0">
                <a:latin typeface="Tahoma" panose="020B0604030504040204" pitchFamily="34" charset="0"/>
              </a:rPr>
              <a:t>Independence: </a:t>
            </a:r>
            <a:endParaRPr lang="en-US" altLang="en-US" sz="960" dirty="0">
              <a:latin typeface="Tahoma" panose="020B0604030504040204" pitchFamily="34" charset="0"/>
            </a:endParaRPr>
          </a:p>
          <a:p>
            <a:pPr eaLnBrk="1" hangingPunct="1">
              <a:lnSpc>
                <a:spcPct val="110000"/>
              </a:lnSpc>
              <a:buFontTx/>
              <a:buChar char="•"/>
            </a:pPr>
            <a:endParaRPr lang="en-US" altLang="en-US" sz="960" dirty="0">
              <a:solidFill>
                <a:srgbClr val="FF0000"/>
              </a:solidFill>
              <a:latin typeface="Tahoma" panose="020B0604030504040204" pitchFamily="34" charset="0"/>
            </a:endParaRPr>
          </a:p>
          <a:p>
            <a:pPr eaLnBrk="1" hangingPunct="1">
              <a:lnSpc>
                <a:spcPct val="110000"/>
              </a:lnSpc>
              <a:buFontTx/>
              <a:buChar char="•"/>
            </a:pPr>
            <a:r>
              <a:rPr lang="en-US" altLang="en-US" sz="960" dirty="0">
                <a:solidFill>
                  <a:srgbClr val="FF0000"/>
                </a:solidFill>
                <a:latin typeface="Tahoma" panose="020B0604030504040204" pitchFamily="34" charset="0"/>
              </a:rPr>
              <a:t>Bayesian Rule</a:t>
            </a:r>
          </a:p>
        </p:txBody>
      </p:sp>
      <p:graphicFrame>
        <p:nvGraphicFramePr>
          <p:cNvPr id="10245" name="Object 6">
            <a:extLst>
              <a:ext uri="{FF2B5EF4-FFF2-40B4-BE49-F238E27FC236}">
                <a16:creationId xmlns:a16="http://schemas.microsoft.com/office/drawing/2014/main" id="{4C0D79A6-5C59-1E4C-B055-04F494875A58}"/>
              </a:ext>
            </a:extLst>
          </p:cNvPr>
          <p:cNvGraphicFramePr>
            <a:graphicFrameLocks noChangeAspect="1"/>
          </p:cNvGraphicFramePr>
          <p:nvPr>
            <p:extLst>
              <p:ext uri="{D42A27DB-BD31-4B8C-83A1-F6EECF244321}">
                <p14:modId xmlns:p14="http://schemas.microsoft.com/office/powerpoint/2010/main" val="1334373901"/>
              </p:ext>
            </p:extLst>
          </p:nvPr>
        </p:nvGraphicFramePr>
        <p:xfrm>
          <a:off x="2516375" y="1554148"/>
          <a:ext cx="849331" cy="138289"/>
        </p:xfrm>
        <a:graphic>
          <a:graphicData uri="http://schemas.openxmlformats.org/presentationml/2006/ole">
            <mc:AlternateContent xmlns:mc="http://schemas.openxmlformats.org/markup-compatibility/2006">
              <mc:Choice xmlns:v="urn:schemas-microsoft-com:vml" Requires="v">
                <p:oleObj name="Equation" r:id="rId3" imgW="25158700" imgH="4102100" progId="Equation.3">
                  <p:embed/>
                </p:oleObj>
              </mc:Choice>
              <mc:Fallback>
                <p:oleObj name="Equation" r:id="rId3" imgW="25158700" imgH="4102100" progId="Equation.3">
                  <p:embed/>
                  <p:pic>
                    <p:nvPicPr>
                      <p:cNvPr id="10245" name="Object 6">
                        <a:extLst>
                          <a:ext uri="{FF2B5EF4-FFF2-40B4-BE49-F238E27FC236}">
                            <a16:creationId xmlns:a16="http://schemas.microsoft.com/office/drawing/2014/main" id="{4C0D79A6-5C59-1E4C-B055-04F494875A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375" y="1554148"/>
                        <a:ext cx="849331" cy="13828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8">
            <a:extLst>
              <a:ext uri="{FF2B5EF4-FFF2-40B4-BE49-F238E27FC236}">
                <a16:creationId xmlns:a16="http://schemas.microsoft.com/office/drawing/2014/main" id="{973C6C36-4BE7-5646-A4DB-19BF952C4500}"/>
              </a:ext>
            </a:extLst>
          </p:cNvPr>
          <p:cNvGraphicFramePr>
            <a:graphicFrameLocks noChangeAspect="1"/>
          </p:cNvGraphicFramePr>
          <p:nvPr>
            <p:extLst>
              <p:ext uri="{D42A27DB-BD31-4B8C-83A1-F6EECF244321}">
                <p14:modId xmlns:p14="http://schemas.microsoft.com/office/powerpoint/2010/main" val="3304598023"/>
              </p:ext>
            </p:extLst>
          </p:nvPr>
        </p:nvGraphicFramePr>
        <p:xfrm>
          <a:off x="506551" y="2664265"/>
          <a:ext cx="1239696" cy="361510"/>
        </p:xfrm>
        <a:graphic>
          <a:graphicData uri="http://schemas.openxmlformats.org/presentationml/2006/ole">
            <mc:AlternateContent xmlns:mc="http://schemas.openxmlformats.org/markup-compatibility/2006">
              <mc:Choice xmlns:v="urn:schemas-microsoft-com:vml" Requires="v">
                <p:oleObj name="Equation" r:id="rId5" imgW="28092400" imgH="8191500" progId="Equation.3">
                  <p:embed/>
                </p:oleObj>
              </mc:Choice>
              <mc:Fallback>
                <p:oleObj name="Equation" r:id="rId5" imgW="28092400" imgH="8191500" progId="Equation.3">
                  <p:embed/>
                  <p:pic>
                    <p:nvPicPr>
                      <p:cNvPr id="10246" name="Object 8">
                        <a:extLst>
                          <a:ext uri="{FF2B5EF4-FFF2-40B4-BE49-F238E27FC236}">
                            <a16:creationId xmlns:a16="http://schemas.microsoft.com/office/drawing/2014/main" id="{973C6C36-4BE7-5646-A4DB-19BF952C45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551" y="2664265"/>
                        <a:ext cx="1239696" cy="36151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7" name="Object 9">
            <a:extLst>
              <a:ext uri="{FF2B5EF4-FFF2-40B4-BE49-F238E27FC236}">
                <a16:creationId xmlns:a16="http://schemas.microsoft.com/office/drawing/2014/main" id="{72DAC490-8802-2B47-B5C6-B16C54DB333E}"/>
              </a:ext>
            </a:extLst>
          </p:cNvPr>
          <p:cNvGraphicFramePr>
            <a:graphicFrameLocks noChangeAspect="1"/>
          </p:cNvGraphicFramePr>
          <p:nvPr>
            <p:extLst>
              <p:ext uri="{D42A27DB-BD31-4B8C-83A1-F6EECF244321}">
                <p14:modId xmlns:p14="http://schemas.microsoft.com/office/powerpoint/2010/main" val="519049675"/>
              </p:ext>
            </p:extLst>
          </p:nvPr>
        </p:nvGraphicFramePr>
        <p:xfrm>
          <a:off x="2552315" y="1370987"/>
          <a:ext cx="303255" cy="146455"/>
        </p:xfrm>
        <a:graphic>
          <a:graphicData uri="http://schemas.openxmlformats.org/presentationml/2006/ole">
            <mc:AlternateContent xmlns:mc="http://schemas.openxmlformats.org/markup-compatibility/2006">
              <mc:Choice xmlns:v="urn:schemas-microsoft-com:vml" Requires="v">
                <p:oleObj name="Equation" r:id="rId7" imgW="8483600" imgH="4102100" progId="Equation.3">
                  <p:embed/>
                </p:oleObj>
              </mc:Choice>
              <mc:Fallback>
                <p:oleObj name="Equation" r:id="rId7" imgW="8483600" imgH="4102100" progId="Equation.3">
                  <p:embed/>
                  <p:pic>
                    <p:nvPicPr>
                      <p:cNvPr id="10247" name="Object 9">
                        <a:extLst>
                          <a:ext uri="{FF2B5EF4-FFF2-40B4-BE49-F238E27FC236}">
                            <a16:creationId xmlns:a16="http://schemas.microsoft.com/office/drawing/2014/main" id="{72DAC490-8802-2B47-B5C6-B16C54DB33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2315" y="1370987"/>
                        <a:ext cx="303255" cy="1464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10">
            <a:extLst>
              <a:ext uri="{FF2B5EF4-FFF2-40B4-BE49-F238E27FC236}">
                <a16:creationId xmlns:a16="http://schemas.microsoft.com/office/drawing/2014/main" id="{4C22540A-2E3E-3849-AE9C-AE7529EEE116}"/>
              </a:ext>
            </a:extLst>
          </p:cNvPr>
          <p:cNvGraphicFramePr>
            <a:graphicFrameLocks noChangeAspect="1"/>
          </p:cNvGraphicFramePr>
          <p:nvPr>
            <p:extLst>
              <p:ext uri="{D42A27DB-BD31-4B8C-83A1-F6EECF244321}">
                <p14:modId xmlns:p14="http://schemas.microsoft.com/office/powerpoint/2010/main" val="2913545547"/>
              </p:ext>
            </p:extLst>
          </p:nvPr>
        </p:nvGraphicFramePr>
        <p:xfrm>
          <a:off x="2479361" y="1736852"/>
          <a:ext cx="1195052" cy="138289"/>
        </p:xfrm>
        <a:graphic>
          <a:graphicData uri="http://schemas.openxmlformats.org/presentationml/2006/ole">
            <mc:AlternateContent xmlns:mc="http://schemas.openxmlformats.org/markup-compatibility/2006">
              <mc:Choice xmlns:v="urn:schemas-microsoft-com:vml" Requires="v">
                <p:oleObj name="Equation" r:id="rId9" imgW="35394900" imgH="4102100" progId="Equation.3">
                  <p:embed/>
                </p:oleObj>
              </mc:Choice>
              <mc:Fallback>
                <p:oleObj name="Equation" r:id="rId9" imgW="35394900" imgH="4102100" progId="Equation.3">
                  <p:embed/>
                  <p:pic>
                    <p:nvPicPr>
                      <p:cNvPr id="10248" name="Object 10">
                        <a:extLst>
                          <a:ext uri="{FF2B5EF4-FFF2-40B4-BE49-F238E27FC236}">
                            <a16:creationId xmlns:a16="http://schemas.microsoft.com/office/drawing/2014/main" id="{4C22540A-2E3E-3849-AE9C-AE7529EEE1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9361" y="1736852"/>
                        <a:ext cx="1195052" cy="13828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11">
            <a:extLst>
              <a:ext uri="{FF2B5EF4-FFF2-40B4-BE49-F238E27FC236}">
                <a16:creationId xmlns:a16="http://schemas.microsoft.com/office/drawing/2014/main" id="{D12C961B-122A-2E4B-A740-CBE6CB454B63}"/>
              </a:ext>
            </a:extLst>
          </p:cNvPr>
          <p:cNvGraphicFramePr>
            <a:graphicFrameLocks noChangeAspect="1"/>
          </p:cNvGraphicFramePr>
          <p:nvPr>
            <p:extLst>
              <p:ext uri="{D42A27DB-BD31-4B8C-83A1-F6EECF244321}">
                <p14:modId xmlns:p14="http://schemas.microsoft.com/office/powerpoint/2010/main" val="1782868028"/>
              </p:ext>
            </p:extLst>
          </p:nvPr>
        </p:nvGraphicFramePr>
        <p:xfrm>
          <a:off x="2191894" y="1929585"/>
          <a:ext cx="1838039" cy="138289"/>
        </p:xfrm>
        <a:graphic>
          <a:graphicData uri="http://schemas.openxmlformats.org/presentationml/2006/ole">
            <mc:AlternateContent xmlns:mc="http://schemas.openxmlformats.org/markup-compatibility/2006">
              <mc:Choice xmlns:v="urn:schemas-microsoft-com:vml" Requires="v">
                <p:oleObj name="Equation" r:id="rId11" imgW="54419500" imgH="4102100" progId="Equation.3">
                  <p:embed/>
                </p:oleObj>
              </mc:Choice>
              <mc:Fallback>
                <p:oleObj name="Equation" r:id="rId11" imgW="54419500" imgH="4102100" progId="Equation.3">
                  <p:embed/>
                  <p:pic>
                    <p:nvPicPr>
                      <p:cNvPr id="10249" name="Object 11">
                        <a:extLst>
                          <a:ext uri="{FF2B5EF4-FFF2-40B4-BE49-F238E27FC236}">
                            <a16:creationId xmlns:a16="http://schemas.microsoft.com/office/drawing/2014/main" id="{D12C961B-122A-2E4B-A740-CBE6CB454B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1894" y="1929585"/>
                        <a:ext cx="1838039" cy="13828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12">
            <a:extLst>
              <a:ext uri="{FF2B5EF4-FFF2-40B4-BE49-F238E27FC236}">
                <a16:creationId xmlns:a16="http://schemas.microsoft.com/office/drawing/2014/main" id="{49ACBD23-5D98-4240-9A25-C3B0361C4C9B}"/>
              </a:ext>
            </a:extLst>
          </p:cNvPr>
          <p:cNvGraphicFramePr>
            <a:graphicFrameLocks noChangeAspect="1"/>
          </p:cNvGraphicFramePr>
          <p:nvPr>
            <p:extLst>
              <p:ext uri="{D42A27DB-BD31-4B8C-83A1-F6EECF244321}">
                <p14:modId xmlns:p14="http://schemas.microsoft.com/office/powerpoint/2010/main" val="1061925076"/>
              </p:ext>
            </p:extLst>
          </p:nvPr>
        </p:nvGraphicFramePr>
        <p:xfrm>
          <a:off x="2000250" y="2076585"/>
          <a:ext cx="2469593" cy="138289"/>
        </p:xfrm>
        <a:graphic>
          <a:graphicData uri="http://schemas.openxmlformats.org/presentationml/2006/ole">
            <mc:AlternateContent xmlns:mc="http://schemas.openxmlformats.org/markup-compatibility/2006">
              <mc:Choice xmlns:v="urn:schemas-microsoft-com:vml" Requires="v">
                <p:oleObj name="Equation" r:id="rId13" imgW="73139300" imgH="4102100" progId="Equation.3">
                  <p:embed/>
                </p:oleObj>
              </mc:Choice>
              <mc:Fallback>
                <p:oleObj name="Equation" r:id="rId13" imgW="73139300" imgH="4102100" progId="Equation.3">
                  <p:embed/>
                  <p:pic>
                    <p:nvPicPr>
                      <p:cNvPr id="10250" name="Object 12">
                        <a:extLst>
                          <a:ext uri="{FF2B5EF4-FFF2-40B4-BE49-F238E27FC236}">
                            <a16:creationId xmlns:a16="http://schemas.microsoft.com/office/drawing/2014/main" id="{49ACBD23-5D98-4240-9A25-C3B0361C4C9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0250" y="2076585"/>
                        <a:ext cx="2469593" cy="13828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13">
            <a:extLst>
              <a:ext uri="{FF2B5EF4-FFF2-40B4-BE49-F238E27FC236}">
                <a16:creationId xmlns:a16="http://schemas.microsoft.com/office/drawing/2014/main" id="{DB61E7AA-173C-D44E-AC7D-133350FB3A5F}"/>
              </a:ext>
            </a:extLst>
          </p:cNvPr>
          <p:cNvGraphicFramePr>
            <a:graphicFrameLocks noChangeAspect="1"/>
          </p:cNvGraphicFramePr>
          <p:nvPr>
            <p:extLst>
              <p:ext uri="{D42A27DB-BD31-4B8C-83A1-F6EECF244321}">
                <p14:modId xmlns:p14="http://schemas.microsoft.com/office/powerpoint/2010/main" val="3207975804"/>
              </p:ext>
            </p:extLst>
          </p:nvPr>
        </p:nvGraphicFramePr>
        <p:xfrm>
          <a:off x="2061480" y="2664265"/>
          <a:ext cx="1662184" cy="352799"/>
        </p:xfrm>
        <a:graphic>
          <a:graphicData uri="http://schemas.openxmlformats.org/presentationml/2006/ole">
            <mc:AlternateContent xmlns:mc="http://schemas.openxmlformats.org/markup-compatibility/2006">
              <mc:Choice xmlns:v="urn:schemas-microsoft-com:vml" Requires="v">
                <p:oleObj name="Equation" r:id="rId15" imgW="34518600" imgH="7315200" progId="Equation.3">
                  <p:embed/>
                </p:oleObj>
              </mc:Choice>
              <mc:Fallback>
                <p:oleObj name="Equation" r:id="rId15" imgW="34518600" imgH="7315200" progId="Equation.3">
                  <p:embed/>
                  <p:pic>
                    <p:nvPicPr>
                      <p:cNvPr id="10251" name="Object 13">
                        <a:extLst>
                          <a:ext uri="{FF2B5EF4-FFF2-40B4-BE49-F238E27FC236}">
                            <a16:creationId xmlns:a16="http://schemas.microsoft.com/office/drawing/2014/main" id="{DB61E7AA-173C-D44E-AC7D-133350FB3A5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61480" y="2664265"/>
                        <a:ext cx="1662184" cy="35279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ight Arrow 1">
            <a:extLst>
              <a:ext uri="{FF2B5EF4-FFF2-40B4-BE49-F238E27FC236}">
                <a16:creationId xmlns:a16="http://schemas.microsoft.com/office/drawing/2014/main" id="{01B53209-E908-AD48-98E2-4CFD8C566B6D}"/>
              </a:ext>
            </a:extLst>
          </p:cNvPr>
          <p:cNvSpPr/>
          <p:nvPr/>
        </p:nvSpPr>
        <p:spPr>
          <a:xfrm>
            <a:off x="1839348" y="2776737"/>
            <a:ext cx="156799" cy="78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17"/>
          </a:p>
        </p:txBody>
      </p:sp>
      <p:sp>
        <p:nvSpPr>
          <p:cNvPr id="3" name="Date Placeholder 2">
            <a:extLst>
              <a:ext uri="{FF2B5EF4-FFF2-40B4-BE49-F238E27FC236}">
                <a16:creationId xmlns:a16="http://schemas.microsoft.com/office/drawing/2014/main" id="{DEF2FAD1-7811-4147-8A9E-50E3C5790841}"/>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2021-2022</a:t>
            </a:r>
            <a:endParaRPr lang="en-US" dirty="0"/>
          </a:p>
        </p:txBody>
      </p:sp>
      <p:sp>
        <p:nvSpPr>
          <p:cNvPr id="4" name="Footer Placeholder 3">
            <a:extLst>
              <a:ext uri="{FF2B5EF4-FFF2-40B4-BE49-F238E27FC236}">
                <a16:creationId xmlns:a16="http://schemas.microsoft.com/office/drawing/2014/main" id="{36271582-D26C-C14A-A4CD-538439D5BD21}"/>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5" name="Slide Number Placeholder 4">
            <a:extLst>
              <a:ext uri="{FF2B5EF4-FFF2-40B4-BE49-F238E27FC236}">
                <a16:creationId xmlns:a16="http://schemas.microsoft.com/office/drawing/2014/main" id="{65B4302A-0F45-4344-B27D-6938E2ADC056}"/>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23</a:t>
            </a:fld>
            <a:endParaRPr lang="en-US" dirty="0"/>
          </a:p>
        </p:txBody>
      </p:sp>
    </p:spTree>
    <p:extLst>
      <p:ext uri="{BB962C8B-B14F-4D97-AF65-F5344CB8AC3E}">
        <p14:creationId xmlns:p14="http://schemas.microsoft.com/office/powerpoint/2010/main" val="371639238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E7C1-3414-FB44-9050-73EB4C28EEA5}"/>
              </a:ext>
            </a:extLst>
          </p:cNvPr>
          <p:cNvSpPr>
            <a:spLocks noGrp="1"/>
          </p:cNvSpPr>
          <p:nvPr>
            <p:ph type="title"/>
          </p:nvPr>
        </p:nvSpPr>
        <p:spPr>
          <a:xfrm>
            <a:off x="1314450" y="206375"/>
            <a:ext cx="1846300" cy="244475"/>
          </a:xfrm>
        </p:spPr>
        <p:txBody>
          <a:bodyPr>
            <a:normAutofit/>
          </a:bodyPr>
          <a:lstStyle/>
          <a:p>
            <a:r>
              <a:rPr lang="en-US" b="1" dirty="0"/>
              <a:t>Bayes' Theorem Example</a:t>
            </a:r>
            <a:endParaRPr lang="en-US" dirty="0"/>
          </a:p>
        </p:txBody>
      </p:sp>
      <p:sp>
        <p:nvSpPr>
          <p:cNvPr id="3" name="Content Placeholder 2">
            <a:extLst>
              <a:ext uri="{FF2B5EF4-FFF2-40B4-BE49-F238E27FC236}">
                <a16:creationId xmlns:a16="http://schemas.microsoft.com/office/drawing/2014/main" id="{4DBE08BF-B762-0844-A8CC-285CD0C34CD8}"/>
              </a:ext>
            </a:extLst>
          </p:cNvPr>
          <p:cNvSpPr>
            <a:spLocks noGrp="1"/>
          </p:cNvSpPr>
          <p:nvPr>
            <p:ph idx="1"/>
          </p:nvPr>
        </p:nvSpPr>
        <p:spPr>
          <a:xfrm>
            <a:off x="314324" y="499685"/>
            <a:ext cx="4007511" cy="1523494"/>
          </a:xfrm>
        </p:spPr>
        <p:txBody>
          <a:bodyPr/>
          <a:lstStyle/>
          <a:p>
            <a:r>
              <a:rPr lang="en-US" dirty="0"/>
              <a:t>Let's suppose we have Cards and we wish to find out the probability of the card we picked at random to being a </a:t>
            </a:r>
            <a:r>
              <a:rPr lang="en-US" b="1" dirty="0"/>
              <a:t>king</a:t>
            </a:r>
            <a:r>
              <a:rPr lang="en-US" dirty="0"/>
              <a:t>, given that it is a </a:t>
            </a:r>
            <a:r>
              <a:rPr lang="en-US" b="1" dirty="0"/>
              <a:t>face</a:t>
            </a:r>
            <a:r>
              <a:rPr lang="en-US" dirty="0"/>
              <a:t> card. So, according to Bayes' Theorem, we can solve this problem. First, we need to find out the probability:</a:t>
            </a:r>
          </a:p>
          <a:p>
            <a:r>
              <a:rPr lang="en-US" b="1" dirty="0"/>
              <a:t>P(King) </a:t>
            </a:r>
            <a:r>
              <a:rPr lang="en-US" dirty="0"/>
              <a:t>which is </a:t>
            </a:r>
            <a:r>
              <a:rPr lang="en-US" b="1" dirty="0"/>
              <a:t>4/52</a:t>
            </a:r>
            <a:r>
              <a:rPr lang="en-US" dirty="0"/>
              <a:t> as there are 4 Kings in Cards.</a:t>
            </a:r>
          </a:p>
          <a:p>
            <a:r>
              <a:rPr lang="en-US" b="1" dirty="0"/>
              <a:t>P(</a:t>
            </a:r>
            <a:r>
              <a:rPr lang="en-US" b="1" dirty="0" err="1"/>
              <a:t>Face|King</a:t>
            </a:r>
            <a:r>
              <a:rPr lang="en-US" b="1" dirty="0"/>
              <a:t>) </a:t>
            </a:r>
            <a:r>
              <a:rPr lang="en-US" dirty="0"/>
              <a:t>is equal to </a:t>
            </a:r>
            <a:r>
              <a:rPr lang="en-US" b="1" dirty="0"/>
              <a:t>1</a:t>
            </a:r>
            <a:r>
              <a:rPr lang="en-US" dirty="0"/>
              <a:t> as all the Kings are face Cards.</a:t>
            </a:r>
          </a:p>
          <a:p>
            <a:r>
              <a:rPr lang="en-US" b="1" dirty="0"/>
              <a:t>P(Face) </a:t>
            </a:r>
            <a:r>
              <a:rPr lang="en-US" dirty="0"/>
              <a:t>is equal to </a:t>
            </a:r>
            <a:r>
              <a:rPr lang="en-US" b="1" dirty="0"/>
              <a:t>12/52</a:t>
            </a:r>
            <a:r>
              <a:rPr lang="en-US" dirty="0"/>
              <a:t> as there are 3 Face Cards in a Suit of 13 cards and there are 4 Suits in total.</a:t>
            </a:r>
          </a:p>
          <a:p>
            <a:endParaRPr lang="en-US" dirty="0"/>
          </a:p>
        </p:txBody>
      </p:sp>
      <p:sp>
        <p:nvSpPr>
          <p:cNvPr id="4" name="Date Placeholder 3">
            <a:extLst>
              <a:ext uri="{FF2B5EF4-FFF2-40B4-BE49-F238E27FC236}">
                <a16:creationId xmlns:a16="http://schemas.microsoft.com/office/drawing/2014/main" id="{85245ABD-2B36-9347-82BD-3D08B42F8804}"/>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2021-2022</a:t>
            </a:r>
            <a:endParaRPr lang="en-US" dirty="0"/>
          </a:p>
        </p:txBody>
      </p:sp>
      <p:sp>
        <p:nvSpPr>
          <p:cNvPr id="5" name="Slide Number Placeholder 4">
            <a:extLst>
              <a:ext uri="{FF2B5EF4-FFF2-40B4-BE49-F238E27FC236}">
                <a16:creationId xmlns:a16="http://schemas.microsoft.com/office/drawing/2014/main" id="{19C9B364-355E-4D4E-BF16-E8501E7177BB}"/>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24</a:t>
            </a:fld>
            <a:endParaRPr lang="en-US" dirty="0"/>
          </a:p>
        </p:txBody>
      </p:sp>
      <p:pic>
        <p:nvPicPr>
          <p:cNvPr id="6" name="Picture 5">
            <a:extLst>
              <a:ext uri="{FF2B5EF4-FFF2-40B4-BE49-F238E27FC236}">
                <a16:creationId xmlns:a16="http://schemas.microsoft.com/office/drawing/2014/main" id="{FFB89C57-E5A4-9847-99E3-DC915EC74B05}"/>
              </a:ext>
            </a:extLst>
          </p:cNvPr>
          <p:cNvPicPr>
            <a:picLocks noChangeAspect="1"/>
          </p:cNvPicPr>
          <p:nvPr/>
        </p:nvPicPr>
        <p:blipFill>
          <a:blip r:embed="rId2"/>
          <a:stretch>
            <a:fillRect/>
          </a:stretch>
        </p:blipFill>
        <p:spPr>
          <a:xfrm>
            <a:off x="704850" y="1882775"/>
            <a:ext cx="3276600" cy="1430628"/>
          </a:xfrm>
          <a:prstGeom prst="rect">
            <a:avLst/>
          </a:prstGeom>
        </p:spPr>
      </p:pic>
      <p:sp>
        <p:nvSpPr>
          <p:cNvPr id="7" name="Footer Placeholder 6">
            <a:extLst>
              <a:ext uri="{FF2B5EF4-FFF2-40B4-BE49-F238E27FC236}">
                <a16:creationId xmlns:a16="http://schemas.microsoft.com/office/drawing/2014/main" id="{DB167D79-1FFD-7540-8FE3-E1D06CD50048}"/>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4292250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8A6E-93F6-C848-92F5-ED3BDB7BF799}"/>
              </a:ext>
            </a:extLst>
          </p:cNvPr>
          <p:cNvSpPr>
            <a:spLocks noGrp="1"/>
          </p:cNvSpPr>
          <p:nvPr>
            <p:ph type="title"/>
          </p:nvPr>
        </p:nvSpPr>
        <p:spPr>
          <a:xfrm>
            <a:off x="1754149" y="211465"/>
            <a:ext cx="1101801" cy="215444"/>
          </a:xfrm>
        </p:spPr>
        <p:txBody>
          <a:bodyPr/>
          <a:lstStyle/>
          <a:p>
            <a:r>
              <a:rPr lang="en-US" dirty="0"/>
              <a:t>example</a:t>
            </a:r>
          </a:p>
        </p:txBody>
      </p:sp>
      <p:sp>
        <p:nvSpPr>
          <p:cNvPr id="4" name="Date Placeholder 3">
            <a:extLst>
              <a:ext uri="{FF2B5EF4-FFF2-40B4-BE49-F238E27FC236}">
                <a16:creationId xmlns:a16="http://schemas.microsoft.com/office/drawing/2014/main" id="{90DAD311-4FBB-5E4A-B2B4-CC6AEE145D63}"/>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2021-2022</a:t>
            </a:r>
            <a:endParaRPr lang="en-US" dirty="0"/>
          </a:p>
        </p:txBody>
      </p:sp>
      <p:sp>
        <p:nvSpPr>
          <p:cNvPr id="5" name="Slide Number Placeholder 4">
            <a:extLst>
              <a:ext uri="{FF2B5EF4-FFF2-40B4-BE49-F238E27FC236}">
                <a16:creationId xmlns:a16="http://schemas.microsoft.com/office/drawing/2014/main" id="{B206498C-A59B-D246-AD2A-570C9C640207}"/>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25</a:t>
            </a:fld>
            <a:endParaRPr lang="en-US" dirty="0"/>
          </a:p>
        </p:txBody>
      </p:sp>
      <p:pic>
        <p:nvPicPr>
          <p:cNvPr id="6" name="Picture 5">
            <a:extLst>
              <a:ext uri="{FF2B5EF4-FFF2-40B4-BE49-F238E27FC236}">
                <a16:creationId xmlns:a16="http://schemas.microsoft.com/office/drawing/2014/main" id="{5686216A-E702-FA4D-9886-5589E111DE1C}"/>
              </a:ext>
            </a:extLst>
          </p:cNvPr>
          <p:cNvPicPr>
            <a:picLocks noChangeAspect="1"/>
          </p:cNvPicPr>
          <p:nvPr/>
        </p:nvPicPr>
        <p:blipFill>
          <a:blip r:embed="rId2"/>
          <a:stretch>
            <a:fillRect/>
          </a:stretch>
        </p:blipFill>
        <p:spPr>
          <a:xfrm>
            <a:off x="0" y="629322"/>
            <a:ext cx="3399062" cy="1941007"/>
          </a:xfrm>
          <a:prstGeom prst="rect">
            <a:avLst/>
          </a:prstGeom>
        </p:spPr>
      </p:pic>
      <p:sp>
        <p:nvSpPr>
          <p:cNvPr id="7" name="TextBox 6">
            <a:extLst>
              <a:ext uri="{FF2B5EF4-FFF2-40B4-BE49-F238E27FC236}">
                <a16:creationId xmlns:a16="http://schemas.microsoft.com/office/drawing/2014/main" id="{7D3072DA-24D2-914B-9507-9016F8DA2AD7}"/>
              </a:ext>
            </a:extLst>
          </p:cNvPr>
          <p:cNvSpPr txBox="1"/>
          <p:nvPr/>
        </p:nvSpPr>
        <p:spPr>
          <a:xfrm>
            <a:off x="3399062" y="715480"/>
            <a:ext cx="1211038" cy="176868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681" dirty="0"/>
              <a:t>Imagine you take a random sample of 500 passengers. In this sample, </a:t>
            </a:r>
            <a:r>
              <a:rPr lang="en-US" sz="681" b="1" dirty="0"/>
              <a:t>30% of people survived</a:t>
            </a:r>
            <a:r>
              <a:rPr lang="en-US" sz="681" dirty="0"/>
              <a:t>. Among passenger who survived, the </a:t>
            </a:r>
            <a:r>
              <a:rPr lang="en-US" sz="681" b="1" dirty="0"/>
              <a:t>fare ticket mean is 100$</a:t>
            </a:r>
            <a:r>
              <a:rPr lang="en-US" sz="681" dirty="0"/>
              <a:t>. It falls to </a:t>
            </a:r>
            <a:r>
              <a:rPr lang="en-US" sz="681" b="1" dirty="0"/>
              <a:t>50$</a:t>
            </a:r>
            <a:r>
              <a:rPr lang="en-US" sz="681" dirty="0"/>
              <a:t> in the subset of people who </a:t>
            </a:r>
            <a:r>
              <a:rPr lang="en-US" sz="681" b="1" dirty="0"/>
              <a:t>did not survive</a:t>
            </a:r>
            <a:r>
              <a:rPr lang="en-US" sz="681" dirty="0"/>
              <a:t>. Now, let’s say you have a new passenger. You do not know if he survived or not but you know he bought a </a:t>
            </a:r>
            <a:r>
              <a:rPr lang="en-US" sz="681" b="1" dirty="0"/>
              <a:t>30$ ticket</a:t>
            </a:r>
            <a:r>
              <a:rPr lang="en-US" sz="681" dirty="0"/>
              <a:t> to cross the Atlantic. What is your prediction of survival for this passenger?</a:t>
            </a:r>
          </a:p>
        </p:txBody>
      </p:sp>
      <p:sp>
        <p:nvSpPr>
          <p:cNvPr id="8" name="Footer Placeholder 7">
            <a:extLst>
              <a:ext uri="{FF2B5EF4-FFF2-40B4-BE49-F238E27FC236}">
                <a16:creationId xmlns:a16="http://schemas.microsoft.com/office/drawing/2014/main" id="{537E13AC-C416-2143-8755-A7AC77D09CC4}"/>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2548384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6738-76BB-2140-BE97-C01237D5A221}"/>
              </a:ext>
            </a:extLst>
          </p:cNvPr>
          <p:cNvSpPr>
            <a:spLocks noGrp="1"/>
          </p:cNvSpPr>
          <p:nvPr>
            <p:ph type="title"/>
          </p:nvPr>
        </p:nvSpPr>
        <p:spPr>
          <a:xfrm>
            <a:off x="1754149" y="211465"/>
            <a:ext cx="1101801" cy="215444"/>
          </a:xfrm>
        </p:spPr>
        <p:txBody>
          <a:bodyPr/>
          <a:lstStyle/>
          <a:p>
            <a:r>
              <a:rPr lang="en-US" dirty="0"/>
              <a:t>Not survive</a:t>
            </a:r>
          </a:p>
        </p:txBody>
      </p:sp>
      <p:sp>
        <p:nvSpPr>
          <p:cNvPr id="3" name="Content Placeholder 2">
            <a:extLst>
              <a:ext uri="{FF2B5EF4-FFF2-40B4-BE49-F238E27FC236}">
                <a16:creationId xmlns:a16="http://schemas.microsoft.com/office/drawing/2014/main" id="{9385F9CD-E082-F340-8239-39FF111EF9B3}"/>
              </a:ext>
            </a:extLst>
          </p:cNvPr>
          <p:cNvSpPr>
            <a:spLocks noGrp="1"/>
          </p:cNvSpPr>
          <p:nvPr>
            <p:ph idx="1"/>
          </p:nvPr>
        </p:nvSpPr>
        <p:spPr>
          <a:xfrm>
            <a:off x="171450" y="856397"/>
            <a:ext cx="4070717" cy="1523494"/>
          </a:xfrm>
        </p:spPr>
        <p:txBody>
          <a:bodyPr/>
          <a:lstStyle/>
          <a:p>
            <a:r>
              <a:rPr lang="en-US" dirty="0">
                <a:latin typeface="medium-content-serif-font"/>
              </a:rPr>
              <a:t>You probably answered that this passenger </a:t>
            </a:r>
            <a:r>
              <a:rPr lang="en-US" b="1" dirty="0">
                <a:latin typeface="medium-content-serif-font"/>
              </a:rPr>
              <a:t>did not survive</a:t>
            </a:r>
            <a:r>
              <a:rPr lang="en-US" dirty="0">
                <a:latin typeface="medium-content-serif-font"/>
              </a:rPr>
              <a:t>. Why? </a:t>
            </a:r>
          </a:p>
          <a:p>
            <a:r>
              <a:rPr lang="en-US" dirty="0">
                <a:latin typeface="medium-content-serif-font"/>
              </a:rPr>
              <a:t>You assumed that </a:t>
            </a:r>
            <a:r>
              <a:rPr lang="en-US" b="1" dirty="0">
                <a:latin typeface="medium-content-serif-font"/>
              </a:rPr>
              <a:t>chances of survival were low</a:t>
            </a:r>
            <a:r>
              <a:rPr lang="en-US" dirty="0">
                <a:latin typeface="medium-content-serif-font"/>
              </a:rPr>
              <a:t> and that </a:t>
            </a:r>
            <a:r>
              <a:rPr lang="en-US" b="1" dirty="0">
                <a:latin typeface="medium-content-serif-font"/>
              </a:rPr>
              <a:t>being poor reduced chances of survival</a:t>
            </a:r>
            <a:r>
              <a:rPr lang="en-US" dirty="0">
                <a:latin typeface="medium-content-serif-font"/>
              </a:rPr>
              <a:t>. </a:t>
            </a:r>
          </a:p>
          <a:p>
            <a:endParaRPr lang="en-US" dirty="0">
              <a:latin typeface="medium-content-serif-font"/>
            </a:endParaRPr>
          </a:p>
          <a:p>
            <a:r>
              <a:rPr lang="en-US" dirty="0">
                <a:latin typeface="medium-content-serif-font"/>
              </a:rPr>
              <a:t>You put this passenger in the </a:t>
            </a:r>
            <a:r>
              <a:rPr lang="en-US" b="1" dirty="0">
                <a:latin typeface="medium-content-serif-font"/>
              </a:rPr>
              <a:t>closest group of likelihood</a:t>
            </a:r>
            <a:r>
              <a:rPr lang="en-US" dirty="0">
                <a:latin typeface="medium-content-serif-font"/>
              </a:rPr>
              <a:t> (the low-fare ticket group). </a:t>
            </a:r>
          </a:p>
          <a:p>
            <a:endParaRPr lang="en-US" dirty="0">
              <a:latin typeface="medium-content-serif-font"/>
            </a:endParaRPr>
          </a:p>
          <a:p>
            <a:r>
              <a:rPr lang="en-US" dirty="0">
                <a:latin typeface="medium-content-serif-font"/>
              </a:rPr>
              <a:t>This is what the </a:t>
            </a:r>
            <a:r>
              <a:rPr lang="en-US" b="1" dirty="0">
                <a:latin typeface="medium-content-serif-font"/>
              </a:rPr>
              <a:t>Naive Bayes classifier </a:t>
            </a:r>
            <a:r>
              <a:rPr lang="en-US" dirty="0">
                <a:latin typeface="medium-content-serif-font"/>
              </a:rPr>
              <a:t>does.</a:t>
            </a:r>
            <a:endParaRPr lang="en-US" dirty="0"/>
          </a:p>
          <a:p>
            <a:endParaRPr lang="en-US" dirty="0"/>
          </a:p>
        </p:txBody>
      </p:sp>
      <p:sp>
        <p:nvSpPr>
          <p:cNvPr id="4" name="Date Placeholder 3">
            <a:extLst>
              <a:ext uri="{FF2B5EF4-FFF2-40B4-BE49-F238E27FC236}">
                <a16:creationId xmlns:a16="http://schemas.microsoft.com/office/drawing/2014/main" id="{C87176D6-D2AE-604E-9A98-67ABFDC79FC1}"/>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2021-2022</a:t>
            </a:r>
            <a:endParaRPr lang="en-US" dirty="0"/>
          </a:p>
        </p:txBody>
      </p:sp>
      <p:sp>
        <p:nvSpPr>
          <p:cNvPr id="5" name="Slide Number Placeholder 4">
            <a:extLst>
              <a:ext uri="{FF2B5EF4-FFF2-40B4-BE49-F238E27FC236}">
                <a16:creationId xmlns:a16="http://schemas.microsoft.com/office/drawing/2014/main" id="{41EDC3E4-99B3-7E4F-AAAD-14E4DE0F6CF9}"/>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26</a:t>
            </a:fld>
            <a:endParaRPr lang="en-US" dirty="0"/>
          </a:p>
        </p:txBody>
      </p:sp>
      <p:sp>
        <p:nvSpPr>
          <p:cNvPr id="6" name="Footer Placeholder 5">
            <a:extLst>
              <a:ext uri="{FF2B5EF4-FFF2-40B4-BE49-F238E27FC236}">
                <a16:creationId xmlns:a16="http://schemas.microsoft.com/office/drawing/2014/main" id="{9A7B7A7F-6B0B-9442-9978-DA69AAC9E98A}"/>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165115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0F6A-4676-DC4F-9B8E-33F4B8DA80F2}"/>
              </a:ext>
            </a:extLst>
          </p:cNvPr>
          <p:cNvSpPr>
            <a:spLocks noGrp="1"/>
          </p:cNvSpPr>
          <p:nvPr>
            <p:ph type="title"/>
          </p:nvPr>
        </p:nvSpPr>
        <p:spPr>
          <a:xfrm>
            <a:off x="1754149" y="211465"/>
            <a:ext cx="1465301" cy="430887"/>
          </a:xfrm>
        </p:spPr>
        <p:txBody>
          <a:bodyPr/>
          <a:lstStyle/>
          <a:p>
            <a:r>
              <a:rPr lang="en-US" dirty="0"/>
              <a:t>Naïve Assumption</a:t>
            </a:r>
          </a:p>
        </p:txBody>
      </p:sp>
      <p:sp>
        <p:nvSpPr>
          <p:cNvPr id="3" name="Content Placeholder 2">
            <a:extLst>
              <a:ext uri="{FF2B5EF4-FFF2-40B4-BE49-F238E27FC236}">
                <a16:creationId xmlns:a16="http://schemas.microsoft.com/office/drawing/2014/main" id="{4AB52942-4BC8-594F-A7E0-E7182FE70F8D}"/>
              </a:ext>
            </a:extLst>
          </p:cNvPr>
          <p:cNvSpPr>
            <a:spLocks noGrp="1"/>
          </p:cNvSpPr>
          <p:nvPr>
            <p:ph idx="1"/>
          </p:nvPr>
        </p:nvSpPr>
        <p:spPr>
          <a:xfrm>
            <a:off x="314325" y="616104"/>
            <a:ext cx="3874236" cy="1692771"/>
          </a:xfrm>
        </p:spPr>
        <p:txBody>
          <a:bodyPr/>
          <a:lstStyle/>
          <a:p>
            <a:r>
              <a:rPr lang="en-US" b="1" dirty="0"/>
              <a:t>assumption of independence among features</a:t>
            </a:r>
            <a:r>
              <a:rPr lang="en-US" dirty="0"/>
              <a:t>. What does it mean? </a:t>
            </a:r>
          </a:p>
          <a:p>
            <a:r>
              <a:rPr lang="en-US" dirty="0"/>
              <a:t>For example, it means we have to assume that the comfort of the room on the Titanic is independent of the fare ticket. </a:t>
            </a:r>
          </a:p>
          <a:p>
            <a:r>
              <a:rPr lang="en-US" b="1" dirty="0"/>
              <a:t>This assumption is absolutely wrong</a:t>
            </a:r>
            <a:r>
              <a:rPr lang="en-US" dirty="0"/>
              <a:t>, which is why it is called Naive. It allows for a simplified calculation, even on very large datasets.</a:t>
            </a:r>
          </a:p>
          <a:p>
            <a:endParaRPr lang="en-US" dirty="0"/>
          </a:p>
          <a:p>
            <a:r>
              <a:rPr lang="en-US" b="1" dirty="0"/>
              <a:t>Naïve bayes: finding functions describing the probability of belonging to a class given features</a:t>
            </a:r>
            <a:r>
              <a:rPr lang="en-US" dirty="0"/>
              <a:t>.</a:t>
            </a:r>
          </a:p>
          <a:p>
            <a:endParaRPr lang="en-US" dirty="0"/>
          </a:p>
          <a:p>
            <a:endParaRPr lang="en-US" dirty="0"/>
          </a:p>
        </p:txBody>
      </p:sp>
      <p:sp>
        <p:nvSpPr>
          <p:cNvPr id="4" name="Date Placeholder 3">
            <a:extLst>
              <a:ext uri="{FF2B5EF4-FFF2-40B4-BE49-F238E27FC236}">
                <a16:creationId xmlns:a16="http://schemas.microsoft.com/office/drawing/2014/main" id="{1CDFFC33-7557-C743-8B30-5C63F66D7A34}"/>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2021-2022</a:t>
            </a:r>
            <a:endParaRPr lang="en-US" dirty="0"/>
          </a:p>
        </p:txBody>
      </p:sp>
      <p:sp>
        <p:nvSpPr>
          <p:cNvPr id="5" name="Slide Number Placeholder 4">
            <a:extLst>
              <a:ext uri="{FF2B5EF4-FFF2-40B4-BE49-F238E27FC236}">
                <a16:creationId xmlns:a16="http://schemas.microsoft.com/office/drawing/2014/main" id="{022EF46E-1676-D943-9216-CBE75D15E602}"/>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27</a:t>
            </a:fld>
            <a:endParaRPr lang="en-US" dirty="0"/>
          </a:p>
        </p:txBody>
      </p:sp>
      <p:pic>
        <p:nvPicPr>
          <p:cNvPr id="6" name="Picture 5">
            <a:extLst>
              <a:ext uri="{FF2B5EF4-FFF2-40B4-BE49-F238E27FC236}">
                <a16:creationId xmlns:a16="http://schemas.microsoft.com/office/drawing/2014/main" id="{90F83350-72E6-ED49-81C7-3EFBBA9D280E}"/>
              </a:ext>
            </a:extLst>
          </p:cNvPr>
          <p:cNvPicPr>
            <a:picLocks noChangeAspect="1"/>
          </p:cNvPicPr>
          <p:nvPr/>
        </p:nvPicPr>
        <p:blipFill>
          <a:blip r:embed="rId2"/>
          <a:stretch>
            <a:fillRect/>
          </a:stretch>
        </p:blipFill>
        <p:spPr>
          <a:xfrm>
            <a:off x="697111" y="2143068"/>
            <a:ext cx="3215877" cy="666948"/>
          </a:xfrm>
          <a:prstGeom prst="rect">
            <a:avLst/>
          </a:prstGeom>
        </p:spPr>
      </p:pic>
      <p:sp>
        <p:nvSpPr>
          <p:cNvPr id="7" name="Footer Placeholder 6">
            <a:extLst>
              <a:ext uri="{FF2B5EF4-FFF2-40B4-BE49-F238E27FC236}">
                <a16:creationId xmlns:a16="http://schemas.microsoft.com/office/drawing/2014/main" id="{512FF963-3F31-074D-B141-DFC7CC98CA9C}"/>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3712641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2C3930F-086F-434C-8815-1DD600CFFB61}"/>
              </a:ext>
            </a:extLst>
          </p:cNvPr>
          <p:cNvSpPr>
            <a:spLocks noGrp="1" noChangeArrowheads="1"/>
          </p:cNvSpPr>
          <p:nvPr>
            <p:ph type="title"/>
          </p:nvPr>
        </p:nvSpPr>
        <p:spPr>
          <a:xfrm>
            <a:off x="471367" y="450118"/>
            <a:ext cx="3667367" cy="313599"/>
          </a:xfrm>
          <a:solidFill>
            <a:srgbClr val="FFFF00"/>
          </a:solidFill>
        </p:spPr>
        <p:txBody>
          <a:bodyPr>
            <a:normAutofit fontScale="90000"/>
          </a:bodyPr>
          <a:lstStyle/>
          <a:p>
            <a:pPr eaLnBrk="1" hangingPunct="1">
              <a:defRPr/>
            </a:pPr>
            <a:r>
              <a:rPr lang="en-US" sz="2469" b="1" dirty="0">
                <a:solidFill>
                  <a:srgbClr val="FF0000"/>
                </a:solidFill>
                <a:effectLst>
                  <a:outerShdw blurRad="38100" dist="38100" dir="2700000" algn="tl">
                    <a:srgbClr val="000000">
                      <a:alpha val="43137"/>
                    </a:srgbClr>
                  </a:outerShdw>
                </a:effectLst>
              </a:rPr>
              <a:t>Tennis Example	</a:t>
            </a:r>
          </a:p>
        </p:txBody>
      </p:sp>
      <p:sp>
        <p:nvSpPr>
          <p:cNvPr id="15363" name="Rectangle 3">
            <a:extLst>
              <a:ext uri="{FF2B5EF4-FFF2-40B4-BE49-F238E27FC236}">
                <a16:creationId xmlns:a16="http://schemas.microsoft.com/office/drawing/2014/main" id="{D42B4FB6-0203-9940-BE0A-51C4C59DE27D}"/>
              </a:ext>
            </a:extLst>
          </p:cNvPr>
          <p:cNvSpPr>
            <a:spLocks noGrp="1" noChangeArrowheads="1"/>
          </p:cNvSpPr>
          <p:nvPr>
            <p:ph idx="1"/>
          </p:nvPr>
        </p:nvSpPr>
        <p:spPr>
          <a:xfrm>
            <a:off x="606389" y="894383"/>
            <a:ext cx="3427268" cy="362600"/>
          </a:xfrm>
        </p:spPr>
        <p:txBody>
          <a:bodyPr/>
          <a:lstStyle/>
          <a:p>
            <a:pPr marL="182923" indent="-182923">
              <a:lnSpc>
                <a:spcPct val="110000"/>
              </a:lnSpc>
            </a:pPr>
            <a:endParaRPr lang="en-US" altLang="en-US"/>
          </a:p>
          <a:p>
            <a:pPr marL="182923" indent="-182923">
              <a:lnSpc>
                <a:spcPct val="110000"/>
              </a:lnSpc>
            </a:pPr>
            <a:r>
              <a:rPr lang="en-US" altLang="en-US" sz="1097"/>
              <a:t>     </a:t>
            </a:r>
          </a:p>
        </p:txBody>
      </p:sp>
      <p:sp>
        <p:nvSpPr>
          <p:cNvPr id="15364" name="Rectangle 4">
            <a:extLst>
              <a:ext uri="{FF2B5EF4-FFF2-40B4-BE49-F238E27FC236}">
                <a16:creationId xmlns:a16="http://schemas.microsoft.com/office/drawing/2014/main" id="{30EFEA80-B9DE-AD48-98BE-A0D1A24E2051}"/>
              </a:ext>
            </a:extLst>
          </p:cNvPr>
          <p:cNvSpPr>
            <a:spLocks noChangeArrowheads="1"/>
          </p:cNvSpPr>
          <p:nvPr/>
        </p:nvSpPr>
        <p:spPr bwMode="auto">
          <a:xfrm>
            <a:off x="606389" y="842117"/>
            <a:ext cx="3475723" cy="1933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773" tIns="17886" rIns="35773" bIns="17886"/>
          <a:lstStyle>
            <a:lvl1pPr marL="533400" indent="-533400"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lnSpc>
                <a:spcPct val="120000"/>
              </a:lnSpc>
              <a:buFontTx/>
              <a:buChar char="•"/>
            </a:pPr>
            <a:r>
              <a:rPr lang="en-US" altLang="en-US" sz="960">
                <a:solidFill>
                  <a:srgbClr val="FF0000"/>
                </a:solidFill>
                <a:latin typeface="Tahoma" panose="020B0604030504040204" pitchFamily="34" charset="0"/>
              </a:rPr>
              <a:t>Example</a:t>
            </a:r>
            <a:r>
              <a:rPr lang="en-US" altLang="en-US" sz="960">
                <a:latin typeface="Tahoma" panose="020B0604030504040204" pitchFamily="34" charset="0"/>
              </a:rPr>
              <a:t>: Play Tennis</a:t>
            </a:r>
          </a:p>
        </p:txBody>
      </p:sp>
      <p:pic>
        <p:nvPicPr>
          <p:cNvPr id="15365" name="Picture 9">
            <a:extLst>
              <a:ext uri="{FF2B5EF4-FFF2-40B4-BE49-F238E27FC236}">
                <a16:creationId xmlns:a16="http://schemas.microsoft.com/office/drawing/2014/main" id="{2557888F-B9CA-C748-9F45-0A2BC707A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120775"/>
            <a:ext cx="2761469" cy="210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85AA37ED-4EF1-4243-9699-F9795C266329}"/>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2021-2022</a:t>
            </a:r>
            <a:endParaRPr lang="en-US" dirty="0"/>
          </a:p>
        </p:txBody>
      </p:sp>
      <p:sp>
        <p:nvSpPr>
          <p:cNvPr id="3" name="Footer Placeholder 2">
            <a:extLst>
              <a:ext uri="{FF2B5EF4-FFF2-40B4-BE49-F238E27FC236}">
                <a16:creationId xmlns:a16="http://schemas.microsoft.com/office/drawing/2014/main" id="{BC222DD6-0C9B-DA44-BF03-D1B62F85DF61}"/>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4" name="Slide Number Placeholder 3">
            <a:extLst>
              <a:ext uri="{FF2B5EF4-FFF2-40B4-BE49-F238E27FC236}">
                <a16:creationId xmlns:a16="http://schemas.microsoft.com/office/drawing/2014/main" id="{8B1F18F3-F9CF-AF4C-8F65-BDAD4E382F4F}"/>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28</a:t>
            </a:fld>
            <a:endParaRPr lang="en-US" dirty="0"/>
          </a:p>
        </p:txBody>
      </p:sp>
    </p:spTree>
    <p:extLst>
      <p:ext uri="{BB962C8B-B14F-4D97-AF65-F5344CB8AC3E}">
        <p14:creationId xmlns:p14="http://schemas.microsoft.com/office/powerpoint/2010/main" val="369787017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661CAE1-C855-3443-80DD-24E8578E4D81}"/>
              </a:ext>
            </a:extLst>
          </p:cNvPr>
          <p:cNvSpPr>
            <a:spLocks noGrp="1" noChangeArrowheads="1"/>
          </p:cNvSpPr>
          <p:nvPr>
            <p:ph type="title"/>
          </p:nvPr>
        </p:nvSpPr>
        <p:spPr>
          <a:xfrm>
            <a:off x="1847849" y="130175"/>
            <a:ext cx="2723631" cy="406355"/>
          </a:xfrm>
          <a:solidFill>
            <a:srgbClr val="FFFF00"/>
          </a:solidFill>
        </p:spPr>
        <p:txBody>
          <a:bodyPr>
            <a:normAutofit/>
          </a:bodyPr>
          <a:lstStyle/>
          <a:p>
            <a:pPr algn="r" eaLnBrk="1" hangingPunct="1">
              <a:defRPr/>
            </a:pPr>
            <a:r>
              <a:rPr lang="en-US" sz="1372" dirty="0">
                <a:solidFill>
                  <a:srgbClr val="FF0000"/>
                </a:solidFill>
                <a:effectLst>
                  <a:outerShdw blurRad="38100" dist="38100" dir="2700000" algn="tl">
                    <a:srgbClr val="000000">
                      <a:alpha val="43137"/>
                    </a:srgbClr>
                  </a:outerShdw>
                </a:effectLst>
              </a:rPr>
              <a:t>The </a:t>
            </a:r>
            <a:r>
              <a:rPr lang="en-US" sz="1372" b="1" u="sng" dirty="0">
                <a:solidFill>
                  <a:srgbClr val="00B0F0"/>
                </a:solidFill>
              </a:rPr>
              <a:t>learning phase </a:t>
            </a:r>
            <a:r>
              <a:rPr lang="en-US" sz="1372" dirty="0">
                <a:solidFill>
                  <a:srgbClr val="FF0000"/>
                </a:solidFill>
                <a:effectLst>
                  <a:outerShdw blurRad="38100" dist="38100" dir="2700000" algn="tl">
                    <a:srgbClr val="000000">
                      <a:alpha val="43137"/>
                    </a:srgbClr>
                  </a:outerShdw>
                </a:effectLst>
              </a:rPr>
              <a:t>for tennis example</a:t>
            </a:r>
          </a:p>
        </p:txBody>
      </p:sp>
      <p:sp>
        <p:nvSpPr>
          <p:cNvPr id="16387" name="Rectangle 3">
            <a:extLst>
              <a:ext uri="{FF2B5EF4-FFF2-40B4-BE49-F238E27FC236}">
                <a16:creationId xmlns:a16="http://schemas.microsoft.com/office/drawing/2014/main" id="{767C2F5D-71FA-0549-892C-3A1237499242}"/>
              </a:ext>
            </a:extLst>
          </p:cNvPr>
          <p:cNvSpPr>
            <a:spLocks noGrp="1" noChangeArrowheads="1"/>
          </p:cNvSpPr>
          <p:nvPr>
            <p:ph idx="1"/>
          </p:nvPr>
        </p:nvSpPr>
        <p:spPr>
          <a:xfrm>
            <a:off x="606389" y="894383"/>
            <a:ext cx="3427268" cy="362600"/>
          </a:xfrm>
        </p:spPr>
        <p:txBody>
          <a:bodyPr/>
          <a:lstStyle/>
          <a:p>
            <a:pPr marL="182923" indent="-182923">
              <a:lnSpc>
                <a:spcPct val="110000"/>
              </a:lnSpc>
            </a:pPr>
            <a:endParaRPr lang="en-US" altLang="en-US" b="1"/>
          </a:p>
          <a:p>
            <a:pPr marL="182923" indent="-182923">
              <a:lnSpc>
                <a:spcPct val="110000"/>
              </a:lnSpc>
            </a:pPr>
            <a:r>
              <a:rPr lang="en-US" altLang="en-US" sz="1097" b="1"/>
              <a:t>     </a:t>
            </a:r>
          </a:p>
        </p:txBody>
      </p:sp>
      <p:graphicFrame>
        <p:nvGraphicFramePr>
          <p:cNvPr id="541824" name="Group 128">
            <a:extLst>
              <a:ext uri="{FF2B5EF4-FFF2-40B4-BE49-F238E27FC236}">
                <a16:creationId xmlns:a16="http://schemas.microsoft.com/office/drawing/2014/main" id="{C50281E4-40B5-DD40-847A-2E1197C2AEC6}"/>
              </a:ext>
            </a:extLst>
          </p:cNvPr>
          <p:cNvGraphicFramePr>
            <a:graphicFrameLocks noGrp="1"/>
          </p:cNvGraphicFramePr>
          <p:nvPr>
            <p:extLst>
              <p:ext uri="{D42A27DB-BD31-4B8C-83A1-F6EECF244321}">
                <p14:modId xmlns:p14="http://schemas.microsoft.com/office/powerpoint/2010/main" val="2296049362"/>
              </p:ext>
            </p:extLst>
          </p:nvPr>
        </p:nvGraphicFramePr>
        <p:xfrm>
          <a:off x="314325" y="1615728"/>
          <a:ext cx="1381125" cy="726326"/>
        </p:xfrm>
        <a:graphic>
          <a:graphicData uri="http://schemas.openxmlformats.org/drawingml/2006/table">
            <a:tbl>
              <a:tblPr/>
              <a:tblGrid>
                <a:gridCol w="460174">
                  <a:extLst>
                    <a:ext uri="{9D8B030D-6E8A-4147-A177-3AD203B41FA5}">
                      <a16:colId xmlns:a16="http://schemas.microsoft.com/office/drawing/2014/main" val="20000"/>
                    </a:ext>
                  </a:extLst>
                </a:gridCol>
                <a:gridCol w="460777">
                  <a:extLst>
                    <a:ext uri="{9D8B030D-6E8A-4147-A177-3AD203B41FA5}">
                      <a16:colId xmlns:a16="http://schemas.microsoft.com/office/drawing/2014/main" val="20001"/>
                    </a:ext>
                  </a:extLst>
                </a:gridCol>
                <a:gridCol w="460174">
                  <a:extLst>
                    <a:ext uri="{9D8B030D-6E8A-4147-A177-3AD203B41FA5}">
                      <a16:colId xmlns:a16="http://schemas.microsoft.com/office/drawing/2014/main" val="20002"/>
                    </a:ext>
                  </a:extLst>
                </a:gridCol>
              </a:tblGrid>
              <a:tr h="163700">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dirty="0">
                          <a:ln>
                            <a:noFill/>
                          </a:ln>
                          <a:solidFill>
                            <a:schemeClr val="accent2"/>
                          </a:solidFill>
                          <a:effectLst/>
                          <a:latin typeface="Palatino Linotype" pitchFamily="18" charset="0"/>
                        </a:rPr>
                        <a:t>Outlook</a:t>
                      </a:r>
                    </a:p>
                  </a:txBody>
                  <a:tcPr marL="31374" marR="31374" marT="15655" marB="156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dirty="0">
                          <a:ln>
                            <a:noFill/>
                          </a:ln>
                          <a:solidFill>
                            <a:schemeClr val="tx1"/>
                          </a:solidFill>
                          <a:effectLst/>
                          <a:latin typeface="Palatino Linotype" pitchFamily="18" charset="0"/>
                        </a:rPr>
                        <a:t>Play=</a:t>
                      </a:r>
                      <a:r>
                        <a:rPr kumimoji="0" lang="en-GB" sz="700" b="0" i="1" u="none" strike="noStrike" cap="none" normalizeH="0" baseline="0" dirty="0">
                          <a:ln>
                            <a:noFill/>
                          </a:ln>
                          <a:solidFill>
                            <a:schemeClr val="tx1"/>
                          </a:solidFill>
                          <a:effectLst/>
                          <a:latin typeface="Palatino Linotype" pitchFamily="18" charset="0"/>
                        </a:rPr>
                        <a:t>Yes</a:t>
                      </a:r>
                    </a:p>
                  </a:txBody>
                  <a:tcPr marL="31374" marR="31374" marT="15655" marB="156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a:ln>
                            <a:noFill/>
                          </a:ln>
                          <a:solidFill>
                            <a:schemeClr val="tx1"/>
                          </a:solidFill>
                          <a:effectLst/>
                          <a:latin typeface="Palatino Linotype" pitchFamily="18" charset="0"/>
                        </a:rPr>
                        <a:t>Play=</a:t>
                      </a:r>
                      <a:r>
                        <a:rPr kumimoji="0" lang="en-GB" sz="700" b="0" i="1" u="none" strike="noStrike" cap="none" normalizeH="0" baseline="0">
                          <a:ln>
                            <a:noFill/>
                          </a:ln>
                          <a:solidFill>
                            <a:schemeClr val="tx1"/>
                          </a:solidFill>
                          <a:effectLst/>
                          <a:latin typeface="Palatino Linotype" pitchFamily="18" charset="0"/>
                        </a:rPr>
                        <a:t>No</a:t>
                      </a:r>
                    </a:p>
                  </a:txBody>
                  <a:tcPr marL="31374" marR="31374" marT="15655" marB="156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754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Sunny</a:t>
                      </a:r>
                    </a:p>
                  </a:txBody>
                  <a:tcPr marL="31374" marR="31374" marT="15655" marB="156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2/9</a:t>
                      </a:r>
                    </a:p>
                  </a:txBody>
                  <a:tcPr marL="31374" marR="31374" marT="15655" marB="156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3/5</a:t>
                      </a:r>
                    </a:p>
                  </a:txBody>
                  <a:tcPr marL="31374" marR="31374" marT="15655" marB="156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754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Overcast</a:t>
                      </a:r>
                    </a:p>
                  </a:txBody>
                  <a:tcPr marL="31374" marR="31374" marT="15655" marB="156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4/9</a:t>
                      </a:r>
                    </a:p>
                  </a:txBody>
                  <a:tcPr marL="31374" marR="31374" marT="15655" marB="156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dirty="0">
                          <a:ln>
                            <a:noFill/>
                          </a:ln>
                          <a:solidFill>
                            <a:schemeClr val="tx1"/>
                          </a:solidFill>
                          <a:effectLst/>
                          <a:latin typeface="Palatino Linotype" pitchFamily="18" charset="0"/>
                        </a:rPr>
                        <a:t>0/5</a:t>
                      </a:r>
                    </a:p>
                  </a:txBody>
                  <a:tcPr marL="31374" marR="31374" marT="15655" marB="156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754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Rain</a:t>
                      </a:r>
                    </a:p>
                  </a:txBody>
                  <a:tcPr marL="31374" marR="31374" marT="15655" marB="156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3/9</a:t>
                      </a:r>
                    </a:p>
                  </a:txBody>
                  <a:tcPr marL="31374" marR="31374" marT="15655" marB="156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dirty="0">
                          <a:ln>
                            <a:noFill/>
                          </a:ln>
                          <a:solidFill>
                            <a:schemeClr val="tx1"/>
                          </a:solidFill>
                          <a:effectLst/>
                          <a:latin typeface="Palatino Linotype" pitchFamily="18" charset="0"/>
                        </a:rPr>
                        <a:t>2/5</a:t>
                      </a:r>
                      <a:endParaRPr kumimoji="0" lang="en-GB" sz="700" b="0" i="0" u="none" strike="noStrike" cap="none" normalizeH="0" baseline="0" dirty="0">
                        <a:ln>
                          <a:noFill/>
                        </a:ln>
                        <a:solidFill>
                          <a:schemeClr val="tx1"/>
                        </a:solidFill>
                        <a:effectLst/>
                        <a:latin typeface="Palatino Linotype" pitchFamily="18" charset="0"/>
                      </a:endParaRPr>
                    </a:p>
                  </a:txBody>
                  <a:tcPr marL="31374" marR="31374" marT="15655" marB="156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41770" name="Group 74">
            <a:extLst>
              <a:ext uri="{FF2B5EF4-FFF2-40B4-BE49-F238E27FC236}">
                <a16:creationId xmlns:a16="http://schemas.microsoft.com/office/drawing/2014/main" id="{0464548A-5985-8942-B417-001E2563C9CE}"/>
              </a:ext>
            </a:extLst>
          </p:cNvPr>
          <p:cNvGraphicFramePr>
            <a:graphicFrameLocks noGrp="1"/>
          </p:cNvGraphicFramePr>
          <p:nvPr>
            <p:extLst>
              <p:ext uri="{D42A27DB-BD31-4B8C-83A1-F6EECF244321}">
                <p14:modId xmlns:p14="http://schemas.microsoft.com/office/powerpoint/2010/main" val="1762384599"/>
              </p:ext>
            </p:extLst>
          </p:nvPr>
        </p:nvGraphicFramePr>
        <p:xfrm>
          <a:off x="2436576" y="1614836"/>
          <a:ext cx="1567996" cy="612497"/>
        </p:xfrm>
        <a:graphic>
          <a:graphicData uri="http://schemas.openxmlformats.org/drawingml/2006/table">
            <a:tbl>
              <a:tblPr/>
              <a:tblGrid>
                <a:gridCol w="574932">
                  <a:extLst>
                    <a:ext uri="{9D8B030D-6E8A-4147-A177-3AD203B41FA5}">
                      <a16:colId xmlns:a16="http://schemas.microsoft.com/office/drawing/2014/main" val="20000"/>
                    </a:ext>
                  </a:extLst>
                </a:gridCol>
                <a:gridCol w="496532">
                  <a:extLst>
                    <a:ext uri="{9D8B030D-6E8A-4147-A177-3AD203B41FA5}">
                      <a16:colId xmlns:a16="http://schemas.microsoft.com/office/drawing/2014/main" val="20001"/>
                    </a:ext>
                  </a:extLst>
                </a:gridCol>
                <a:gridCol w="496532">
                  <a:extLst>
                    <a:ext uri="{9D8B030D-6E8A-4147-A177-3AD203B41FA5}">
                      <a16:colId xmlns:a16="http://schemas.microsoft.com/office/drawing/2014/main" val="20002"/>
                    </a:ext>
                  </a:extLst>
                </a:gridCol>
              </a:tblGrid>
              <a:tr h="13594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dirty="0">
                          <a:ln>
                            <a:noFill/>
                          </a:ln>
                          <a:solidFill>
                            <a:schemeClr val="accent2"/>
                          </a:solidFill>
                          <a:effectLst/>
                          <a:latin typeface="Palatino Linotype" pitchFamily="18" charset="0"/>
                        </a:rPr>
                        <a:t>Temperature</a:t>
                      </a:r>
                    </a:p>
                  </a:txBody>
                  <a:tcPr marL="31360" marR="31360" marT="15685" marB="1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dirty="0">
                          <a:ln>
                            <a:noFill/>
                          </a:ln>
                          <a:solidFill>
                            <a:schemeClr val="tx1"/>
                          </a:solidFill>
                          <a:effectLst/>
                          <a:latin typeface="Palatino Linotype" pitchFamily="18" charset="0"/>
                        </a:rPr>
                        <a:t>Play=</a:t>
                      </a:r>
                      <a:r>
                        <a:rPr kumimoji="0" lang="en-GB" sz="700" b="0" i="1" u="none" strike="noStrike" cap="none" normalizeH="0" baseline="0" dirty="0">
                          <a:ln>
                            <a:noFill/>
                          </a:ln>
                          <a:solidFill>
                            <a:schemeClr val="tx1"/>
                          </a:solidFill>
                          <a:effectLst/>
                          <a:latin typeface="Palatino Linotype" pitchFamily="18" charset="0"/>
                        </a:rPr>
                        <a:t>Yes</a:t>
                      </a:r>
                    </a:p>
                  </a:txBody>
                  <a:tcPr marL="31360" marR="31360" marT="15685" marB="1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dirty="0">
                          <a:ln>
                            <a:noFill/>
                          </a:ln>
                          <a:solidFill>
                            <a:schemeClr val="tx1"/>
                          </a:solidFill>
                          <a:effectLst/>
                          <a:latin typeface="Palatino Linotype" pitchFamily="18" charset="0"/>
                        </a:rPr>
                        <a:t>Play=</a:t>
                      </a:r>
                      <a:r>
                        <a:rPr kumimoji="0" lang="en-GB" sz="700" b="0" i="1" u="none" strike="noStrike" cap="none" normalizeH="0" baseline="0" dirty="0">
                          <a:ln>
                            <a:noFill/>
                          </a:ln>
                          <a:solidFill>
                            <a:schemeClr val="tx1"/>
                          </a:solidFill>
                          <a:effectLst/>
                          <a:latin typeface="Palatino Linotype" pitchFamily="18" charset="0"/>
                        </a:rPr>
                        <a:t>No</a:t>
                      </a:r>
                    </a:p>
                  </a:txBody>
                  <a:tcPr marL="31360" marR="31360" marT="15685" marB="1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149">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Hot</a:t>
                      </a:r>
                    </a:p>
                  </a:txBody>
                  <a:tcPr marL="31360" marR="31360" marT="15685" marB="1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dirty="0">
                          <a:ln>
                            <a:noFill/>
                          </a:ln>
                          <a:solidFill>
                            <a:schemeClr val="tx1"/>
                          </a:solidFill>
                          <a:effectLst/>
                          <a:latin typeface="Palatino Linotype" pitchFamily="18" charset="0"/>
                        </a:rPr>
                        <a:t>2/9</a:t>
                      </a:r>
                    </a:p>
                  </a:txBody>
                  <a:tcPr marL="31360" marR="31360" marT="15685" marB="1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2/5</a:t>
                      </a:r>
                    </a:p>
                  </a:txBody>
                  <a:tcPr marL="31360" marR="31360" marT="15685" marB="1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8149">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dirty="0">
                          <a:ln>
                            <a:noFill/>
                          </a:ln>
                          <a:solidFill>
                            <a:schemeClr val="tx1"/>
                          </a:solidFill>
                          <a:effectLst/>
                          <a:latin typeface="Palatino Linotype" pitchFamily="18" charset="0"/>
                        </a:rPr>
                        <a:t>Mild</a:t>
                      </a:r>
                    </a:p>
                  </a:txBody>
                  <a:tcPr marL="31360" marR="31360" marT="15685" marB="1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4/9</a:t>
                      </a:r>
                    </a:p>
                  </a:txBody>
                  <a:tcPr marL="31360" marR="31360" marT="15685" marB="1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2/5</a:t>
                      </a:r>
                    </a:p>
                  </a:txBody>
                  <a:tcPr marL="31360" marR="31360" marT="15685" marB="1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8149">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Cool</a:t>
                      </a:r>
                    </a:p>
                  </a:txBody>
                  <a:tcPr marL="31360" marR="31360" marT="15685" marB="1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3/9</a:t>
                      </a:r>
                    </a:p>
                  </a:txBody>
                  <a:tcPr marL="31360" marR="31360" marT="15685" marB="1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dirty="0">
                          <a:ln>
                            <a:noFill/>
                          </a:ln>
                          <a:solidFill>
                            <a:schemeClr val="tx1"/>
                          </a:solidFill>
                          <a:effectLst/>
                          <a:latin typeface="Palatino Linotype" pitchFamily="18" charset="0"/>
                        </a:rPr>
                        <a:t>1/5</a:t>
                      </a:r>
                      <a:endParaRPr kumimoji="0" lang="en-GB" sz="700" b="0" i="0" u="none" strike="noStrike" cap="none" normalizeH="0" baseline="0" dirty="0">
                        <a:ln>
                          <a:noFill/>
                        </a:ln>
                        <a:solidFill>
                          <a:schemeClr val="tx1"/>
                        </a:solidFill>
                        <a:effectLst/>
                        <a:latin typeface="Palatino Linotype" pitchFamily="18" charset="0"/>
                      </a:endParaRPr>
                    </a:p>
                  </a:txBody>
                  <a:tcPr marL="31360" marR="31360" marT="15685" marB="1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41828" name="Group 132">
            <a:extLst>
              <a:ext uri="{FF2B5EF4-FFF2-40B4-BE49-F238E27FC236}">
                <a16:creationId xmlns:a16="http://schemas.microsoft.com/office/drawing/2014/main" id="{CF45A8C9-54F1-634A-BAF6-24844E3890D2}"/>
              </a:ext>
            </a:extLst>
          </p:cNvPr>
          <p:cNvGraphicFramePr>
            <a:graphicFrameLocks noGrp="1"/>
          </p:cNvGraphicFramePr>
          <p:nvPr>
            <p:extLst>
              <p:ext uri="{D42A27DB-BD31-4B8C-83A1-F6EECF244321}">
                <p14:modId xmlns:p14="http://schemas.microsoft.com/office/powerpoint/2010/main" val="1300099432"/>
              </p:ext>
            </p:extLst>
          </p:nvPr>
        </p:nvGraphicFramePr>
        <p:xfrm>
          <a:off x="338489" y="2563163"/>
          <a:ext cx="1332796" cy="560996"/>
        </p:xfrm>
        <a:graphic>
          <a:graphicData uri="http://schemas.openxmlformats.org/drawingml/2006/table">
            <a:tbl>
              <a:tblPr/>
              <a:tblGrid>
                <a:gridCol w="533010">
                  <a:extLst>
                    <a:ext uri="{9D8B030D-6E8A-4147-A177-3AD203B41FA5}">
                      <a16:colId xmlns:a16="http://schemas.microsoft.com/office/drawing/2014/main" val="20000"/>
                    </a:ext>
                  </a:extLst>
                </a:gridCol>
                <a:gridCol w="406154">
                  <a:extLst>
                    <a:ext uri="{9D8B030D-6E8A-4147-A177-3AD203B41FA5}">
                      <a16:colId xmlns:a16="http://schemas.microsoft.com/office/drawing/2014/main" val="20001"/>
                    </a:ext>
                  </a:extLst>
                </a:gridCol>
                <a:gridCol w="393632">
                  <a:extLst>
                    <a:ext uri="{9D8B030D-6E8A-4147-A177-3AD203B41FA5}">
                      <a16:colId xmlns:a16="http://schemas.microsoft.com/office/drawing/2014/main" val="20002"/>
                    </a:ext>
                  </a:extLst>
                </a:gridCol>
              </a:tblGrid>
              <a:tr h="15788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dirty="0">
                          <a:ln>
                            <a:noFill/>
                          </a:ln>
                          <a:solidFill>
                            <a:schemeClr val="accent2"/>
                          </a:solidFill>
                          <a:effectLst/>
                          <a:latin typeface="Palatino Linotype" pitchFamily="18" charset="0"/>
                        </a:rPr>
                        <a:t>Humidity</a:t>
                      </a:r>
                    </a:p>
                  </a:txBody>
                  <a:tcPr marL="31360" marR="31360" marT="15680" marB="1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a:ln>
                            <a:noFill/>
                          </a:ln>
                          <a:solidFill>
                            <a:schemeClr val="tx1"/>
                          </a:solidFill>
                          <a:effectLst/>
                          <a:latin typeface="Palatino Linotype" pitchFamily="18" charset="0"/>
                        </a:rPr>
                        <a:t>Play=</a:t>
                      </a:r>
                      <a:r>
                        <a:rPr kumimoji="0" lang="en-GB" sz="700" b="0" i="1" u="none" strike="noStrike" cap="none" normalizeH="0" baseline="0">
                          <a:ln>
                            <a:noFill/>
                          </a:ln>
                          <a:solidFill>
                            <a:schemeClr val="tx1"/>
                          </a:solidFill>
                          <a:effectLst/>
                          <a:latin typeface="Palatino Linotype" pitchFamily="18" charset="0"/>
                        </a:rPr>
                        <a:t>Yes</a:t>
                      </a:r>
                      <a:endParaRPr kumimoji="0" lang="en-GB" sz="800" b="0" i="0" u="none" strike="noStrike" cap="none" normalizeH="0" baseline="0">
                        <a:ln>
                          <a:noFill/>
                        </a:ln>
                        <a:solidFill>
                          <a:schemeClr val="tx1"/>
                        </a:solidFill>
                        <a:effectLst/>
                        <a:latin typeface="Palatino Linotype" pitchFamily="18" charset="0"/>
                      </a:endParaRPr>
                    </a:p>
                  </a:txBody>
                  <a:tcPr marL="31360" marR="31360" marT="15680" marB="1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a:ln>
                            <a:noFill/>
                          </a:ln>
                          <a:solidFill>
                            <a:schemeClr val="tx1"/>
                          </a:solidFill>
                          <a:effectLst/>
                          <a:latin typeface="Palatino Linotype" pitchFamily="18" charset="0"/>
                        </a:rPr>
                        <a:t>Play=N</a:t>
                      </a:r>
                      <a:r>
                        <a:rPr kumimoji="0" lang="en-GB" sz="700" b="0" i="1" u="none" strike="noStrike" cap="none" normalizeH="0" baseline="0">
                          <a:ln>
                            <a:noFill/>
                          </a:ln>
                          <a:solidFill>
                            <a:schemeClr val="tx1"/>
                          </a:solidFill>
                          <a:effectLst/>
                          <a:latin typeface="Palatino Linotype" pitchFamily="18" charset="0"/>
                        </a:rPr>
                        <a:t>o</a:t>
                      </a:r>
                    </a:p>
                  </a:txBody>
                  <a:tcPr marL="31360" marR="31360" marT="15680" marB="1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13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High</a:t>
                      </a:r>
                    </a:p>
                  </a:txBody>
                  <a:tcPr marL="31360" marR="31360" marT="15680" marB="1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3/9</a:t>
                      </a:r>
                    </a:p>
                  </a:txBody>
                  <a:tcPr marL="31360" marR="31360" marT="15680" marB="1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4/5</a:t>
                      </a:r>
                    </a:p>
                  </a:txBody>
                  <a:tcPr marL="31360" marR="31360" marT="15680" marB="1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813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Normal</a:t>
                      </a:r>
                    </a:p>
                  </a:txBody>
                  <a:tcPr marL="31360" marR="31360" marT="15680" marB="1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6/9</a:t>
                      </a:r>
                    </a:p>
                  </a:txBody>
                  <a:tcPr marL="31360" marR="31360" marT="15680" marB="1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dirty="0">
                          <a:ln>
                            <a:noFill/>
                          </a:ln>
                          <a:solidFill>
                            <a:schemeClr val="tx1"/>
                          </a:solidFill>
                          <a:effectLst/>
                          <a:latin typeface="Palatino Linotype" pitchFamily="18" charset="0"/>
                        </a:rPr>
                        <a:t>1/5</a:t>
                      </a:r>
                    </a:p>
                  </a:txBody>
                  <a:tcPr marL="31360" marR="31360" marT="15680" marB="1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41833" name="Group 137">
            <a:extLst>
              <a:ext uri="{FF2B5EF4-FFF2-40B4-BE49-F238E27FC236}">
                <a16:creationId xmlns:a16="http://schemas.microsoft.com/office/drawing/2014/main" id="{D5DE5413-0C62-5442-BEEC-97D75F09485F}"/>
              </a:ext>
            </a:extLst>
          </p:cNvPr>
          <p:cNvGraphicFramePr>
            <a:graphicFrameLocks noGrp="1"/>
          </p:cNvGraphicFramePr>
          <p:nvPr>
            <p:extLst>
              <p:ext uri="{D42A27DB-BD31-4B8C-83A1-F6EECF244321}">
                <p14:modId xmlns:p14="http://schemas.microsoft.com/office/powerpoint/2010/main" val="78608184"/>
              </p:ext>
            </p:extLst>
          </p:nvPr>
        </p:nvGraphicFramePr>
        <p:xfrm>
          <a:off x="2535038" y="2567266"/>
          <a:ext cx="1469534" cy="560996"/>
        </p:xfrm>
        <a:graphic>
          <a:graphicData uri="http://schemas.openxmlformats.org/drawingml/2006/table">
            <a:tbl>
              <a:tblPr/>
              <a:tblGrid>
                <a:gridCol w="513257">
                  <a:extLst>
                    <a:ext uri="{9D8B030D-6E8A-4147-A177-3AD203B41FA5}">
                      <a16:colId xmlns:a16="http://schemas.microsoft.com/office/drawing/2014/main" val="20000"/>
                    </a:ext>
                  </a:extLst>
                </a:gridCol>
                <a:gridCol w="466433">
                  <a:extLst>
                    <a:ext uri="{9D8B030D-6E8A-4147-A177-3AD203B41FA5}">
                      <a16:colId xmlns:a16="http://schemas.microsoft.com/office/drawing/2014/main" val="20001"/>
                    </a:ext>
                  </a:extLst>
                </a:gridCol>
                <a:gridCol w="489844">
                  <a:extLst>
                    <a:ext uri="{9D8B030D-6E8A-4147-A177-3AD203B41FA5}">
                      <a16:colId xmlns:a16="http://schemas.microsoft.com/office/drawing/2014/main" val="20002"/>
                    </a:ext>
                  </a:extLst>
                </a:gridCol>
              </a:tblGrid>
              <a:tr h="170456">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dirty="0">
                          <a:ln>
                            <a:noFill/>
                          </a:ln>
                          <a:solidFill>
                            <a:schemeClr val="accent2"/>
                          </a:solidFill>
                          <a:effectLst/>
                          <a:latin typeface="Palatino Linotype" pitchFamily="18" charset="0"/>
                        </a:rPr>
                        <a:t>Wind</a:t>
                      </a:r>
                    </a:p>
                  </a:txBody>
                  <a:tcPr marL="31360" marR="31360" marT="15688" marB="1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a:ln>
                            <a:noFill/>
                          </a:ln>
                          <a:solidFill>
                            <a:schemeClr val="tx1"/>
                          </a:solidFill>
                          <a:effectLst/>
                          <a:latin typeface="Palatino Linotype" pitchFamily="18" charset="0"/>
                        </a:rPr>
                        <a:t>Play=</a:t>
                      </a:r>
                      <a:r>
                        <a:rPr kumimoji="0" lang="en-GB" sz="700" b="0" i="1" u="none" strike="noStrike" cap="none" normalizeH="0" baseline="0">
                          <a:ln>
                            <a:noFill/>
                          </a:ln>
                          <a:solidFill>
                            <a:schemeClr val="tx1"/>
                          </a:solidFill>
                          <a:effectLst/>
                          <a:latin typeface="Palatino Linotype" pitchFamily="18" charset="0"/>
                        </a:rPr>
                        <a:t>Yes</a:t>
                      </a:r>
                      <a:endParaRPr kumimoji="0" lang="en-GB" sz="800" b="0" i="0" u="none" strike="noStrike" cap="none" normalizeH="0" baseline="0">
                        <a:ln>
                          <a:noFill/>
                        </a:ln>
                        <a:solidFill>
                          <a:schemeClr val="tx1"/>
                        </a:solidFill>
                        <a:effectLst/>
                        <a:latin typeface="Palatino Linotype" pitchFamily="18" charset="0"/>
                      </a:endParaRPr>
                    </a:p>
                  </a:txBody>
                  <a:tcPr marL="31360" marR="31360" marT="15688" marB="1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a:ln>
                            <a:noFill/>
                          </a:ln>
                          <a:solidFill>
                            <a:schemeClr val="tx1"/>
                          </a:solidFill>
                          <a:effectLst/>
                          <a:latin typeface="Palatino Linotype" pitchFamily="18" charset="0"/>
                        </a:rPr>
                        <a:t>Play=</a:t>
                      </a:r>
                      <a:r>
                        <a:rPr kumimoji="0" lang="en-GB" sz="700" b="0" i="1" u="none" strike="noStrike" cap="none" normalizeH="0" baseline="0">
                          <a:ln>
                            <a:noFill/>
                          </a:ln>
                          <a:solidFill>
                            <a:schemeClr val="tx1"/>
                          </a:solidFill>
                          <a:effectLst/>
                          <a:latin typeface="Palatino Linotype" pitchFamily="18" charset="0"/>
                        </a:rPr>
                        <a:t>No</a:t>
                      </a:r>
                    </a:p>
                  </a:txBody>
                  <a:tcPr marL="31360" marR="31360" marT="15688" marB="1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5270">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Strong</a:t>
                      </a:r>
                    </a:p>
                  </a:txBody>
                  <a:tcPr marL="31360" marR="31360" marT="15688" marB="1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3/9</a:t>
                      </a:r>
                    </a:p>
                  </a:txBody>
                  <a:tcPr marL="31360" marR="31360" marT="15688" marB="1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3/5</a:t>
                      </a:r>
                    </a:p>
                  </a:txBody>
                  <a:tcPr marL="31360" marR="31360" marT="15688" marB="1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5270">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Weak</a:t>
                      </a:r>
                    </a:p>
                  </a:txBody>
                  <a:tcPr marL="31360" marR="31360" marT="15688" marB="1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6/9</a:t>
                      </a:r>
                    </a:p>
                  </a:txBody>
                  <a:tcPr marL="31360" marR="31360" marT="15688" marB="1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dirty="0">
                          <a:ln>
                            <a:noFill/>
                          </a:ln>
                          <a:solidFill>
                            <a:schemeClr val="tx1"/>
                          </a:solidFill>
                          <a:effectLst/>
                          <a:latin typeface="Palatino Linotype" pitchFamily="18" charset="0"/>
                        </a:rPr>
                        <a:t>2/5</a:t>
                      </a:r>
                    </a:p>
                  </a:txBody>
                  <a:tcPr marL="31360" marR="31360" marT="15688" marB="1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468" name="Text Box 119">
            <a:extLst>
              <a:ext uri="{FF2B5EF4-FFF2-40B4-BE49-F238E27FC236}">
                <a16:creationId xmlns:a16="http://schemas.microsoft.com/office/drawing/2014/main" id="{67BBDF24-7DF3-B944-BBC0-4E32EC554FC8}"/>
              </a:ext>
            </a:extLst>
          </p:cNvPr>
          <p:cNvSpPr txBox="1">
            <a:spLocks noChangeArrowheads="1"/>
          </p:cNvSpPr>
          <p:nvPr/>
        </p:nvSpPr>
        <p:spPr bwMode="auto">
          <a:xfrm>
            <a:off x="2337959" y="656307"/>
            <a:ext cx="1029449" cy="21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GB" altLang="en-US" sz="823" i="1" dirty="0">
                <a:latin typeface="Palatino Linotype" panose="02040502050505030304" pitchFamily="18" charset="0"/>
              </a:rPr>
              <a:t>P</a:t>
            </a:r>
            <a:r>
              <a:rPr lang="en-GB" altLang="en-US" sz="823" dirty="0">
                <a:latin typeface="Palatino Linotype" panose="02040502050505030304" pitchFamily="18" charset="0"/>
              </a:rPr>
              <a:t>(Play</a:t>
            </a:r>
            <a:r>
              <a:rPr lang="en-GB" altLang="en-US" sz="823" i="1" dirty="0">
                <a:latin typeface="Palatino Linotype" panose="02040502050505030304" pitchFamily="18" charset="0"/>
              </a:rPr>
              <a:t>=Yes) = </a:t>
            </a:r>
            <a:r>
              <a:rPr lang="en-GB" altLang="en-US" sz="823" dirty="0">
                <a:latin typeface="Palatino Linotype" panose="02040502050505030304" pitchFamily="18" charset="0"/>
              </a:rPr>
              <a:t>9/14</a:t>
            </a:r>
          </a:p>
        </p:txBody>
      </p:sp>
      <p:sp>
        <p:nvSpPr>
          <p:cNvPr id="16469" name="Text Box 120">
            <a:extLst>
              <a:ext uri="{FF2B5EF4-FFF2-40B4-BE49-F238E27FC236}">
                <a16:creationId xmlns:a16="http://schemas.microsoft.com/office/drawing/2014/main" id="{1355BFB8-34D1-A64C-BFD0-68DF1635C77A}"/>
              </a:ext>
            </a:extLst>
          </p:cNvPr>
          <p:cNvSpPr txBox="1">
            <a:spLocks noChangeArrowheads="1"/>
          </p:cNvSpPr>
          <p:nvPr/>
        </p:nvSpPr>
        <p:spPr bwMode="auto">
          <a:xfrm>
            <a:off x="2336583" y="856987"/>
            <a:ext cx="1003801" cy="21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GB" altLang="en-US" sz="823" i="1" dirty="0">
                <a:latin typeface="Palatino Linotype" panose="02040502050505030304" pitchFamily="18" charset="0"/>
              </a:rPr>
              <a:t>P</a:t>
            </a:r>
            <a:r>
              <a:rPr lang="en-GB" altLang="en-US" sz="823" dirty="0">
                <a:latin typeface="Palatino Linotype" panose="02040502050505030304" pitchFamily="18" charset="0"/>
              </a:rPr>
              <a:t>(Play</a:t>
            </a:r>
            <a:r>
              <a:rPr lang="en-GB" altLang="en-US" sz="823" i="1" dirty="0">
                <a:latin typeface="Palatino Linotype" panose="02040502050505030304" pitchFamily="18" charset="0"/>
              </a:rPr>
              <a:t>=No) = </a:t>
            </a:r>
            <a:r>
              <a:rPr lang="en-GB" altLang="en-US" sz="823" dirty="0">
                <a:latin typeface="Palatino Linotype" panose="02040502050505030304" pitchFamily="18" charset="0"/>
              </a:rPr>
              <a:t>5/14</a:t>
            </a:r>
          </a:p>
        </p:txBody>
      </p:sp>
      <p:pic>
        <p:nvPicPr>
          <p:cNvPr id="16470" name="Picture 9">
            <a:extLst>
              <a:ext uri="{FF2B5EF4-FFF2-40B4-BE49-F238E27FC236}">
                <a16:creationId xmlns:a16="http://schemas.microsoft.com/office/drawing/2014/main" id="{F414C501-C0D7-7945-921E-715D04D15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2" y="108479"/>
            <a:ext cx="1846647" cy="140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74" name="TextBox 10">
            <a:extLst>
              <a:ext uri="{FF2B5EF4-FFF2-40B4-BE49-F238E27FC236}">
                <a16:creationId xmlns:a16="http://schemas.microsoft.com/office/drawing/2014/main" id="{E819B656-182B-FE4C-81D5-4849E4C5AE79}"/>
              </a:ext>
            </a:extLst>
          </p:cNvPr>
          <p:cNvSpPr txBox="1">
            <a:spLocks noChangeArrowheads="1"/>
          </p:cNvSpPr>
          <p:nvPr/>
        </p:nvSpPr>
        <p:spPr bwMode="auto">
          <a:xfrm>
            <a:off x="2076450" y="1145997"/>
            <a:ext cx="2286000" cy="30341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US" altLang="en-US" sz="686" dirty="0">
                <a:latin typeface="Times New Roman" panose="02020603050405020304" pitchFamily="18" charset="0"/>
              </a:rPr>
              <a:t>We have four variables, we calculate for each we calculate the conditional probability table</a:t>
            </a:r>
          </a:p>
        </p:txBody>
      </p:sp>
      <p:sp>
        <p:nvSpPr>
          <p:cNvPr id="2" name="Date Placeholder 1">
            <a:extLst>
              <a:ext uri="{FF2B5EF4-FFF2-40B4-BE49-F238E27FC236}">
                <a16:creationId xmlns:a16="http://schemas.microsoft.com/office/drawing/2014/main" id="{CAAF3552-0652-EE40-9291-B9987BF6A30D}"/>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2021-2022</a:t>
            </a:r>
            <a:endParaRPr lang="en-US" dirty="0"/>
          </a:p>
        </p:txBody>
      </p:sp>
      <p:sp>
        <p:nvSpPr>
          <p:cNvPr id="4" name="Footer Placeholder 3">
            <a:extLst>
              <a:ext uri="{FF2B5EF4-FFF2-40B4-BE49-F238E27FC236}">
                <a16:creationId xmlns:a16="http://schemas.microsoft.com/office/drawing/2014/main" id="{72FB44E1-D6D5-C143-B5EE-CA4D5017467D}"/>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E7CE19B3-D00A-DC45-892D-5A391C4B67EE}"/>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29</a:t>
            </a:fld>
            <a:endParaRPr lang="en-US" dirty="0"/>
          </a:p>
        </p:txBody>
      </p:sp>
    </p:spTree>
    <p:extLst>
      <p:ext uri="{BB962C8B-B14F-4D97-AF65-F5344CB8AC3E}">
        <p14:creationId xmlns:p14="http://schemas.microsoft.com/office/powerpoint/2010/main" val="40026112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6DFC-75C0-FB1E-591A-CBE5C86582F9}"/>
              </a:ext>
            </a:extLst>
          </p:cNvPr>
          <p:cNvSpPr>
            <a:spLocks noGrp="1"/>
          </p:cNvSpPr>
          <p:nvPr>
            <p:ph type="title"/>
          </p:nvPr>
        </p:nvSpPr>
        <p:spPr>
          <a:xfrm>
            <a:off x="1754149" y="211465"/>
            <a:ext cx="1101801" cy="215444"/>
          </a:xfrm>
        </p:spPr>
        <p:txBody>
          <a:bodyPr/>
          <a:lstStyle/>
          <a:p>
            <a:pPr rtl="0"/>
            <a:r>
              <a:rPr lang="en-JO" dirty="0"/>
              <a:t>Classification</a:t>
            </a:r>
          </a:p>
        </p:txBody>
      </p:sp>
      <p:sp>
        <p:nvSpPr>
          <p:cNvPr id="3" name="Text Placeholder 2">
            <a:extLst>
              <a:ext uri="{FF2B5EF4-FFF2-40B4-BE49-F238E27FC236}">
                <a16:creationId xmlns:a16="http://schemas.microsoft.com/office/drawing/2014/main" id="{EE3E596E-D8EB-78EA-9E0D-E4DF45BC0578}"/>
              </a:ext>
            </a:extLst>
          </p:cNvPr>
          <p:cNvSpPr>
            <a:spLocks noGrp="1"/>
          </p:cNvSpPr>
          <p:nvPr>
            <p:ph type="body" idx="1"/>
          </p:nvPr>
        </p:nvSpPr>
        <p:spPr>
          <a:xfrm>
            <a:off x="395872" y="1659804"/>
            <a:ext cx="3874236" cy="1692771"/>
          </a:xfrm>
        </p:spPr>
        <p:txBody>
          <a:bodyPr/>
          <a:lstStyle/>
          <a:p>
            <a:pPr marL="0" algn="l" rtl="0"/>
            <a:r>
              <a:rPr lang="en-JO" dirty="0"/>
              <a:t>Classification                                                Binary Classification</a:t>
            </a:r>
          </a:p>
          <a:p>
            <a:pPr marL="0" algn="l" rtl="0"/>
            <a:endParaRPr lang="en-JO" dirty="0"/>
          </a:p>
          <a:p>
            <a:pPr marL="0" algn="l" rtl="0"/>
            <a:endParaRPr lang="en-JO" dirty="0"/>
          </a:p>
          <a:p>
            <a:pPr marL="0" algn="l" rtl="0"/>
            <a:endParaRPr lang="en-JO" dirty="0"/>
          </a:p>
          <a:p>
            <a:pPr marL="0" algn="l" rtl="0"/>
            <a:endParaRPr lang="en-JO" dirty="0"/>
          </a:p>
          <a:p>
            <a:pPr marL="0" algn="l" rtl="0"/>
            <a:r>
              <a:rPr lang="en-JO" dirty="0"/>
              <a:t>	</a:t>
            </a:r>
          </a:p>
          <a:p>
            <a:pPr marL="0" algn="l" rtl="0"/>
            <a:endParaRPr lang="en-JO" dirty="0"/>
          </a:p>
          <a:p>
            <a:pPr marL="0" algn="l" rtl="0"/>
            <a:endParaRPr lang="en-JO" dirty="0"/>
          </a:p>
          <a:p>
            <a:pPr marL="0" algn="l" rtl="0"/>
            <a:endParaRPr lang="en-JO" dirty="0"/>
          </a:p>
          <a:p>
            <a:pPr marL="0" algn="l" rtl="0"/>
            <a:r>
              <a:rPr lang="en-JO" dirty="0"/>
              <a:t>Muliclass classification                                 Multilabel Classification</a:t>
            </a:r>
          </a:p>
        </p:txBody>
      </p:sp>
      <p:sp>
        <p:nvSpPr>
          <p:cNvPr id="4" name="Footer Placeholder 3">
            <a:extLst>
              <a:ext uri="{FF2B5EF4-FFF2-40B4-BE49-F238E27FC236}">
                <a16:creationId xmlns:a16="http://schemas.microsoft.com/office/drawing/2014/main" id="{46132805-D155-8E19-CD9C-CB05717EAE67}"/>
              </a:ext>
            </a:extLst>
          </p:cNvPr>
          <p:cNvSpPr>
            <a:spLocks noGrp="1"/>
          </p:cNvSpPr>
          <p:nvPr>
            <p:ph type="ftr" sz="quarter" idx="5"/>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909FE488-B259-E266-8B9C-9871E7E1E78E}"/>
              </a:ext>
            </a:extLst>
          </p:cNvPr>
          <p:cNvSpPr>
            <a:spLocks noGrp="1"/>
          </p:cNvSpPr>
          <p:nvPr>
            <p:ph type="sldNum" sz="quarter" idx="7"/>
          </p:nvPr>
        </p:nvSpPr>
        <p:spPr/>
        <p:txBody>
          <a:bodyPr/>
          <a:lstStyle/>
          <a:p>
            <a:pPr marL="38100">
              <a:lnSpc>
                <a:spcPts val="670"/>
              </a:lnSpc>
            </a:pPr>
            <a:fld id="{81D60167-4931-47E6-BA6A-407CBD079E47}" type="slidenum">
              <a:rPr lang="en-JO" smtClean="0"/>
              <a:t>3</a:t>
            </a:fld>
            <a:r>
              <a:rPr lang="en-JO" spc="-240"/>
              <a:t> </a:t>
            </a:r>
            <a:r>
              <a:rPr lang="en-JO"/>
              <a:t>/</a:t>
            </a:r>
            <a:r>
              <a:rPr lang="en-JO" spc="-245"/>
              <a:t> </a:t>
            </a:r>
            <a:r>
              <a:rPr lang="en-JO"/>
              <a:t>29</a:t>
            </a:r>
            <a:endParaRPr lang="en-JO" dirty="0"/>
          </a:p>
        </p:txBody>
      </p:sp>
      <p:pic>
        <p:nvPicPr>
          <p:cNvPr id="7" name="Picture 6" descr="A diagram of a type of target variable&#10;&#10;Description automatically generated">
            <a:extLst>
              <a:ext uri="{FF2B5EF4-FFF2-40B4-BE49-F238E27FC236}">
                <a16:creationId xmlns:a16="http://schemas.microsoft.com/office/drawing/2014/main" id="{3F7C34AF-4E8B-7C9D-D4EB-6CEA9574E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438636"/>
            <a:ext cx="1841069" cy="1209441"/>
          </a:xfrm>
          <a:prstGeom prst="rect">
            <a:avLst/>
          </a:prstGeom>
        </p:spPr>
      </p:pic>
      <p:pic>
        <p:nvPicPr>
          <p:cNvPr id="9" name="Picture 8" descr="A diagram of a machine learning model&#10;&#10;Description automatically generated">
            <a:extLst>
              <a:ext uri="{FF2B5EF4-FFF2-40B4-BE49-F238E27FC236}">
                <a16:creationId xmlns:a16="http://schemas.microsoft.com/office/drawing/2014/main" id="{AD78400F-328F-7B6C-22DC-FD33B45E2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000" y="426909"/>
            <a:ext cx="2401100" cy="1262514"/>
          </a:xfrm>
          <a:prstGeom prst="rect">
            <a:avLst/>
          </a:prstGeom>
        </p:spPr>
      </p:pic>
      <p:pic>
        <p:nvPicPr>
          <p:cNvPr id="11" name="Picture 10" descr="A diagram of a machine learning model&#10;&#10;Description automatically generated">
            <a:extLst>
              <a:ext uri="{FF2B5EF4-FFF2-40B4-BE49-F238E27FC236}">
                <a16:creationId xmlns:a16="http://schemas.microsoft.com/office/drawing/2014/main" id="{9A7F8695-B2E3-EDC6-FBE2-597F0FBBF9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958" y="1863820"/>
            <a:ext cx="1727651" cy="1262514"/>
          </a:xfrm>
          <a:prstGeom prst="rect">
            <a:avLst/>
          </a:prstGeom>
        </p:spPr>
      </p:pic>
      <p:pic>
        <p:nvPicPr>
          <p:cNvPr id="13" name="Picture 12" descr="A diagram of a machine learning model&#10;&#10;Description automatically generated">
            <a:extLst>
              <a:ext uri="{FF2B5EF4-FFF2-40B4-BE49-F238E27FC236}">
                <a16:creationId xmlns:a16="http://schemas.microsoft.com/office/drawing/2014/main" id="{0E2FEE91-58ED-1238-9967-CB6CD647CD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3268" y="2105233"/>
            <a:ext cx="2462749" cy="943597"/>
          </a:xfrm>
          <a:prstGeom prst="rect">
            <a:avLst/>
          </a:prstGeom>
        </p:spPr>
      </p:pic>
    </p:spTree>
    <p:extLst>
      <p:ext uri="{BB962C8B-B14F-4D97-AF65-F5344CB8AC3E}">
        <p14:creationId xmlns:p14="http://schemas.microsoft.com/office/powerpoint/2010/main" val="2285741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417F-C26E-804F-93FB-CC023D61B5EE}"/>
              </a:ext>
            </a:extLst>
          </p:cNvPr>
          <p:cNvSpPr>
            <a:spLocks noGrp="1"/>
          </p:cNvSpPr>
          <p:nvPr>
            <p:ph type="title"/>
          </p:nvPr>
        </p:nvSpPr>
        <p:spPr>
          <a:xfrm>
            <a:off x="1754149" y="211465"/>
            <a:ext cx="1101801" cy="215444"/>
          </a:xfrm>
        </p:spPr>
        <p:txBody>
          <a:bodyPr/>
          <a:lstStyle/>
          <a:p>
            <a:endParaRPr lang="en-US"/>
          </a:p>
        </p:txBody>
      </p:sp>
      <p:sp>
        <p:nvSpPr>
          <p:cNvPr id="3" name="Content Placeholder 2">
            <a:extLst>
              <a:ext uri="{FF2B5EF4-FFF2-40B4-BE49-F238E27FC236}">
                <a16:creationId xmlns:a16="http://schemas.microsoft.com/office/drawing/2014/main" id="{FFF9464F-1FED-0246-B5F8-FEB146F28E65}"/>
              </a:ext>
            </a:extLst>
          </p:cNvPr>
          <p:cNvSpPr>
            <a:spLocks noGrp="1"/>
          </p:cNvSpPr>
          <p:nvPr>
            <p:ph idx="1"/>
          </p:nvPr>
        </p:nvSpPr>
        <p:spPr>
          <a:xfrm>
            <a:off x="181381" y="2196581"/>
            <a:ext cx="4243234" cy="169277"/>
          </a:xfrm>
        </p:spPr>
        <p:txBody>
          <a:bodyPr/>
          <a:lstStyle/>
          <a:p>
            <a:r>
              <a:rPr lang="en-US" dirty="0">
                <a:solidFill>
                  <a:schemeClr val="accent1"/>
                </a:solidFill>
              </a:rPr>
              <a:t>P(</a:t>
            </a:r>
            <a:r>
              <a:rPr lang="en-US" dirty="0" err="1">
                <a:solidFill>
                  <a:schemeClr val="accent1"/>
                </a:solidFill>
              </a:rPr>
              <a:t>Yes|High</a:t>
            </a:r>
            <a:r>
              <a:rPr lang="en-US" dirty="0">
                <a:solidFill>
                  <a:schemeClr val="accent1"/>
                </a:solidFill>
              </a:rPr>
              <a:t>) = P(</a:t>
            </a:r>
            <a:r>
              <a:rPr lang="en-US" dirty="0" err="1">
                <a:solidFill>
                  <a:schemeClr val="accent1"/>
                </a:solidFill>
              </a:rPr>
              <a:t>High|Yes</a:t>
            </a:r>
            <a:r>
              <a:rPr lang="en-US" dirty="0">
                <a:solidFill>
                  <a:schemeClr val="accent1"/>
                </a:solidFill>
              </a:rPr>
              <a:t>) * P(Yes) / P(High)</a:t>
            </a:r>
          </a:p>
        </p:txBody>
      </p:sp>
      <p:sp>
        <p:nvSpPr>
          <p:cNvPr id="4" name="Date Placeholder 3">
            <a:extLst>
              <a:ext uri="{FF2B5EF4-FFF2-40B4-BE49-F238E27FC236}">
                <a16:creationId xmlns:a16="http://schemas.microsoft.com/office/drawing/2014/main" id="{9F387543-9612-B14F-A3B1-A55EEA2999E8}"/>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2021-2022</a:t>
            </a:r>
            <a:endParaRPr lang="en-US" dirty="0"/>
          </a:p>
        </p:txBody>
      </p:sp>
      <p:sp>
        <p:nvSpPr>
          <p:cNvPr id="5" name="Footer Placeholder 4">
            <a:extLst>
              <a:ext uri="{FF2B5EF4-FFF2-40B4-BE49-F238E27FC236}">
                <a16:creationId xmlns:a16="http://schemas.microsoft.com/office/drawing/2014/main" id="{F39F2C4A-21DD-4049-B734-DF303F4E0CE4}"/>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8609954C-54AF-3843-8CA9-5D28133AA7D6}"/>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30</a:t>
            </a:fld>
            <a:endParaRPr lang="en-US" dirty="0"/>
          </a:p>
        </p:txBody>
      </p:sp>
      <p:pic>
        <p:nvPicPr>
          <p:cNvPr id="7" name="Picture 6">
            <a:extLst>
              <a:ext uri="{FF2B5EF4-FFF2-40B4-BE49-F238E27FC236}">
                <a16:creationId xmlns:a16="http://schemas.microsoft.com/office/drawing/2014/main" id="{D66BE66C-EC61-9145-A6C6-3448ACE77FA0}"/>
              </a:ext>
            </a:extLst>
          </p:cNvPr>
          <p:cNvPicPr>
            <a:picLocks noChangeAspect="1"/>
          </p:cNvPicPr>
          <p:nvPr/>
        </p:nvPicPr>
        <p:blipFill>
          <a:blip r:embed="rId2"/>
          <a:stretch>
            <a:fillRect/>
          </a:stretch>
        </p:blipFill>
        <p:spPr>
          <a:xfrm>
            <a:off x="122449" y="511175"/>
            <a:ext cx="4365201" cy="1525191"/>
          </a:xfrm>
          <a:prstGeom prst="rect">
            <a:avLst/>
          </a:prstGeom>
        </p:spPr>
      </p:pic>
    </p:spTree>
    <p:extLst>
      <p:ext uri="{BB962C8B-B14F-4D97-AF65-F5344CB8AC3E}">
        <p14:creationId xmlns:p14="http://schemas.microsoft.com/office/powerpoint/2010/main" val="724389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BF0D10B-666B-CA4E-B791-E1F6E520CC8F}"/>
              </a:ext>
            </a:extLst>
          </p:cNvPr>
          <p:cNvSpPr>
            <a:spLocks noGrp="1"/>
          </p:cNvSpPr>
          <p:nvPr>
            <p:ph type="title"/>
          </p:nvPr>
        </p:nvSpPr>
        <p:spPr>
          <a:xfrm>
            <a:off x="386849" y="434733"/>
            <a:ext cx="3836403" cy="536277"/>
          </a:xfrm>
          <a:solidFill>
            <a:srgbClr val="FFFF00"/>
          </a:solidFill>
        </p:spPr>
        <p:txBody>
          <a:bodyPr>
            <a:normAutofit/>
          </a:bodyPr>
          <a:lstStyle/>
          <a:p>
            <a:r>
              <a:rPr lang="en-US" altLang="en-US" dirty="0"/>
              <a:t>Formulation of a Classification Problem</a:t>
            </a:r>
          </a:p>
        </p:txBody>
      </p:sp>
      <p:sp>
        <p:nvSpPr>
          <p:cNvPr id="17411" name="Content Placeholder 2">
            <a:extLst>
              <a:ext uri="{FF2B5EF4-FFF2-40B4-BE49-F238E27FC236}">
                <a16:creationId xmlns:a16="http://schemas.microsoft.com/office/drawing/2014/main" id="{3319C066-4B89-1540-A76F-EEAAC6CFCF6D}"/>
              </a:ext>
            </a:extLst>
          </p:cNvPr>
          <p:cNvSpPr>
            <a:spLocks noGrp="1"/>
          </p:cNvSpPr>
          <p:nvPr>
            <p:ph idx="1"/>
          </p:nvPr>
        </p:nvSpPr>
        <p:spPr>
          <a:xfrm>
            <a:off x="658655" y="1181304"/>
            <a:ext cx="3300413" cy="1055738"/>
          </a:xfrm>
          <a:solidFill>
            <a:schemeClr val="bg2"/>
          </a:solidFill>
        </p:spPr>
        <p:txBody>
          <a:bodyPr/>
          <a:lstStyle/>
          <a:p>
            <a:endParaRPr lang="en-US" altLang="en-US" sz="1372" b="1">
              <a:solidFill>
                <a:srgbClr val="00B0F0"/>
              </a:solidFill>
            </a:endParaRPr>
          </a:p>
          <a:p>
            <a:r>
              <a:rPr lang="en-US" altLang="en-US" sz="1372" b="1">
                <a:solidFill>
                  <a:srgbClr val="00B0F0"/>
                </a:solidFill>
              </a:rPr>
              <a:t>Given</a:t>
            </a:r>
            <a:r>
              <a:rPr lang="en-US" altLang="en-US" sz="1372"/>
              <a:t> the data as found in last slide:</a:t>
            </a:r>
          </a:p>
          <a:p>
            <a:endParaRPr lang="en-US" altLang="en-US" sz="1372">
              <a:solidFill>
                <a:srgbClr val="FF0000"/>
              </a:solidFill>
            </a:endParaRPr>
          </a:p>
          <a:p>
            <a:r>
              <a:rPr lang="en-US" altLang="en-US" sz="1372">
                <a:solidFill>
                  <a:srgbClr val="FF0000"/>
                </a:solidFill>
              </a:rPr>
              <a:t>Find</a:t>
            </a:r>
            <a:r>
              <a:rPr lang="en-US" altLang="en-US" sz="1372"/>
              <a:t> for a new point in space (vector of values) to which group it belongs (classify)</a:t>
            </a:r>
          </a:p>
        </p:txBody>
      </p:sp>
      <p:sp>
        <p:nvSpPr>
          <p:cNvPr id="2" name="Date Placeholder 1">
            <a:extLst>
              <a:ext uri="{FF2B5EF4-FFF2-40B4-BE49-F238E27FC236}">
                <a16:creationId xmlns:a16="http://schemas.microsoft.com/office/drawing/2014/main" id="{C435CDCE-E58C-7E44-946B-D29F9515E498}"/>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2021-2022</a:t>
            </a:r>
            <a:endParaRPr lang="en-US" dirty="0"/>
          </a:p>
        </p:txBody>
      </p:sp>
      <p:sp>
        <p:nvSpPr>
          <p:cNvPr id="3" name="Footer Placeholder 2">
            <a:extLst>
              <a:ext uri="{FF2B5EF4-FFF2-40B4-BE49-F238E27FC236}">
                <a16:creationId xmlns:a16="http://schemas.microsoft.com/office/drawing/2014/main" id="{D1BFB5A5-065C-0046-A894-4F4B8B363F90}"/>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4" name="Slide Number Placeholder 3">
            <a:extLst>
              <a:ext uri="{FF2B5EF4-FFF2-40B4-BE49-F238E27FC236}">
                <a16:creationId xmlns:a16="http://schemas.microsoft.com/office/drawing/2014/main" id="{B5200E31-1BCE-5E4A-A0E9-A260CE0E373A}"/>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31</a:t>
            </a:fld>
            <a:endParaRPr lang="en-US" dirty="0"/>
          </a:p>
        </p:txBody>
      </p:sp>
    </p:spTree>
    <p:extLst>
      <p:ext uri="{BB962C8B-B14F-4D97-AF65-F5344CB8AC3E}">
        <p14:creationId xmlns:p14="http://schemas.microsoft.com/office/powerpoint/2010/main" val="1291012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CDC77F0-DF0E-A64D-88F6-2F449895F7D1}"/>
              </a:ext>
            </a:extLst>
          </p:cNvPr>
          <p:cNvSpPr>
            <a:spLocks noGrp="1" noChangeArrowheads="1"/>
          </p:cNvSpPr>
          <p:nvPr>
            <p:ph type="title"/>
          </p:nvPr>
        </p:nvSpPr>
        <p:spPr>
          <a:xfrm>
            <a:off x="250656" y="119332"/>
            <a:ext cx="4138734" cy="432288"/>
          </a:xfrm>
          <a:solidFill>
            <a:srgbClr val="FFFF00"/>
          </a:solidFill>
        </p:spPr>
        <p:txBody>
          <a:bodyPr>
            <a:normAutofit/>
          </a:bodyPr>
          <a:lstStyle/>
          <a:p>
            <a:pPr eaLnBrk="1" hangingPunct="1">
              <a:defRPr/>
            </a:pPr>
            <a:r>
              <a:rPr lang="en-US" dirty="0"/>
              <a:t>The </a:t>
            </a:r>
            <a:r>
              <a:rPr lang="en-US" b="1" i="1" dirty="0">
                <a:solidFill>
                  <a:srgbClr val="FF0000"/>
                </a:solidFill>
                <a:effectLst>
                  <a:outerShdw blurRad="38100" dist="38100" dir="2700000" algn="tl">
                    <a:srgbClr val="000000">
                      <a:alpha val="43137"/>
                    </a:srgbClr>
                  </a:outerShdw>
                </a:effectLst>
              </a:rPr>
              <a:t>test phase </a:t>
            </a:r>
            <a:r>
              <a:rPr lang="en-US" dirty="0"/>
              <a:t>for the tennis example	</a:t>
            </a:r>
          </a:p>
        </p:txBody>
      </p:sp>
      <p:sp>
        <p:nvSpPr>
          <p:cNvPr id="18435" name="Rectangle 3">
            <a:extLst>
              <a:ext uri="{FF2B5EF4-FFF2-40B4-BE49-F238E27FC236}">
                <a16:creationId xmlns:a16="http://schemas.microsoft.com/office/drawing/2014/main" id="{621F9C68-BC4E-7E4B-A739-F2EECF839BE4}"/>
              </a:ext>
            </a:extLst>
          </p:cNvPr>
          <p:cNvSpPr>
            <a:spLocks noGrp="1" noChangeArrowheads="1"/>
          </p:cNvSpPr>
          <p:nvPr>
            <p:ph idx="1"/>
          </p:nvPr>
        </p:nvSpPr>
        <p:spPr>
          <a:xfrm>
            <a:off x="606389" y="894383"/>
            <a:ext cx="3427268" cy="362600"/>
          </a:xfrm>
        </p:spPr>
        <p:txBody>
          <a:bodyPr/>
          <a:lstStyle/>
          <a:p>
            <a:pPr marL="182923" indent="-182923">
              <a:lnSpc>
                <a:spcPct val="110000"/>
              </a:lnSpc>
            </a:pPr>
            <a:endParaRPr lang="en-US" altLang="en-US" b="1" dirty="0"/>
          </a:p>
          <a:p>
            <a:pPr marL="182923" indent="-182923">
              <a:lnSpc>
                <a:spcPct val="110000"/>
              </a:lnSpc>
            </a:pPr>
            <a:r>
              <a:rPr lang="en-US" altLang="en-US" sz="1097" b="1" dirty="0"/>
              <a:t>     </a:t>
            </a:r>
          </a:p>
        </p:txBody>
      </p:sp>
      <p:sp>
        <p:nvSpPr>
          <p:cNvPr id="14340" name="Rectangle 4">
            <a:extLst>
              <a:ext uri="{FF2B5EF4-FFF2-40B4-BE49-F238E27FC236}">
                <a16:creationId xmlns:a16="http://schemas.microsoft.com/office/drawing/2014/main" id="{521A22ED-1A75-F74F-992B-47B30EF508CA}"/>
              </a:ext>
            </a:extLst>
          </p:cNvPr>
          <p:cNvSpPr>
            <a:spLocks noChangeArrowheads="1"/>
          </p:cNvSpPr>
          <p:nvPr/>
        </p:nvSpPr>
        <p:spPr bwMode="auto">
          <a:xfrm>
            <a:off x="527988" y="644558"/>
            <a:ext cx="3475723" cy="210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773" tIns="17886" rIns="35773" bIns="17886"/>
          <a:lstStyle/>
          <a:p>
            <a:pPr marL="182923" indent="-182923" defTabSz="357679">
              <a:lnSpc>
                <a:spcPct val="120000"/>
              </a:lnSpc>
              <a:spcBef>
                <a:spcPct val="20000"/>
              </a:spcBef>
              <a:buFontTx/>
              <a:buChar char="•"/>
              <a:defRPr/>
            </a:pPr>
            <a:r>
              <a:rPr lang="en-US" sz="960" dirty="0">
                <a:solidFill>
                  <a:srgbClr val="FF0000"/>
                </a:solidFill>
                <a:latin typeface="Tahoma" pitchFamily="34" charset="0"/>
              </a:rPr>
              <a:t>Test Phase</a:t>
            </a:r>
          </a:p>
          <a:p>
            <a:pPr marL="335903" lvl="1" indent="-156791" defTabSz="357679">
              <a:lnSpc>
                <a:spcPct val="90000"/>
              </a:lnSpc>
              <a:spcBef>
                <a:spcPct val="20000"/>
              </a:spcBef>
              <a:buFontTx/>
              <a:buChar char="–"/>
              <a:defRPr/>
            </a:pPr>
            <a:r>
              <a:rPr lang="en-US" sz="823" dirty="0">
                <a:latin typeface="Tahoma" pitchFamily="34" charset="0"/>
              </a:rPr>
              <a:t>Given a </a:t>
            </a:r>
            <a:r>
              <a:rPr lang="en-US" sz="823" dirty="0">
                <a:solidFill>
                  <a:srgbClr val="00B0F0"/>
                </a:solidFill>
                <a:latin typeface="Tahoma" pitchFamily="34" charset="0"/>
              </a:rPr>
              <a:t>new instance of variable values</a:t>
            </a:r>
            <a:r>
              <a:rPr lang="en-US" sz="823" dirty="0">
                <a:latin typeface="Tahoma" pitchFamily="34" charset="0"/>
              </a:rPr>
              <a:t>, </a:t>
            </a:r>
          </a:p>
          <a:p>
            <a:pPr marL="335903" lvl="1" indent="-156791" defTabSz="357679">
              <a:lnSpc>
                <a:spcPct val="90000"/>
              </a:lnSpc>
              <a:spcBef>
                <a:spcPct val="20000"/>
              </a:spcBef>
              <a:defRPr/>
            </a:pPr>
            <a:r>
              <a:rPr lang="en-US" sz="823" b="1" dirty="0">
                <a:latin typeface="Palatino Linotype" pitchFamily="18" charset="0"/>
              </a:rPr>
              <a:t>      </a:t>
            </a:r>
            <a:r>
              <a:rPr lang="en-US" sz="823" b="1" dirty="0">
                <a:solidFill>
                  <a:schemeClr val="accent2"/>
                </a:solidFill>
                <a:latin typeface="Palatino Linotype" pitchFamily="18" charset="0"/>
              </a:rPr>
              <a:t>x</a:t>
            </a:r>
            <a:r>
              <a:rPr lang="en-US" sz="686" dirty="0">
                <a:solidFill>
                  <a:schemeClr val="accent2"/>
                </a:solidFill>
                <a:latin typeface="Palatino Linotype" pitchFamily="18" charset="0"/>
              </a:rPr>
              <a:t>’=(Outlook=</a:t>
            </a:r>
            <a:r>
              <a:rPr lang="en-US" sz="686" i="1" dirty="0">
                <a:solidFill>
                  <a:schemeClr val="accent2"/>
                </a:solidFill>
                <a:latin typeface="Palatino Linotype" pitchFamily="18" charset="0"/>
              </a:rPr>
              <a:t>Sunny, </a:t>
            </a:r>
            <a:r>
              <a:rPr lang="en-US" sz="686" dirty="0">
                <a:solidFill>
                  <a:schemeClr val="accent2"/>
                </a:solidFill>
                <a:latin typeface="Palatino Linotype" pitchFamily="18" charset="0"/>
              </a:rPr>
              <a:t>Temperature=</a:t>
            </a:r>
            <a:r>
              <a:rPr lang="en-US" sz="686" i="1" dirty="0">
                <a:solidFill>
                  <a:schemeClr val="accent2"/>
                </a:solidFill>
                <a:latin typeface="Palatino Linotype" pitchFamily="18" charset="0"/>
              </a:rPr>
              <a:t>Cool, </a:t>
            </a:r>
            <a:r>
              <a:rPr lang="en-US" sz="686" dirty="0">
                <a:solidFill>
                  <a:schemeClr val="accent2"/>
                </a:solidFill>
                <a:latin typeface="Palatino Linotype" pitchFamily="18" charset="0"/>
              </a:rPr>
              <a:t>Humidity</a:t>
            </a:r>
            <a:r>
              <a:rPr lang="en-US" sz="686" i="1" dirty="0">
                <a:solidFill>
                  <a:schemeClr val="accent2"/>
                </a:solidFill>
                <a:latin typeface="Palatino Linotype" pitchFamily="18" charset="0"/>
              </a:rPr>
              <a:t>=High, </a:t>
            </a:r>
            <a:r>
              <a:rPr lang="en-US" sz="686" dirty="0">
                <a:solidFill>
                  <a:schemeClr val="accent2"/>
                </a:solidFill>
                <a:latin typeface="Palatino Linotype" pitchFamily="18" charset="0"/>
              </a:rPr>
              <a:t>Wind=</a:t>
            </a:r>
            <a:r>
              <a:rPr lang="en-US" sz="686" i="1" dirty="0">
                <a:solidFill>
                  <a:schemeClr val="accent2"/>
                </a:solidFill>
                <a:latin typeface="Palatino Linotype" pitchFamily="18" charset="0"/>
              </a:rPr>
              <a:t>Strong</a:t>
            </a:r>
            <a:r>
              <a:rPr lang="en-US" sz="686" dirty="0">
                <a:solidFill>
                  <a:schemeClr val="accent2"/>
                </a:solidFill>
                <a:latin typeface="Palatino Linotype" pitchFamily="18" charset="0"/>
              </a:rPr>
              <a:t>)</a:t>
            </a:r>
          </a:p>
          <a:p>
            <a:pPr marL="335903" lvl="1" indent="-156791" defTabSz="357679">
              <a:lnSpc>
                <a:spcPct val="90000"/>
              </a:lnSpc>
              <a:spcBef>
                <a:spcPct val="20000"/>
              </a:spcBef>
              <a:buFontTx/>
              <a:buChar char="–"/>
              <a:defRPr/>
            </a:pPr>
            <a:r>
              <a:rPr lang="en-US" sz="823" dirty="0">
                <a:solidFill>
                  <a:schemeClr val="tx2"/>
                </a:solidFill>
                <a:latin typeface="Tahoma" pitchFamily="34" charset="0"/>
              </a:rPr>
              <a:t>Given calculated Look up tables</a:t>
            </a:r>
          </a:p>
          <a:p>
            <a:pPr marL="335903" lvl="1" indent="-156791" defTabSz="357679">
              <a:lnSpc>
                <a:spcPct val="90000"/>
              </a:lnSpc>
              <a:spcBef>
                <a:spcPct val="20000"/>
              </a:spcBef>
              <a:buFontTx/>
              <a:buChar char="–"/>
              <a:defRPr/>
            </a:pPr>
            <a:endParaRPr lang="en-US" sz="823" dirty="0">
              <a:solidFill>
                <a:schemeClr val="tx2"/>
              </a:solidFill>
              <a:latin typeface="Tahoma" pitchFamily="34" charset="0"/>
            </a:endParaRPr>
          </a:p>
          <a:p>
            <a:pPr marL="335903" lvl="1" indent="-156791" defTabSz="357679">
              <a:lnSpc>
                <a:spcPct val="90000"/>
              </a:lnSpc>
              <a:spcBef>
                <a:spcPct val="20000"/>
              </a:spcBef>
              <a:buFontTx/>
              <a:buChar char="–"/>
              <a:defRPr/>
            </a:pPr>
            <a:endParaRPr lang="en-US" sz="823" dirty="0">
              <a:solidFill>
                <a:schemeClr val="tx2"/>
              </a:solidFill>
              <a:latin typeface="Tahoma" pitchFamily="34" charset="0"/>
            </a:endParaRPr>
          </a:p>
          <a:p>
            <a:pPr marL="335903" lvl="1" indent="-156791" defTabSz="357679">
              <a:lnSpc>
                <a:spcPct val="90000"/>
              </a:lnSpc>
              <a:spcBef>
                <a:spcPct val="20000"/>
              </a:spcBef>
              <a:buFontTx/>
              <a:buChar char="–"/>
              <a:defRPr/>
            </a:pPr>
            <a:endParaRPr lang="en-US" sz="823" dirty="0">
              <a:solidFill>
                <a:schemeClr val="tx2"/>
              </a:solidFill>
              <a:latin typeface="Tahoma" pitchFamily="34" charset="0"/>
            </a:endParaRPr>
          </a:p>
          <a:p>
            <a:pPr marL="335903" lvl="1" indent="-156791" defTabSz="357679">
              <a:lnSpc>
                <a:spcPct val="90000"/>
              </a:lnSpc>
              <a:spcBef>
                <a:spcPct val="20000"/>
              </a:spcBef>
              <a:buFontTx/>
              <a:buChar char="–"/>
              <a:defRPr/>
            </a:pPr>
            <a:endParaRPr lang="en-US" sz="823" dirty="0">
              <a:solidFill>
                <a:schemeClr val="tx2"/>
              </a:solidFill>
              <a:latin typeface="Tahoma" pitchFamily="34" charset="0"/>
            </a:endParaRPr>
          </a:p>
          <a:p>
            <a:pPr marL="335903" lvl="1" indent="-156791" defTabSz="357679">
              <a:lnSpc>
                <a:spcPct val="90000"/>
              </a:lnSpc>
              <a:spcBef>
                <a:spcPct val="20000"/>
              </a:spcBef>
              <a:buFontTx/>
              <a:buChar char="–"/>
              <a:defRPr/>
            </a:pPr>
            <a:endParaRPr lang="en-US" sz="823" dirty="0">
              <a:solidFill>
                <a:schemeClr val="tx2"/>
              </a:solidFill>
              <a:latin typeface="Tahoma" pitchFamily="34" charset="0"/>
            </a:endParaRPr>
          </a:p>
        </p:txBody>
      </p:sp>
      <p:sp>
        <p:nvSpPr>
          <p:cNvPr id="14341" name="Text Box 91">
            <a:extLst>
              <a:ext uri="{FF2B5EF4-FFF2-40B4-BE49-F238E27FC236}">
                <a16:creationId xmlns:a16="http://schemas.microsoft.com/office/drawing/2014/main" id="{0652BC48-D3D1-3F4E-9B7A-CAD9EC45EF79}"/>
              </a:ext>
            </a:extLst>
          </p:cNvPr>
          <p:cNvSpPr txBox="1">
            <a:spLocks noChangeArrowheads="1"/>
          </p:cNvSpPr>
          <p:nvPr/>
        </p:nvSpPr>
        <p:spPr bwMode="auto">
          <a:xfrm>
            <a:off x="2897398" y="1469779"/>
            <a:ext cx="1481496" cy="699679"/>
          </a:xfrm>
          <a:prstGeom prst="rect">
            <a:avLst/>
          </a:prstGeom>
          <a:solidFill>
            <a:schemeClr val="bg2"/>
          </a:solidFill>
          <a:ln>
            <a:noFill/>
          </a:ln>
        </p:spPr>
        <p:txBody>
          <a:bodyPr wrap="non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r>
              <a:rPr lang="en-GB" sz="617" dirty="0">
                <a:latin typeface="Palatino Linotype" pitchFamily="18" charset="0"/>
              </a:rPr>
              <a:t>P(Outlook=</a:t>
            </a:r>
            <a:r>
              <a:rPr lang="en-GB" sz="617" dirty="0" err="1">
                <a:latin typeface="Palatino Linotype" pitchFamily="18" charset="0"/>
              </a:rPr>
              <a:t>S</a:t>
            </a:r>
            <a:r>
              <a:rPr lang="en-GB" sz="617" i="1" dirty="0" err="1">
                <a:latin typeface="Palatino Linotype" pitchFamily="18" charset="0"/>
              </a:rPr>
              <a:t>unny</a:t>
            </a:r>
            <a:r>
              <a:rPr lang="en-GB" sz="617" dirty="0" err="1">
                <a:latin typeface="Palatino Linotype" pitchFamily="18" charset="0"/>
              </a:rPr>
              <a:t>|Play</a:t>
            </a:r>
            <a:r>
              <a:rPr lang="en-GB" sz="617" dirty="0">
                <a:latin typeface="Palatino Linotype" pitchFamily="18" charset="0"/>
              </a:rPr>
              <a:t>=</a:t>
            </a:r>
            <a:r>
              <a:rPr lang="en-GB" sz="617" b="1" i="1" dirty="0">
                <a:solidFill>
                  <a:srgbClr val="FF0000"/>
                </a:solidFill>
                <a:effectLst>
                  <a:outerShdw blurRad="38100" dist="38100" dir="2700000" algn="tl">
                    <a:srgbClr val="000000">
                      <a:alpha val="43137"/>
                    </a:srgbClr>
                  </a:outerShdw>
                </a:effectLst>
                <a:latin typeface="Palatino Linotype" pitchFamily="18" charset="0"/>
              </a:rPr>
              <a:t>No</a:t>
            </a:r>
            <a:r>
              <a:rPr lang="en-GB" sz="617" dirty="0">
                <a:latin typeface="Palatino Linotype" pitchFamily="18" charset="0"/>
              </a:rPr>
              <a:t>) = 3/5</a:t>
            </a:r>
          </a:p>
          <a:p>
            <a:pPr eaLnBrk="1" hangingPunct="1">
              <a:lnSpc>
                <a:spcPct val="130000"/>
              </a:lnSpc>
              <a:defRPr/>
            </a:pPr>
            <a:r>
              <a:rPr lang="en-GB" sz="617" dirty="0">
                <a:latin typeface="Palatino Linotype" pitchFamily="18" charset="0"/>
              </a:rPr>
              <a:t>P(Temperature=</a:t>
            </a:r>
            <a:r>
              <a:rPr lang="en-GB" sz="617" i="1" dirty="0" err="1">
                <a:latin typeface="Palatino Linotype" pitchFamily="18" charset="0"/>
              </a:rPr>
              <a:t>Cool</a:t>
            </a:r>
            <a:r>
              <a:rPr lang="en-GB" sz="617" dirty="0" err="1">
                <a:latin typeface="Palatino Linotype" pitchFamily="18" charset="0"/>
              </a:rPr>
              <a:t>|Play</a:t>
            </a:r>
            <a:r>
              <a:rPr lang="en-GB" sz="617" dirty="0">
                <a:latin typeface="Palatino Linotype" pitchFamily="18" charset="0"/>
              </a:rPr>
              <a:t>=</a:t>
            </a:r>
            <a:r>
              <a:rPr lang="en-GB" sz="617" i="1" dirty="0">
                <a:latin typeface="Palatino Linotype" pitchFamily="18" charset="0"/>
              </a:rPr>
              <a:t>=No</a:t>
            </a:r>
            <a:r>
              <a:rPr lang="en-GB" sz="617" dirty="0">
                <a:latin typeface="Palatino Linotype" pitchFamily="18" charset="0"/>
              </a:rPr>
              <a:t>) = 1/5</a:t>
            </a:r>
          </a:p>
          <a:p>
            <a:pPr eaLnBrk="1" hangingPunct="1">
              <a:lnSpc>
                <a:spcPct val="130000"/>
              </a:lnSpc>
              <a:defRPr/>
            </a:pPr>
            <a:r>
              <a:rPr lang="en-GB" sz="617" dirty="0">
                <a:latin typeface="Palatino Linotype" pitchFamily="18" charset="0"/>
              </a:rPr>
              <a:t>P(</a:t>
            </a:r>
            <a:r>
              <a:rPr lang="en-GB" sz="617" dirty="0" err="1">
                <a:latin typeface="Palatino Linotype" pitchFamily="18" charset="0"/>
              </a:rPr>
              <a:t>Huminity</a:t>
            </a:r>
            <a:r>
              <a:rPr lang="en-GB" sz="617" dirty="0">
                <a:latin typeface="Palatino Linotype" pitchFamily="18" charset="0"/>
              </a:rPr>
              <a:t>=</a:t>
            </a:r>
            <a:r>
              <a:rPr lang="en-GB" sz="617" i="1" dirty="0" err="1">
                <a:latin typeface="Palatino Linotype" pitchFamily="18" charset="0"/>
              </a:rPr>
              <a:t>High</a:t>
            </a:r>
            <a:r>
              <a:rPr lang="en-GB" sz="617" dirty="0" err="1">
                <a:latin typeface="Palatino Linotype" pitchFamily="18" charset="0"/>
              </a:rPr>
              <a:t>|Play</a:t>
            </a:r>
            <a:r>
              <a:rPr lang="en-GB" sz="617" dirty="0">
                <a:latin typeface="Palatino Linotype" pitchFamily="18" charset="0"/>
              </a:rPr>
              <a:t>=</a:t>
            </a:r>
            <a:r>
              <a:rPr lang="en-GB" sz="617" i="1" dirty="0">
                <a:latin typeface="Palatino Linotype" pitchFamily="18" charset="0"/>
              </a:rPr>
              <a:t>No</a:t>
            </a:r>
            <a:r>
              <a:rPr lang="en-GB" sz="617" dirty="0">
                <a:latin typeface="Palatino Linotype" pitchFamily="18" charset="0"/>
              </a:rPr>
              <a:t>) = 4/5</a:t>
            </a:r>
          </a:p>
          <a:p>
            <a:pPr eaLnBrk="1" hangingPunct="1">
              <a:lnSpc>
                <a:spcPct val="130000"/>
              </a:lnSpc>
              <a:defRPr/>
            </a:pPr>
            <a:r>
              <a:rPr lang="en-GB" sz="617" dirty="0">
                <a:latin typeface="Palatino Linotype" pitchFamily="18" charset="0"/>
              </a:rPr>
              <a:t>P(Wind=</a:t>
            </a:r>
            <a:r>
              <a:rPr lang="en-GB" sz="617" i="1" dirty="0" err="1">
                <a:latin typeface="Palatino Linotype" pitchFamily="18" charset="0"/>
              </a:rPr>
              <a:t>Strong</a:t>
            </a:r>
            <a:r>
              <a:rPr lang="en-GB" sz="617" dirty="0" err="1">
                <a:latin typeface="Palatino Linotype" pitchFamily="18" charset="0"/>
              </a:rPr>
              <a:t>|Play</a:t>
            </a:r>
            <a:r>
              <a:rPr lang="en-GB" sz="617" dirty="0">
                <a:latin typeface="Palatino Linotype" pitchFamily="18" charset="0"/>
              </a:rPr>
              <a:t>=</a:t>
            </a:r>
            <a:r>
              <a:rPr lang="en-GB" sz="617" i="1" dirty="0">
                <a:latin typeface="Palatino Linotype" pitchFamily="18" charset="0"/>
              </a:rPr>
              <a:t>No</a:t>
            </a:r>
            <a:r>
              <a:rPr lang="en-GB" sz="617" dirty="0">
                <a:latin typeface="Palatino Linotype" pitchFamily="18" charset="0"/>
              </a:rPr>
              <a:t>) = 3/5</a:t>
            </a:r>
          </a:p>
          <a:p>
            <a:pPr eaLnBrk="1" hangingPunct="1">
              <a:lnSpc>
                <a:spcPct val="130000"/>
              </a:lnSpc>
              <a:defRPr/>
            </a:pPr>
            <a:r>
              <a:rPr lang="en-GB" sz="617" dirty="0">
                <a:latin typeface="Palatino Linotype" pitchFamily="18" charset="0"/>
              </a:rPr>
              <a:t>P(Play=</a:t>
            </a:r>
            <a:r>
              <a:rPr lang="en-GB" sz="617" i="1" dirty="0">
                <a:latin typeface="Palatino Linotype" pitchFamily="18" charset="0"/>
              </a:rPr>
              <a:t>No</a:t>
            </a:r>
            <a:r>
              <a:rPr lang="en-GB" sz="617" dirty="0">
                <a:latin typeface="Palatino Linotype" pitchFamily="18" charset="0"/>
              </a:rPr>
              <a:t>) = 5/14</a:t>
            </a:r>
          </a:p>
        </p:txBody>
      </p:sp>
      <p:sp>
        <p:nvSpPr>
          <p:cNvPr id="14342" name="Text Box 93">
            <a:extLst>
              <a:ext uri="{FF2B5EF4-FFF2-40B4-BE49-F238E27FC236}">
                <a16:creationId xmlns:a16="http://schemas.microsoft.com/office/drawing/2014/main" id="{F3E38C4E-A126-984D-8DCF-E8B133B05C13}"/>
              </a:ext>
            </a:extLst>
          </p:cNvPr>
          <p:cNvSpPr txBox="1">
            <a:spLocks noChangeArrowheads="1"/>
          </p:cNvSpPr>
          <p:nvPr/>
        </p:nvSpPr>
        <p:spPr bwMode="auto">
          <a:xfrm>
            <a:off x="383157" y="1469779"/>
            <a:ext cx="1459054" cy="699679"/>
          </a:xfrm>
          <a:prstGeom prst="rect">
            <a:avLst/>
          </a:prstGeom>
          <a:solidFill>
            <a:schemeClr val="bg2"/>
          </a:solidFill>
          <a:ln>
            <a:noFill/>
          </a:ln>
        </p:spPr>
        <p:txBody>
          <a:bodyPr wrap="non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r>
              <a:rPr lang="en-GB" sz="617" dirty="0">
                <a:latin typeface="Palatino Linotype" pitchFamily="18" charset="0"/>
              </a:rPr>
              <a:t>P(Outlook=</a:t>
            </a:r>
            <a:r>
              <a:rPr lang="en-GB" sz="617" i="1" dirty="0" err="1">
                <a:latin typeface="Palatino Linotype" pitchFamily="18" charset="0"/>
              </a:rPr>
              <a:t>Sunny</a:t>
            </a:r>
            <a:r>
              <a:rPr lang="en-GB" sz="617" dirty="0" err="1">
                <a:latin typeface="Palatino Linotype" pitchFamily="18" charset="0"/>
              </a:rPr>
              <a:t>|Play</a:t>
            </a:r>
            <a:r>
              <a:rPr lang="en-GB" sz="617" dirty="0">
                <a:latin typeface="Palatino Linotype" pitchFamily="18" charset="0"/>
              </a:rPr>
              <a:t>=</a:t>
            </a:r>
            <a:r>
              <a:rPr lang="en-GB" sz="617" b="1" i="1" dirty="0">
                <a:solidFill>
                  <a:srgbClr val="FF0000"/>
                </a:solidFill>
                <a:effectLst>
                  <a:outerShdw blurRad="38100" dist="38100" dir="2700000" algn="tl">
                    <a:srgbClr val="000000">
                      <a:alpha val="43137"/>
                    </a:srgbClr>
                  </a:outerShdw>
                </a:effectLst>
                <a:latin typeface="Palatino Linotype" pitchFamily="18" charset="0"/>
              </a:rPr>
              <a:t>Yes</a:t>
            </a:r>
            <a:r>
              <a:rPr lang="en-GB" sz="617" dirty="0">
                <a:latin typeface="Palatino Linotype" pitchFamily="18" charset="0"/>
              </a:rPr>
              <a:t>) = 2/9</a:t>
            </a:r>
          </a:p>
          <a:p>
            <a:pPr eaLnBrk="1" hangingPunct="1">
              <a:lnSpc>
                <a:spcPct val="130000"/>
              </a:lnSpc>
              <a:defRPr/>
            </a:pPr>
            <a:r>
              <a:rPr lang="en-GB" sz="617" dirty="0">
                <a:latin typeface="Palatino Linotype" pitchFamily="18" charset="0"/>
              </a:rPr>
              <a:t>P(Temperature=</a:t>
            </a:r>
            <a:r>
              <a:rPr lang="en-GB" sz="617" i="1" dirty="0" err="1">
                <a:latin typeface="Palatino Linotype" pitchFamily="18" charset="0"/>
              </a:rPr>
              <a:t>Cool</a:t>
            </a:r>
            <a:r>
              <a:rPr lang="en-GB" sz="617" dirty="0" err="1">
                <a:latin typeface="Palatino Linotype" pitchFamily="18" charset="0"/>
              </a:rPr>
              <a:t>|Play</a:t>
            </a:r>
            <a:r>
              <a:rPr lang="en-GB" sz="617" dirty="0">
                <a:latin typeface="Palatino Linotype" pitchFamily="18" charset="0"/>
              </a:rPr>
              <a:t>=</a:t>
            </a:r>
            <a:r>
              <a:rPr lang="en-GB" sz="617" i="1" dirty="0">
                <a:latin typeface="Palatino Linotype" pitchFamily="18" charset="0"/>
              </a:rPr>
              <a:t>Yes</a:t>
            </a:r>
            <a:r>
              <a:rPr lang="en-GB" sz="617" dirty="0">
                <a:latin typeface="Palatino Linotype" pitchFamily="18" charset="0"/>
              </a:rPr>
              <a:t>) = 3/9</a:t>
            </a:r>
          </a:p>
          <a:p>
            <a:pPr eaLnBrk="1" hangingPunct="1">
              <a:lnSpc>
                <a:spcPct val="130000"/>
              </a:lnSpc>
              <a:defRPr/>
            </a:pPr>
            <a:r>
              <a:rPr lang="en-GB" sz="617" dirty="0">
                <a:latin typeface="Palatino Linotype" pitchFamily="18" charset="0"/>
              </a:rPr>
              <a:t>P(</a:t>
            </a:r>
            <a:r>
              <a:rPr lang="en-GB" sz="617" dirty="0" err="1">
                <a:latin typeface="Palatino Linotype" pitchFamily="18" charset="0"/>
              </a:rPr>
              <a:t>Huminity</a:t>
            </a:r>
            <a:r>
              <a:rPr lang="en-GB" sz="617" dirty="0">
                <a:latin typeface="Palatino Linotype" pitchFamily="18" charset="0"/>
              </a:rPr>
              <a:t>=</a:t>
            </a:r>
            <a:r>
              <a:rPr lang="en-GB" sz="617" i="1" dirty="0" err="1">
                <a:latin typeface="Palatino Linotype" pitchFamily="18" charset="0"/>
              </a:rPr>
              <a:t>High</a:t>
            </a:r>
            <a:r>
              <a:rPr lang="en-GB" sz="617" dirty="0" err="1">
                <a:latin typeface="Palatino Linotype" pitchFamily="18" charset="0"/>
              </a:rPr>
              <a:t>|Play</a:t>
            </a:r>
            <a:r>
              <a:rPr lang="en-GB" sz="617" dirty="0">
                <a:latin typeface="Palatino Linotype" pitchFamily="18" charset="0"/>
              </a:rPr>
              <a:t>=</a:t>
            </a:r>
            <a:r>
              <a:rPr lang="en-GB" sz="617" i="1" dirty="0">
                <a:latin typeface="Palatino Linotype" pitchFamily="18" charset="0"/>
              </a:rPr>
              <a:t>Yes</a:t>
            </a:r>
            <a:r>
              <a:rPr lang="en-GB" sz="617" dirty="0">
                <a:latin typeface="Palatino Linotype" pitchFamily="18" charset="0"/>
              </a:rPr>
              <a:t>) = 3/9</a:t>
            </a:r>
          </a:p>
          <a:p>
            <a:pPr eaLnBrk="1" hangingPunct="1">
              <a:lnSpc>
                <a:spcPct val="130000"/>
              </a:lnSpc>
              <a:defRPr/>
            </a:pPr>
            <a:r>
              <a:rPr lang="en-GB" sz="617" dirty="0">
                <a:latin typeface="Palatino Linotype" pitchFamily="18" charset="0"/>
              </a:rPr>
              <a:t>P(Wind=</a:t>
            </a:r>
            <a:r>
              <a:rPr lang="en-GB" sz="617" i="1" dirty="0" err="1">
                <a:latin typeface="Palatino Linotype" pitchFamily="18" charset="0"/>
              </a:rPr>
              <a:t>Strong</a:t>
            </a:r>
            <a:r>
              <a:rPr lang="en-GB" sz="617" dirty="0" err="1">
                <a:latin typeface="Palatino Linotype" pitchFamily="18" charset="0"/>
              </a:rPr>
              <a:t>|Play</a:t>
            </a:r>
            <a:r>
              <a:rPr lang="en-GB" sz="617" dirty="0">
                <a:latin typeface="Palatino Linotype" pitchFamily="18" charset="0"/>
              </a:rPr>
              <a:t>=</a:t>
            </a:r>
            <a:r>
              <a:rPr lang="en-GB" sz="617" i="1" dirty="0">
                <a:latin typeface="Palatino Linotype" pitchFamily="18" charset="0"/>
              </a:rPr>
              <a:t>Yes</a:t>
            </a:r>
            <a:r>
              <a:rPr lang="en-GB" sz="617" dirty="0">
                <a:latin typeface="Palatino Linotype" pitchFamily="18" charset="0"/>
              </a:rPr>
              <a:t>) = 3/9</a:t>
            </a:r>
          </a:p>
          <a:p>
            <a:pPr eaLnBrk="1" hangingPunct="1">
              <a:lnSpc>
                <a:spcPct val="130000"/>
              </a:lnSpc>
              <a:defRPr/>
            </a:pPr>
            <a:r>
              <a:rPr lang="en-GB" sz="617" dirty="0">
                <a:latin typeface="Palatino Linotype" pitchFamily="18" charset="0"/>
              </a:rPr>
              <a:t>P(Play=</a:t>
            </a:r>
            <a:r>
              <a:rPr lang="en-GB" sz="617" i="1" dirty="0">
                <a:latin typeface="Palatino Linotype" pitchFamily="18" charset="0"/>
              </a:rPr>
              <a:t>Yes</a:t>
            </a:r>
            <a:r>
              <a:rPr lang="en-GB" sz="617" dirty="0">
                <a:latin typeface="Palatino Linotype" pitchFamily="18" charset="0"/>
              </a:rPr>
              <a:t>) = 9/14</a:t>
            </a:r>
          </a:p>
        </p:txBody>
      </p:sp>
      <p:sp>
        <p:nvSpPr>
          <p:cNvPr id="14343" name="Text Box 94">
            <a:extLst>
              <a:ext uri="{FF2B5EF4-FFF2-40B4-BE49-F238E27FC236}">
                <a16:creationId xmlns:a16="http://schemas.microsoft.com/office/drawing/2014/main" id="{5A94DE96-660B-DA43-B382-CAD4E401DC28}"/>
              </a:ext>
            </a:extLst>
          </p:cNvPr>
          <p:cNvSpPr txBox="1">
            <a:spLocks noChangeArrowheads="1"/>
          </p:cNvSpPr>
          <p:nvPr/>
        </p:nvSpPr>
        <p:spPr bwMode="auto">
          <a:xfrm>
            <a:off x="481379" y="2529602"/>
            <a:ext cx="3677287" cy="638508"/>
          </a:xfrm>
          <a:prstGeom prst="rect">
            <a:avLst/>
          </a:prstGeom>
          <a:solidFill>
            <a:schemeClr val="accent1">
              <a:lumMod val="20000"/>
              <a:lumOff val="80000"/>
            </a:schemeClr>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r>
              <a:rPr lang="en-GB" sz="686" dirty="0">
                <a:solidFill>
                  <a:schemeClr val="accent2"/>
                </a:solidFill>
                <a:latin typeface="Palatino Linotype" pitchFamily="18" charset="0"/>
              </a:rPr>
              <a:t>P(</a:t>
            </a:r>
            <a:r>
              <a:rPr lang="en-GB" sz="686" i="1" dirty="0" err="1">
                <a:solidFill>
                  <a:schemeClr val="accent2"/>
                </a:solidFill>
                <a:latin typeface="Palatino Linotype" pitchFamily="18" charset="0"/>
              </a:rPr>
              <a:t>Yes</a:t>
            </a:r>
            <a:r>
              <a:rPr lang="en-GB" sz="686" dirty="0" err="1">
                <a:solidFill>
                  <a:schemeClr val="accent2"/>
                </a:solidFill>
                <a:latin typeface="Palatino Linotype" pitchFamily="18" charset="0"/>
              </a:rPr>
              <a:t>|</a:t>
            </a:r>
            <a:r>
              <a:rPr lang="en-GB" sz="823" b="1" dirty="0" err="1">
                <a:solidFill>
                  <a:schemeClr val="accent2"/>
                </a:solidFill>
                <a:latin typeface="Palatino Linotype" pitchFamily="18" charset="0"/>
              </a:rPr>
              <a:t>x</a:t>
            </a:r>
            <a:r>
              <a:rPr lang="en-GB" sz="686" dirty="0">
                <a:solidFill>
                  <a:schemeClr val="accent2"/>
                </a:solidFill>
                <a:latin typeface="Palatino Linotype" pitchFamily="18" charset="0"/>
              </a:rPr>
              <a:t>’):</a:t>
            </a:r>
            <a:r>
              <a:rPr lang="en-GB" sz="686" dirty="0">
                <a:latin typeface="Palatino Linotype" pitchFamily="18" charset="0"/>
              </a:rPr>
              <a:t> [P(</a:t>
            </a:r>
            <a:r>
              <a:rPr lang="en-GB" sz="686" i="1" dirty="0" err="1">
                <a:latin typeface="Palatino Linotype" pitchFamily="18" charset="0"/>
              </a:rPr>
              <a:t>Sunny</a:t>
            </a:r>
            <a:r>
              <a:rPr lang="en-GB" sz="686" dirty="0" err="1">
                <a:latin typeface="Palatino Linotype" pitchFamily="18" charset="0"/>
              </a:rPr>
              <a:t>|Y</a:t>
            </a:r>
            <a:r>
              <a:rPr lang="en-GB" sz="686" i="1" dirty="0" err="1">
                <a:latin typeface="Palatino Linotype" pitchFamily="18" charset="0"/>
              </a:rPr>
              <a:t>es</a:t>
            </a:r>
            <a:r>
              <a:rPr lang="en-GB" sz="686" dirty="0">
                <a:latin typeface="Palatino Linotype" pitchFamily="18" charset="0"/>
              </a:rPr>
              <a:t>)P(</a:t>
            </a:r>
            <a:r>
              <a:rPr lang="en-GB" sz="686" i="1" dirty="0" err="1">
                <a:latin typeface="Palatino Linotype" pitchFamily="18" charset="0"/>
              </a:rPr>
              <a:t>Cool</a:t>
            </a:r>
            <a:r>
              <a:rPr lang="en-GB" sz="686" dirty="0" err="1">
                <a:latin typeface="Palatino Linotype" pitchFamily="18" charset="0"/>
              </a:rPr>
              <a:t>|</a:t>
            </a:r>
            <a:r>
              <a:rPr lang="en-GB" sz="686" i="1" dirty="0" err="1">
                <a:latin typeface="Palatino Linotype" pitchFamily="18" charset="0"/>
              </a:rPr>
              <a:t>Yes</a:t>
            </a:r>
            <a:r>
              <a:rPr lang="en-GB" sz="686" dirty="0">
                <a:latin typeface="Palatino Linotype" pitchFamily="18" charset="0"/>
              </a:rPr>
              <a:t>)P(</a:t>
            </a:r>
            <a:r>
              <a:rPr lang="en-GB" sz="686" i="1" dirty="0" err="1">
                <a:latin typeface="Palatino Linotype" pitchFamily="18" charset="0"/>
              </a:rPr>
              <a:t>High</a:t>
            </a:r>
            <a:r>
              <a:rPr lang="en-GB" sz="686" dirty="0" err="1">
                <a:latin typeface="Palatino Linotype" pitchFamily="18" charset="0"/>
              </a:rPr>
              <a:t>|Y</a:t>
            </a:r>
            <a:r>
              <a:rPr lang="en-GB" sz="686" i="1" dirty="0" err="1">
                <a:latin typeface="Palatino Linotype" pitchFamily="18" charset="0"/>
              </a:rPr>
              <a:t>es</a:t>
            </a:r>
            <a:r>
              <a:rPr lang="en-GB" sz="686" dirty="0">
                <a:latin typeface="Palatino Linotype" pitchFamily="18" charset="0"/>
              </a:rPr>
              <a:t>)P(</a:t>
            </a:r>
            <a:r>
              <a:rPr lang="en-GB" sz="686" i="1" dirty="0" err="1">
                <a:latin typeface="Palatino Linotype" pitchFamily="18" charset="0"/>
              </a:rPr>
              <a:t>Strong</a:t>
            </a:r>
            <a:r>
              <a:rPr lang="en-GB" sz="686" dirty="0" err="1">
                <a:latin typeface="Palatino Linotype" pitchFamily="18" charset="0"/>
              </a:rPr>
              <a:t>|</a:t>
            </a:r>
            <a:r>
              <a:rPr lang="en-GB" sz="686" i="1" dirty="0" err="1">
                <a:latin typeface="Palatino Linotype" pitchFamily="18" charset="0"/>
              </a:rPr>
              <a:t>Yes</a:t>
            </a:r>
            <a:r>
              <a:rPr lang="en-GB" sz="686" dirty="0">
                <a:latin typeface="Palatino Linotype" pitchFamily="18" charset="0"/>
              </a:rPr>
              <a:t>)]P(Play=</a:t>
            </a:r>
            <a:r>
              <a:rPr lang="en-GB" sz="686" i="1" dirty="0">
                <a:latin typeface="Palatino Linotype" pitchFamily="18" charset="0"/>
              </a:rPr>
              <a:t>Yes</a:t>
            </a:r>
            <a:r>
              <a:rPr lang="en-GB" sz="686" dirty="0">
                <a:latin typeface="Palatino Linotype" pitchFamily="18" charset="0"/>
              </a:rPr>
              <a:t>) = 0.0053</a:t>
            </a:r>
          </a:p>
          <a:p>
            <a:pPr eaLnBrk="1" hangingPunct="1">
              <a:defRPr/>
            </a:pPr>
            <a:r>
              <a:rPr lang="en-GB" sz="686" dirty="0">
                <a:latin typeface="Palatino Linotype" pitchFamily="18" charset="0"/>
              </a:rPr>
              <a:t> </a:t>
            </a:r>
            <a:r>
              <a:rPr lang="en-GB" sz="686" dirty="0">
                <a:solidFill>
                  <a:schemeClr val="accent2"/>
                </a:solidFill>
                <a:latin typeface="Palatino Linotype" pitchFamily="18" charset="0"/>
              </a:rPr>
              <a:t>P(</a:t>
            </a:r>
            <a:r>
              <a:rPr lang="en-GB" sz="686" i="1" dirty="0" err="1">
                <a:solidFill>
                  <a:schemeClr val="accent2"/>
                </a:solidFill>
                <a:latin typeface="Palatino Linotype" pitchFamily="18" charset="0"/>
              </a:rPr>
              <a:t>No</a:t>
            </a:r>
            <a:r>
              <a:rPr lang="en-GB" sz="686" dirty="0" err="1">
                <a:solidFill>
                  <a:schemeClr val="accent2"/>
                </a:solidFill>
                <a:latin typeface="Palatino Linotype" pitchFamily="18" charset="0"/>
              </a:rPr>
              <a:t>|</a:t>
            </a:r>
            <a:r>
              <a:rPr lang="en-GB" sz="823" b="1" dirty="0" err="1">
                <a:solidFill>
                  <a:schemeClr val="accent2"/>
                </a:solidFill>
                <a:latin typeface="Palatino Linotype" pitchFamily="18" charset="0"/>
              </a:rPr>
              <a:t>x</a:t>
            </a:r>
            <a:r>
              <a:rPr lang="en-GB" sz="686" dirty="0">
                <a:solidFill>
                  <a:schemeClr val="accent2"/>
                </a:solidFill>
                <a:latin typeface="Palatino Linotype" pitchFamily="18" charset="0"/>
              </a:rPr>
              <a:t>’):</a:t>
            </a:r>
            <a:r>
              <a:rPr lang="en-GB" sz="686" dirty="0">
                <a:latin typeface="Palatino Linotype" pitchFamily="18" charset="0"/>
              </a:rPr>
              <a:t> [P(</a:t>
            </a:r>
            <a:r>
              <a:rPr lang="en-GB" sz="686" i="1" dirty="0" err="1">
                <a:latin typeface="Palatino Linotype" pitchFamily="18" charset="0"/>
              </a:rPr>
              <a:t>Sunny</a:t>
            </a:r>
            <a:r>
              <a:rPr lang="en-GB" sz="686" dirty="0" err="1">
                <a:latin typeface="Palatino Linotype" pitchFamily="18" charset="0"/>
              </a:rPr>
              <a:t>|N</a:t>
            </a:r>
            <a:r>
              <a:rPr lang="en-GB" sz="686" i="1" dirty="0" err="1">
                <a:latin typeface="Palatino Linotype" pitchFamily="18" charset="0"/>
              </a:rPr>
              <a:t>o</a:t>
            </a:r>
            <a:r>
              <a:rPr lang="en-GB" sz="686" dirty="0">
                <a:latin typeface="Palatino Linotype" pitchFamily="18" charset="0"/>
              </a:rPr>
              <a:t>) P(</a:t>
            </a:r>
            <a:r>
              <a:rPr lang="en-GB" sz="686" i="1" dirty="0" err="1">
                <a:latin typeface="Palatino Linotype" pitchFamily="18" charset="0"/>
              </a:rPr>
              <a:t>Cool</a:t>
            </a:r>
            <a:r>
              <a:rPr lang="en-GB" sz="686" dirty="0" err="1">
                <a:latin typeface="Palatino Linotype" pitchFamily="18" charset="0"/>
              </a:rPr>
              <a:t>|N</a:t>
            </a:r>
            <a:r>
              <a:rPr lang="en-GB" sz="686" i="1" dirty="0" err="1">
                <a:latin typeface="Palatino Linotype" pitchFamily="18" charset="0"/>
              </a:rPr>
              <a:t>o</a:t>
            </a:r>
            <a:r>
              <a:rPr lang="en-GB" sz="686" dirty="0">
                <a:latin typeface="Palatino Linotype" pitchFamily="18" charset="0"/>
              </a:rPr>
              <a:t>)P(</a:t>
            </a:r>
            <a:r>
              <a:rPr lang="en-GB" sz="686" i="1" dirty="0" err="1">
                <a:latin typeface="Palatino Linotype" pitchFamily="18" charset="0"/>
              </a:rPr>
              <a:t>High</a:t>
            </a:r>
            <a:r>
              <a:rPr lang="en-GB" sz="686" dirty="0" err="1">
                <a:latin typeface="Palatino Linotype" pitchFamily="18" charset="0"/>
              </a:rPr>
              <a:t>|</a:t>
            </a:r>
            <a:r>
              <a:rPr lang="en-GB" sz="686" i="1" dirty="0" err="1">
                <a:latin typeface="Palatino Linotype" pitchFamily="18" charset="0"/>
              </a:rPr>
              <a:t>No</a:t>
            </a:r>
            <a:r>
              <a:rPr lang="en-GB" sz="686" dirty="0">
                <a:latin typeface="Palatino Linotype" pitchFamily="18" charset="0"/>
              </a:rPr>
              <a:t>)P(</a:t>
            </a:r>
            <a:r>
              <a:rPr lang="en-GB" sz="686" i="1" dirty="0" err="1">
                <a:latin typeface="Palatino Linotype" pitchFamily="18" charset="0"/>
              </a:rPr>
              <a:t>Strong</a:t>
            </a:r>
            <a:r>
              <a:rPr lang="en-GB" sz="686" dirty="0" err="1">
                <a:latin typeface="Palatino Linotype" pitchFamily="18" charset="0"/>
              </a:rPr>
              <a:t>|</a:t>
            </a:r>
            <a:r>
              <a:rPr lang="en-GB" sz="686" i="1" dirty="0" err="1">
                <a:latin typeface="Palatino Linotype" pitchFamily="18" charset="0"/>
              </a:rPr>
              <a:t>No</a:t>
            </a:r>
            <a:r>
              <a:rPr lang="en-GB" sz="686" dirty="0">
                <a:latin typeface="Palatino Linotype" pitchFamily="18" charset="0"/>
              </a:rPr>
              <a:t>)]P(Play=</a:t>
            </a:r>
            <a:r>
              <a:rPr lang="en-GB" sz="686" i="1" dirty="0">
                <a:latin typeface="Palatino Linotype" pitchFamily="18" charset="0"/>
              </a:rPr>
              <a:t>No</a:t>
            </a:r>
            <a:r>
              <a:rPr lang="en-GB" sz="686" dirty="0">
                <a:latin typeface="Palatino Linotype" pitchFamily="18" charset="0"/>
              </a:rPr>
              <a:t>) = 0.0206</a:t>
            </a:r>
          </a:p>
          <a:p>
            <a:pPr eaLnBrk="1" hangingPunct="1">
              <a:lnSpc>
                <a:spcPct val="50000"/>
              </a:lnSpc>
              <a:defRPr/>
            </a:pPr>
            <a:endParaRPr lang="en-GB" sz="686" dirty="0">
              <a:latin typeface="Palatino Linotype" pitchFamily="18" charset="0"/>
            </a:endParaRPr>
          </a:p>
          <a:p>
            <a:pPr eaLnBrk="1" hangingPunct="1">
              <a:lnSpc>
                <a:spcPct val="130000"/>
              </a:lnSpc>
              <a:defRPr/>
            </a:pPr>
            <a:r>
              <a:rPr lang="en-GB" sz="960" b="1" dirty="0">
                <a:solidFill>
                  <a:srgbClr val="FF0000"/>
                </a:solidFill>
                <a:effectLst>
                  <a:outerShdw blurRad="38100" dist="38100" dir="2700000" algn="tl">
                    <a:srgbClr val="000000">
                      <a:alpha val="43137"/>
                    </a:srgbClr>
                  </a:outerShdw>
                </a:effectLst>
                <a:latin typeface="Palatino Linotype" pitchFamily="18" charset="0"/>
              </a:rPr>
              <a:t>    Given the fact P(</a:t>
            </a:r>
            <a:r>
              <a:rPr lang="en-GB" sz="960" b="1" i="1" dirty="0" err="1">
                <a:solidFill>
                  <a:srgbClr val="FF0000"/>
                </a:solidFill>
                <a:effectLst>
                  <a:outerShdw blurRad="38100" dist="38100" dir="2700000" algn="tl">
                    <a:srgbClr val="000000">
                      <a:alpha val="43137"/>
                    </a:srgbClr>
                  </a:outerShdw>
                </a:effectLst>
                <a:latin typeface="Palatino Linotype" pitchFamily="18" charset="0"/>
              </a:rPr>
              <a:t>Yes</a:t>
            </a:r>
            <a:r>
              <a:rPr lang="en-GB" sz="960" b="1" dirty="0" err="1">
                <a:solidFill>
                  <a:srgbClr val="FF0000"/>
                </a:solidFill>
                <a:effectLst>
                  <a:outerShdw blurRad="38100" dist="38100" dir="2700000" algn="tl">
                    <a:srgbClr val="000000">
                      <a:alpha val="43137"/>
                    </a:srgbClr>
                  </a:outerShdw>
                </a:effectLst>
                <a:latin typeface="Palatino Linotype" pitchFamily="18" charset="0"/>
              </a:rPr>
              <a:t>|</a:t>
            </a:r>
            <a:r>
              <a:rPr lang="en-GB" sz="1097" b="1" dirty="0" err="1">
                <a:solidFill>
                  <a:srgbClr val="FF0000"/>
                </a:solidFill>
                <a:effectLst>
                  <a:outerShdw blurRad="38100" dist="38100" dir="2700000" algn="tl">
                    <a:srgbClr val="000000">
                      <a:alpha val="43137"/>
                    </a:srgbClr>
                  </a:outerShdw>
                </a:effectLst>
                <a:latin typeface="Palatino Linotype" pitchFamily="18" charset="0"/>
              </a:rPr>
              <a:t>x</a:t>
            </a:r>
            <a:r>
              <a:rPr lang="en-GB" sz="960" b="1" dirty="0">
                <a:solidFill>
                  <a:srgbClr val="FF0000"/>
                </a:solidFill>
                <a:effectLst>
                  <a:outerShdw blurRad="38100" dist="38100" dir="2700000" algn="tl">
                    <a:srgbClr val="000000">
                      <a:alpha val="43137"/>
                    </a:srgbClr>
                  </a:outerShdw>
                </a:effectLst>
                <a:latin typeface="Palatino Linotype" pitchFamily="18" charset="0"/>
              </a:rPr>
              <a:t>’) &lt; P(</a:t>
            </a:r>
            <a:r>
              <a:rPr lang="en-GB" sz="960" b="1" i="1" dirty="0" err="1">
                <a:solidFill>
                  <a:srgbClr val="FF0000"/>
                </a:solidFill>
                <a:effectLst>
                  <a:outerShdw blurRad="38100" dist="38100" dir="2700000" algn="tl">
                    <a:srgbClr val="000000">
                      <a:alpha val="43137"/>
                    </a:srgbClr>
                  </a:outerShdw>
                </a:effectLst>
                <a:latin typeface="Palatino Linotype" pitchFamily="18" charset="0"/>
              </a:rPr>
              <a:t>No</a:t>
            </a:r>
            <a:r>
              <a:rPr lang="en-GB" sz="960" b="1" dirty="0" err="1">
                <a:solidFill>
                  <a:srgbClr val="FF0000"/>
                </a:solidFill>
                <a:effectLst>
                  <a:outerShdw blurRad="38100" dist="38100" dir="2700000" algn="tl">
                    <a:srgbClr val="000000">
                      <a:alpha val="43137"/>
                    </a:srgbClr>
                  </a:outerShdw>
                </a:effectLst>
                <a:latin typeface="Palatino Linotype" pitchFamily="18" charset="0"/>
              </a:rPr>
              <a:t>|</a:t>
            </a:r>
            <a:r>
              <a:rPr lang="en-GB" sz="1097" b="1" dirty="0" err="1">
                <a:solidFill>
                  <a:srgbClr val="FF0000"/>
                </a:solidFill>
                <a:effectLst>
                  <a:outerShdw blurRad="38100" dist="38100" dir="2700000" algn="tl">
                    <a:srgbClr val="000000">
                      <a:alpha val="43137"/>
                    </a:srgbClr>
                  </a:outerShdw>
                </a:effectLst>
                <a:latin typeface="Palatino Linotype" pitchFamily="18" charset="0"/>
              </a:rPr>
              <a:t>x</a:t>
            </a:r>
            <a:r>
              <a:rPr lang="en-GB" sz="960" b="1" dirty="0">
                <a:solidFill>
                  <a:srgbClr val="FF0000"/>
                </a:solidFill>
                <a:effectLst>
                  <a:outerShdw blurRad="38100" dist="38100" dir="2700000" algn="tl">
                    <a:srgbClr val="000000">
                      <a:alpha val="43137"/>
                    </a:srgbClr>
                  </a:outerShdw>
                </a:effectLst>
                <a:latin typeface="Palatino Linotype" pitchFamily="18" charset="0"/>
              </a:rPr>
              <a:t>’), we label </a:t>
            </a:r>
            <a:r>
              <a:rPr lang="en-GB" sz="1097" b="1" dirty="0">
                <a:solidFill>
                  <a:srgbClr val="FF0000"/>
                </a:solidFill>
                <a:effectLst>
                  <a:outerShdw blurRad="38100" dist="38100" dir="2700000" algn="tl">
                    <a:srgbClr val="000000">
                      <a:alpha val="43137"/>
                    </a:srgbClr>
                  </a:outerShdw>
                </a:effectLst>
                <a:latin typeface="Palatino Linotype" pitchFamily="18" charset="0"/>
              </a:rPr>
              <a:t>x</a:t>
            </a:r>
            <a:r>
              <a:rPr lang="en-GB" sz="960" b="1" dirty="0">
                <a:solidFill>
                  <a:srgbClr val="FF0000"/>
                </a:solidFill>
                <a:effectLst>
                  <a:outerShdw blurRad="38100" dist="38100" dir="2700000" algn="tl">
                    <a:srgbClr val="000000">
                      <a:alpha val="43137"/>
                    </a:srgbClr>
                  </a:outerShdw>
                </a:effectLst>
                <a:latin typeface="Palatino Linotype" pitchFamily="18" charset="0"/>
              </a:rPr>
              <a:t>’ to be “</a:t>
            </a:r>
            <a:r>
              <a:rPr lang="en-GB" sz="960" b="1" i="1" dirty="0">
                <a:solidFill>
                  <a:srgbClr val="FF0000"/>
                </a:solidFill>
                <a:effectLst>
                  <a:outerShdw blurRad="38100" dist="38100" dir="2700000" algn="tl">
                    <a:srgbClr val="000000">
                      <a:alpha val="43137"/>
                    </a:srgbClr>
                  </a:outerShdw>
                </a:effectLst>
                <a:latin typeface="Palatino Linotype" pitchFamily="18" charset="0"/>
              </a:rPr>
              <a:t>No</a:t>
            </a:r>
            <a:r>
              <a:rPr lang="en-GB" sz="960" b="1" dirty="0">
                <a:solidFill>
                  <a:srgbClr val="FF0000"/>
                </a:solidFill>
                <a:effectLst>
                  <a:outerShdw blurRad="38100" dist="38100" dir="2700000" algn="tl">
                    <a:srgbClr val="000000">
                      <a:alpha val="43137"/>
                    </a:srgbClr>
                  </a:outerShdw>
                </a:effectLst>
                <a:latin typeface="Palatino Linotype" pitchFamily="18" charset="0"/>
              </a:rPr>
              <a:t>”.    </a:t>
            </a:r>
          </a:p>
        </p:txBody>
      </p:sp>
      <p:sp>
        <p:nvSpPr>
          <p:cNvPr id="2" name="Date Placeholder 1">
            <a:extLst>
              <a:ext uri="{FF2B5EF4-FFF2-40B4-BE49-F238E27FC236}">
                <a16:creationId xmlns:a16="http://schemas.microsoft.com/office/drawing/2014/main" id="{440132CE-EBC2-1547-9E09-98570DCB68D7}"/>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2021-2022</a:t>
            </a:r>
            <a:endParaRPr lang="en-US" dirty="0"/>
          </a:p>
        </p:txBody>
      </p:sp>
      <p:sp>
        <p:nvSpPr>
          <p:cNvPr id="3" name="Footer Placeholder 2">
            <a:extLst>
              <a:ext uri="{FF2B5EF4-FFF2-40B4-BE49-F238E27FC236}">
                <a16:creationId xmlns:a16="http://schemas.microsoft.com/office/drawing/2014/main" id="{482314AF-F261-704E-B579-A3C9D9E5B6DC}"/>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4" name="Slide Number Placeholder 3">
            <a:extLst>
              <a:ext uri="{FF2B5EF4-FFF2-40B4-BE49-F238E27FC236}">
                <a16:creationId xmlns:a16="http://schemas.microsoft.com/office/drawing/2014/main" id="{7B7818BE-1376-3E46-9A99-501DDB919F9B}"/>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32</a:t>
            </a:fld>
            <a:endParaRPr lang="en-US" dirty="0"/>
          </a:p>
        </p:txBody>
      </p:sp>
    </p:spTree>
    <p:extLst>
      <p:ext uri="{BB962C8B-B14F-4D97-AF65-F5344CB8AC3E}">
        <p14:creationId xmlns:p14="http://schemas.microsoft.com/office/powerpoint/2010/main" val="81073140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8CEB-AA1B-B922-95C7-4F11EDB25E38}"/>
              </a:ext>
            </a:extLst>
          </p:cNvPr>
          <p:cNvSpPr>
            <a:spLocks noGrp="1"/>
          </p:cNvSpPr>
          <p:nvPr>
            <p:ph type="title"/>
          </p:nvPr>
        </p:nvSpPr>
        <p:spPr/>
        <p:txBody>
          <a:bodyPr/>
          <a:lstStyle/>
          <a:p>
            <a:endParaRPr lang="en-JO"/>
          </a:p>
        </p:txBody>
      </p:sp>
      <p:sp>
        <p:nvSpPr>
          <p:cNvPr id="3" name="Text Placeholder 2">
            <a:extLst>
              <a:ext uri="{FF2B5EF4-FFF2-40B4-BE49-F238E27FC236}">
                <a16:creationId xmlns:a16="http://schemas.microsoft.com/office/drawing/2014/main" id="{FFD2BC79-7506-42BA-D4FE-5E9228E8B1F7}"/>
              </a:ext>
            </a:extLst>
          </p:cNvPr>
          <p:cNvSpPr>
            <a:spLocks noGrp="1"/>
          </p:cNvSpPr>
          <p:nvPr>
            <p:ph type="body" idx="1"/>
          </p:nvPr>
        </p:nvSpPr>
        <p:spPr>
          <a:xfrm>
            <a:off x="367931" y="856397"/>
            <a:ext cx="3874236" cy="1184940"/>
          </a:xfrm>
        </p:spPr>
        <p:txBody>
          <a:bodyPr/>
          <a:lstStyle/>
          <a:p>
            <a:pPr marL="0" algn="l" rtl="0"/>
            <a:r>
              <a:rPr lang="en-JO" dirty="0"/>
              <a:t>Another example:</a:t>
            </a:r>
            <a:br>
              <a:rPr lang="en-JO" dirty="0"/>
            </a:br>
            <a:br>
              <a:rPr lang="en-JO" dirty="0"/>
            </a:br>
            <a:br>
              <a:rPr lang="en-JO" dirty="0"/>
            </a:br>
            <a:r>
              <a:rPr lang="en-US" dirty="0">
                <a:hlinkClick r:id="rId2"/>
              </a:rPr>
              <a:t>https://www.simplilearn.com/tutorials/machine-learning-tutorial/naive-bayes-classifier</a:t>
            </a:r>
            <a:endParaRPr lang="en-US" dirty="0"/>
          </a:p>
          <a:p>
            <a:pPr marL="0" algn="l" rtl="0"/>
            <a:endParaRPr lang="en-US" dirty="0"/>
          </a:p>
          <a:p>
            <a:pPr marL="0" algn="l" rtl="0"/>
            <a:endParaRPr lang="en-JO" dirty="0"/>
          </a:p>
        </p:txBody>
      </p:sp>
      <p:sp>
        <p:nvSpPr>
          <p:cNvPr id="4" name="Footer Placeholder 3">
            <a:extLst>
              <a:ext uri="{FF2B5EF4-FFF2-40B4-BE49-F238E27FC236}">
                <a16:creationId xmlns:a16="http://schemas.microsoft.com/office/drawing/2014/main" id="{E9380E54-F6BA-E90B-DEE5-D257C47A49B3}"/>
              </a:ext>
            </a:extLst>
          </p:cNvPr>
          <p:cNvSpPr>
            <a:spLocks noGrp="1"/>
          </p:cNvSpPr>
          <p:nvPr>
            <p:ph type="ftr" sz="quarter" idx="5"/>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EDAE2077-8EE7-2A46-C9EE-33E0985B479F}"/>
              </a:ext>
            </a:extLst>
          </p:cNvPr>
          <p:cNvSpPr>
            <a:spLocks noGrp="1"/>
          </p:cNvSpPr>
          <p:nvPr>
            <p:ph type="sldNum" sz="quarter" idx="7"/>
          </p:nvPr>
        </p:nvSpPr>
        <p:spPr/>
        <p:txBody>
          <a:bodyPr/>
          <a:lstStyle/>
          <a:p>
            <a:pPr marL="38100">
              <a:lnSpc>
                <a:spcPts val="670"/>
              </a:lnSpc>
            </a:pPr>
            <a:fld id="{81D60167-4931-47E6-BA6A-407CBD079E47}" type="slidenum">
              <a:rPr lang="en-JO" smtClean="0"/>
              <a:t>33</a:t>
            </a:fld>
            <a:r>
              <a:rPr lang="en-JO" spc="-240"/>
              <a:t> </a:t>
            </a:r>
            <a:r>
              <a:rPr lang="en-JO"/>
              <a:t>/</a:t>
            </a:r>
            <a:r>
              <a:rPr lang="en-JO" spc="-245"/>
              <a:t> </a:t>
            </a:r>
            <a:r>
              <a:rPr lang="en-JO"/>
              <a:t>29</a:t>
            </a:r>
            <a:endParaRPr lang="en-JO" dirty="0"/>
          </a:p>
        </p:txBody>
      </p:sp>
    </p:spTree>
    <p:extLst>
      <p:ext uri="{BB962C8B-B14F-4D97-AF65-F5344CB8AC3E}">
        <p14:creationId xmlns:p14="http://schemas.microsoft.com/office/powerpoint/2010/main" val="1405864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a:extLst>
              <a:ext uri="{FF2B5EF4-FFF2-40B4-BE49-F238E27FC236}">
                <a16:creationId xmlns:a16="http://schemas.microsoft.com/office/drawing/2014/main" id="{06DB3CE1-F26C-FB47-B4D2-B9B6687453EA}"/>
              </a:ext>
            </a:extLst>
          </p:cNvPr>
          <p:cNvSpPr>
            <a:spLocks noGrp="1" noChangeArrowheads="1"/>
          </p:cNvSpPr>
          <p:nvPr>
            <p:ph idx="1"/>
          </p:nvPr>
        </p:nvSpPr>
        <p:spPr>
          <a:xfrm>
            <a:off x="314325" y="685044"/>
            <a:ext cx="3971925" cy="2340731"/>
          </a:xfrm>
        </p:spPr>
        <p:txBody>
          <a:bodyPr rtlCol="0">
            <a:normAutofit fontScale="62500" lnSpcReduction="20000"/>
          </a:bodyPr>
          <a:lstStyle/>
          <a:p>
            <a:pPr marL="182923" indent="-182923" defTabSz="357702">
              <a:lnSpc>
                <a:spcPct val="120000"/>
              </a:lnSpc>
              <a:defRPr/>
            </a:pPr>
            <a:r>
              <a:rPr lang="en-US" sz="1600" dirty="0"/>
              <a:t>Naïve Bayes is based on the </a:t>
            </a:r>
            <a:r>
              <a:rPr lang="en-US" sz="1600" dirty="0">
                <a:solidFill>
                  <a:srgbClr val="FF0000"/>
                </a:solidFill>
              </a:rPr>
              <a:t>independence assumption</a:t>
            </a:r>
          </a:p>
          <a:p>
            <a:pPr marL="335903" lvl="1" indent="-156791" defTabSz="357702">
              <a:lnSpc>
                <a:spcPct val="120000"/>
              </a:lnSpc>
              <a:defRPr/>
            </a:pPr>
            <a:r>
              <a:rPr lang="en-US" dirty="0">
                <a:solidFill>
                  <a:srgbClr val="FF0000"/>
                </a:solidFill>
              </a:rPr>
              <a:t>Training </a:t>
            </a:r>
            <a:r>
              <a:rPr lang="en-US" dirty="0"/>
              <a:t>is very easy and fast; it just requires considering each  attribute in each class separately</a:t>
            </a:r>
          </a:p>
          <a:p>
            <a:pPr marL="335903" lvl="1" indent="-156791" defTabSz="357702">
              <a:lnSpc>
                <a:spcPct val="120000"/>
              </a:lnSpc>
              <a:defRPr/>
            </a:pPr>
            <a:r>
              <a:rPr lang="en-US" dirty="0">
                <a:solidFill>
                  <a:srgbClr val="FF0000"/>
                </a:solidFill>
              </a:rPr>
              <a:t>Test</a:t>
            </a:r>
            <a:r>
              <a:rPr lang="en-US" dirty="0"/>
              <a:t> is straightforward; just looking up tables or calculating conditional probabilities with normal distributions </a:t>
            </a:r>
          </a:p>
          <a:p>
            <a:pPr marL="182923" indent="-182923" defTabSz="357702">
              <a:lnSpc>
                <a:spcPct val="120000"/>
              </a:lnSpc>
              <a:defRPr/>
            </a:pPr>
            <a:endParaRPr lang="en-US" dirty="0"/>
          </a:p>
          <a:p>
            <a:pPr marL="355501" lvl="1" indent="-176389" defTabSz="357702">
              <a:lnSpc>
                <a:spcPct val="120000"/>
              </a:lnSpc>
              <a:buFont typeface="+mj-lt"/>
              <a:buAutoNum type="arabicPeriod"/>
              <a:defRPr/>
            </a:pPr>
            <a:r>
              <a:rPr lang="en-US" i="1" dirty="0">
                <a:solidFill>
                  <a:srgbClr val="009900"/>
                </a:solidFill>
                <a:latin typeface="Calibri"/>
                <a:ea typeface="+mj-ea"/>
                <a:cs typeface="Calibri"/>
              </a:rPr>
              <a:t>The performance of naïve Bayes is competitive with most state-of-the-art classifiers, even if the independence assumption is violated</a:t>
            </a:r>
            <a:r>
              <a:rPr lang="en-US" dirty="0"/>
              <a:t>.</a:t>
            </a:r>
          </a:p>
          <a:p>
            <a:pPr marL="355501" lvl="1" indent="-176389" defTabSz="357702">
              <a:lnSpc>
                <a:spcPct val="120000"/>
              </a:lnSpc>
              <a:buFont typeface="+mj-lt"/>
              <a:buAutoNum type="arabicPeriod"/>
              <a:defRPr/>
            </a:pPr>
            <a:r>
              <a:rPr lang="en-US" dirty="0"/>
              <a:t>It has many successful applications, e.g., </a:t>
            </a:r>
            <a:r>
              <a:rPr lang="en-US" dirty="0">
                <a:solidFill>
                  <a:srgbClr val="00B0F0"/>
                </a:solidFill>
              </a:rPr>
              <a:t>spam</a:t>
            </a:r>
            <a:r>
              <a:rPr lang="en-US" dirty="0"/>
              <a:t> mail filtering</a:t>
            </a:r>
          </a:p>
          <a:p>
            <a:pPr marL="355501" lvl="1" indent="-176389" defTabSz="357702">
              <a:lnSpc>
                <a:spcPct val="120000"/>
              </a:lnSpc>
              <a:buFont typeface="+mj-lt"/>
              <a:buAutoNum type="arabicPeriod"/>
              <a:defRPr/>
            </a:pPr>
            <a:r>
              <a:rPr lang="en-GB" dirty="0"/>
              <a:t>A good candidate for a base learner in </a:t>
            </a:r>
            <a:r>
              <a:rPr lang="en-GB" dirty="0">
                <a:solidFill>
                  <a:srgbClr val="00B0F0"/>
                </a:solidFill>
              </a:rPr>
              <a:t>ensemble learning</a:t>
            </a:r>
            <a:endParaRPr lang="en-US" dirty="0">
              <a:solidFill>
                <a:srgbClr val="00B0F0"/>
              </a:solidFill>
            </a:endParaRPr>
          </a:p>
          <a:p>
            <a:pPr marL="355501" lvl="1" indent="-176389" defTabSz="357702">
              <a:lnSpc>
                <a:spcPct val="120000"/>
              </a:lnSpc>
              <a:buFont typeface="+mj-lt"/>
              <a:buAutoNum type="arabicPeriod"/>
              <a:defRPr/>
            </a:pPr>
            <a:r>
              <a:rPr lang="en-US" dirty="0"/>
              <a:t>Apart from classification, naïve Bayes can do more…</a:t>
            </a:r>
            <a:r>
              <a:rPr lang="en-US" sz="686" dirty="0"/>
              <a:t> </a:t>
            </a:r>
          </a:p>
          <a:p>
            <a:pPr marL="182923" indent="-182923" defTabSz="357702">
              <a:lnSpc>
                <a:spcPct val="110000"/>
              </a:lnSpc>
              <a:defRPr/>
            </a:pPr>
            <a:r>
              <a:rPr lang="en-US" sz="823" dirty="0"/>
              <a:t>     </a:t>
            </a:r>
            <a:endParaRPr lang="en-US" sz="686" dirty="0">
              <a:solidFill>
                <a:schemeClr val="accent2"/>
              </a:solidFill>
            </a:endParaRPr>
          </a:p>
          <a:p>
            <a:pPr marL="335903" lvl="1" indent="-156791" defTabSz="357702">
              <a:lnSpc>
                <a:spcPct val="110000"/>
              </a:lnSpc>
              <a:defRPr/>
            </a:pPr>
            <a:r>
              <a:rPr lang="en-US" sz="686" dirty="0"/>
              <a:t>     </a:t>
            </a:r>
          </a:p>
        </p:txBody>
      </p:sp>
      <p:sp>
        <p:nvSpPr>
          <p:cNvPr id="3" name="Title 2">
            <a:extLst>
              <a:ext uri="{FF2B5EF4-FFF2-40B4-BE49-F238E27FC236}">
                <a16:creationId xmlns:a16="http://schemas.microsoft.com/office/drawing/2014/main" id="{F61E774D-C4C3-364A-9D5C-E5BFE3915673}"/>
              </a:ext>
            </a:extLst>
          </p:cNvPr>
          <p:cNvSpPr>
            <a:spLocks noGrp="1"/>
          </p:cNvSpPr>
          <p:nvPr>
            <p:ph type="title"/>
          </p:nvPr>
        </p:nvSpPr>
        <p:spPr>
          <a:xfrm>
            <a:off x="1754149" y="211465"/>
            <a:ext cx="1465301" cy="430887"/>
          </a:xfrm>
        </p:spPr>
        <p:txBody>
          <a:bodyPr/>
          <a:lstStyle/>
          <a:p>
            <a:pPr rtl="0"/>
            <a:r>
              <a:rPr lang="en-US" dirty="0"/>
              <a:t>NB Assumptions</a:t>
            </a:r>
          </a:p>
        </p:txBody>
      </p:sp>
      <p:sp>
        <p:nvSpPr>
          <p:cNvPr id="2" name="Date Placeholder 1">
            <a:extLst>
              <a:ext uri="{FF2B5EF4-FFF2-40B4-BE49-F238E27FC236}">
                <a16:creationId xmlns:a16="http://schemas.microsoft.com/office/drawing/2014/main" id="{BAFCF125-A02D-C04C-B29A-8B157E113B4C}"/>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2021-2022</a:t>
            </a:r>
            <a:endParaRPr lang="en-US" dirty="0"/>
          </a:p>
        </p:txBody>
      </p:sp>
      <p:sp>
        <p:nvSpPr>
          <p:cNvPr id="4" name="Footer Placeholder 3">
            <a:extLst>
              <a:ext uri="{FF2B5EF4-FFF2-40B4-BE49-F238E27FC236}">
                <a16:creationId xmlns:a16="http://schemas.microsoft.com/office/drawing/2014/main" id="{27383001-FC1C-D74C-924C-C68FB990906C}"/>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5" name="Slide Number Placeholder 4">
            <a:extLst>
              <a:ext uri="{FF2B5EF4-FFF2-40B4-BE49-F238E27FC236}">
                <a16:creationId xmlns:a16="http://schemas.microsoft.com/office/drawing/2014/main" id="{D4993174-5446-C645-A81C-29E0F784B633}"/>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34</a:t>
            </a:fld>
            <a:endParaRPr lang="en-US" dirty="0"/>
          </a:p>
        </p:txBody>
      </p:sp>
    </p:spTree>
    <p:extLst>
      <p:ext uri="{BB962C8B-B14F-4D97-AF65-F5344CB8AC3E}">
        <p14:creationId xmlns:p14="http://schemas.microsoft.com/office/powerpoint/2010/main" val="377762450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725C-1EA1-7844-B9EC-20B3DED1FDD4}"/>
              </a:ext>
            </a:extLst>
          </p:cNvPr>
          <p:cNvSpPr>
            <a:spLocks noGrp="1"/>
          </p:cNvSpPr>
          <p:nvPr>
            <p:ph type="title"/>
          </p:nvPr>
        </p:nvSpPr>
        <p:spPr>
          <a:xfrm>
            <a:off x="781050" y="211465"/>
            <a:ext cx="3200399" cy="244475"/>
          </a:xfrm>
        </p:spPr>
        <p:txBody>
          <a:bodyPr>
            <a:normAutofit fontScale="90000"/>
          </a:bodyPr>
          <a:lstStyle/>
          <a:p>
            <a:r>
              <a:rPr lang="en-US" sz="1664" b="1" dirty="0"/>
              <a:t>Pro and cons of Naive Bayes Classifiers</a:t>
            </a:r>
            <a:endParaRPr lang="en-US" sz="1664" dirty="0"/>
          </a:p>
        </p:txBody>
      </p:sp>
      <p:sp>
        <p:nvSpPr>
          <p:cNvPr id="3" name="Content Placeholder 2">
            <a:extLst>
              <a:ext uri="{FF2B5EF4-FFF2-40B4-BE49-F238E27FC236}">
                <a16:creationId xmlns:a16="http://schemas.microsoft.com/office/drawing/2014/main" id="{E8BCB4E3-38F2-0A43-90DF-9B441F29C0B0}"/>
              </a:ext>
            </a:extLst>
          </p:cNvPr>
          <p:cNvSpPr>
            <a:spLocks noGrp="1"/>
          </p:cNvSpPr>
          <p:nvPr>
            <p:ph idx="1"/>
          </p:nvPr>
        </p:nvSpPr>
        <p:spPr>
          <a:xfrm>
            <a:off x="247650" y="587375"/>
            <a:ext cx="4038600" cy="1892300"/>
          </a:xfrm>
        </p:spPr>
        <p:txBody>
          <a:bodyPr>
            <a:noAutofit/>
          </a:bodyPr>
          <a:lstStyle/>
          <a:p>
            <a:r>
              <a:rPr lang="en-US" sz="1000" b="1" i="1" dirty="0"/>
              <a:t>Pros:</a:t>
            </a:r>
            <a:endParaRPr lang="en-US" sz="1000" dirty="0"/>
          </a:p>
          <a:p>
            <a:pPr lvl="1"/>
            <a:r>
              <a:rPr lang="en-US" sz="1000" dirty="0"/>
              <a:t>Computationally fast</a:t>
            </a:r>
          </a:p>
          <a:p>
            <a:pPr lvl="1"/>
            <a:r>
              <a:rPr lang="en-US" sz="1000" dirty="0"/>
              <a:t>Simple to implement</a:t>
            </a:r>
          </a:p>
          <a:p>
            <a:pPr lvl="1"/>
            <a:r>
              <a:rPr lang="en-US" sz="1000" dirty="0"/>
              <a:t>Works well with small datasets</a:t>
            </a:r>
          </a:p>
          <a:p>
            <a:pPr lvl="1"/>
            <a:r>
              <a:rPr lang="en-US" sz="1000" dirty="0"/>
              <a:t>Works well with high dimensions</a:t>
            </a:r>
          </a:p>
          <a:p>
            <a:pPr lvl="1"/>
            <a:r>
              <a:rPr lang="en-US" sz="1000" dirty="0"/>
              <a:t>Perform well even if the </a:t>
            </a:r>
            <a:r>
              <a:rPr lang="en-US" sz="1000" i="1" dirty="0"/>
              <a:t>Naive Assumption</a:t>
            </a:r>
            <a:r>
              <a:rPr lang="en-US" sz="1000" dirty="0"/>
              <a:t> is not perfectly met. In many cases, the approximation is enough to build a good classifier.</a:t>
            </a:r>
          </a:p>
          <a:p>
            <a:pPr lvl="1" algn="l"/>
            <a:r>
              <a:rPr lang="en-US" sz="1000" b="0" i="0" u="none" strike="noStrike" dirty="0">
                <a:solidFill>
                  <a:srgbClr val="242424"/>
                </a:solidFill>
                <a:effectLst/>
                <a:latin typeface="source-serif-pro"/>
              </a:rPr>
              <a:t>Naive Bayes classifier model </a:t>
            </a:r>
            <a:r>
              <a:rPr lang="en-US" sz="1000" b="1" i="0" u="none" strike="noStrike" dirty="0">
                <a:solidFill>
                  <a:srgbClr val="242424"/>
                </a:solidFill>
                <a:effectLst/>
                <a:latin typeface="source-serif-pro"/>
              </a:rPr>
              <a:t>does not involve optimization</a:t>
            </a:r>
            <a:r>
              <a:rPr lang="en-US" sz="1000" b="0" i="0" u="none" strike="noStrike" dirty="0">
                <a:solidFill>
                  <a:srgbClr val="242424"/>
                </a:solidFill>
                <a:effectLst/>
                <a:latin typeface="source-serif-pro"/>
              </a:rPr>
              <a:t> of a cost function.</a:t>
            </a:r>
          </a:p>
          <a:p>
            <a:pPr lvl="1" algn="l"/>
            <a:r>
              <a:rPr lang="en-US" sz="1000" b="0" i="0" u="none" strike="noStrike" dirty="0">
                <a:solidFill>
                  <a:srgbClr val="242424"/>
                </a:solidFill>
                <a:effectLst/>
                <a:latin typeface="source-serif-pro"/>
              </a:rPr>
              <a:t>Naive Bayes classifier training does not involve </a:t>
            </a:r>
            <a:r>
              <a:rPr lang="en-US" sz="1000" b="1" i="0" u="none" strike="noStrike" dirty="0">
                <a:solidFill>
                  <a:srgbClr val="242424"/>
                </a:solidFill>
                <a:effectLst/>
                <a:latin typeface="source-serif-pro"/>
              </a:rPr>
              <a:t>epoch</a:t>
            </a:r>
            <a:r>
              <a:rPr lang="en-US" sz="1000" b="0" i="0" u="none" strike="noStrike" dirty="0">
                <a:solidFill>
                  <a:srgbClr val="242424"/>
                </a:solidFill>
                <a:effectLst/>
                <a:latin typeface="source-serif-pro"/>
              </a:rPr>
              <a:t>.</a:t>
            </a:r>
            <a:endParaRPr lang="en-US" sz="1000" dirty="0"/>
          </a:p>
          <a:p>
            <a:pPr lvl="1"/>
            <a:endParaRPr lang="en-US" sz="1000" dirty="0"/>
          </a:p>
          <a:p>
            <a:r>
              <a:rPr lang="en-US" sz="1000" b="1" i="1" dirty="0"/>
              <a:t>Cons:</a:t>
            </a:r>
            <a:endParaRPr lang="en-US" sz="1000" dirty="0"/>
          </a:p>
          <a:p>
            <a:pPr lvl="1"/>
            <a:r>
              <a:rPr lang="en-US" sz="1000" dirty="0"/>
              <a:t>Require to </a:t>
            </a:r>
            <a:r>
              <a:rPr lang="en-US" sz="1000" b="1" dirty="0"/>
              <a:t>remove correlated features</a:t>
            </a:r>
            <a:endParaRPr lang="en-US" sz="1000" dirty="0"/>
          </a:p>
          <a:p>
            <a:pPr lvl="1"/>
            <a:r>
              <a:rPr lang="en-US" sz="1000" dirty="0"/>
              <a:t>If a categorical variable has a category in test data set </a:t>
            </a:r>
            <a:r>
              <a:rPr lang="en-US" sz="1000" b="1" dirty="0"/>
              <a:t>which was not observed in training data set</a:t>
            </a:r>
            <a:r>
              <a:rPr lang="en-US" sz="1000" dirty="0"/>
              <a:t>, then the model will assign a </a:t>
            </a:r>
            <a:r>
              <a:rPr lang="en-US" sz="1000" b="1" dirty="0"/>
              <a:t>zero probability</a:t>
            </a:r>
            <a:r>
              <a:rPr lang="en-US" sz="1000" dirty="0"/>
              <a:t>. It will not be able to make a prediction. </a:t>
            </a:r>
            <a:br>
              <a:rPr lang="en-US" sz="1000" dirty="0"/>
            </a:br>
            <a:endParaRPr lang="en-US" sz="1000" dirty="0"/>
          </a:p>
          <a:p>
            <a:endParaRPr lang="en-US" sz="1000" dirty="0"/>
          </a:p>
        </p:txBody>
      </p:sp>
      <p:sp>
        <p:nvSpPr>
          <p:cNvPr id="4" name="Date Placeholder 3">
            <a:extLst>
              <a:ext uri="{FF2B5EF4-FFF2-40B4-BE49-F238E27FC236}">
                <a16:creationId xmlns:a16="http://schemas.microsoft.com/office/drawing/2014/main" id="{5DC0436E-D5BE-414A-8702-4F58A1F94CF7}"/>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2021-2022</a:t>
            </a:r>
            <a:endParaRPr lang="en-US" dirty="0"/>
          </a:p>
        </p:txBody>
      </p:sp>
      <p:sp>
        <p:nvSpPr>
          <p:cNvPr id="5" name="Slide Number Placeholder 4">
            <a:extLst>
              <a:ext uri="{FF2B5EF4-FFF2-40B4-BE49-F238E27FC236}">
                <a16:creationId xmlns:a16="http://schemas.microsoft.com/office/drawing/2014/main" id="{D4EAFD90-07CD-2249-B901-788D1AD96F5A}"/>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35</a:t>
            </a:fld>
            <a:endParaRPr lang="en-US" dirty="0"/>
          </a:p>
        </p:txBody>
      </p:sp>
      <p:sp>
        <p:nvSpPr>
          <p:cNvPr id="6" name="Footer Placeholder 5">
            <a:extLst>
              <a:ext uri="{FF2B5EF4-FFF2-40B4-BE49-F238E27FC236}">
                <a16:creationId xmlns:a16="http://schemas.microsoft.com/office/drawing/2014/main" id="{541C2AE6-AA24-1748-ABA3-2CD52BE37F37}"/>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2975147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07DE-EA40-F14B-9066-2D259EFDA8A5}"/>
              </a:ext>
            </a:extLst>
          </p:cNvPr>
          <p:cNvSpPr>
            <a:spLocks noGrp="1"/>
          </p:cNvSpPr>
          <p:nvPr>
            <p:ph type="title"/>
          </p:nvPr>
        </p:nvSpPr>
        <p:spPr>
          <a:xfrm>
            <a:off x="1754149" y="211465"/>
            <a:ext cx="1101801" cy="215444"/>
          </a:xfrm>
        </p:spPr>
        <p:txBody>
          <a:bodyPr/>
          <a:lstStyle/>
          <a:p>
            <a:r>
              <a:rPr lang="en-US" dirty="0"/>
              <a:t>Three types NB</a:t>
            </a:r>
          </a:p>
        </p:txBody>
      </p:sp>
      <p:sp>
        <p:nvSpPr>
          <p:cNvPr id="3" name="Content Placeholder 2">
            <a:extLst>
              <a:ext uri="{FF2B5EF4-FFF2-40B4-BE49-F238E27FC236}">
                <a16:creationId xmlns:a16="http://schemas.microsoft.com/office/drawing/2014/main" id="{9A61CC96-83EE-D24A-B8C6-E79AE7009173}"/>
              </a:ext>
            </a:extLst>
          </p:cNvPr>
          <p:cNvSpPr>
            <a:spLocks noGrp="1"/>
          </p:cNvSpPr>
          <p:nvPr>
            <p:ph idx="1"/>
          </p:nvPr>
        </p:nvSpPr>
        <p:spPr>
          <a:xfrm>
            <a:off x="367931" y="856397"/>
            <a:ext cx="3874236" cy="1692771"/>
          </a:xfrm>
        </p:spPr>
        <p:txBody>
          <a:bodyPr/>
          <a:lstStyle/>
          <a:p>
            <a:r>
              <a:rPr lang="en-US" dirty="0"/>
              <a:t>There are three available models in the </a:t>
            </a:r>
            <a:r>
              <a:rPr lang="en-US" dirty="0" err="1"/>
              <a:t>Sklearn</a:t>
            </a:r>
            <a:r>
              <a:rPr lang="en-US" dirty="0"/>
              <a:t> python library:</a:t>
            </a:r>
          </a:p>
          <a:p>
            <a:r>
              <a:rPr lang="en-US" b="1" dirty="0">
                <a:hlinkClick r:id="rId2"/>
              </a:rPr>
              <a:t>Gaussian:</a:t>
            </a:r>
            <a:r>
              <a:rPr lang="en-US" b="1" dirty="0"/>
              <a:t> </a:t>
            </a:r>
            <a:r>
              <a:rPr lang="en-US" dirty="0"/>
              <a:t>It assumes that continuous features follow a </a:t>
            </a:r>
            <a:r>
              <a:rPr lang="en-US" dirty="0">
                <a:hlinkClick r:id="rId3"/>
              </a:rPr>
              <a:t>normal distribution</a:t>
            </a:r>
            <a:r>
              <a:rPr lang="en-US" dirty="0"/>
              <a:t>.</a:t>
            </a:r>
          </a:p>
          <a:p>
            <a:r>
              <a:rPr lang="en-US" b="1" dirty="0">
                <a:hlinkClick r:id="rId2"/>
              </a:rPr>
              <a:t>Multinomial</a:t>
            </a:r>
            <a:r>
              <a:rPr lang="en-US" b="1" dirty="0"/>
              <a:t>: </a:t>
            </a:r>
            <a:r>
              <a:rPr lang="en-US" dirty="0"/>
              <a:t>It is useful if your features are discrete.</a:t>
            </a:r>
          </a:p>
          <a:p>
            <a:r>
              <a:rPr lang="en-US" b="1" dirty="0">
                <a:hlinkClick r:id="rId2"/>
              </a:rPr>
              <a:t>Bernoulli</a:t>
            </a:r>
            <a:r>
              <a:rPr lang="en-US" b="1" dirty="0"/>
              <a:t>: </a:t>
            </a:r>
            <a:r>
              <a:rPr lang="en-US" dirty="0"/>
              <a:t>The binomial model is useful if your features are binary.</a:t>
            </a:r>
          </a:p>
          <a:p>
            <a:endParaRPr lang="en-US" dirty="0"/>
          </a:p>
          <a:p>
            <a:r>
              <a:rPr lang="en-US" dirty="0"/>
              <a:t>You can read more on: </a:t>
            </a:r>
            <a:r>
              <a:rPr lang="en-US" dirty="0">
                <a:hlinkClick r:id="rId4"/>
              </a:rPr>
              <a:t>https://blog.sicara.com/naive-bayes-classifier-sklearn-python-example-tips-42d100429e44</a:t>
            </a:r>
            <a:endParaRPr lang="en-US" dirty="0"/>
          </a:p>
          <a:p>
            <a:endParaRPr lang="en-US" dirty="0"/>
          </a:p>
          <a:p>
            <a:endParaRPr lang="en-US" dirty="0"/>
          </a:p>
        </p:txBody>
      </p:sp>
      <p:sp>
        <p:nvSpPr>
          <p:cNvPr id="4" name="Date Placeholder 3">
            <a:extLst>
              <a:ext uri="{FF2B5EF4-FFF2-40B4-BE49-F238E27FC236}">
                <a16:creationId xmlns:a16="http://schemas.microsoft.com/office/drawing/2014/main" id="{A1D6F72C-D3F8-414D-BE70-9BD4B2194DE4}"/>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2021-2022</a:t>
            </a:r>
            <a:endParaRPr lang="en-US" dirty="0"/>
          </a:p>
        </p:txBody>
      </p:sp>
      <p:sp>
        <p:nvSpPr>
          <p:cNvPr id="5" name="Slide Number Placeholder 4">
            <a:extLst>
              <a:ext uri="{FF2B5EF4-FFF2-40B4-BE49-F238E27FC236}">
                <a16:creationId xmlns:a16="http://schemas.microsoft.com/office/drawing/2014/main" id="{895A5ADB-5A15-944C-9D18-E34495EC910F}"/>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36</a:t>
            </a:fld>
            <a:endParaRPr lang="en-US" dirty="0"/>
          </a:p>
        </p:txBody>
      </p:sp>
      <p:sp>
        <p:nvSpPr>
          <p:cNvPr id="6" name="Footer Placeholder 5">
            <a:extLst>
              <a:ext uri="{FF2B5EF4-FFF2-40B4-BE49-F238E27FC236}">
                <a16:creationId xmlns:a16="http://schemas.microsoft.com/office/drawing/2014/main" id="{EC18276D-DB41-8443-8808-30FC0A608C2C}"/>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2332380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A9F1-BAFF-F746-AC99-32B4DDEC6828}"/>
              </a:ext>
            </a:extLst>
          </p:cNvPr>
          <p:cNvSpPr>
            <a:spLocks noGrp="1"/>
          </p:cNvSpPr>
          <p:nvPr>
            <p:ph type="title"/>
          </p:nvPr>
        </p:nvSpPr>
        <p:spPr>
          <a:xfrm>
            <a:off x="1754149" y="211465"/>
            <a:ext cx="1101801" cy="215444"/>
          </a:xfrm>
        </p:spPr>
        <p:txBody>
          <a:bodyPr/>
          <a:lstStyle/>
          <a:p>
            <a:endParaRPr lang="en-US"/>
          </a:p>
        </p:txBody>
      </p:sp>
      <p:sp>
        <p:nvSpPr>
          <p:cNvPr id="3" name="Content Placeholder 2">
            <a:extLst>
              <a:ext uri="{FF2B5EF4-FFF2-40B4-BE49-F238E27FC236}">
                <a16:creationId xmlns:a16="http://schemas.microsoft.com/office/drawing/2014/main" id="{C5A4FC1F-1B52-C348-81FC-C8FB988CFC25}"/>
              </a:ext>
            </a:extLst>
          </p:cNvPr>
          <p:cNvSpPr>
            <a:spLocks noGrp="1"/>
          </p:cNvSpPr>
          <p:nvPr>
            <p:ph idx="1"/>
          </p:nvPr>
        </p:nvSpPr>
        <p:spPr>
          <a:xfrm>
            <a:off x="118854" y="547236"/>
            <a:ext cx="4305761" cy="169277"/>
          </a:xfrm>
        </p:spPr>
        <p:txBody>
          <a:bodyPr/>
          <a:lstStyle/>
          <a:p>
            <a:endParaRPr lang="en-US" dirty="0"/>
          </a:p>
        </p:txBody>
      </p:sp>
      <p:sp>
        <p:nvSpPr>
          <p:cNvPr id="4" name="Date Placeholder 3">
            <a:extLst>
              <a:ext uri="{FF2B5EF4-FFF2-40B4-BE49-F238E27FC236}">
                <a16:creationId xmlns:a16="http://schemas.microsoft.com/office/drawing/2014/main" id="{3BC51003-EBE4-C849-B097-0CC27D08AF62}"/>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2021-2022</a:t>
            </a:r>
            <a:endParaRPr lang="en-US" dirty="0"/>
          </a:p>
        </p:txBody>
      </p:sp>
      <p:sp>
        <p:nvSpPr>
          <p:cNvPr id="5" name="Slide Number Placeholder 4">
            <a:extLst>
              <a:ext uri="{FF2B5EF4-FFF2-40B4-BE49-F238E27FC236}">
                <a16:creationId xmlns:a16="http://schemas.microsoft.com/office/drawing/2014/main" id="{AB9B43DB-0C8D-DD40-A2DF-A86A2A6602B3}"/>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37</a:t>
            </a:fld>
            <a:endParaRPr lang="en-US" dirty="0"/>
          </a:p>
        </p:txBody>
      </p:sp>
      <p:pic>
        <p:nvPicPr>
          <p:cNvPr id="6" name="Picture 5">
            <a:extLst>
              <a:ext uri="{FF2B5EF4-FFF2-40B4-BE49-F238E27FC236}">
                <a16:creationId xmlns:a16="http://schemas.microsoft.com/office/drawing/2014/main" id="{BB6C4466-89A4-7042-B376-8918C622C7EF}"/>
              </a:ext>
            </a:extLst>
          </p:cNvPr>
          <p:cNvPicPr>
            <a:picLocks noChangeAspect="1"/>
          </p:cNvPicPr>
          <p:nvPr/>
        </p:nvPicPr>
        <p:blipFill>
          <a:blip r:embed="rId2"/>
          <a:stretch>
            <a:fillRect/>
          </a:stretch>
        </p:blipFill>
        <p:spPr>
          <a:xfrm>
            <a:off x="522801" y="639775"/>
            <a:ext cx="3497866" cy="2479729"/>
          </a:xfrm>
          <a:prstGeom prst="rect">
            <a:avLst/>
          </a:prstGeom>
        </p:spPr>
      </p:pic>
      <p:sp>
        <p:nvSpPr>
          <p:cNvPr id="7" name="Footer Placeholder 6">
            <a:extLst>
              <a:ext uri="{FF2B5EF4-FFF2-40B4-BE49-F238E27FC236}">
                <a16:creationId xmlns:a16="http://schemas.microsoft.com/office/drawing/2014/main" id="{E16C79F6-BF44-0141-8C80-59161F0C740B}"/>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118698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6F3C-E8CB-6F5F-42D4-419937DCA462}"/>
              </a:ext>
            </a:extLst>
          </p:cNvPr>
          <p:cNvSpPr>
            <a:spLocks noGrp="1"/>
          </p:cNvSpPr>
          <p:nvPr>
            <p:ph type="title"/>
          </p:nvPr>
        </p:nvSpPr>
        <p:spPr/>
        <p:txBody>
          <a:bodyPr/>
          <a:lstStyle/>
          <a:p>
            <a:endParaRPr lang="en-JO"/>
          </a:p>
        </p:txBody>
      </p:sp>
      <p:sp>
        <p:nvSpPr>
          <p:cNvPr id="3" name="Text Placeholder 2">
            <a:extLst>
              <a:ext uri="{FF2B5EF4-FFF2-40B4-BE49-F238E27FC236}">
                <a16:creationId xmlns:a16="http://schemas.microsoft.com/office/drawing/2014/main" id="{F9E772C3-01AB-F443-C4A7-53F8A39ED6FD}"/>
              </a:ext>
            </a:extLst>
          </p:cNvPr>
          <p:cNvSpPr>
            <a:spLocks noGrp="1"/>
          </p:cNvSpPr>
          <p:nvPr>
            <p:ph type="body" idx="1"/>
          </p:nvPr>
        </p:nvSpPr>
        <p:spPr/>
        <p:txBody>
          <a:bodyPr/>
          <a:lstStyle/>
          <a:p>
            <a:endParaRPr lang="en-JO"/>
          </a:p>
        </p:txBody>
      </p:sp>
      <p:sp>
        <p:nvSpPr>
          <p:cNvPr id="4" name="Footer Placeholder 3">
            <a:extLst>
              <a:ext uri="{FF2B5EF4-FFF2-40B4-BE49-F238E27FC236}">
                <a16:creationId xmlns:a16="http://schemas.microsoft.com/office/drawing/2014/main" id="{869D8DE6-AA75-B640-43A5-843DBC447F2A}"/>
              </a:ext>
            </a:extLst>
          </p:cNvPr>
          <p:cNvSpPr>
            <a:spLocks noGrp="1"/>
          </p:cNvSpPr>
          <p:nvPr>
            <p:ph type="ftr" sz="quarter" idx="5"/>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D1DDF5D2-CA02-50E7-0DBB-C9E66072958F}"/>
              </a:ext>
            </a:extLst>
          </p:cNvPr>
          <p:cNvSpPr>
            <a:spLocks noGrp="1"/>
          </p:cNvSpPr>
          <p:nvPr>
            <p:ph type="sldNum" sz="quarter" idx="7"/>
          </p:nvPr>
        </p:nvSpPr>
        <p:spPr/>
        <p:txBody>
          <a:bodyPr/>
          <a:lstStyle/>
          <a:p>
            <a:pPr marL="38100">
              <a:lnSpc>
                <a:spcPts val="670"/>
              </a:lnSpc>
            </a:pPr>
            <a:fld id="{81D60167-4931-47E6-BA6A-407CBD079E47}" type="slidenum">
              <a:rPr lang="en-JO" smtClean="0"/>
              <a:t>4</a:t>
            </a:fld>
            <a:r>
              <a:rPr lang="en-JO" spc="-240"/>
              <a:t> </a:t>
            </a:r>
            <a:r>
              <a:rPr lang="en-JO"/>
              <a:t>/</a:t>
            </a:r>
            <a:r>
              <a:rPr lang="en-JO" spc="-245"/>
              <a:t> </a:t>
            </a:r>
            <a:r>
              <a:rPr lang="en-JO"/>
              <a:t>29</a:t>
            </a:r>
            <a:endParaRPr lang="en-JO" dirty="0"/>
          </a:p>
        </p:txBody>
      </p:sp>
      <p:pic>
        <p:nvPicPr>
          <p:cNvPr id="6" name="Picture 5">
            <a:extLst>
              <a:ext uri="{FF2B5EF4-FFF2-40B4-BE49-F238E27FC236}">
                <a16:creationId xmlns:a16="http://schemas.microsoft.com/office/drawing/2014/main" id="{DCA2B10C-C999-89DD-442B-7CE77103BCB9}"/>
              </a:ext>
            </a:extLst>
          </p:cNvPr>
          <p:cNvPicPr>
            <a:picLocks noChangeAspect="1"/>
          </p:cNvPicPr>
          <p:nvPr/>
        </p:nvPicPr>
        <p:blipFill>
          <a:blip r:embed="rId2"/>
          <a:stretch>
            <a:fillRect/>
          </a:stretch>
        </p:blipFill>
        <p:spPr>
          <a:xfrm>
            <a:off x="228327" y="9673"/>
            <a:ext cx="4198566" cy="3168502"/>
          </a:xfrm>
          <a:prstGeom prst="rect">
            <a:avLst/>
          </a:prstGeom>
        </p:spPr>
      </p:pic>
    </p:spTree>
    <p:extLst>
      <p:ext uri="{BB962C8B-B14F-4D97-AF65-F5344CB8AC3E}">
        <p14:creationId xmlns:p14="http://schemas.microsoft.com/office/powerpoint/2010/main" val="406077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DD7AF-C792-8EB7-3142-C71DD3F91783}"/>
              </a:ext>
            </a:extLst>
          </p:cNvPr>
          <p:cNvSpPr>
            <a:spLocks noGrp="1"/>
          </p:cNvSpPr>
          <p:nvPr>
            <p:ph type="title"/>
          </p:nvPr>
        </p:nvSpPr>
        <p:spPr/>
        <p:txBody>
          <a:bodyPr/>
          <a:lstStyle/>
          <a:p>
            <a:endParaRPr lang="en-JO"/>
          </a:p>
        </p:txBody>
      </p:sp>
      <p:sp>
        <p:nvSpPr>
          <p:cNvPr id="3" name="Text Placeholder 2">
            <a:extLst>
              <a:ext uri="{FF2B5EF4-FFF2-40B4-BE49-F238E27FC236}">
                <a16:creationId xmlns:a16="http://schemas.microsoft.com/office/drawing/2014/main" id="{FD8EC8C6-E103-8C1D-3F14-F9EC6C78D180}"/>
              </a:ext>
            </a:extLst>
          </p:cNvPr>
          <p:cNvSpPr>
            <a:spLocks noGrp="1"/>
          </p:cNvSpPr>
          <p:nvPr>
            <p:ph type="body" idx="1"/>
          </p:nvPr>
        </p:nvSpPr>
        <p:spPr/>
        <p:txBody>
          <a:bodyPr/>
          <a:lstStyle/>
          <a:p>
            <a:endParaRPr lang="en-JO"/>
          </a:p>
        </p:txBody>
      </p:sp>
      <p:sp>
        <p:nvSpPr>
          <p:cNvPr id="4" name="Footer Placeholder 3">
            <a:extLst>
              <a:ext uri="{FF2B5EF4-FFF2-40B4-BE49-F238E27FC236}">
                <a16:creationId xmlns:a16="http://schemas.microsoft.com/office/drawing/2014/main" id="{0BF52DB8-FCCC-E5F0-CA5B-AD5BF4D70C3B}"/>
              </a:ext>
            </a:extLst>
          </p:cNvPr>
          <p:cNvSpPr>
            <a:spLocks noGrp="1"/>
          </p:cNvSpPr>
          <p:nvPr>
            <p:ph type="ftr" sz="quarter" idx="5"/>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94C37926-23B0-9628-CCD5-7AD4A709EE42}"/>
              </a:ext>
            </a:extLst>
          </p:cNvPr>
          <p:cNvSpPr>
            <a:spLocks noGrp="1"/>
          </p:cNvSpPr>
          <p:nvPr>
            <p:ph type="sldNum" sz="quarter" idx="7"/>
          </p:nvPr>
        </p:nvSpPr>
        <p:spPr/>
        <p:txBody>
          <a:bodyPr/>
          <a:lstStyle/>
          <a:p>
            <a:pPr marL="38100">
              <a:lnSpc>
                <a:spcPts val="670"/>
              </a:lnSpc>
            </a:pPr>
            <a:fld id="{81D60167-4931-47E6-BA6A-407CBD079E47}" type="slidenum">
              <a:rPr lang="en-JO" smtClean="0"/>
              <a:t>5</a:t>
            </a:fld>
            <a:r>
              <a:rPr lang="en-JO" spc="-240"/>
              <a:t> </a:t>
            </a:r>
            <a:r>
              <a:rPr lang="en-JO"/>
              <a:t>/</a:t>
            </a:r>
            <a:r>
              <a:rPr lang="en-JO" spc="-245"/>
              <a:t> </a:t>
            </a:r>
            <a:r>
              <a:rPr lang="en-JO"/>
              <a:t>29</a:t>
            </a:r>
            <a:endParaRPr lang="en-JO" dirty="0"/>
          </a:p>
        </p:txBody>
      </p:sp>
      <p:pic>
        <p:nvPicPr>
          <p:cNvPr id="6" name="Picture 5">
            <a:extLst>
              <a:ext uri="{FF2B5EF4-FFF2-40B4-BE49-F238E27FC236}">
                <a16:creationId xmlns:a16="http://schemas.microsoft.com/office/drawing/2014/main" id="{8BF83883-BD2A-E39D-F53B-59BEA652B843}"/>
              </a:ext>
            </a:extLst>
          </p:cNvPr>
          <p:cNvPicPr>
            <a:picLocks noChangeAspect="1"/>
          </p:cNvPicPr>
          <p:nvPr/>
        </p:nvPicPr>
        <p:blipFill>
          <a:blip r:embed="rId2"/>
          <a:stretch>
            <a:fillRect/>
          </a:stretch>
        </p:blipFill>
        <p:spPr>
          <a:xfrm>
            <a:off x="95250" y="10950"/>
            <a:ext cx="4362450" cy="3039724"/>
          </a:xfrm>
          <a:prstGeom prst="rect">
            <a:avLst/>
          </a:prstGeom>
        </p:spPr>
      </p:pic>
    </p:spTree>
    <p:extLst>
      <p:ext uri="{BB962C8B-B14F-4D97-AF65-F5344CB8AC3E}">
        <p14:creationId xmlns:p14="http://schemas.microsoft.com/office/powerpoint/2010/main" val="91144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6A49-6584-669C-3B77-15DC8D5D4129}"/>
              </a:ext>
            </a:extLst>
          </p:cNvPr>
          <p:cNvSpPr>
            <a:spLocks noGrp="1"/>
          </p:cNvSpPr>
          <p:nvPr>
            <p:ph type="title"/>
          </p:nvPr>
        </p:nvSpPr>
        <p:spPr>
          <a:xfrm>
            <a:off x="1238251" y="211465"/>
            <a:ext cx="2133600" cy="430887"/>
          </a:xfrm>
        </p:spPr>
        <p:txBody>
          <a:bodyPr/>
          <a:lstStyle/>
          <a:p>
            <a:r>
              <a:rPr lang="en-JO" dirty="0"/>
              <a:t>Classification Algortithms</a:t>
            </a:r>
          </a:p>
        </p:txBody>
      </p:sp>
      <p:sp>
        <p:nvSpPr>
          <p:cNvPr id="3" name="Text Placeholder 2">
            <a:extLst>
              <a:ext uri="{FF2B5EF4-FFF2-40B4-BE49-F238E27FC236}">
                <a16:creationId xmlns:a16="http://schemas.microsoft.com/office/drawing/2014/main" id="{68D56AE6-E48C-E41B-21C0-265A697DA4F8}"/>
              </a:ext>
            </a:extLst>
          </p:cNvPr>
          <p:cNvSpPr>
            <a:spLocks noGrp="1"/>
          </p:cNvSpPr>
          <p:nvPr>
            <p:ph type="body" idx="1"/>
          </p:nvPr>
        </p:nvSpPr>
        <p:spPr>
          <a:xfrm>
            <a:off x="367931" y="856397"/>
            <a:ext cx="3874236" cy="2200602"/>
          </a:xfrm>
        </p:spPr>
        <p:txBody>
          <a:bodyPr/>
          <a:lstStyle/>
          <a:p>
            <a:pPr marL="0" algn="l" rtl="0"/>
            <a:r>
              <a:rPr lang="en-JO" dirty="0"/>
              <a:t>Logistic Regression</a:t>
            </a:r>
          </a:p>
          <a:p>
            <a:pPr marL="0" algn="l" rtl="0"/>
            <a:endParaRPr lang="en-JO" dirty="0"/>
          </a:p>
          <a:p>
            <a:pPr marL="0" algn="l" rtl="0"/>
            <a:endParaRPr lang="en-JO" dirty="0"/>
          </a:p>
          <a:p>
            <a:pPr marL="0" algn="l" rtl="0"/>
            <a:r>
              <a:rPr lang="en-JO" dirty="0"/>
              <a:t>Na</a:t>
            </a:r>
            <a:r>
              <a:rPr lang="en-US" dirty="0" err="1"/>
              <a:t>ï</a:t>
            </a:r>
            <a:r>
              <a:rPr lang="en-JO" dirty="0"/>
              <a:t>ve Bayes </a:t>
            </a:r>
          </a:p>
          <a:p>
            <a:pPr marL="0" algn="l" rtl="0"/>
            <a:endParaRPr lang="en-JO" dirty="0"/>
          </a:p>
          <a:p>
            <a:pPr marL="0" algn="l" rtl="0"/>
            <a:endParaRPr lang="en-JO" dirty="0"/>
          </a:p>
          <a:p>
            <a:pPr marL="0" algn="l" rtl="0"/>
            <a:r>
              <a:rPr lang="en-JO" dirty="0"/>
              <a:t>SVM</a:t>
            </a:r>
          </a:p>
          <a:p>
            <a:pPr marL="0" algn="l" rtl="0"/>
            <a:endParaRPr lang="en-JO" dirty="0"/>
          </a:p>
          <a:p>
            <a:pPr marL="0" algn="l" rtl="0"/>
            <a:endParaRPr lang="en-JO" dirty="0"/>
          </a:p>
          <a:p>
            <a:pPr marL="0" algn="l" rtl="0"/>
            <a:r>
              <a:rPr lang="en-JO" dirty="0"/>
              <a:t>Decision Tree</a:t>
            </a:r>
          </a:p>
          <a:p>
            <a:pPr marL="0" algn="l" rtl="0"/>
            <a:endParaRPr lang="en-JO" dirty="0"/>
          </a:p>
          <a:p>
            <a:pPr marL="0" algn="l" rtl="0"/>
            <a:endParaRPr lang="en-JO" dirty="0"/>
          </a:p>
          <a:p>
            <a:pPr marL="0" algn="l" rtl="0"/>
            <a:r>
              <a:rPr lang="en-US" dirty="0"/>
              <a:t>K</a:t>
            </a:r>
            <a:r>
              <a:rPr lang="en-JO" dirty="0"/>
              <a:t>-NN</a:t>
            </a:r>
          </a:p>
        </p:txBody>
      </p:sp>
      <p:sp>
        <p:nvSpPr>
          <p:cNvPr id="4" name="Footer Placeholder 3">
            <a:extLst>
              <a:ext uri="{FF2B5EF4-FFF2-40B4-BE49-F238E27FC236}">
                <a16:creationId xmlns:a16="http://schemas.microsoft.com/office/drawing/2014/main" id="{57C1BA2B-0AEE-3216-5194-04E487E590CA}"/>
              </a:ext>
            </a:extLst>
          </p:cNvPr>
          <p:cNvSpPr>
            <a:spLocks noGrp="1"/>
          </p:cNvSpPr>
          <p:nvPr>
            <p:ph type="ftr" sz="quarter" idx="5"/>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71CE872F-70DE-048D-F5C8-31B2DFA876BC}"/>
              </a:ext>
            </a:extLst>
          </p:cNvPr>
          <p:cNvSpPr>
            <a:spLocks noGrp="1"/>
          </p:cNvSpPr>
          <p:nvPr>
            <p:ph type="sldNum" sz="quarter" idx="7"/>
          </p:nvPr>
        </p:nvSpPr>
        <p:spPr/>
        <p:txBody>
          <a:bodyPr/>
          <a:lstStyle/>
          <a:p>
            <a:pPr marL="38100">
              <a:lnSpc>
                <a:spcPts val="670"/>
              </a:lnSpc>
            </a:pPr>
            <a:fld id="{81D60167-4931-47E6-BA6A-407CBD079E47}" type="slidenum">
              <a:rPr lang="en-JO" smtClean="0"/>
              <a:t>6</a:t>
            </a:fld>
            <a:r>
              <a:rPr lang="en-JO" spc="-240"/>
              <a:t> </a:t>
            </a:r>
            <a:r>
              <a:rPr lang="en-JO"/>
              <a:t>/</a:t>
            </a:r>
            <a:r>
              <a:rPr lang="en-JO" spc="-245"/>
              <a:t> </a:t>
            </a:r>
            <a:r>
              <a:rPr lang="en-JO"/>
              <a:t>29</a:t>
            </a:r>
            <a:endParaRPr lang="en-JO" dirty="0"/>
          </a:p>
        </p:txBody>
      </p:sp>
    </p:spTree>
    <p:extLst>
      <p:ext uri="{BB962C8B-B14F-4D97-AF65-F5344CB8AC3E}">
        <p14:creationId xmlns:p14="http://schemas.microsoft.com/office/powerpoint/2010/main" val="198042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1097051" y="211465"/>
            <a:ext cx="2415540"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3333B2"/>
                </a:solidFill>
                <a:latin typeface="Calibri"/>
                <a:cs typeface="Calibri"/>
              </a:rPr>
              <a:t>Example:</a:t>
            </a:r>
            <a:r>
              <a:rPr sz="1400" spc="325" dirty="0">
                <a:solidFill>
                  <a:srgbClr val="3333B2"/>
                </a:solidFill>
                <a:latin typeface="Calibri"/>
                <a:cs typeface="Calibri"/>
              </a:rPr>
              <a:t> </a:t>
            </a:r>
            <a:r>
              <a:rPr sz="1400" spc="65" dirty="0">
                <a:solidFill>
                  <a:srgbClr val="3333B2"/>
                </a:solidFill>
                <a:latin typeface="Calibri"/>
                <a:cs typeface="Calibri"/>
              </a:rPr>
              <a:t>Credit</a:t>
            </a:r>
            <a:r>
              <a:rPr sz="1400" spc="170" dirty="0">
                <a:solidFill>
                  <a:srgbClr val="3333B2"/>
                </a:solidFill>
                <a:latin typeface="Calibri"/>
                <a:cs typeface="Calibri"/>
              </a:rPr>
              <a:t> </a:t>
            </a:r>
            <a:r>
              <a:rPr sz="1400" spc="90" dirty="0">
                <a:solidFill>
                  <a:srgbClr val="3333B2"/>
                </a:solidFill>
                <a:latin typeface="Calibri"/>
                <a:cs typeface="Calibri"/>
              </a:rPr>
              <a:t>Card</a:t>
            </a:r>
            <a:r>
              <a:rPr sz="1400" spc="170" dirty="0">
                <a:solidFill>
                  <a:srgbClr val="3333B2"/>
                </a:solidFill>
                <a:latin typeface="Calibri"/>
                <a:cs typeface="Calibri"/>
              </a:rPr>
              <a:t> </a:t>
            </a:r>
            <a:r>
              <a:rPr sz="1400" spc="-10" dirty="0">
                <a:solidFill>
                  <a:srgbClr val="3333B2"/>
                </a:solidFill>
                <a:latin typeface="Calibri"/>
                <a:cs typeface="Calibri"/>
              </a:rPr>
              <a:t>Default</a:t>
            </a:r>
            <a:endParaRPr sz="1400">
              <a:latin typeface="Calibri"/>
              <a:cs typeface="Calibri"/>
            </a:endParaRPr>
          </a:p>
        </p:txBody>
      </p:sp>
      <p:sp>
        <p:nvSpPr>
          <p:cNvPr id="3" name="object 3"/>
          <p:cNvSpPr txBox="1"/>
          <p:nvPr/>
        </p:nvSpPr>
        <p:spPr>
          <a:xfrm>
            <a:off x="590740" y="3015730"/>
            <a:ext cx="57785" cy="94615"/>
          </a:xfrm>
          <a:prstGeom prst="rect">
            <a:avLst/>
          </a:prstGeom>
        </p:spPr>
        <p:txBody>
          <a:bodyPr vert="horz" wrap="square" lIns="0" tIns="12700" rIns="0" bIns="0" rtlCol="0">
            <a:spAutoFit/>
          </a:bodyPr>
          <a:lstStyle/>
          <a:p>
            <a:pPr marL="12700">
              <a:lnSpc>
                <a:spcPct val="100000"/>
              </a:lnSpc>
              <a:spcBef>
                <a:spcPts val="100"/>
              </a:spcBef>
            </a:pPr>
            <a:r>
              <a:rPr sz="450" spc="-50" dirty="0">
                <a:latin typeface="Microsoft Sans Serif"/>
                <a:cs typeface="Microsoft Sans Serif"/>
              </a:rPr>
              <a:t>0</a:t>
            </a:r>
            <a:endParaRPr sz="450">
              <a:latin typeface="Microsoft Sans Serif"/>
              <a:cs typeface="Microsoft Sans Serif"/>
            </a:endParaRPr>
          </a:p>
        </p:txBody>
      </p:sp>
      <p:sp>
        <p:nvSpPr>
          <p:cNvPr id="4" name="object 4"/>
          <p:cNvSpPr txBox="1"/>
          <p:nvPr/>
        </p:nvSpPr>
        <p:spPr>
          <a:xfrm>
            <a:off x="814574" y="2993390"/>
            <a:ext cx="1160145" cy="260985"/>
          </a:xfrm>
          <a:prstGeom prst="rect">
            <a:avLst/>
          </a:prstGeom>
        </p:spPr>
        <p:txBody>
          <a:bodyPr vert="horz" wrap="square" lIns="0" tIns="34925" rIns="0" bIns="0" rtlCol="0">
            <a:spAutoFit/>
          </a:bodyPr>
          <a:lstStyle/>
          <a:p>
            <a:pPr marL="12700">
              <a:lnSpc>
                <a:spcPct val="100000"/>
              </a:lnSpc>
              <a:spcBef>
                <a:spcPts val="275"/>
              </a:spcBef>
              <a:tabLst>
                <a:tab pos="252095" algn="l"/>
                <a:tab pos="508000" algn="l"/>
                <a:tab pos="763270" algn="l"/>
                <a:tab pos="1019175" algn="l"/>
              </a:tabLst>
            </a:pPr>
            <a:r>
              <a:rPr sz="450" spc="-25" dirty="0">
                <a:latin typeface="Microsoft Sans Serif"/>
                <a:cs typeface="Microsoft Sans Serif"/>
              </a:rPr>
              <a:t>500</a:t>
            </a:r>
            <a:r>
              <a:rPr sz="450" dirty="0">
                <a:latin typeface="Microsoft Sans Serif"/>
                <a:cs typeface="Microsoft Sans Serif"/>
              </a:rPr>
              <a:t>	</a:t>
            </a:r>
            <a:r>
              <a:rPr sz="450" spc="-20" dirty="0">
                <a:latin typeface="Microsoft Sans Serif"/>
                <a:cs typeface="Microsoft Sans Serif"/>
              </a:rPr>
              <a:t>1000</a:t>
            </a:r>
            <a:r>
              <a:rPr sz="450" dirty="0">
                <a:latin typeface="Microsoft Sans Serif"/>
                <a:cs typeface="Microsoft Sans Serif"/>
              </a:rPr>
              <a:t>	</a:t>
            </a:r>
            <a:r>
              <a:rPr sz="450" spc="-20" dirty="0">
                <a:latin typeface="Microsoft Sans Serif"/>
                <a:cs typeface="Microsoft Sans Serif"/>
              </a:rPr>
              <a:t>1500</a:t>
            </a:r>
            <a:r>
              <a:rPr sz="450" dirty="0">
                <a:latin typeface="Microsoft Sans Serif"/>
                <a:cs typeface="Microsoft Sans Serif"/>
              </a:rPr>
              <a:t>	</a:t>
            </a:r>
            <a:r>
              <a:rPr sz="450" spc="-20" dirty="0">
                <a:latin typeface="Microsoft Sans Serif"/>
                <a:cs typeface="Microsoft Sans Serif"/>
              </a:rPr>
              <a:t>2000</a:t>
            </a:r>
            <a:r>
              <a:rPr sz="450" dirty="0">
                <a:latin typeface="Microsoft Sans Serif"/>
                <a:cs typeface="Microsoft Sans Serif"/>
              </a:rPr>
              <a:t>	</a:t>
            </a:r>
            <a:r>
              <a:rPr sz="450" spc="-20" dirty="0">
                <a:latin typeface="Microsoft Sans Serif"/>
                <a:cs typeface="Microsoft Sans Serif"/>
              </a:rPr>
              <a:t>2500</a:t>
            </a:r>
            <a:endParaRPr sz="450">
              <a:latin typeface="Microsoft Sans Serif"/>
              <a:cs typeface="Microsoft Sans Serif"/>
            </a:endParaRPr>
          </a:p>
          <a:p>
            <a:pPr marL="319405">
              <a:lnSpc>
                <a:spcPct val="100000"/>
              </a:lnSpc>
              <a:spcBef>
                <a:spcPts val="295"/>
              </a:spcBef>
            </a:pPr>
            <a:r>
              <a:rPr sz="700" spc="-10" dirty="0">
                <a:latin typeface="Microsoft Sans Serif"/>
                <a:cs typeface="Microsoft Sans Serif"/>
              </a:rPr>
              <a:t>Balance</a:t>
            </a:r>
            <a:endParaRPr sz="700">
              <a:latin typeface="Microsoft Sans Serif"/>
              <a:cs typeface="Microsoft Sans Serif"/>
            </a:endParaRPr>
          </a:p>
        </p:txBody>
      </p:sp>
      <p:sp>
        <p:nvSpPr>
          <p:cNvPr id="5" name="object 5"/>
          <p:cNvSpPr txBox="1"/>
          <p:nvPr/>
        </p:nvSpPr>
        <p:spPr>
          <a:xfrm>
            <a:off x="414184" y="2894293"/>
            <a:ext cx="83185" cy="57785"/>
          </a:xfrm>
          <a:prstGeom prst="rect">
            <a:avLst/>
          </a:prstGeom>
        </p:spPr>
        <p:txBody>
          <a:bodyPr vert="vert270" wrap="square" lIns="0" tIns="10795" rIns="0" bIns="0" rtlCol="0">
            <a:spAutoFit/>
          </a:bodyPr>
          <a:lstStyle/>
          <a:p>
            <a:pPr marL="12700">
              <a:lnSpc>
                <a:spcPct val="100000"/>
              </a:lnSpc>
              <a:spcBef>
                <a:spcPts val="85"/>
              </a:spcBef>
            </a:pPr>
            <a:r>
              <a:rPr sz="450" spc="-50" dirty="0">
                <a:latin typeface="Microsoft Sans Serif"/>
                <a:cs typeface="Microsoft Sans Serif"/>
              </a:rPr>
              <a:t>0</a:t>
            </a:r>
            <a:endParaRPr sz="450">
              <a:latin typeface="Microsoft Sans Serif"/>
              <a:cs typeface="Microsoft Sans Serif"/>
            </a:endParaRPr>
          </a:p>
        </p:txBody>
      </p:sp>
      <p:sp>
        <p:nvSpPr>
          <p:cNvPr id="6" name="object 6"/>
          <p:cNvSpPr txBox="1"/>
          <p:nvPr/>
        </p:nvSpPr>
        <p:spPr>
          <a:xfrm>
            <a:off x="414184" y="2466231"/>
            <a:ext cx="83185" cy="185420"/>
          </a:xfrm>
          <a:prstGeom prst="rect">
            <a:avLst/>
          </a:prstGeom>
        </p:spPr>
        <p:txBody>
          <a:bodyPr vert="vert270" wrap="square" lIns="0" tIns="10795" rIns="0" bIns="0" rtlCol="0">
            <a:spAutoFit/>
          </a:bodyPr>
          <a:lstStyle/>
          <a:p>
            <a:pPr marL="12700">
              <a:lnSpc>
                <a:spcPct val="100000"/>
              </a:lnSpc>
              <a:spcBef>
                <a:spcPts val="85"/>
              </a:spcBef>
            </a:pPr>
            <a:r>
              <a:rPr sz="450" spc="-10" dirty="0">
                <a:latin typeface="Microsoft Sans Serif"/>
                <a:cs typeface="Microsoft Sans Serif"/>
              </a:rPr>
              <a:t>20000</a:t>
            </a:r>
            <a:endParaRPr sz="450">
              <a:latin typeface="Microsoft Sans Serif"/>
              <a:cs typeface="Microsoft Sans Serif"/>
            </a:endParaRPr>
          </a:p>
        </p:txBody>
      </p:sp>
      <p:sp>
        <p:nvSpPr>
          <p:cNvPr id="7" name="object 7"/>
          <p:cNvSpPr txBox="1"/>
          <p:nvPr/>
        </p:nvSpPr>
        <p:spPr>
          <a:xfrm>
            <a:off x="244086" y="1737676"/>
            <a:ext cx="253365" cy="670560"/>
          </a:xfrm>
          <a:prstGeom prst="rect">
            <a:avLst/>
          </a:prstGeom>
        </p:spPr>
        <p:txBody>
          <a:bodyPr vert="vert270" wrap="square" lIns="0" tIns="11430" rIns="0" bIns="0" rtlCol="0">
            <a:spAutoFit/>
          </a:bodyPr>
          <a:lstStyle/>
          <a:p>
            <a:pPr marL="12700">
              <a:lnSpc>
                <a:spcPct val="100000"/>
              </a:lnSpc>
              <a:spcBef>
                <a:spcPts val="90"/>
              </a:spcBef>
            </a:pPr>
            <a:r>
              <a:rPr sz="700" spc="-10" dirty="0">
                <a:latin typeface="Microsoft Sans Serif"/>
                <a:cs typeface="Microsoft Sans Serif"/>
              </a:rPr>
              <a:t>Income</a:t>
            </a:r>
            <a:endParaRPr sz="700">
              <a:latin typeface="Microsoft Sans Serif"/>
              <a:cs typeface="Microsoft Sans Serif"/>
            </a:endParaRPr>
          </a:p>
          <a:p>
            <a:pPr marL="133350">
              <a:lnSpc>
                <a:spcPct val="100000"/>
              </a:lnSpc>
              <a:spcBef>
                <a:spcPts val="495"/>
              </a:spcBef>
              <a:tabLst>
                <a:tab pos="497205" algn="l"/>
              </a:tabLst>
            </a:pPr>
            <a:r>
              <a:rPr sz="450" spc="-10" dirty="0">
                <a:latin typeface="Microsoft Sans Serif"/>
                <a:cs typeface="Microsoft Sans Serif"/>
              </a:rPr>
              <a:t>40000</a:t>
            </a:r>
            <a:r>
              <a:rPr sz="450" dirty="0">
                <a:latin typeface="Microsoft Sans Serif"/>
                <a:cs typeface="Microsoft Sans Serif"/>
              </a:rPr>
              <a:t>	</a:t>
            </a:r>
            <a:r>
              <a:rPr sz="450" spc="-10" dirty="0">
                <a:latin typeface="Microsoft Sans Serif"/>
                <a:cs typeface="Microsoft Sans Serif"/>
              </a:rPr>
              <a:t>60000</a:t>
            </a:r>
            <a:endParaRPr sz="450">
              <a:latin typeface="Microsoft Sans Serif"/>
              <a:cs typeface="Microsoft Sans Serif"/>
            </a:endParaRPr>
          </a:p>
        </p:txBody>
      </p:sp>
      <p:pic>
        <p:nvPicPr>
          <p:cNvPr id="8" name="object 8"/>
          <p:cNvPicPr/>
          <p:nvPr/>
        </p:nvPicPr>
        <p:blipFill>
          <a:blip r:embed="rId2" cstate="print"/>
          <a:stretch>
            <a:fillRect/>
          </a:stretch>
        </p:blipFill>
        <p:spPr>
          <a:xfrm>
            <a:off x="530671" y="1528420"/>
            <a:ext cx="1502306" cy="1467889"/>
          </a:xfrm>
          <a:prstGeom prst="rect">
            <a:avLst/>
          </a:prstGeom>
        </p:spPr>
      </p:pic>
      <p:grpSp>
        <p:nvGrpSpPr>
          <p:cNvPr id="9" name="object 9"/>
          <p:cNvGrpSpPr/>
          <p:nvPr/>
        </p:nvGrpSpPr>
        <p:grpSpPr>
          <a:xfrm>
            <a:off x="2642814" y="1410209"/>
            <a:ext cx="541020" cy="1670685"/>
            <a:chOff x="2642814" y="871095"/>
            <a:chExt cx="541020" cy="1670685"/>
          </a:xfrm>
        </p:grpSpPr>
        <p:sp>
          <p:nvSpPr>
            <p:cNvPr id="10" name="object 10"/>
            <p:cNvSpPr/>
            <p:nvPr/>
          </p:nvSpPr>
          <p:spPr>
            <a:xfrm>
              <a:off x="2725596" y="1774799"/>
              <a:ext cx="203200" cy="391795"/>
            </a:xfrm>
            <a:custGeom>
              <a:avLst/>
              <a:gdLst/>
              <a:ahLst/>
              <a:cxnLst/>
              <a:rect l="l" t="t" r="r" b="b"/>
              <a:pathLst>
                <a:path w="203200" h="391794">
                  <a:moveTo>
                    <a:pt x="202583" y="0"/>
                  </a:moveTo>
                  <a:lnTo>
                    <a:pt x="0" y="0"/>
                  </a:lnTo>
                  <a:lnTo>
                    <a:pt x="0" y="391489"/>
                  </a:lnTo>
                  <a:lnTo>
                    <a:pt x="202583" y="391489"/>
                  </a:lnTo>
                  <a:lnTo>
                    <a:pt x="202583" y="0"/>
                  </a:lnTo>
                  <a:close/>
                </a:path>
              </a:pathLst>
            </a:custGeom>
            <a:solidFill>
              <a:srgbClr val="31B5FF"/>
            </a:solidFill>
          </p:spPr>
          <p:txBody>
            <a:bodyPr wrap="square" lIns="0" tIns="0" rIns="0" bIns="0" rtlCol="0"/>
            <a:lstStyle/>
            <a:p>
              <a:endParaRPr/>
            </a:p>
          </p:txBody>
        </p:sp>
        <p:sp>
          <p:nvSpPr>
            <p:cNvPr id="11" name="object 11"/>
            <p:cNvSpPr/>
            <p:nvPr/>
          </p:nvSpPr>
          <p:spPr>
            <a:xfrm>
              <a:off x="2725596" y="1961572"/>
              <a:ext cx="203200" cy="11430"/>
            </a:xfrm>
            <a:custGeom>
              <a:avLst/>
              <a:gdLst/>
              <a:ahLst/>
              <a:cxnLst/>
              <a:rect l="l" t="t" r="r" b="b"/>
              <a:pathLst>
                <a:path w="203200" h="11430">
                  <a:moveTo>
                    <a:pt x="0" y="11028"/>
                  </a:moveTo>
                  <a:lnTo>
                    <a:pt x="202583" y="11028"/>
                  </a:lnTo>
                  <a:lnTo>
                    <a:pt x="202583" y="0"/>
                  </a:lnTo>
                  <a:lnTo>
                    <a:pt x="0" y="0"/>
                  </a:lnTo>
                  <a:lnTo>
                    <a:pt x="0" y="11028"/>
                  </a:lnTo>
                  <a:close/>
                </a:path>
              </a:pathLst>
            </a:custGeom>
            <a:solidFill>
              <a:srgbClr val="000000"/>
            </a:solidFill>
          </p:spPr>
          <p:txBody>
            <a:bodyPr wrap="square" lIns="0" tIns="0" rIns="0" bIns="0" rtlCol="0"/>
            <a:lstStyle/>
            <a:p>
              <a:endParaRPr/>
            </a:p>
          </p:txBody>
        </p:sp>
        <p:sp>
          <p:nvSpPr>
            <p:cNvPr id="12" name="object 12"/>
            <p:cNvSpPr/>
            <p:nvPr/>
          </p:nvSpPr>
          <p:spPr>
            <a:xfrm>
              <a:off x="2826913" y="1189448"/>
              <a:ext cx="0" cy="1252220"/>
            </a:xfrm>
            <a:custGeom>
              <a:avLst/>
              <a:gdLst/>
              <a:ahLst/>
              <a:cxnLst/>
              <a:rect l="l" t="t" r="r" b="b"/>
              <a:pathLst>
                <a:path h="1252220">
                  <a:moveTo>
                    <a:pt x="0" y="1252062"/>
                  </a:moveTo>
                  <a:lnTo>
                    <a:pt x="0" y="976840"/>
                  </a:lnTo>
                </a:path>
                <a:path h="1252220">
                  <a:moveTo>
                    <a:pt x="0" y="0"/>
                  </a:moveTo>
                  <a:lnTo>
                    <a:pt x="0" y="585347"/>
                  </a:lnTo>
                </a:path>
              </a:pathLst>
            </a:custGeom>
            <a:ln w="3676">
              <a:solidFill>
                <a:srgbClr val="000000"/>
              </a:solidFill>
              <a:prstDash val="lgDash"/>
            </a:ln>
          </p:spPr>
          <p:txBody>
            <a:bodyPr wrap="square" lIns="0" tIns="0" rIns="0" bIns="0" rtlCol="0"/>
            <a:lstStyle/>
            <a:p>
              <a:endParaRPr/>
            </a:p>
          </p:txBody>
        </p:sp>
        <p:sp>
          <p:nvSpPr>
            <p:cNvPr id="13" name="object 13"/>
            <p:cNvSpPr/>
            <p:nvPr/>
          </p:nvSpPr>
          <p:spPr>
            <a:xfrm>
              <a:off x="2725596" y="1015342"/>
              <a:ext cx="203200" cy="1426210"/>
            </a:xfrm>
            <a:custGeom>
              <a:avLst/>
              <a:gdLst/>
              <a:ahLst/>
              <a:cxnLst/>
              <a:rect l="l" t="t" r="r" b="b"/>
              <a:pathLst>
                <a:path w="203200" h="1426210">
                  <a:moveTo>
                    <a:pt x="50634" y="1426168"/>
                  </a:moveTo>
                  <a:lnTo>
                    <a:pt x="151951" y="1426168"/>
                  </a:lnTo>
                </a:path>
                <a:path w="203200" h="1426210">
                  <a:moveTo>
                    <a:pt x="50634" y="174105"/>
                  </a:moveTo>
                  <a:lnTo>
                    <a:pt x="151951" y="174105"/>
                  </a:lnTo>
                </a:path>
                <a:path w="203200" h="1426210">
                  <a:moveTo>
                    <a:pt x="0" y="1150945"/>
                  </a:moveTo>
                  <a:lnTo>
                    <a:pt x="202583" y="1150945"/>
                  </a:lnTo>
                  <a:lnTo>
                    <a:pt x="202583" y="759453"/>
                  </a:lnTo>
                  <a:lnTo>
                    <a:pt x="0" y="759453"/>
                  </a:lnTo>
                  <a:lnTo>
                    <a:pt x="0" y="1150945"/>
                  </a:lnTo>
                </a:path>
                <a:path w="203200" h="1426210">
                  <a:moveTo>
                    <a:pt x="114550" y="61759"/>
                  </a:moveTo>
                  <a:lnTo>
                    <a:pt x="114550" y="54450"/>
                  </a:lnTo>
                  <a:lnTo>
                    <a:pt x="108625" y="48525"/>
                  </a:lnTo>
                  <a:lnTo>
                    <a:pt x="101317" y="48525"/>
                  </a:lnTo>
                  <a:lnTo>
                    <a:pt x="94008" y="48525"/>
                  </a:lnTo>
                  <a:lnTo>
                    <a:pt x="88083" y="54450"/>
                  </a:lnTo>
                  <a:lnTo>
                    <a:pt x="88083" y="61759"/>
                  </a:lnTo>
                  <a:lnTo>
                    <a:pt x="88083" y="69068"/>
                  </a:lnTo>
                  <a:lnTo>
                    <a:pt x="94008" y="74993"/>
                  </a:lnTo>
                  <a:lnTo>
                    <a:pt x="101317" y="74993"/>
                  </a:lnTo>
                  <a:lnTo>
                    <a:pt x="108625" y="74993"/>
                  </a:lnTo>
                  <a:lnTo>
                    <a:pt x="114550" y="69068"/>
                  </a:lnTo>
                  <a:lnTo>
                    <a:pt x="114550" y="61759"/>
                  </a:lnTo>
                </a:path>
                <a:path w="203200" h="1426210">
                  <a:moveTo>
                    <a:pt x="114550" y="165134"/>
                  </a:moveTo>
                  <a:lnTo>
                    <a:pt x="114550" y="157825"/>
                  </a:lnTo>
                  <a:lnTo>
                    <a:pt x="108625" y="151900"/>
                  </a:lnTo>
                  <a:lnTo>
                    <a:pt x="101317" y="151900"/>
                  </a:lnTo>
                  <a:lnTo>
                    <a:pt x="94008" y="151900"/>
                  </a:lnTo>
                  <a:lnTo>
                    <a:pt x="88083" y="157825"/>
                  </a:lnTo>
                  <a:lnTo>
                    <a:pt x="88083" y="165134"/>
                  </a:lnTo>
                  <a:lnTo>
                    <a:pt x="88083" y="172443"/>
                  </a:lnTo>
                  <a:lnTo>
                    <a:pt x="94008" y="178368"/>
                  </a:lnTo>
                  <a:lnTo>
                    <a:pt x="101317" y="178368"/>
                  </a:lnTo>
                  <a:lnTo>
                    <a:pt x="108625" y="178368"/>
                  </a:lnTo>
                  <a:lnTo>
                    <a:pt x="114550" y="172443"/>
                  </a:lnTo>
                  <a:lnTo>
                    <a:pt x="114550" y="165134"/>
                  </a:lnTo>
                </a:path>
                <a:path w="203200" h="1426210">
                  <a:moveTo>
                    <a:pt x="114550" y="25389"/>
                  </a:moveTo>
                  <a:lnTo>
                    <a:pt x="114550" y="18083"/>
                  </a:lnTo>
                  <a:lnTo>
                    <a:pt x="108625" y="12155"/>
                  </a:lnTo>
                  <a:lnTo>
                    <a:pt x="101317" y="12155"/>
                  </a:lnTo>
                  <a:lnTo>
                    <a:pt x="94008" y="12155"/>
                  </a:lnTo>
                  <a:lnTo>
                    <a:pt x="88083" y="18083"/>
                  </a:lnTo>
                  <a:lnTo>
                    <a:pt x="88083" y="25389"/>
                  </a:lnTo>
                  <a:lnTo>
                    <a:pt x="88083" y="32698"/>
                  </a:lnTo>
                  <a:lnTo>
                    <a:pt x="94008" y="38622"/>
                  </a:lnTo>
                  <a:lnTo>
                    <a:pt x="101317" y="38622"/>
                  </a:lnTo>
                  <a:lnTo>
                    <a:pt x="108625" y="38622"/>
                  </a:lnTo>
                  <a:lnTo>
                    <a:pt x="114550" y="32698"/>
                  </a:lnTo>
                  <a:lnTo>
                    <a:pt x="114550" y="25389"/>
                  </a:lnTo>
                </a:path>
                <a:path w="203200" h="1426210">
                  <a:moveTo>
                    <a:pt x="114550" y="14950"/>
                  </a:moveTo>
                  <a:lnTo>
                    <a:pt x="114550" y="7641"/>
                  </a:lnTo>
                  <a:lnTo>
                    <a:pt x="108625" y="1716"/>
                  </a:lnTo>
                  <a:lnTo>
                    <a:pt x="101317" y="1716"/>
                  </a:lnTo>
                  <a:lnTo>
                    <a:pt x="94008" y="1716"/>
                  </a:lnTo>
                  <a:lnTo>
                    <a:pt x="88083" y="7641"/>
                  </a:lnTo>
                  <a:lnTo>
                    <a:pt x="88083" y="14950"/>
                  </a:lnTo>
                  <a:lnTo>
                    <a:pt x="88083" y="22258"/>
                  </a:lnTo>
                  <a:lnTo>
                    <a:pt x="94008" y="28183"/>
                  </a:lnTo>
                  <a:lnTo>
                    <a:pt x="101317" y="28183"/>
                  </a:lnTo>
                  <a:lnTo>
                    <a:pt x="108625" y="28183"/>
                  </a:lnTo>
                  <a:lnTo>
                    <a:pt x="114550" y="22258"/>
                  </a:lnTo>
                  <a:lnTo>
                    <a:pt x="114550" y="14950"/>
                  </a:lnTo>
                </a:path>
                <a:path w="203200" h="1426210">
                  <a:moveTo>
                    <a:pt x="114550" y="168417"/>
                  </a:moveTo>
                  <a:lnTo>
                    <a:pt x="114550" y="161108"/>
                  </a:lnTo>
                  <a:lnTo>
                    <a:pt x="108625" y="155183"/>
                  </a:lnTo>
                  <a:lnTo>
                    <a:pt x="101317" y="155183"/>
                  </a:lnTo>
                  <a:lnTo>
                    <a:pt x="94008" y="155183"/>
                  </a:lnTo>
                  <a:lnTo>
                    <a:pt x="88083" y="161108"/>
                  </a:lnTo>
                  <a:lnTo>
                    <a:pt x="88083" y="168417"/>
                  </a:lnTo>
                  <a:lnTo>
                    <a:pt x="88083" y="175726"/>
                  </a:lnTo>
                  <a:lnTo>
                    <a:pt x="94008" y="181654"/>
                  </a:lnTo>
                  <a:lnTo>
                    <a:pt x="101317" y="181654"/>
                  </a:lnTo>
                  <a:lnTo>
                    <a:pt x="108625" y="181654"/>
                  </a:lnTo>
                  <a:lnTo>
                    <a:pt x="114550" y="175726"/>
                  </a:lnTo>
                  <a:lnTo>
                    <a:pt x="114550" y="168417"/>
                  </a:lnTo>
                </a:path>
                <a:path w="203200" h="1426210">
                  <a:moveTo>
                    <a:pt x="114550" y="116462"/>
                  </a:moveTo>
                  <a:lnTo>
                    <a:pt x="114550" y="109153"/>
                  </a:lnTo>
                  <a:lnTo>
                    <a:pt x="108625" y="103228"/>
                  </a:lnTo>
                  <a:lnTo>
                    <a:pt x="101317" y="103228"/>
                  </a:lnTo>
                  <a:lnTo>
                    <a:pt x="94008" y="103228"/>
                  </a:lnTo>
                  <a:lnTo>
                    <a:pt x="88083" y="109153"/>
                  </a:lnTo>
                  <a:lnTo>
                    <a:pt x="88083" y="116462"/>
                  </a:lnTo>
                  <a:lnTo>
                    <a:pt x="88083" y="123770"/>
                  </a:lnTo>
                  <a:lnTo>
                    <a:pt x="94008" y="129695"/>
                  </a:lnTo>
                  <a:lnTo>
                    <a:pt x="101317" y="129695"/>
                  </a:lnTo>
                  <a:lnTo>
                    <a:pt x="108625" y="129695"/>
                  </a:lnTo>
                  <a:lnTo>
                    <a:pt x="114550" y="123770"/>
                  </a:lnTo>
                  <a:lnTo>
                    <a:pt x="114550" y="116462"/>
                  </a:lnTo>
                </a:path>
                <a:path w="203200" h="1426210">
                  <a:moveTo>
                    <a:pt x="114550" y="165281"/>
                  </a:moveTo>
                  <a:lnTo>
                    <a:pt x="114550" y="157972"/>
                  </a:lnTo>
                  <a:lnTo>
                    <a:pt x="108625" y="152047"/>
                  </a:lnTo>
                  <a:lnTo>
                    <a:pt x="101317" y="152047"/>
                  </a:lnTo>
                  <a:lnTo>
                    <a:pt x="94008" y="152047"/>
                  </a:lnTo>
                  <a:lnTo>
                    <a:pt x="88083" y="157972"/>
                  </a:lnTo>
                  <a:lnTo>
                    <a:pt x="88083" y="165281"/>
                  </a:lnTo>
                  <a:lnTo>
                    <a:pt x="88083" y="172590"/>
                  </a:lnTo>
                  <a:lnTo>
                    <a:pt x="94008" y="178515"/>
                  </a:lnTo>
                  <a:lnTo>
                    <a:pt x="101317" y="178515"/>
                  </a:lnTo>
                  <a:lnTo>
                    <a:pt x="108625" y="178515"/>
                  </a:lnTo>
                  <a:lnTo>
                    <a:pt x="114550" y="172590"/>
                  </a:lnTo>
                  <a:lnTo>
                    <a:pt x="114550" y="165281"/>
                  </a:lnTo>
                </a:path>
                <a:path w="203200" h="1426210">
                  <a:moveTo>
                    <a:pt x="114550" y="156067"/>
                  </a:moveTo>
                  <a:lnTo>
                    <a:pt x="114550" y="148758"/>
                  </a:lnTo>
                  <a:lnTo>
                    <a:pt x="108625" y="142830"/>
                  </a:lnTo>
                  <a:lnTo>
                    <a:pt x="101317" y="142830"/>
                  </a:lnTo>
                  <a:lnTo>
                    <a:pt x="94008" y="142830"/>
                  </a:lnTo>
                  <a:lnTo>
                    <a:pt x="88083" y="148758"/>
                  </a:lnTo>
                  <a:lnTo>
                    <a:pt x="88083" y="156067"/>
                  </a:lnTo>
                  <a:lnTo>
                    <a:pt x="88083" y="163376"/>
                  </a:lnTo>
                  <a:lnTo>
                    <a:pt x="94008" y="169301"/>
                  </a:lnTo>
                  <a:lnTo>
                    <a:pt x="101317" y="169301"/>
                  </a:lnTo>
                  <a:lnTo>
                    <a:pt x="108625" y="169301"/>
                  </a:lnTo>
                  <a:lnTo>
                    <a:pt x="114550" y="163376"/>
                  </a:lnTo>
                  <a:lnTo>
                    <a:pt x="114550" y="156067"/>
                  </a:lnTo>
                </a:path>
                <a:path w="203200" h="1426210">
                  <a:moveTo>
                    <a:pt x="114550" y="13233"/>
                  </a:moveTo>
                  <a:lnTo>
                    <a:pt x="114550" y="5924"/>
                  </a:lnTo>
                  <a:lnTo>
                    <a:pt x="108625" y="0"/>
                  </a:lnTo>
                  <a:lnTo>
                    <a:pt x="101317" y="0"/>
                  </a:lnTo>
                  <a:lnTo>
                    <a:pt x="94008" y="0"/>
                  </a:lnTo>
                  <a:lnTo>
                    <a:pt x="88083" y="5924"/>
                  </a:lnTo>
                  <a:lnTo>
                    <a:pt x="88083" y="13233"/>
                  </a:lnTo>
                  <a:lnTo>
                    <a:pt x="88083" y="20542"/>
                  </a:lnTo>
                  <a:lnTo>
                    <a:pt x="94008" y="26467"/>
                  </a:lnTo>
                  <a:lnTo>
                    <a:pt x="101317" y="26467"/>
                  </a:lnTo>
                  <a:lnTo>
                    <a:pt x="108625" y="26467"/>
                  </a:lnTo>
                  <a:lnTo>
                    <a:pt x="114550" y="20542"/>
                  </a:lnTo>
                  <a:lnTo>
                    <a:pt x="114550" y="13233"/>
                  </a:lnTo>
                </a:path>
              </a:pathLst>
            </a:custGeom>
            <a:ln w="3676">
              <a:solidFill>
                <a:srgbClr val="000000"/>
              </a:solidFill>
            </a:ln>
          </p:spPr>
          <p:txBody>
            <a:bodyPr wrap="square" lIns="0" tIns="0" rIns="0" bIns="0" rtlCol="0"/>
            <a:lstStyle/>
            <a:p>
              <a:endParaRPr/>
            </a:p>
          </p:txBody>
        </p:sp>
        <p:sp>
          <p:nvSpPr>
            <p:cNvPr id="14" name="object 14"/>
            <p:cNvSpPr/>
            <p:nvPr/>
          </p:nvSpPr>
          <p:spPr>
            <a:xfrm>
              <a:off x="2978862" y="1266254"/>
              <a:ext cx="203200" cy="282575"/>
            </a:xfrm>
            <a:custGeom>
              <a:avLst/>
              <a:gdLst/>
              <a:ahLst/>
              <a:cxnLst/>
              <a:rect l="l" t="t" r="r" b="b"/>
              <a:pathLst>
                <a:path w="203200" h="282575">
                  <a:moveTo>
                    <a:pt x="202583" y="0"/>
                  </a:moveTo>
                  <a:lnTo>
                    <a:pt x="0" y="0"/>
                  </a:lnTo>
                  <a:lnTo>
                    <a:pt x="0" y="281988"/>
                  </a:lnTo>
                  <a:lnTo>
                    <a:pt x="202583" y="281988"/>
                  </a:lnTo>
                  <a:lnTo>
                    <a:pt x="202583" y="0"/>
                  </a:lnTo>
                  <a:close/>
                </a:path>
              </a:pathLst>
            </a:custGeom>
            <a:solidFill>
              <a:srgbClr val="CE6017"/>
            </a:solidFill>
          </p:spPr>
          <p:txBody>
            <a:bodyPr wrap="square" lIns="0" tIns="0" rIns="0" bIns="0" rtlCol="0"/>
            <a:lstStyle/>
            <a:p>
              <a:endParaRPr/>
            </a:p>
          </p:txBody>
        </p:sp>
        <p:sp>
          <p:nvSpPr>
            <p:cNvPr id="15" name="object 15"/>
            <p:cNvSpPr/>
            <p:nvPr/>
          </p:nvSpPr>
          <p:spPr>
            <a:xfrm>
              <a:off x="2978862" y="1378771"/>
              <a:ext cx="203200" cy="11430"/>
            </a:xfrm>
            <a:custGeom>
              <a:avLst/>
              <a:gdLst/>
              <a:ahLst/>
              <a:cxnLst/>
              <a:rect l="l" t="t" r="r" b="b"/>
              <a:pathLst>
                <a:path w="203200" h="11430">
                  <a:moveTo>
                    <a:pt x="0" y="11028"/>
                  </a:moveTo>
                  <a:lnTo>
                    <a:pt x="202583" y="11028"/>
                  </a:lnTo>
                  <a:lnTo>
                    <a:pt x="202583" y="0"/>
                  </a:lnTo>
                  <a:lnTo>
                    <a:pt x="0" y="0"/>
                  </a:lnTo>
                  <a:lnTo>
                    <a:pt x="0" y="11028"/>
                  </a:lnTo>
                  <a:close/>
                </a:path>
              </a:pathLst>
            </a:custGeom>
            <a:solidFill>
              <a:srgbClr val="000000"/>
            </a:solidFill>
          </p:spPr>
          <p:txBody>
            <a:bodyPr wrap="square" lIns="0" tIns="0" rIns="0" bIns="0" rtlCol="0"/>
            <a:lstStyle/>
            <a:p>
              <a:endParaRPr/>
            </a:p>
          </p:txBody>
        </p:sp>
        <p:sp>
          <p:nvSpPr>
            <p:cNvPr id="16" name="object 16"/>
            <p:cNvSpPr/>
            <p:nvPr/>
          </p:nvSpPr>
          <p:spPr>
            <a:xfrm>
              <a:off x="3080131" y="873000"/>
              <a:ext cx="0" cy="1002030"/>
            </a:xfrm>
            <a:custGeom>
              <a:avLst/>
              <a:gdLst/>
              <a:ahLst/>
              <a:cxnLst/>
              <a:rect l="l" t="t" r="r" b="b"/>
              <a:pathLst>
                <a:path h="1002030">
                  <a:moveTo>
                    <a:pt x="0" y="1001740"/>
                  </a:moveTo>
                  <a:lnTo>
                    <a:pt x="0" y="675242"/>
                  </a:lnTo>
                </a:path>
                <a:path h="1002030">
                  <a:moveTo>
                    <a:pt x="0" y="0"/>
                  </a:moveTo>
                  <a:lnTo>
                    <a:pt x="0" y="393253"/>
                  </a:lnTo>
                </a:path>
              </a:pathLst>
            </a:custGeom>
            <a:ln w="3676">
              <a:solidFill>
                <a:srgbClr val="000000"/>
              </a:solidFill>
              <a:prstDash val="lgDash"/>
            </a:ln>
          </p:spPr>
          <p:txBody>
            <a:bodyPr wrap="square" lIns="0" tIns="0" rIns="0" bIns="0" rtlCol="0"/>
            <a:lstStyle/>
            <a:p>
              <a:endParaRPr/>
            </a:p>
          </p:txBody>
        </p:sp>
        <p:sp>
          <p:nvSpPr>
            <p:cNvPr id="17" name="object 17"/>
            <p:cNvSpPr/>
            <p:nvPr/>
          </p:nvSpPr>
          <p:spPr>
            <a:xfrm>
              <a:off x="2978862" y="873000"/>
              <a:ext cx="203200" cy="1196340"/>
            </a:xfrm>
            <a:custGeom>
              <a:avLst/>
              <a:gdLst/>
              <a:ahLst/>
              <a:cxnLst/>
              <a:rect l="l" t="t" r="r" b="b"/>
              <a:pathLst>
                <a:path w="203200" h="1196339">
                  <a:moveTo>
                    <a:pt x="50634" y="1001740"/>
                  </a:moveTo>
                  <a:lnTo>
                    <a:pt x="151948" y="1001740"/>
                  </a:lnTo>
                </a:path>
                <a:path w="203200" h="1196339">
                  <a:moveTo>
                    <a:pt x="50634" y="0"/>
                  </a:moveTo>
                  <a:lnTo>
                    <a:pt x="151948" y="0"/>
                  </a:lnTo>
                </a:path>
                <a:path w="203200" h="1196339">
                  <a:moveTo>
                    <a:pt x="0" y="675242"/>
                  </a:moveTo>
                  <a:lnTo>
                    <a:pt x="202583" y="675242"/>
                  </a:lnTo>
                  <a:lnTo>
                    <a:pt x="202583" y="393253"/>
                  </a:lnTo>
                  <a:lnTo>
                    <a:pt x="0" y="393253"/>
                  </a:lnTo>
                  <a:lnTo>
                    <a:pt x="0" y="675242"/>
                  </a:lnTo>
                </a:path>
                <a:path w="203200" h="1196339">
                  <a:moveTo>
                    <a:pt x="114502" y="1107467"/>
                  </a:moveTo>
                  <a:lnTo>
                    <a:pt x="114502" y="1100158"/>
                  </a:lnTo>
                  <a:lnTo>
                    <a:pt x="108575" y="1094233"/>
                  </a:lnTo>
                  <a:lnTo>
                    <a:pt x="101269" y="1094233"/>
                  </a:lnTo>
                  <a:lnTo>
                    <a:pt x="93960" y="1094233"/>
                  </a:lnTo>
                  <a:lnTo>
                    <a:pt x="88035" y="1100158"/>
                  </a:lnTo>
                  <a:lnTo>
                    <a:pt x="88035" y="1107467"/>
                  </a:lnTo>
                  <a:lnTo>
                    <a:pt x="88035" y="1114776"/>
                  </a:lnTo>
                  <a:lnTo>
                    <a:pt x="93960" y="1120701"/>
                  </a:lnTo>
                  <a:lnTo>
                    <a:pt x="101269" y="1120701"/>
                  </a:lnTo>
                  <a:lnTo>
                    <a:pt x="108575" y="1120701"/>
                  </a:lnTo>
                  <a:lnTo>
                    <a:pt x="114502" y="1114776"/>
                  </a:lnTo>
                  <a:lnTo>
                    <a:pt x="114502" y="1107467"/>
                  </a:lnTo>
                </a:path>
                <a:path w="203200" h="1196339">
                  <a:moveTo>
                    <a:pt x="114502" y="1155699"/>
                  </a:moveTo>
                  <a:lnTo>
                    <a:pt x="114502" y="1148390"/>
                  </a:lnTo>
                  <a:lnTo>
                    <a:pt x="108575" y="1142462"/>
                  </a:lnTo>
                  <a:lnTo>
                    <a:pt x="101269" y="1142462"/>
                  </a:lnTo>
                  <a:lnTo>
                    <a:pt x="93960" y="1142462"/>
                  </a:lnTo>
                  <a:lnTo>
                    <a:pt x="88035" y="1148390"/>
                  </a:lnTo>
                  <a:lnTo>
                    <a:pt x="88035" y="1155699"/>
                  </a:lnTo>
                  <a:lnTo>
                    <a:pt x="88035" y="1163008"/>
                  </a:lnTo>
                  <a:lnTo>
                    <a:pt x="93960" y="1168933"/>
                  </a:lnTo>
                  <a:lnTo>
                    <a:pt x="101269" y="1168933"/>
                  </a:lnTo>
                  <a:lnTo>
                    <a:pt x="108575" y="1168933"/>
                  </a:lnTo>
                  <a:lnTo>
                    <a:pt x="114502" y="1163008"/>
                  </a:lnTo>
                  <a:lnTo>
                    <a:pt x="114502" y="1155699"/>
                  </a:lnTo>
                </a:path>
                <a:path w="203200" h="1196339">
                  <a:moveTo>
                    <a:pt x="114502" y="1182999"/>
                  </a:moveTo>
                  <a:lnTo>
                    <a:pt x="114502" y="1175691"/>
                  </a:lnTo>
                  <a:lnTo>
                    <a:pt x="108575" y="1169766"/>
                  </a:lnTo>
                  <a:lnTo>
                    <a:pt x="101269" y="1169766"/>
                  </a:lnTo>
                  <a:lnTo>
                    <a:pt x="93960" y="1169766"/>
                  </a:lnTo>
                  <a:lnTo>
                    <a:pt x="88035" y="1175691"/>
                  </a:lnTo>
                  <a:lnTo>
                    <a:pt x="88035" y="1182999"/>
                  </a:lnTo>
                  <a:lnTo>
                    <a:pt x="88035" y="1190308"/>
                  </a:lnTo>
                  <a:lnTo>
                    <a:pt x="93960" y="1196236"/>
                  </a:lnTo>
                  <a:lnTo>
                    <a:pt x="101269" y="1196236"/>
                  </a:lnTo>
                  <a:lnTo>
                    <a:pt x="108575" y="1196236"/>
                  </a:lnTo>
                  <a:lnTo>
                    <a:pt x="114502" y="1190308"/>
                  </a:lnTo>
                  <a:lnTo>
                    <a:pt x="114502" y="1182999"/>
                  </a:lnTo>
                </a:path>
              </a:pathLst>
            </a:custGeom>
            <a:ln w="3676">
              <a:solidFill>
                <a:srgbClr val="000000"/>
              </a:solidFill>
            </a:ln>
          </p:spPr>
          <p:txBody>
            <a:bodyPr wrap="square" lIns="0" tIns="0" rIns="0" bIns="0" rtlCol="0"/>
            <a:lstStyle/>
            <a:p>
              <a:endParaRPr/>
            </a:p>
          </p:txBody>
        </p:sp>
        <p:sp>
          <p:nvSpPr>
            <p:cNvPr id="18" name="object 18"/>
            <p:cNvSpPr/>
            <p:nvPr/>
          </p:nvSpPr>
          <p:spPr>
            <a:xfrm>
              <a:off x="2644719" y="964169"/>
              <a:ext cx="435609" cy="1575435"/>
            </a:xfrm>
            <a:custGeom>
              <a:avLst/>
              <a:gdLst/>
              <a:ahLst/>
              <a:cxnLst/>
              <a:rect l="l" t="t" r="r" b="b"/>
              <a:pathLst>
                <a:path w="435610" h="1575435">
                  <a:moveTo>
                    <a:pt x="182193" y="1540084"/>
                  </a:moveTo>
                  <a:lnTo>
                    <a:pt x="435411" y="1540084"/>
                  </a:lnTo>
                </a:path>
                <a:path w="435610" h="1575435">
                  <a:moveTo>
                    <a:pt x="182193" y="1540084"/>
                  </a:moveTo>
                  <a:lnTo>
                    <a:pt x="182193" y="1575376"/>
                  </a:lnTo>
                </a:path>
                <a:path w="435610" h="1575435">
                  <a:moveTo>
                    <a:pt x="435411" y="1540084"/>
                  </a:moveTo>
                  <a:lnTo>
                    <a:pt x="435411" y="1575376"/>
                  </a:lnTo>
                </a:path>
                <a:path w="435610" h="1575435">
                  <a:moveTo>
                    <a:pt x="35292" y="1477342"/>
                  </a:moveTo>
                  <a:lnTo>
                    <a:pt x="35292" y="0"/>
                  </a:lnTo>
                </a:path>
                <a:path w="435610" h="1575435">
                  <a:moveTo>
                    <a:pt x="35292" y="1477342"/>
                  </a:moveTo>
                  <a:lnTo>
                    <a:pt x="0" y="1477342"/>
                  </a:lnTo>
                </a:path>
                <a:path w="435610" h="1575435">
                  <a:moveTo>
                    <a:pt x="35292" y="1181873"/>
                  </a:moveTo>
                  <a:lnTo>
                    <a:pt x="0" y="1181873"/>
                  </a:lnTo>
                </a:path>
                <a:path w="435610" h="1575435">
                  <a:moveTo>
                    <a:pt x="35292" y="886405"/>
                  </a:moveTo>
                  <a:lnTo>
                    <a:pt x="0" y="886405"/>
                  </a:lnTo>
                </a:path>
                <a:path w="435610" h="1575435">
                  <a:moveTo>
                    <a:pt x="35292" y="590936"/>
                  </a:moveTo>
                  <a:lnTo>
                    <a:pt x="0" y="590936"/>
                  </a:lnTo>
                </a:path>
                <a:path w="435610" h="1575435">
                  <a:moveTo>
                    <a:pt x="35292" y="295468"/>
                  </a:moveTo>
                  <a:lnTo>
                    <a:pt x="0" y="295468"/>
                  </a:lnTo>
                </a:path>
                <a:path w="435610" h="1575435">
                  <a:moveTo>
                    <a:pt x="35292" y="0"/>
                  </a:moveTo>
                  <a:lnTo>
                    <a:pt x="0" y="0"/>
                  </a:lnTo>
                </a:path>
              </a:pathLst>
            </a:custGeom>
            <a:ln w="3676">
              <a:solidFill>
                <a:srgbClr val="000000"/>
              </a:solidFill>
            </a:ln>
          </p:spPr>
          <p:txBody>
            <a:bodyPr wrap="square" lIns="0" tIns="0" rIns="0" bIns="0" rtlCol="0"/>
            <a:lstStyle/>
            <a:p>
              <a:endParaRPr/>
            </a:p>
          </p:txBody>
        </p:sp>
      </p:grpSp>
      <p:sp>
        <p:nvSpPr>
          <p:cNvPr id="19" name="object 19"/>
          <p:cNvSpPr txBox="1"/>
          <p:nvPr/>
        </p:nvSpPr>
        <p:spPr>
          <a:xfrm>
            <a:off x="2776626" y="3075988"/>
            <a:ext cx="358775" cy="267335"/>
          </a:xfrm>
          <a:prstGeom prst="rect">
            <a:avLst/>
          </a:prstGeom>
        </p:spPr>
        <p:txBody>
          <a:bodyPr vert="horz" wrap="square" lIns="0" tIns="36830" rIns="0" bIns="0" rtlCol="0">
            <a:spAutoFit/>
          </a:bodyPr>
          <a:lstStyle/>
          <a:p>
            <a:pPr marL="12700">
              <a:lnSpc>
                <a:spcPct val="100000"/>
              </a:lnSpc>
              <a:spcBef>
                <a:spcPts val="290"/>
              </a:spcBef>
              <a:tabLst>
                <a:tab pos="252729" algn="l"/>
              </a:tabLst>
            </a:pPr>
            <a:r>
              <a:rPr sz="450" spc="-25" dirty="0">
                <a:latin typeface="Microsoft Sans Serif"/>
                <a:cs typeface="Microsoft Sans Serif"/>
              </a:rPr>
              <a:t>No</a:t>
            </a:r>
            <a:r>
              <a:rPr sz="450" dirty="0">
                <a:latin typeface="Microsoft Sans Serif"/>
                <a:cs typeface="Microsoft Sans Serif"/>
              </a:rPr>
              <a:t>	</a:t>
            </a:r>
            <a:r>
              <a:rPr sz="450" spc="-25" dirty="0">
                <a:latin typeface="Microsoft Sans Serif"/>
                <a:cs typeface="Microsoft Sans Serif"/>
              </a:rPr>
              <a:t>Yes</a:t>
            </a:r>
            <a:endParaRPr sz="450">
              <a:latin typeface="Microsoft Sans Serif"/>
              <a:cs typeface="Microsoft Sans Serif"/>
            </a:endParaRPr>
          </a:p>
          <a:p>
            <a:pPr marL="29209">
              <a:lnSpc>
                <a:spcPct val="100000"/>
              </a:lnSpc>
              <a:spcBef>
                <a:spcPts val="325"/>
              </a:spcBef>
            </a:pPr>
            <a:r>
              <a:rPr sz="700" spc="-10" dirty="0">
                <a:latin typeface="Microsoft Sans Serif"/>
                <a:cs typeface="Microsoft Sans Serif"/>
              </a:rPr>
              <a:t>Default</a:t>
            </a:r>
            <a:endParaRPr sz="700">
              <a:latin typeface="Microsoft Sans Serif"/>
              <a:cs typeface="Microsoft Sans Serif"/>
            </a:endParaRPr>
          </a:p>
        </p:txBody>
      </p:sp>
      <p:sp>
        <p:nvSpPr>
          <p:cNvPr id="20" name="object 20"/>
          <p:cNvSpPr txBox="1"/>
          <p:nvPr/>
        </p:nvSpPr>
        <p:spPr>
          <a:xfrm>
            <a:off x="2525585" y="2951573"/>
            <a:ext cx="84455" cy="58419"/>
          </a:xfrm>
          <a:prstGeom prst="rect">
            <a:avLst/>
          </a:prstGeom>
        </p:spPr>
        <p:txBody>
          <a:bodyPr vert="vert270" wrap="square" lIns="0" tIns="12700" rIns="0" bIns="0" rtlCol="0">
            <a:spAutoFit/>
          </a:bodyPr>
          <a:lstStyle/>
          <a:p>
            <a:pPr marL="12700">
              <a:lnSpc>
                <a:spcPct val="100000"/>
              </a:lnSpc>
              <a:spcBef>
                <a:spcPts val="100"/>
              </a:spcBef>
            </a:pPr>
            <a:r>
              <a:rPr sz="450" spc="-50" dirty="0">
                <a:latin typeface="Microsoft Sans Serif"/>
                <a:cs typeface="Microsoft Sans Serif"/>
              </a:rPr>
              <a:t>0</a:t>
            </a:r>
            <a:endParaRPr sz="450">
              <a:latin typeface="Microsoft Sans Serif"/>
              <a:cs typeface="Microsoft Sans Serif"/>
            </a:endParaRPr>
          </a:p>
        </p:txBody>
      </p:sp>
      <p:sp>
        <p:nvSpPr>
          <p:cNvPr id="21" name="object 21"/>
          <p:cNvSpPr txBox="1"/>
          <p:nvPr/>
        </p:nvSpPr>
        <p:spPr>
          <a:xfrm>
            <a:off x="2525585" y="2623399"/>
            <a:ext cx="84455" cy="123825"/>
          </a:xfrm>
          <a:prstGeom prst="rect">
            <a:avLst/>
          </a:prstGeom>
        </p:spPr>
        <p:txBody>
          <a:bodyPr vert="vert270" wrap="square" lIns="0" tIns="12700" rIns="0" bIns="0" rtlCol="0">
            <a:spAutoFit/>
          </a:bodyPr>
          <a:lstStyle/>
          <a:p>
            <a:pPr marL="12700">
              <a:lnSpc>
                <a:spcPct val="100000"/>
              </a:lnSpc>
              <a:spcBef>
                <a:spcPts val="100"/>
              </a:spcBef>
            </a:pPr>
            <a:r>
              <a:rPr sz="450" spc="-25" dirty="0">
                <a:latin typeface="Microsoft Sans Serif"/>
                <a:cs typeface="Microsoft Sans Serif"/>
              </a:rPr>
              <a:t>500</a:t>
            </a:r>
            <a:endParaRPr sz="450">
              <a:latin typeface="Microsoft Sans Serif"/>
              <a:cs typeface="Microsoft Sans Serif"/>
            </a:endParaRPr>
          </a:p>
        </p:txBody>
      </p:sp>
      <p:sp>
        <p:nvSpPr>
          <p:cNvPr id="22" name="object 22"/>
          <p:cNvSpPr txBox="1"/>
          <p:nvPr/>
        </p:nvSpPr>
        <p:spPr>
          <a:xfrm>
            <a:off x="2525585" y="2311578"/>
            <a:ext cx="84455" cy="156210"/>
          </a:xfrm>
          <a:prstGeom prst="rect">
            <a:avLst/>
          </a:prstGeom>
        </p:spPr>
        <p:txBody>
          <a:bodyPr vert="vert270" wrap="square" lIns="0" tIns="12700" rIns="0" bIns="0" rtlCol="0">
            <a:spAutoFit/>
          </a:bodyPr>
          <a:lstStyle/>
          <a:p>
            <a:pPr marL="12700">
              <a:lnSpc>
                <a:spcPct val="100000"/>
              </a:lnSpc>
              <a:spcBef>
                <a:spcPts val="100"/>
              </a:spcBef>
            </a:pPr>
            <a:r>
              <a:rPr sz="450" spc="-20" dirty="0">
                <a:latin typeface="Microsoft Sans Serif"/>
                <a:cs typeface="Microsoft Sans Serif"/>
              </a:rPr>
              <a:t>1000</a:t>
            </a:r>
            <a:endParaRPr sz="450">
              <a:latin typeface="Microsoft Sans Serif"/>
              <a:cs typeface="Microsoft Sans Serif"/>
            </a:endParaRPr>
          </a:p>
        </p:txBody>
      </p:sp>
      <p:sp>
        <p:nvSpPr>
          <p:cNvPr id="23" name="object 23"/>
          <p:cNvSpPr txBox="1"/>
          <p:nvPr/>
        </p:nvSpPr>
        <p:spPr>
          <a:xfrm>
            <a:off x="2525585" y="2016109"/>
            <a:ext cx="84455" cy="156210"/>
          </a:xfrm>
          <a:prstGeom prst="rect">
            <a:avLst/>
          </a:prstGeom>
        </p:spPr>
        <p:txBody>
          <a:bodyPr vert="vert270" wrap="square" lIns="0" tIns="12700" rIns="0" bIns="0" rtlCol="0">
            <a:spAutoFit/>
          </a:bodyPr>
          <a:lstStyle/>
          <a:p>
            <a:pPr marL="12700">
              <a:lnSpc>
                <a:spcPct val="100000"/>
              </a:lnSpc>
              <a:spcBef>
                <a:spcPts val="100"/>
              </a:spcBef>
            </a:pPr>
            <a:r>
              <a:rPr sz="450" spc="-20" dirty="0">
                <a:latin typeface="Microsoft Sans Serif"/>
                <a:cs typeface="Microsoft Sans Serif"/>
              </a:rPr>
              <a:t>1500</a:t>
            </a:r>
            <a:endParaRPr sz="450">
              <a:latin typeface="Microsoft Sans Serif"/>
              <a:cs typeface="Microsoft Sans Serif"/>
            </a:endParaRPr>
          </a:p>
        </p:txBody>
      </p:sp>
      <p:sp>
        <p:nvSpPr>
          <p:cNvPr id="24" name="object 24"/>
          <p:cNvSpPr txBox="1"/>
          <p:nvPr/>
        </p:nvSpPr>
        <p:spPr>
          <a:xfrm>
            <a:off x="2525585" y="1720641"/>
            <a:ext cx="84455" cy="156210"/>
          </a:xfrm>
          <a:prstGeom prst="rect">
            <a:avLst/>
          </a:prstGeom>
        </p:spPr>
        <p:txBody>
          <a:bodyPr vert="vert270" wrap="square" lIns="0" tIns="12700" rIns="0" bIns="0" rtlCol="0">
            <a:spAutoFit/>
          </a:bodyPr>
          <a:lstStyle/>
          <a:p>
            <a:pPr marL="12700">
              <a:lnSpc>
                <a:spcPct val="100000"/>
              </a:lnSpc>
              <a:spcBef>
                <a:spcPts val="100"/>
              </a:spcBef>
            </a:pPr>
            <a:r>
              <a:rPr sz="450" spc="-20" dirty="0">
                <a:latin typeface="Microsoft Sans Serif"/>
                <a:cs typeface="Microsoft Sans Serif"/>
              </a:rPr>
              <a:t>2000</a:t>
            </a:r>
            <a:endParaRPr sz="450">
              <a:latin typeface="Microsoft Sans Serif"/>
              <a:cs typeface="Microsoft Sans Serif"/>
            </a:endParaRPr>
          </a:p>
        </p:txBody>
      </p:sp>
      <p:sp>
        <p:nvSpPr>
          <p:cNvPr id="25" name="object 25"/>
          <p:cNvSpPr txBox="1"/>
          <p:nvPr/>
        </p:nvSpPr>
        <p:spPr>
          <a:xfrm>
            <a:off x="2525585" y="1425172"/>
            <a:ext cx="84455" cy="156210"/>
          </a:xfrm>
          <a:prstGeom prst="rect">
            <a:avLst/>
          </a:prstGeom>
        </p:spPr>
        <p:txBody>
          <a:bodyPr vert="vert270" wrap="square" lIns="0" tIns="12700" rIns="0" bIns="0" rtlCol="0">
            <a:spAutoFit/>
          </a:bodyPr>
          <a:lstStyle/>
          <a:p>
            <a:pPr marL="12700">
              <a:lnSpc>
                <a:spcPct val="100000"/>
              </a:lnSpc>
              <a:spcBef>
                <a:spcPts val="100"/>
              </a:spcBef>
            </a:pPr>
            <a:r>
              <a:rPr sz="450" spc="-20" dirty="0">
                <a:latin typeface="Microsoft Sans Serif"/>
                <a:cs typeface="Microsoft Sans Serif"/>
              </a:rPr>
              <a:t>2500</a:t>
            </a:r>
            <a:endParaRPr sz="450">
              <a:latin typeface="Microsoft Sans Serif"/>
              <a:cs typeface="Microsoft Sans Serif"/>
            </a:endParaRPr>
          </a:p>
        </p:txBody>
      </p:sp>
      <p:sp>
        <p:nvSpPr>
          <p:cNvPr id="26" name="object 26"/>
          <p:cNvSpPr txBox="1"/>
          <p:nvPr/>
        </p:nvSpPr>
        <p:spPr>
          <a:xfrm>
            <a:off x="2351153" y="2015427"/>
            <a:ext cx="118745" cy="361950"/>
          </a:xfrm>
          <a:prstGeom prst="rect">
            <a:avLst/>
          </a:prstGeom>
        </p:spPr>
        <p:txBody>
          <a:bodyPr vert="vert270" wrap="square" lIns="0" tIns="13970" rIns="0" bIns="0" rtlCol="0">
            <a:spAutoFit/>
          </a:bodyPr>
          <a:lstStyle/>
          <a:p>
            <a:pPr marL="12700">
              <a:lnSpc>
                <a:spcPts val="819"/>
              </a:lnSpc>
              <a:spcBef>
                <a:spcPts val="110"/>
              </a:spcBef>
            </a:pPr>
            <a:r>
              <a:rPr sz="700" spc="-10" dirty="0">
                <a:latin typeface="Microsoft Sans Serif"/>
                <a:cs typeface="Microsoft Sans Serif"/>
              </a:rPr>
              <a:t>Balance</a:t>
            </a:r>
            <a:endParaRPr sz="700">
              <a:latin typeface="Microsoft Sans Serif"/>
              <a:cs typeface="Microsoft Sans Serif"/>
            </a:endParaRPr>
          </a:p>
        </p:txBody>
      </p:sp>
      <p:sp>
        <p:nvSpPr>
          <p:cNvPr id="27" name="object 27"/>
          <p:cNvSpPr/>
          <p:nvPr/>
        </p:nvSpPr>
        <p:spPr>
          <a:xfrm>
            <a:off x="2680011" y="1349375"/>
            <a:ext cx="547370" cy="1694180"/>
          </a:xfrm>
          <a:custGeom>
            <a:avLst/>
            <a:gdLst/>
            <a:ahLst/>
            <a:cxnLst/>
            <a:rect l="l" t="t" r="r" b="b"/>
            <a:pathLst>
              <a:path w="547369" h="1694180">
                <a:moveTo>
                  <a:pt x="0" y="1693991"/>
                </a:moveTo>
                <a:lnTo>
                  <a:pt x="547017" y="1693991"/>
                </a:lnTo>
                <a:lnTo>
                  <a:pt x="547017" y="0"/>
                </a:lnTo>
                <a:lnTo>
                  <a:pt x="0" y="0"/>
                </a:lnTo>
                <a:lnTo>
                  <a:pt x="0" y="1693991"/>
                </a:lnTo>
              </a:path>
            </a:pathLst>
          </a:custGeom>
          <a:ln w="3676">
            <a:solidFill>
              <a:srgbClr val="000000"/>
            </a:solidFill>
          </a:ln>
        </p:spPr>
        <p:txBody>
          <a:bodyPr wrap="square" lIns="0" tIns="0" rIns="0" bIns="0" rtlCol="0"/>
          <a:lstStyle/>
          <a:p>
            <a:endParaRPr/>
          </a:p>
        </p:txBody>
      </p:sp>
      <p:grpSp>
        <p:nvGrpSpPr>
          <p:cNvPr id="28" name="object 28"/>
          <p:cNvGrpSpPr/>
          <p:nvPr/>
        </p:nvGrpSpPr>
        <p:grpSpPr>
          <a:xfrm>
            <a:off x="3613331" y="1410209"/>
            <a:ext cx="541020" cy="1670685"/>
            <a:chOff x="3613331" y="871095"/>
            <a:chExt cx="541020" cy="1670685"/>
          </a:xfrm>
        </p:grpSpPr>
        <p:sp>
          <p:nvSpPr>
            <p:cNvPr id="29" name="object 29"/>
            <p:cNvSpPr/>
            <p:nvPr/>
          </p:nvSpPr>
          <p:spPr>
            <a:xfrm>
              <a:off x="3696112" y="1513736"/>
              <a:ext cx="203200" cy="483234"/>
            </a:xfrm>
            <a:custGeom>
              <a:avLst/>
              <a:gdLst/>
              <a:ahLst/>
              <a:cxnLst/>
              <a:rect l="l" t="t" r="r" b="b"/>
              <a:pathLst>
                <a:path w="203200" h="483235">
                  <a:moveTo>
                    <a:pt x="202583" y="0"/>
                  </a:moveTo>
                  <a:lnTo>
                    <a:pt x="0" y="0"/>
                  </a:lnTo>
                  <a:lnTo>
                    <a:pt x="0" y="483101"/>
                  </a:lnTo>
                  <a:lnTo>
                    <a:pt x="202583" y="483101"/>
                  </a:lnTo>
                  <a:lnTo>
                    <a:pt x="202583" y="0"/>
                  </a:lnTo>
                  <a:close/>
                </a:path>
              </a:pathLst>
            </a:custGeom>
            <a:solidFill>
              <a:srgbClr val="31B5FF"/>
            </a:solidFill>
          </p:spPr>
          <p:txBody>
            <a:bodyPr wrap="square" lIns="0" tIns="0" rIns="0" bIns="0" rtlCol="0"/>
            <a:lstStyle/>
            <a:p>
              <a:endParaRPr/>
            </a:p>
          </p:txBody>
        </p:sp>
        <p:sp>
          <p:nvSpPr>
            <p:cNvPr id="30" name="object 30"/>
            <p:cNvSpPr/>
            <p:nvPr/>
          </p:nvSpPr>
          <p:spPr>
            <a:xfrm>
              <a:off x="3696112" y="1707228"/>
              <a:ext cx="203200" cy="11430"/>
            </a:xfrm>
            <a:custGeom>
              <a:avLst/>
              <a:gdLst/>
              <a:ahLst/>
              <a:cxnLst/>
              <a:rect l="l" t="t" r="r" b="b"/>
              <a:pathLst>
                <a:path w="203200" h="11430">
                  <a:moveTo>
                    <a:pt x="0" y="11028"/>
                  </a:moveTo>
                  <a:lnTo>
                    <a:pt x="202583" y="11028"/>
                  </a:lnTo>
                  <a:lnTo>
                    <a:pt x="202583" y="0"/>
                  </a:lnTo>
                  <a:lnTo>
                    <a:pt x="0" y="0"/>
                  </a:lnTo>
                  <a:lnTo>
                    <a:pt x="0" y="11028"/>
                  </a:lnTo>
                  <a:close/>
                </a:path>
              </a:pathLst>
            </a:custGeom>
            <a:solidFill>
              <a:srgbClr val="000000"/>
            </a:solidFill>
          </p:spPr>
          <p:txBody>
            <a:bodyPr wrap="square" lIns="0" tIns="0" rIns="0" bIns="0" rtlCol="0"/>
            <a:lstStyle/>
            <a:p>
              <a:endParaRPr/>
            </a:p>
          </p:txBody>
        </p:sp>
        <p:sp>
          <p:nvSpPr>
            <p:cNvPr id="31" name="object 31"/>
            <p:cNvSpPr/>
            <p:nvPr/>
          </p:nvSpPr>
          <p:spPr>
            <a:xfrm>
              <a:off x="3797429" y="873000"/>
              <a:ext cx="0" cy="1569085"/>
            </a:xfrm>
            <a:custGeom>
              <a:avLst/>
              <a:gdLst/>
              <a:ahLst/>
              <a:cxnLst/>
              <a:rect l="l" t="t" r="r" b="b"/>
              <a:pathLst>
                <a:path h="1569085">
                  <a:moveTo>
                    <a:pt x="0" y="1568510"/>
                  </a:moveTo>
                  <a:lnTo>
                    <a:pt x="0" y="1123837"/>
                  </a:lnTo>
                </a:path>
                <a:path h="1569085">
                  <a:moveTo>
                    <a:pt x="0" y="0"/>
                  </a:moveTo>
                  <a:lnTo>
                    <a:pt x="0" y="640735"/>
                  </a:lnTo>
                </a:path>
              </a:pathLst>
            </a:custGeom>
            <a:ln w="3676">
              <a:solidFill>
                <a:srgbClr val="000000"/>
              </a:solidFill>
              <a:prstDash val="lgDash"/>
            </a:ln>
          </p:spPr>
          <p:txBody>
            <a:bodyPr wrap="square" lIns="0" tIns="0" rIns="0" bIns="0" rtlCol="0"/>
            <a:lstStyle/>
            <a:p>
              <a:endParaRPr/>
            </a:p>
          </p:txBody>
        </p:sp>
        <p:sp>
          <p:nvSpPr>
            <p:cNvPr id="32" name="object 32"/>
            <p:cNvSpPr/>
            <p:nvPr/>
          </p:nvSpPr>
          <p:spPr>
            <a:xfrm>
              <a:off x="3696112" y="873000"/>
              <a:ext cx="203200" cy="1569085"/>
            </a:xfrm>
            <a:custGeom>
              <a:avLst/>
              <a:gdLst/>
              <a:ahLst/>
              <a:cxnLst/>
              <a:rect l="l" t="t" r="r" b="b"/>
              <a:pathLst>
                <a:path w="203200" h="1569085">
                  <a:moveTo>
                    <a:pt x="50634" y="1568510"/>
                  </a:moveTo>
                  <a:lnTo>
                    <a:pt x="151951" y="1568510"/>
                  </a:lnTo>
                </a:path>
                <a:path w="203200" h="1569085">
                  <a:moveTo>
                    <a:pt x="50634" y="0"/>
                  </a:moveTo>
                  <a:lnTo>
                    <a:pt x="151951" y="0"/>
                  </a:lnTo>
                </a:path>
                <a:path w="203200" h="1569085">
                  <a:moveTo>
                    <a:pt x="0" y="1123837"/>
                  </a:moveTo>
                  <a:lnTo>
                    <a:pt x="202583" y="1123837"/>
                  </a:lnTo>
                  <a:lnTo>
                    <a:pt x="202583" y="640735"/>
                  </a:lnTo>
                  <a:lnTo>
                    <a:pt x="0" y="640735"/>
                  </a:lnTo>
                  <a:lnTo>
                    <a:pt x="0" y="1123837"/>
                  </a:lnTo>
                </a:path>
              </a:pathLst>
            </a:custGeom>
            <a:ln w="3676">
              <a:solidFill>
                <a:srgbClr val="000000"/>
              </a:solidFill>
            </a:ln>
          </p:spPr>
          <p:txBody>
            <a:bodyPr wrap="square" lIns="0" tIns="0" rIns="0" bIns="0" rtlCol="0"/>
            <a:lstStyle/>
            <a:p>
              <a:endParaRPr/>
            </a:p>
          </p:txBody>
        </p:sp>
        <p:sp>
          <p:nvSpPr>
            <p:cNvPr id="33" name="object 33"/>
            <p:cNvSpPr/>
            <p:nvPr/>
          </p:nvSpPr>
          <p:spPr>
            <a:xfrm>
              <a:off x="3949378" y="1530010"/>
              <a:ext cx="203200" cy="518159"/>
            </a:xfrm>
            <a:custGeom>
              <a:avLst/>
              <a:gdLst/>
              <a:ahLst/>
              <a:cxnLst/>
              <a:rect l="l" t="t" r="r" b="b"/>
              <a:pathLst>
                <a:path w="203200" h="518160">
                  <a:moveTo>
                    <a:pt x="202583" y="0"/>
                  </a:moveTo>
                  <a:lnTo>
                    <a:pt x="0" y="0"/>
                  </a:lnTo>
                  <a:lnTo>
                    <a:pt x="0" y="518100"/>
                  </a:lnTo>
                  <a:lnTo>
                    <a:pt x="202583" y="518100"/>
                  </a:lnTo>
                  <a:lnTo>
                    <a:pt x="202583" y="0"/>
                  </a:lnTo>
                  <a:close/>
                </a:path>
              </a:pathLst>
            </a:custGeom>
            <a:solidFill>
              <a:srgbClr val="CE6017"/>
            </a:solidFill>
          </p:spPr>
          <p:txBody>
            <a:bodyPr wrap="square" lIns="0" tIns="0" rIns="0" bIns="0" rtlCol="0"/>
            <a:lstStyle/>
            <a:p>
              <a:endParaRPr/>
            </a:p>
          </p:txBody>
        </p:sp>
        <p:sp>
          <p:nvSpPr>
            <p:cNvPr id="34" name="object 34"/>
            <p:cNvSpPr/>
            <p:nvPr/>
          </p:nvSpPr>
          <p:spPr>
            <a:xfrm>
              <a:off x="3949378" y="1773448"/>
              <a:ext cx="203200" cy="11430"/>
            </a:xfrm>
            <a:custGeom>
              <a:avLst/>
              <a:gdLst/>
              <a:ahLst/>
              <a:cxnLst/>
              <a:rect l="l" t="t" r="r" b="b"/>
              <a:pathLst>
                <a:path w="203200" h="11430">
                  <a:moveTo>
                    <a:pt x="0" y="11028"/>
                  </a:moveTo>
                  <a:lnTo>
                    <a:pt x="202583" y="11028"/>
                  </a:lnTo>
                  <a:lnTo>
                    <a:pt x="202583" y="0"/>
                  </a:lnTo>
                  <a:lnTo>
                    <a:pt x="0" y="0"/>
                  </a:lnTo>
                  <a:lnTo>
                    <a:pt x="0" y="11028"/>
                  </a:lnTo>
                  <a:close/>
                </a:path>
              </a:pathLst>
            </a:custGeom>
            <a:solidFill>
              <a:srgbClr val="000000"/>
            </a:solidFill>
          </p:spPr>
          <p:txBody>
            <a:bodyPr wrap="square" lIns="0" tIns="0" rIns="0" bIns="0" rtlCol="0"/>
            <a:lstStyle/>
            <a:p>
              <a:endParaRPr/>
            </a:p>
          </p:txBody>
        </p:sp>
        <p:sp>
          <p:nvSpPr>
            <p:cNvPr id="35" name="object 35"/>
            <p:cNvSpPr/>
            <p:nvPr/>
          </p:nvSpPr>
          <p:spPr>
            <a:xfrm>
              <a:off x="4050647" y="1025733"/>
              <a:ext cx="0" cy="1224280"/>
            </a:xfrm>
            <a:custGeom>
              <a:avLst/>
              <a:gdLst/>
              <a:ahLst/>
              <a:cxnLst/>
              <a:rect l="l" t="t" r="r" b="b"/>
              <a:pathLst>
                <a:path h="1224280">
                  <a:moveTo>
                    <a:pt x="0" y="1224175"/>
                  </a:moveTo>
                  <a:lnTo>
                    <a:pt x="0" y="1022376"/>
                  </a:lnTo>
                </a:path>
                <a:path h="1224280">
                  <a:moveTo>
                    <a:pt x="0" y="0"/>
                  </a:moveTo>
                  <a:lnTo>
                    <a:pt x="0" y="504276"/>
                  </a:lnTo>
                </a:path>
              </a:pathLst>
            </a:custGeom>
            <a:ln w="3676">
              <a:solidFill>
                <a:srgbClr val="000000"/>
              </a:solidFill>
              <a:prstDash val="lgDash"/>
            </a:ln>
          </p:spPr>
          <p:txBody>
            <a:bodyPr wrap="square" lIns="0" tIns="0" rIns="0" bIns="0" rtlCol="0"/>
            <a:lstStyle/>
            <a:p>
              <a:endParaRPr/>
            </a:p>
          </p:txBody>
        </p:sp>
        <p:sp>
          <p:nvSpPr>
            <p:cNvPr id="36" name="object 36"/>
            <p:cNvSpPr/>
            <p:nvPr/>
          </p:nvSpPr>
          <p:spPr>
            <a:xfrm>
              <a:off x="3949378" y="1025733"/>
              <a:ext cx="203200" cy="1224280"/>
            </a:xfrm>
            <a:custGeom>
              <a:avLst/>
              <a:gdLst/>
              <a:ahLst/>
              <a:cxnLst/>
              <a:rect l="l" t="t" r="r" b="b"/>
              <a:pathLst>
                <a:path w="203200" h="1224280">
                  <a:moveTo>
                    <a:pt x="50634" y="1224175"/>
                  </a:moveTo>
                  <a:lnTo>
                    <a:pt x="151948" y="1224175"/>
                  </a:lnTo>
                </a:path>
                <a:path w="203200" h="1224280">
                  <a:moveTo>
                    <a:pt x="50634" y="0"/>
                  </a:moveTo>
                  <a:lnTo>
                    <a:pt x="151948" y="0"/>
                  </a:lnTo>
                </a:path>
                <a:path w="203200" h="1224280">
                  <a:moveTo>
                    <a:pt x="0" y="1022376"/>
                  </a:moveTo>
                  <a:lnTo>
                    <a:pt x="202583" y="1022376"/>
                  </a:lnTo>
                  <a:lnTo>
                    <a:pt x="202583" y="504276"/>
                  </a:lnTo>
                  <a:lnTo>
                    <a:pt x="0" y="504276"/>
                  </a:lnTo>
                  <a:lnTo>
                    <a:pt x="0" y="1022376"/>
                  </a:lnTo>
                </a:path>
              </a:pathLst>
            </a:custGeom>
            <a:ln w="3676">
              <a:solidFill>
                <a:srgbClr val="000000"/>
              </a:solidFill>
            </a:ln>
          </p:spPr>
          <p:txBody>
            <a:bodyPr wrap="square" lIns="0" tIns="0" rIns="0" bIns="0" rtlCol="0"/>
            <a:lstStyle/>
            <a:p>
              <a:endParaRPr/>
            </a:p>
          </p:txBody>
        </p:sp>
        <p:sp>
          <p:nvSpPr>
            <p:cNvPr id="37" name="object 37"/>
            <p:cNvSpPr/>
            <p:nvPr/>
          </p:nvSpPr>
          <p:spPr>
            <a:xfrm>
              <a:off x="3615236" y="1165086"/>
              <a:ext cx="435609" cy="1374775"/>
            </a:xfrm>
            <a:custGeom>
              <a:avLst/>
              <a:gdLst/>
              <a:ahLst/>
              <a:cxnLst/>
              <a:rect l="l" t="t" r="r" b="b"/>
              <a:pathLst>
                <a:path w="435610" h="1374775">
                  <a:moveTo>
                    <a:pt x="182193" y="1339166"/>
                  </a:moveTo>
                  <a:lnTo>
                    <a:pt x="435411" y="1339166"/>
                  </a:lnTo>
                </a:path>
                <a:path w="435610" h="1374775">
                  <a:moveTo>
                    <a:pt x="182193" y="1339166"/>
                  </a:moveTo>
                  <a:lnTo>
                    <a:pt x="182193" y="1374458"/>
                  </a:lnTo>
                </a:path>
                <a:path w="435610" h="1374775">
                  <a:moveTo>
                    <a:pt x="435411" y="1339166"/>
                  </a:moveTo>
                  <a:lnTo>
                    <a:pt x="435411" y="1374458"/>
                  </a:lnTo>
                </a:path>
                <a:path w="435610" h="1374775">
                  <a:moveTo>
                    <a:pt x="35292" y="1293042"/>
                  </a:moveTo>
                  <a:lnTo>
                    <a:pt x="35292" y="0"/>
                  </a:lnTo>
                </a:path>
                <a:path w="435610" h="1374775">
                  <a:moveTo>
                    <a:pt x="35292" y="1293042"/>
                  </a:moveTo>
                  <a:lnTo>
                    <a:pt x="0" y="1293042"/>
                  </a:lnTo>
                </a:path>
                <a:path w="435610" h="1374775">
                  <a:moveTo>
                    <a:pt x="35292" y="862043"/>
                  </a:moveTo>
                  <a:lnTo>
                    <a:pt x="0" y="862043"/>
                  </a:lnTo>
                </a:path>
                <a:path w="435610" h="1374775">
                  <a:moveTo>
                    <a:pt x="35292" y="431047"/>
                  </a:moveTo>
                  <a:lnTo>
                    <a:pt x="0" y="431047"/>
                  </a:lnTo>
                </a:path>
                <a:path w="435610" h="1374775">
                  <a:moveTo>
                    <a:pt x="35292" y="0"/>
                  </a:moveTo>
                  <a:lnTo>
                    <a:pt x="0" y="0"/>
                  </a:lnTo>
                </a:path>
              </a:pathLst>
            </a:custGeom>
            <a:ln w="3676">
              <a:solidFill>
                <a:srgbClr val="000000"/>
              </a:solidFill>
            </a:ln>
          </p:spPr>
          <p:txBody>
            <a:bodyPr wrap="square" lIns="0" tIns="0" rIns="0" bIns="0" rtlCol="0"/>
            <a:lstStyle/>
            <a:p>
              <a:endParaRPr/>
            </a:p>
          </p:txBody>
        </p:sp>
      </p:grpSp>
      <p:sp>
        <p:nvSpPr>
          <p:cNvPr id="38" name="object 38"/>
          <p:cNvSpPr txBox="1"/>
          <p:nvPr/>
        </p:nvSpPr>
        <p:spPr>
          <a:xfrm>
            <a:off x="3747143" y="3075988"/>
            <a:ext cx="358775" cy="267335"/>
          </a:xfrm>
          <a:prstGeom prst="rect">
            <a:avLst/>
          </a:prstGeom>
        </p:spPr>
        <p:txBody>
          <a:bodyPr vert="horz" wrap="square" lIns="0" tIns="36830" rIns="0" bIns="0" rtlCol="0">
            <a:spAutoFit/>
          </a:bodyPr>
          <a:lstStyle/>
          <a:p>
            <a:pPr marL="12700">
              <a:lnSpc>
                <a:spcPct val="100000"/>
              </a:lnSpc>
              <a:spcBef>
                <a:spcPts val="290"/>
              </a:spcBef>
              <a:tabLst>
                <a:tab pos="252729" algn="l"/>
              </a:tabLst>
            </a:pPr>
            <a:r>
              <a:rPr sz="450" spc="-25" dirty="0">
                <a:latin typeface="Microsoft Sans Serif"/>
                <a:cs typeface="Microsoft Sans Serif"/>
              </a:rPr>
              <a:t>No</a:t>
            </a:r>
            <a:r>
              <a:rPr sz="450" dirty="0">
                <a:latin typeface="Microsoft Sans Serif"/>
                <a:cs typeface="Microsoft Sans Serif"/>
              </a:rPr>
              <a:t>	</a:t>
            </a:r>
            <a:r>
              <a:rPr sz="450" spc="-25" dirty="0">
                <a:latin typeface="Microsoft Sans Serif"/>
                <a:cs typeface="Microsoft Sans Serif"/>
              </a:rPr>
              <a:t>Yes</a:t>
            </a:r>
            <a:endParaRPr sz="450">
              <a:latin typeface="Microsoft Sans Serif"/>
              <a:cs typeface="Microsoft Sans Serif"/>
            </a:endParaRPr>
          </a:p>
          <a:p>
            <a:pPr marL="29209">
              <a:lnSpc>
                <a:spcPct val="100000"/>
              </a:lnSpc>
              <a:spcBef>
                <a:spcPts val="325"/>
              </a:spcBef>
            </a:pPr>
            <a:r>
              <a:rPr sz="700" spc="-10" dirty="0">
                <a:latin typeface="Microsoft Sans Serif"/>
                <a:cs typeface="Microsoft Sans Serif"/>
              </a:rPr>
              <a:t>Default</a:t>
            </a:r>
            <a:endParaRPr sz="700">
              <a:latin typeface="Microsoft Sans Serif"/>
              <a:cs typeface="Microsoft Sans Serif"/>
            </a:endParaRPr>
          </a:p>
        </p:txBody>
      </p:sp>
      <p:sp>
        <p:nvSpPr>
          <p:cNvPr id="39" name="object 39"/>
          <p:cNvSpPr txBox="1"/>
          <p:nvPr/>
        </p:nvSpPr>
        <p:spPr>
          <a:xfrm>
            <a:off x="3496102" y="2968192"/>
            <a:ext cx="84455" cy="58419"/>
          </a:xfrm>
          <a:prstGeom prst="rect">
            <a:avLst/>
          </a:prstGeom>
        </p:spPr>
        <p:txBody>
          <a:bodyPr vert="vert270" wrap="square" lIns="0" tIns="12700" rIns="0" bIns="0" rtlCol="0">
            <a:spAutoFit/>
          </a:bodyPr>
          <a:lstStyle/>
          <a:p>
            <a:pPr marL="12700">
              <a:lnSpc>
                <a:spcPct val="100000"/>
              </a:lnSpc>
              <a:spcBef>
                <a:spcPts val="100"/>
              </a:spcBef>
            </a:pPr>
            <a:r>
              <a:rPr sz="450" spc="-50" dirty="0">
                <a:latin typeface="Microsoft Sans Serif"/>
                <a:cs typeface="Microsoft Sans Serif"/>
              </a:rPr>
              <a:t>0</a:t>
            </a:r>
            <a:endParaRPr sz="450">
              <a:latin typeface="Microsoft Sans Serif"/>
              <a:cs typeface="Microsoft Sans Serif"/>
            </a:endParaRPr>
          </a:p>
        </p:txBody>
      </p:sp>
      <p:sp>
        <p:nvSpPr>
          <p:cNvPr id="40" name="object 40"/>
          <p:cNvSpPr txBox="1"/>
          <p:nvPr/>
        </p:nvSpPr>
        <p:spPr>
          <a:xfrm>
            <a:off x="3496102" y="2471784"/>
            <a:ext cx="84455" cy="189230"/>
          </a:xfrm>
          <a:prstGeom prst="rect">
            <a:avLst/>
          </a:prstGeom>
        </p:spPr>
        <p:txBody>
          <a:bodyPr vert="vert270" wrap="square" lIns="0" tIns="12700" rIns="0" bIns="0" rtlCol="0">
            <a:spAutoFit/>
          </a:bodyPr>
          <a:lstStyle/>
          <a:p>
            <a:pPr marL="12700">
              <a:lnSpc>
                <a:spcPct val="100000"/>
              </a:lnSpc>
              <a:spcBef>
                <a:spcPts val="100"/>
              </a:spcBef>
            </a:pPr>
            <a:r>
              <a:rPr sz="450" spc="-10" dirty="0">
                <a:latin typeface="Microsoft Sans Serif"/>
                <a:cs typeface="Microsoft Sans Serif"/>
              </a:rPr>
              <a:t>20000</a:t>
            </a:r>
            <a:endParaRPr sz="450">
              <a:latin typeface="Microsoft Sans Serif"/>
              <a:cs typeface="Microsoft Sans Serif"/>
            </a:endParaRPr>
          </a:p>
        </p:txBody>
      </p:sp>
      <p:sp>
        <p:nvSpPr>
          <p:cNvPr id="41" name="object 41"/>
          <p:cNvSpPr txBox="1"/>
          <p:nvPr/>
        </p:nvSpPr>
        <p:spPr>
          <a:xfrm>
            <a:off x="3321668" y="2030980"/>
            <a:ext cx="259079" cy="330835"/>
          </a:xfrm>
          <a:prstGeom prst="rect">
            <a:avLst/>
          </a:prstGeom>
        </p:spPr>
        <p:txBody>
          <a:bodyPr vert="vert270" wrap="square" lIns="0" tIns="13970" rIns="0" bIns="0" rtlCol="0">
            <a:spAutoFit/>
          </a:bodyPr>
          <a:lstStyle/>
          <a:p>
            <a:pPr marL="12700">
              <a:lnSpc>
                <a:spcPct val="100000"/>
              </a:lnSpc>
              <a:spcBef>
                <a:spcPts val="110"/>
              </a:spcBef>
            </a:pPr>
            <a:r>
              <a:rPr sz="700" spc="-10" dirty="0">
                <a:latin typeface="Microsoft Sans Serif"/>
                <a:cs typeface="Microsoft Sans Serif"/>
              </a:rPr>
              <a:t>Income</a:t>
            </a:r>
            <a:endParaRPr sz="700">
              <a:latin typeface="Microsoft Sans Serif"/>
              <a:cs typeface="Microsoft Sans Serif"/>
            </a:endParaRPr>
          </a:p>
          <a:p>
            <a:pPr marL="144145">
              <a:lnSpc>
                <a:spcPct val="100000"/>
              </a:lnSpc>
              <a:spcBef>
                <a:spcPts val="520"/>
              </a:spcBef>
            </a:pPr>
            <a:r>
              <a:rPr sz="450" spc="-10" dirty="0">
                <a:latin typeface="Microsoft Sans Serif"/>
                <a:cs typeface="Microsoft Sans Serif"/>
              </a:rPr>
              <a:t>40000</a:t>
            </a:r>
            <a:endParaRPr sz="450">
              <a:latin typeface="Microsoft Sans Serif"/>
              <a:cs typeface="Microsoft Sans Serif"/>
            </a:endParaRPr>
          </a:p>
        </p:txBody>
      </p:sp>
      <p:sp>
        <p:nvSpPr>
          <p:cNvPr id="42" name="object 42"/>
          <p:cNvSpPr txBox="1"/>
          <p:nvPr/>
        </p:nvSpPr>
        <p:spPr>
          <a:xfrm>
            <a:off x="3496102" y="1609739"/>
            <a:ext cx="84455" cy="189230"/>
          </a:xfrm>
          <a:prstGeom prst="rect">
            <a:avLst/>
          </a:prstGeom>
        </p:spPr>
        <p:txBody>
          <a:bodyPr vert="vert270" wrap="square" lIns="0" tIns="12700" rIns="0" bIns="0" rtlCol="0">
            <a:spAutoFit/>
          </a:bodyPr>
          <a:lstStyle/>
          <a:p>
            <a:pPr marL="12700">
              <a:lnSpc>
                <a:spcPct val="100000"/>
              </a:lnSpc>
              <a:spcBef>
                <a:spcPts val="100"/>
              </a:spcBef>
            </a:pPr>
            <a:r>
              <a:rPr sz="450" spc="-10" dirty="0">
                <a:latin typeface="Microsoft Sans Serif"/>
                <a:cs typeface="Microsoft Sans Serif"/>
              </a:rPr>
              <a:t>60000</a:t>
            </a:r>
            <a:endParaRPr sz="450">
              <a:latin typeface="Microsoft Sans Serif"/>
              <a:cs typeface="Microsoft Sans Serif"/>
            </a:endParaRPr>
          </a:p>
        </p:txBody>
      </p:sp>
      <p:sp>
        <p:nvSpPr>
          <p:cNvPr id="43" name="object 43"/>
          <p:cNvSpPr/>
          <p:nvPr/>
        </p:nvSpPr>
        <p:spPr>
          <a:xfrm>
            <a:off x="3650528" y="1349375"/>
            <a:ext cx="547370" cy="1694180"/>
          </a:xfrm>
          <a:custGeom>
            <a:avLst/>
            <a:gdLst/>
            <a:ahLst/>
            <a:cxnLst/>
            <a:rect l="l" t="t" r="r" b="b"/>
            <a:pathLst>
              <a:path w="547370" h="1694180">
                <a:moveTo>
                  <a:pt x="0" y="1693991"/>
                </a:moveTo>
                <a:lnTo>
                  <a:pt x="547017" y="1693991"/>
                </a:lnTo>
                <a:lnTo>
                  <a:pt x="547017" y="0"/>
                </a:lnTo>
                <a:lnTo>
                  <a:pt x="0" y="0"/>
                </a:lnTo>
                <a:lnTo>
                  <a:pt x="0" y="1693991"/>
                </a:lnTo>
              </a:path>
            </a:pathLst>
          </a:custGeom>
          <a:ln w="3676">
            <a:solidFill>
              <a:srgbClr val="000000"/>
            </a:solidFill>
          </a:ln>
        </p:spPr>
        <p:txBody>
          <a:bodyPr wrap="square" lIns="0" tIns="0" rIns="0" bIns="0" rtlCol="0"/>
          <a:lstStyle/>
          <a:p>
            <a:endParaRPr/>
          </a:p>
        </p:txBody>
      </p:sp>
      <p:sp>
        <p:nvSpPr>
          <p:cNvPr id="44" name="object 44"/>
          <p:cNvSpPr txBox="1">
            <a:spLocks noGrp="1"/>
          </p:cNvSpPr>
          <p:nvPr>
            <p:ph type="sldNum" sz="quarter" idx="7"/>
          </p:nvPr>
        </p:nvSpPr>
        <p:spPr>
          <a:prstGeom prst="rect">
            <a:avLst/>
          </a:prstGeom>
        </p:spPr>
        <p:txBody>
          <a:bodyPr vert="horz" wrap="square" lIns="0" tIns="0" rIns="0" bIns="0" rtlCol="0">
            <a:spAutoFit/>
          </a:bodyPr>
          <a:lstStyle/>
          <a:p>
            <a:pPr marL="84455">
              <a:lnSpc>
                <a:spcPts val="670"/>
              </a:lnSpc>
            </a:pPr>
            <a:r>
              <a:rPr dirty="0"/>
              <a:t>2</a:t>
            </a:r>
            <a:r>
              <a:rPr spc="-240" dirty="0"/>
              <a:t> </a:t>
            </a:r>
            <a:r>
              <a:rPr dirty="0"/>
              <a:t>/</a:t>
            </a:r>
            <a:r>
              <a:rPr spc="-240" dirty="0"/>
              <a:t> </a:t>
            </a:r>
            <a:r>
              <a:rPr spc="-25" dirty="0"/>
              <a:t>40</a:t>
            </a:r>
          </a:p>
        </p:txBody>
      </p:sp>
      <p:sp>
        <p:nvSpPr>
          <p:cNvPr id="47" name="TextBox 46">
            <a:extLst>
              <a:ext uri="{FF2B5EF4-FFF2-40B4-BE49-F238E27FC236}">
                <a16:creationId xmlns:a16="http://schemas.microsoft.com/office/drawing/2014/main" id="{8A64E370-8BF6-C2C2-F496-3F572A281FAB}"/>
              </a:ext>
            </a:extLst>
          </p:cNvPr>
          <p:cNvSpPr txBox="1"/>
          <p:nvPr/>
        </p:nvSpPr>
        <p:spPr>
          <a:xfrm>
            <a:off x="139792" y="447653"/>
            <a:ext cx="4298858" cy="784830"/>
          </a:xfrm>
          <a:prstGeom prst="rect">
            <a:avLst/>
          </a:prstGeom>
          <a:noFill/>
        </p:spPr>
        <p:txBody>
          <a:bodyPr wrap="square">
            <a:spAutoFit/>
          </a:bodyPr>
          <a:lstStyle/>
          <a:p>
            <a:pPr algn="l" rtl="0"/>
            <a:r>
              <a:rPr lang="en-US" sz="900" b="0" i="0" u="none" strike="noStrike" dirty="0">
                <a:solidFill>
                  <a:srgbClr val="1F1F1F"/>
                </a:solidFill>
                <a:effectLst/>
                <a:latin typeface="Google Sans"/>
              </a:rPr>
              <a:t>-Credit card default </a:t>
            </a:r>
            <a:r>
              <a:rPr lang="en-US" sz="900" b="0" i="0" u="none" strike="noStrike" dirty="0">
                <a:solidFill>
                  <a:srgbClr val="040C28"/>
                </a:solidFill>
                <a:effectLst/>
                <a:latin typeface="Google Sans"/>
              </a:rPr>
              <a:t>occurs when a cardholder fails to make the minimum required payment on their credit card</a:t>
            </a:r>
            <a:r>
              <a:rPr lang="en-US" sz="900" b="0" i="0" u="none" strike="noStrike" dirty="0">
                <a:solidFill>
                  <a:srgbClr val="1F1F1F"/>
                </a:solidFill>
                <a:effectLst/>
                <a:latin typeface="Google Sans"/>
              </a:rPr>
              <a:t>. Typically, credit card issuers set a due date for monthly payments, and missing this deadline means a default.</a:t>
            </a:r>
          </a:p>
          <a:p>
            <a:pPr algn="l" rtl="0"/>
            <a:r>
              <a:rPr lang="en-US" sz="900" b="0" i="0" u="none" strike="noStrike" dirty="0">
                <a:solidFill>
                  <a:srgbClr val="1F1F1F"/>
                </a:solidFill>
                <a:effectLst/>
                <a:latin typeface="Google Sans"/>
              </a:rPr>
              <a:t>-A credit card balance is </a:t>
            </a:r>
            <a:r>
              <a:rPr lang="en-US" sz="900" b="0" i="0" u="none" strike="noStrike" dirty="0">
                <a:solidFill>
                  <a:srgbClr val="040C28"/>
                </a:solidFill>
                <a:effectLst/>
                <a:latin typeface="Google Sans"/>
              </a:rPr>
              <a:t>the amount of credit you've used on your card</a:t>
            </a:r>
            <a:endParaRPr lang="en-US" sz="900" b="0" i="0" u="none" strike="noStrike" dirty="0">
              <a:solidFill>
                <a:srgbClr val="1F1F1F"/>
              </a:solidFill>
              <a:effectLst/>
              <a:latin typeface="Google Sans"/>
            </a:endParaRPr>
          </a:p>
          <a:p>
            <a:pPr algn="l" rtl="0"/>
            <a:r>
              <a:rPr lang="en-US" sz="900" b="0" i="0" u="none" strike="noStrike" dirty="0">
                <a:solidFill>
                  <a:srgbClr val="1F1F1F"/>
                </a:solidFill>
                <a:effectLst/>
                <a:latin typeface="Google Sans"/>
              </a:rPr>
              <a:t>-For 10,000 individuals. Orange with default, blue with not. </a:t>
            </a:r>
            <a:endParaRPr lang="en-JO" sz="900" dirty="0"/>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3170" y="211465"/>
            <a:ext cx="2441575" cy="244475"/>
          </a:xfrm>
          <a:prstGeom prst="rect">
            <a:avLst/>
          </a:prstGeom>
        </p:spPr>
        <p:txBody>
          <a:bodyPr vert="horz" wrap="square" lIns="0" tIns="17145" rIns="0" bIns="0" rtlCol="0">
            <a:spAutoFit/>
          </a:bodyPr>
          <a:lstStyle/>
          <a:p>
            <a:pPr marL="12700">
              <a:lnSpc>
                <a:spcPct val="100000"/>
              </a:lnSpc>
              <a:spcBef>
                <a:spcPts val="135"/>
              </a:spcBef>
            </a:pPr>
            <a:r>
              <a:rPr spc="105" dirty="0"/>
              <a:t>Can</a:t>
            </a:r>
            <a:r>
              <a:rPr spc="120" dirty="0"/>
              <a:t> </a:t>
            </a:r>
            <a:r>
              <a:rPr dirty="0"/>
              <a:t>we</a:t>
            </a:r>
            <a:r>
              <a:rPr spc="120" dirty="0"/>
              <a:t> </a:t>
            </a:r>
            <a:r>
              <a:rPr dirty="0"/>
              <a:t>use</a:t>
            </a:r>
            <a:r>
              <a:rPr spc="125" dirty="0"/>
              <a:t> </a:t>
            </a:r>
            <a:r>
              <a:rPr spc="60" dirty="0"/>
              <a:t>Linear</a:t>
            </a:r>
            <a:r>
              <a:rPr spc="120" dirty="0"/>
              <a:t> </a:t>
            </a:r>
            <a:r>
              <a:rPr spc="-10" dirty="0"/>
              <a:t>Regression?</a:t>
            </a:r>
          </a:p>
        </p:txBody>
      </p:sp>
      <p:sp>
        <p:nvSpPr>
          <p:cNvPr id="8" name="object 8"/>
          <p:cNvSpPr txBox="1"/>
          <p:nvPr/>
        </p:nvSpPr>
        <p:spPr>
          <a:xfrm>
            <a:off x="4286008" y="3342078"/>
            <a:ext cx="242570" cy="101600"/>
          </a:xfrm>
          <a:prstGeom prst="rect">
            <a:avLst/>
          </a:prstGeom>
        </p:spPr>
        <p:txBody>
          <a:bodyPr vert="horz" wrap="square" lIns="0" tIns="0" rIns="0" bIns="0" rtlCol="0">
            <a:spAutoFit/>
          </a:bodyPr>
          <a:lstStyle/>
          <a:p>
            <a:pPr marL="12700">
              <a:lnSpc>
                <a:spcPts val="670"/>
              </a:lnSpc>
            </a:pPr>
            <a:r>
              <a:rPr sz="600" dirty="0">
                <a:solidFill>
                  <a:srgbClr val="7F7F7F"/>
                </a:solidFill>
                <a:latin typeface="Lucida Console"/>
                <a:cs typeface="Lucida Console"/>
              </a:rPr>
              <a:t>3</a:t>
            </a:r>
            <a:r>
              <a:rPr sz="600" spc="-240" dirty="0">
                <a:solidFill>
                  <a:srgbClr val="7F7F7F"/>
                </a:solidFill>
                <a:latin typeface="Lucida Console"/>
                <a:cs typeface="Lucida Console"/>
              </a:rPr>
              <a:t> </a:t>
            </a:r>
            <a:r>
              <a:rPr sz="600" dirty="0">
                <a:solidFill>
                  <a:srgbClr val="7F7F7F"/>
                </a:solidFill>
                <a:latin typeface="Lucida Console"/>
                <a:cs typeface="Lucida Console"/>
              </a:rPr>
              <a:t>/</a:t>
            </a:r>
            <a:r>
              <a:rPr sz="600" spc="-240" dirty="0">
                <a:solidFill>
                  <a:srgbClr val="7F7F7F"/>
                </a:solidFill>
                <a:latin typeface="Lucida Console"/>
                <a:cs typeface="Lucida Console"/>
              </a:rPr>
              <a:t> </a:t>
            </a:r>
            <a:r>
              <a:rPr sz="600" spc="-25" dirty="0">
                <a:solidFill>
                  <a:srgbClr val="7F7F7F"/>
                </a:solidFill>
                <a:latin typeface="Lucida Console"/>
                <a:cs typeface="Lucida Console"/>
              </a:rPr>
              <a:t>40</a:t>
            </a:r>
            <a:endParaRPr sz="600">
              <a:latin typeface="Lucida Console"/>
              <a:cs typeface="Lucida Console"/>
            </a:endParaRPr>
          </a:p>
        </p:txBody>
      </p:sp>
      <p:sp>
        <p:nvSpPr>
          <p:cNvPr id="3" name="object 3"/>
          <p:cNvSpPr txBox="1"/>
          <p:nvPr/>
        </p:nvSpPr>
        <p:spPr>
          <a:xfrm>
            <a:off x="347294" y="451699"/>
            <a:ext cx="3459479" cy="191770"/>
          </a:xfrm>
          <a:prstGeom prst="rect">
            <a:avLst/>
          </a:prstGeom>
        </p:spPr>
        <p:txBody>
          <a:bodyPr vert="horz" wrap="square" lIns="0" tIns="11430" rIns="0" bIns="0" rtlCol="0">
            <a:spAutoFit/>
          </a:bodyPr>
          <a:lstStyle/>
          <a:p>
            <a:pPr marL="12700">
              <a:lnSpc>
                <a:spcPct val="100000"/>
              </a:lnSpc>
              <a:spcBef>
                <a:spcPts val="90"/>
              </a:spcBef>
            </a:pPr>
            <a:r>
              <a:rPr sz="1100" dirty="0">
                <a:latin typeface="Calibri"/>
                <a:cs typeface="Calibri"/>
              </a:rPr>
              <a:t>Suppose</a:t>
            </a:r>
            <a:r>
              <a:rPr sz="1100" spc="195" dirty="0">
                <a:latin typeface="Calibri"/>
                <a:cs typeface="Calibri"/>
              </a:rPr>
              <a:t> </a:t>
            </a:r>
            <a:r>
              <a:rPr sz="1100" dirty="0">
                <a:latin typeface="Calibri"/>
                <a:cs typeface="Calibri"/>
              </a:rPr>
              <a:t>for</a:t>
            </a:r>
            <a:r>
              <a:rPr sz="1100" spc="195" dirty="0">
                <a:latin typeface="Calibri"/>
                <a:cs typeface="Calibri"/>
              </a:rPr>
              <a:t> </a:t>
            </a:r>
            <a:r>
              <a:rPr sz="1100" dirty="0">
                <a:latin typeface="Calibri"/>
                <a:cs typeface="Calibri"/>
              </a:rPr>
              <a:t>the</a:t>
            </a:r>
            <a:r>
              <a:rPr sz="1100" spc="195" dirty="0">
                <a:latin typeface="Calibri"/>
                <a:cs typeface="Calibri"/>
              </a:rPr>
              <a:t> </a:t>
            </a:r>
            <a:r>
              <a:rPr sz="1100" spc="100" dirty="0">
                <a:solidFill>
                  <a:srgbClr val="990000"/>
                </a:solidFill>
                <a:latin typeface="Calibri"/>
                <a:cs typeface="Calibri"/>
              </a:rPr>
              <a:t>Default</a:t>
            </a:r>
            <a:r>
              <a:rPr sz="1100" spc="190" dirty="0">
                <a:solidFill>
                  <a:srgbClr val="990000"/>
                </a:solidFill>
                <a:latin typeface="Calibri"/>
                <a:cs typeface="Calibri"/>
              </a:rPr>
              <a:t> </a:t>
            </a:r>
            <a:r>
              <a:rPr sz="1100" dirty="0">
                <a:latin typeface="Calibri"/>
                <a:cs typeface="Calibri"/>
              </a:rPr>
              <a:t>classification</a:t>
            </a:r>
            <a:r>
              <a:rPr sz="1100" spc="195" dirty="0">
                <a:latin typeface="Calibri"/>
                <a:cs typeface="Calibri"/>
              </a:rPr>
              <a:t> </a:t>
            </a:r>
            <a:r>
              <a:rPr sz="1100" dirty="0">
                <a:latin typeface="Calibri"/>
                <a:cs typeface="Calibri"/>
              </a:rPr>
              <a:t>task</a:t>
            </a:r>
            <a:r>
              <a:rPr sz="1100" spc="195" dirty="0">
                <a:latin typeface="Calibri"/>
                <a:cs typeface="Calibri"/>
              </a:rPr>
              <a:t> </a:t>
            </a:r>
            <a:r>
              <a:rPr sz="1100" dirty="0">
                <a:latin typeface="Calibri"/>
                <a:cs typeface="Calibri"/>
              </a:rPr>
              <a:t>that</a:t>
            </a:r>
            <a:r>
              <a:rPr sz="1100" spc="195" dirty="0">
                <a:latin typeface="Calibri"/>
                <a:cs typeface="Calibri"/>
              </a:rPr>
              <a:t> </a:t>
            </a:r>
            <a:r>
              <a:rPr sz="1100" dirty="0">
                <a:latin typeface="Calibri"/>
                <a:cs typeface="Calibri"/>
              </a:rPr>
              <a:t>we</a:t>
            </a:r>
            <a:r>
              <a:rPr sz="1100" spc="195" dirty="0">
                <a:latin typeface="Calibri"/>
                <a:cs typeface="Calibri"/>
              </a:rPr>
              <a:t> </a:t>
            </a:r>
            <a:r>
              <a:rPr sz="1100" spc="-20" dirty="0">
                <a:latin typeface="Calibri"/>
                <a:cs typeface="Calibri"/>
              </a:rPr>
              <a:t>code</a:t>
            </a:r>
            <a:endParaRPr sz="1100">
              <a:latin typeface="Calibri"/>
              <a:cs typeface="Calibri"/>
            </a:endParaRPr>
          </a:p>
        </p:txBody>
      </p:sp>
      <p:sp>
        <p:nvSpPr>
          <p:cNvPr id="4" name="object 4"/>
          <p:cNvSpPr txBox="1"/>
          <p:nvPr/>
        </p:nvSpPr>
        <p:spPr>
          <a:xfrm>
            <a:off x="1784172" y="863890"/>
            <a:ext cx="283210" cy="191770"/>
          </a:xfrm>
          <a:prstGeom prst="rect">
            <a:avLst/>
          </a:prstGeom>
        </p:spPr>
        <p:txBody>
          <a:bodyPr vert="horz" wrap="square" lIns="0" tIns="11430" rIns="0" bIns="0" rtlCol="0">
            <a:spAutoFit/>
          </a:bodyPr>
          <a:lstStyle/>
          <a:p>
            <a:pPr marL="12700">
              <a:lnSpc>
                <a:spcPct val="100000"/>
              </a:lnSpc>
              <a:spcBef>
                <a:spcPts val="90"/>
              </a:spcBef>
            </a:pPr>
            <a:r>
              <a:rPr sz="1100" i="1" spc="90" dirty="0">
                <a:latin typeface="Calibri"/>
                <a:cs typeface="Calibri"/>
              </a:rPr>
              <a:t>Y</a:t>
            </a:r>
            <a:r>
              <a:rPr sz="1100" i="1" spc="295" dirty="0">
                <a:latin typeface="Calibri"/>
                <a:cs typeface="Calibri"/>
              </a:rPr>
              <a:t> </a:t>
            </a:r>
            <a:r>
              <a:rPr sz="1100" spc="245" dirty="0">
                <a:latin typeface="Calibri"/>
                <a:cs typeface="Calibri"/>
              </a:rPr>
              <a:t>=</a:t>
            </a:r>
            <a:endParaRPr sz="1100">
              <a:latin typeface="Calibri"/>
              <a:cs typeface="Calibri"/>
            </a:endParaRPr>
          </a:p>
        </p:txBody>
      </p:sp>
      <p:sp>
        <p:nvSpPr>
          <p:cNvPr id="6" name="object 6"/>
          <p:cNvSpPr txBox="1"/>
          <p:nvPr/>
        </p:nvSpPr>
        <p:spPr>
          <a:xfrm>
            <a:off x="2191727" y="727072"/>
            <a:ext cx="617220" cy="438784"/>
          </a:xfrm>
          <a:prstGeom prst="rect">
            <a:avLst/>
          </a:prstGeom>
        </p:spPr>
        <p:txBody>
          <a:bodyPr vert="horz" wrap="square" lIns="0" tIns="51435" rIns="0" bIns="0" rtlCol="0">
            <a:spAutoFit/>
          </a:bodyPr>
          <a:lstStyle/>
          <a:p>
            <a:pPr marL="220345" indent="-207645">
              <a:lnSpc>
                <a:spcPct val="100000"/>
              </a:lnSpc>
              <a:spcBef>
                <a:spcPts val="405"/>
              </a:spcBef>
              <a:buAutoNum type="arabicPlain"/>
              <a:tabLst>
                <a:tab pos="220345" algn="l"/>
              </a:tabLst>
            </a:pPr>
            <a:r>
              <a:rPr sz="1100" dirty="0">
                <a:latin typeface="Calibri"/>
                <a:cs typeface="Calibri"/>
              </a:rPr>
              <a:t>if</a:t>
            </a:r>
            <a:r>
              <a:rPr sz="1100" spc="160" dirty="0">
                <a:latin typeface="Calibri"/>
                <a:cs typeface="Calibri"/>
              </a:rPr>
              <a:t> </a:t>
            </a:r>
            <a:r>
              <a:rPr sz="1100" spc="-35" dirty="0">
                <a:solidFill>
                  <a:srgbClr val="990000"/>
                </a:solidFill>
                <a:latin typeface="Calibri"/>
                <a:cs typeface="Calibri"/>
              </a:rPr>
              <a:t>No</a:t>
            </a:r>
            <a:endParaRPr sz="1100">
              <a:latin typeface="Calibri"/>
              <a:cs typeface="Calibri"/>
            </a:endParaRPr>
          </a:p>
          <a:p>
            <a:pPr marL="220345" indent="-207645">
              <a:lnSpc>
                <a:spcPct val="100000"/>
              </a:lnSpc>
              <a:spcBef>
                <a:spcPts val="305"/>
              </a:spcBef>
              <a:buAutoNum type="arabicPlain"/>
              <a:tabLst>
                <a:tab pos="220345" algn="l"/>
              </a:tabLst>
            </a:pPr>
            <a:r>
              <a:rPr sz="1100" dirty="0">
                <a:latin typeface="Calibri"/>
                <a:cs typeface="Calibri"/>
              </a:rPr>
              <a:t>if</a:t>
            </a:r>
            <a:r>
              <a:rPr sz="1100" spc="160" dirty="0">
                <a:latin typeface="Calibri"/>
                <a:cs typeface="Calibri"/>
              </a:rPr>
              <a:t> </a:t>
            </a:r>
            <a:r>
              <a:rPr sz="1100" spc="30" dirty="0">
                <a:solidFill>
                  <a:srgbClr val="990000"/>
                </a:solidFill>
                <a:latin typeface="Calibri"/>
                <a:cs typeface="Calibri"/>
              </a:rPr>
              <a:t>Yes</a:t>
            </a:r>
            <a:r>
              <a:rPr sz="1100" i="1" spc="30" dirty="0">
                <a:latin typeface="Calibri"/>
                <a:cs typeface="Calibri"/>
              </a:rPr>
              <a:t>.</a:t>
            </a:r>
            <a:endParaRPr sz="1100">
              <a:latin typeface="Calibri"/>
              <a:cs typeface="Calibri"/>
            </a:endParaRPr>
          </a:p>
        </p:txBody>
      </p:sp>
      <p:sp>
        <p:nvSpPr>
          <p:cNvPr id="7" name="object 7"/>
          <p:cNvSpPr txBox="1"/>
          <p:nvPr/>
        </p:nvSpPr>
        <p:spPr>
          <a:xfrm>
            <a:off x="245694" y="1276069"/>
            <a:ext cx="3982720" cy="1971039"/>
          </a:xfrm>
          <a:prstGeom prst="rect">
            <a:avLst/>
          </a:prstGeom>
        </p:spPr>
        <p:txBody>
          <a:bodyPr vert="horz" wrap="square" lIns="0" tIns="6985" rIns="0" bIns="0" rtlCol="0">
            <a:spAutoFit/>
          </a:bodyPr>
          <a:lstStyle/>
          <a:p>
            <a:pPr marL="114300" marR="351790">
              <a:lnSpc>
                <a:spcPct val="102600"/>
              </a:lnSpc>
              <a:spcBef>
                <a:spcPts val="55"/>
              </a:spcBef>
            </a:pPr>
            <a:r>
              <a:rPr sz="1100" spc="75" dirty="0">
                <a:latin typeface="Calibri"/>
                <a:cs typeface="Calibri"/>
              </a:rPr>
              <a:t>Can</a:t>
            </a:r>
            <a:r>
              <a:rPr sz="1100" spc="140" dirty="0">
                <a:latin typeface="Calibri"/>
                <a:cs typeface="Calibri"/>
              </a:rPr>
              <a:t> </a:t>
            </a:r>
            <a:r>
              <a:rPr sz="1100" dirty="0">
                <a:latin typeface="Calibri"/>
                <a:cs typeface="Calibri"/>
              </a:rPr>
              <a:t>we</a:t>
            </a:r>
            <a:r>
              <a:rPr sz="1100" spc="140" dirty="0">
                <a:latin typeface="Calibri"/>
                <a:cs typeface="Calibri"/>
              </a:rPr>
              <a:t> </a:t>
            </a:r>
            <a:r>
              <a:rPr sz="1100" dirty="0">
                <a:latin typeface="Calibri"/>
                <a:cs typeface="Calibri"/>
              </a:rPr>
              <a:t>simply</a:t>
            </a:r>
            <a:r>
              <a:rPr sz="1100" spc="140" dirty="0">
                <a:latin typeface="Calibri"/>
                <a:cs typeface="Calibri"/>
              </a:rPr>
              <a:t> </a:t>
            </a:r>
            <a:r>
              <a:rPr sz="1100" dirty="0">
                <a:latin typeface="Calibri"/>
                <a:cs typeface="Calibri"/>
              </a:rPr>
              <a:t>perform</a:t>
            </a:r>
            <a:r>
              <a:rPr sz="1100" spc="140" dirty="0">
                <a:latin typeface="Calibri"/>
                <a:cs typeface="Calibri"/>
              </a:rPr>
              <a:t> </a:t>
            </a:r>
            <a:r>
              <a:rPr sz="1100" dirty="0">
                <a:latin typeface="Calibri"/>
                <a:cs typeface="Calibri"/>
              </a:rPr>
              <a:t>a</a:t>
            </a:r>
            <a:r>
              <a:rPr sz="1100" spc="140" dirty="0">
                <a:latin typeface="Calibri"/>
                <a:cs typeface="Calibri"/>
              </a:rPr>
              <a:t> </a:t>
            </a:r>
            <a:r>
              <a:rPr sz="1100" dirty="0">
                <a:latin typeface="Calibri"/>
                <a:cs typeface="Calibri"/>
              </a:rPr>
              <a:t>linear</a:t>
            </a:r>
            <a:r>
              <a:rPr sz="1100" spc="140" dirty="0">
                <a:latin typeface="Calibri"/>
                <a:cs typeface="Calibri"/>
              </a:rPr>
              <a:t> </a:t>
            </a:r>
            <a:r>
              <a:rPr sz="1100" dirty="0">
                <a:latin typeface="Calibri"/>
                <a:cs typeface="Calibri"/>
              </a:rPr>
              <a:t>regression</a:t>
            </a:r>
            <a:r>
              <a:rPr sz="1100" spc="145" dirty="0">
                <a:latin typeface="Calibri"/>
                <a:cs typeface="Calibri"/>
              </a:rPr>
              <a:t> </a:t>
            </a:r>
            <a:r>
              <a:rPr sz="1100" dirty="0">
                <a:latin typeface="Calibri"/>
                <a:cs typeface="Calibri"/>
              </a:rPr>
              <a:t>of</a:t>
            </a:r>
            <a:r>
              <a:rPr sz="1100" spc="135" dirty="0">
                <a:latin typeface="Calibri"/>
                <a:cs typeface="Calibri"/>
              </a:rPr>
              <a:t> </a:t>
            </a:r>
            <a:r>
              <a:rPr sz="1100" i="1" spc="90" dirty="0">
                <a:latin typeface="Calibri"/>
                <a:cs typeface="Calibri"/>
              </a:rPr>
              <a:t>Y</a:t>
            </a:r>
            <a:r>
              <a:rPr sz="1100" i="1" spc="400" dirty="0">
                <a:latin typeface="Calibri"/>
                <a:cs typeface="Calibri"/>
              </a:rPr>
              <a:t> </a:t>
            </a:r>
            <a:r>
              <a:rPr sz="1100" dirty="0">
                <a:latin typeface="Calibri"/>
                <a:cs typeface="Calibri"/>
              </a:rPr>
              <a:t>on</a:t>
            </a:r>
            <a:r>
              <a:rPr sz="1100" spc="135" dirty="0">
                <a:latin typeface="Calibri"/>
                <a:cs typeface="Calibri"/>
              </a:rPr>
              <a:t> </a:t>
            </a:r>
            <a:r>
              <a:rPr sz="1100" i="1" spc="325" dirty="0">
                <a:latin typeface="Calibri"/>
                <a:cs typeface="Calibri"/>
              </a:rPr>
              <a:t>X</a:t>
            </a:r>
            <a:r>
              <a:rPr sz="1100" i="1" spc="229" dirty="0">
                <a:latin typeface="Calibri"/>
                <a:cs typeface="Calibri"/>
              </a:rPr>
              <a:t> </a:t>
            </a:r>
            <a:r>
              <a:rPr sz="1100" spc="-25" dirty="0">
                <a:latin typeface="Calibri"/>
                <a:cs typeface="Calibri"/>
              </a:rPr>
              <a:t>and </a:t>
            </a:r>
            <a:r>
              <a:rPr sz="1100" dirty="0">
                <a:latin typeface="Calibri"/>
                <a:cs typeface="Calibri"/>
              </a:rPr>
              <a:t>classify</a:t>
            </a:r>
            <a:r>
              <a:rPr sz="1100" spc="135" dirty="0">
                <a:latin typeface="Calibri"/>
                <a:cs typeface="Calibri"/>
              </a:rPr>
              <a:t> </a:t>
            </a:r>
            <a:r>
              <a:rPr lang="en-US" sz="1100" spc="135" dirty="0">
                <a:latin typeface="Calibri"/>
                <a:cs typeface="Calibri"/>
              </a:rPr>
              <a:t>it </a:t>
            </a:r>
            <a:r>
              <a:rPr sz="1100" dirty="0">
                <a:latin typeface="Calibri"/>
                <a:cs typeface="Calibri"/>
              </a:rPr>
              <a:t>as</a:t>
            </a:r>
            <a:r>
              <a:rPr sz="1100" spc="135" dirty="0">
                <a:latin typeface="Calibri"/>
                <a:cs typeface="Calibri"/>
              </a:rPr>
              <a:t> </a:t>
            </a:r>
            <a:r>
              <a:rPr sz="1100" spc="65" dirty="0">
                <a:solidFill>
                  <a:srgbClr val="990000"/>
                </a:solidFill>
                <a:latin typeface="Calibri"/>
                <a:cs typeface="Calibri"/>
              </a:rPr>
              <a:t>Yes</a:t>
            </a:r>
            <a:r>
              <a:rPr sz="1100" spc="130" dirty="0">
                <a:solidFill>
                  <a:srgbClr val="990000"/>
                </a:solidFill>
                <a:latin typeface="Calibri"/>
                <a:cs typeface="Calibri"/>
              </a:rPr>
              <a:t> </a:t>
            </a:r>
            <a:r>
              <a:rPr sz="1100" dirty="0">
                <a:latin typeface="Calibri"/>
                <a:cs typeface="Calibri"/>
              </a:rPr>
              <a:t>if</a:t>
            </a:r>
            <a:r>
              <a:rPr sz="1100" spc="140" dirty="0">
                <a:latin typeface="Calibri"/>
                <a:cs typeface="Calibri"/>
              </a:rPr>
              <a:t> </a:t>
            </a:r>
            <a:r>
              <a:rPr sz="1100" i="1" spc="-60" dirty="0">
                <a:latin typeface="Calibri"/>
                <a:cs typeface="Calibri"/>
              </a:rPr>
              <a:t>Y</a:t>
            </a:r>
            <a:r>
              <a:rPr sz="1650" spc="-89" baseline="15151" dirty="0">
                <a:latin typeface="Calibri"/>
                <a:cs typeface="Calibri"/>
              </a:rPr>
              <a:t>ˆ</a:t>
            </a:r>
            <a:r>
              <a:rPr sz="1650" spc="367" baseline="15151" dirty="0">
                <a:latin typeface="Calibri"/>
                <a:cs typeface="Calibri"/>
              </a:rPr>
              <a:t> </a:t>
            </a:r>
            <a:r>
              <a:rPr sz="1100" i="1" spc="295" dirty="0">
                <a:latin typeface="Calibri"/>
                <a:cs typeface="Calibri"/>
              </a:rPr>
              <a:t>&gt;</a:t>
            </a:r>
            <a:r>
              <a:rPr sz="1100" i="1" spc="75" dirty="0">
                <a:latin typeface="Calibri"/>
                <a:cs typeface="Calibri"/>
              </a:rPr>
              <a:t> </a:t>
            </a:r>
            <a:r>
              <a:rPr sz="1100" spc="-20" dirty="0">
                <a:latin typeface="Calibri"/>
                <a:cs typeface="Calibri"/>
              </a:rPr>
              <a:t>0</a:t>
            </a:r>
            <a:r>
              <a:rPr sz="1100" i="1" spc="-20" dirty="0">
                <a:latin typeface="Calibri"/>
                <a:cs typeface="Calibri"/>
              </a:rPr>
              <a:t>.</a:t>
            </a:r>
            <a:r>
              <a:rPr sz="1100" spc="-20" dirty="0">
                <a:latin typeface="Calibri"/>
                <a:cs typeface="Calibri"/>
              </a:rPr>
              <a:t>5?</a:t>
            </a:r>
            <a:endParaRPr sz="1100" dirty="0">
              <a:latin typeface="Calibri"/>
              <a:cs typeface="Calibri"/>
            </a:endParaRPr>
          </a:p>
          <a:p>
            <a:pPr marL="391160" marR="136525" indent="-132715">
              <a:lnSpc>
                <a:spcPct val="102600"/>
              </a:lnSpc>
              <a:spcBef>
                <a:spcPts val="1055"/>
              </a:spcBef>
              <a:buClr>
                <a:srgbClr val="3333B2"/>
              </a:buClr>
              <a:buSzPct val="90909"/>
              <a:buFont typeface="Cambria"/>
              <a:buChar char="•"/>
              <a:tabLst>
                <a:tab pos="391160" algn="l"/>
              </a:tabLst>
            </a:pPr>
            <a:r>
              <a:rPr sz="1100" spc="70" dirty="0">
                <a:latin typeface="Calibri"/>
                <a:cs typeface="Calibri"/>
              </a:rPr>
              <a:t>In</a:t>
            </a:r>
            <a:r>
              <a:rPr sz="1100" spc="160" dirty="0">
                <a:latin typeface="Calibri"/>
                <a:cs typeface="Calibri"/>
              </a:rPr>
              <a:t> </a:t>
            </a:r>
            <a:r>
              <a:rPr sz="1100" dirty="0">
                <a:latin typeface="Calibri"/>
                <a:cs typeface="Calibri"/>
              </a:rPr>
              <a:t>this</a:t>
            </a:r>
            <a:r>
              <a:rPr sz="1100" spc="165" dirty="0">
                <a:latin typeface="Calibri"/>
                <a:cs typeface="Calibri"/>
              </a:rPr>
              <a:t> </a:t>
            </a:r>
            <a:r>
              <a:rPr sz="1100" dirty="0">
                <a:latin typeface="Calibri"/>
                <a:cs typeface="Calibri"/>
              </a:rPr>
              <a:t>case</a:t>
            </a:r>
            <a:r>
              <a:rPr sz="1100" spc="165" dirty="0">
                <a:latin typeface="Calibri"/>
                <a:cs typeface="Calibri"/>
              </a:rPr>
              <a:t> </a:t>
            </a:r>
            <a:r>
              <a:rPr sz="1100" dirty="0">
                <a:latin typeface="Calibri"/>
                <a:cs typeface="Calibri"/>
              </a:rPr>
              <a:t>of</a:t>
            </a:r>
            <a:r>
              <a:rPr sz="1100" spc="160" dirty="0">
                <a:latin typeface="Calibri"/>
                <a:cs typeface="Calibri"/>
              </a:rPr>
              <a:t> </a:t>
            </a:r>
            <a:r>
              <a:rPr sz="1100" dirty="0">
                <a:latin typeface="Calibri"/>
                <a:cs typeface="Calibri"/>
              </a:rPr>
              <a:t>a</a:t>
            </a:r>
            <a:r>
              <a:rPr sz="1100" spc="165" dirty="0">
                <a:latin typeface="Calibri"/>
                <a:cs typeface="Calibri"/>
              </a:rPr>
              <a:t> </a:t>
            </a:r>
            <a:r>
              <a:rPr sz="1100" dirty="0">
                <a:latin typeface="Calibri"/>
                <a:cs typeface="Calibri"/>
              </a:rPr>
              <a:t>binary</a:t>
            </a:r>
            <a:r>
              <a:rPr sz="1100" spc="165" dirty="0">
                <a:latin typeface="Calibri"/>
                <a:cs typeface="Calibri"/>
              </a:rPr>
              <a:t> </a:t>
            </a:r>
            <a:r>
              <a:rPr sz="1100" dirty="0">
                <a:latin typeface="Calibri"/>
                <a:cs typeface="Calibri"/>
              </a:rPr>
              <a:t>outcome,</a:t>
            </a:r>
            <a:r>
              <a:rPr sz="1100" spc="165" dirty="0">
                <a:latin typeface="Calibri"/>
                <a:cs typeface="Calibri"/>
              </a:rPr>
              <a:t> </a:t>
            </a:r>
            <a:r>
              <a:rPr sz="1100" dirty="0">
                <a:latin typeface="Calibri"/>
                <a:cs typeface="Calibri"/>
              </a:rPr>
              <a:t>linear</a:t>
            </a:r>
            <a:r>
              <a:rPr sz="1100" spc="160" dirty="0">
                <a:latin typeface="Calibri"/>
                <a:cs typeface="Calibri"/>
              </a:rPr>
              <a:t> </a:t>
            </a:r>
            <a:r>
              <a:rPr sz="1100" dirty="0">
                <a:latin typeface="Calibri"/>
                <a:cs typeface="Calibri"/>
              </a:rPr>
              <a:t>regression</a:t>
            </a:r>
            <a:r>
              <a:rPr sz="1100" spc="165" dirty="0">
                <a:latin typeface="Calibri"/>
                <a:cs typeface="Calibri"/>
              </a:rPr>
              <a:t> </a:t>
            </a:r>
            <a:r>
              <a:rPr sz="1100" dirty="0">
                <a:latin typeface="Calibri"/>
                <a:cs typeface="Calibri"/>
              </a:rPr>
              <a:t>does</a:t>
            </a:r>
            <a:r>
              <a:rPr sz="1100" spc="165" dirty="0">
                <a:latin typeface="Calibri"/>
                <a:cs typeface="Calibri"/>
              </a:rPr>
              <a:t> </a:t>
            </a:r>
            <a:r>
              <a:rPr sz="1100" spc="-50" dirty="0">
                <a:latin typeface="Calibri"/>
                <a:cs typeface="Calibri"/>
              </a:rPr>
              <a:t>a</a:t>
            </a:r>
            <a:r>
              <a:rPr sz="1100" dirty="0">
                <a:latin typeface="Calibri"/>
                <a:cs typeface="Calibri"/>
              </a:rPr>
              <a:t> good</a:t>
            </a:r>
            <a:r>
              <a:rPr sz="1100" spc="170" dirty="0">
                <a:latin typeface="Calibri"/>
                <a:cs typeface="Calibri"/>
              </a:rPr>
              <a:t> </a:t>
            </a:r>
            <a:r>
              <a:rPr sz="1100" dirty="0">
                <a:latin typeface="Calibri"/>
                <a:cs typeface="Calibri"/>
              </a:rPr>
              <a:t>job</a:t>
            </a:r>
            <a:r>
              <a:rPr sz="1100" spc="175" dirty="0">
                <a:latin typeface="Calibri"/>
                <a:cs typeface="Calibri"/>
              </a:rPr>
              <a:t> </a:t>
            </a:r>
            <a:r>
              <a:rPr sz="1100" dirty="0">
                <a:latin typeface="Calibri"/>
                <a:cs typeface="Calibri"/>
              </a:rPr>
              <a:t>as</a:t>
            </a:r>
            <a:r>
              <a:rPr sz="1100" spc="175" dirty="0">
                <a:latin typeface="Calibri"/>
                <a:cs typeface="Calibri"/>
              </a:rPr>
              <a:t> </a:t>
            </a:r>
            <a:r>
              <a:rPr sz="1100" dirty="0">
                <a:latin typeface="Calibri"/>
                <a:cs typeface="Calibri"/>
              </a:rPr>
              <a:t>a</a:t>
            </a:r>
            <a:r>
              <a:rPr sz="1100" spc="175" dirty="0">
                <a:latin typeface="Calibri"/>
                <a:cs typeface="Calibri"/>
              </a:rPr>
              <a:t> </a:t>
            </a:r>
            <a:r>
              <a:rPr sz="1100" dirty="0">
                <a:latin typeface="Calibri"/>
                <a:cs typeface="Calibri"/>
              </a:rPr>
              <a:t>classifier</a:t>
            </a:r>
            <a:r>
              <a:rPr lang="en-US" sz="1100" dirty="0">
                <a:latin typeface="Calibri"/>
                <a:cs typeface="Calibri"/>
              </a:rPr>
              <a:t> and is equivalent to linear discriminant analysis, which will be discussed</a:t>
            </a:r>
            <a:r>
              <a:rPr sz="1100" spc="210" dirty="0">
                <a:latin typeface="Calibri"/>
                <a:cs typeface="Calibri"/>
              </a:rPr>
              <a:t> </a:t>
            </a:r>
            <a:r>
              <a:rPr sz="1100" spc="-10" dirty="0">
                <a:latin typeface="Calibri"/>
                <a:cs typeface="Calibri"/>
              </a:rPr>
              <a:t>later.</a:t>
            </a:r>
            <a:endParaRPr sz="1100" dirty="0">
              <a:latin typeface="Calibri"/>
              <a:cs typeface="Calibri"/>
            </a:endParaRPr>
          </a:p>
          <a:p>
            <a:pPr marL="391160" marR="94615" indent="-132715">
              <a:lnSpc>
                <a:spcPct val="102600"/>
              </a:lnSpc>
              <a:spcBef>
                <a:spcPts val="265"/>
              </a:spcBef>
              <a:buClr>
                <a:srgbClr val="3333B2"/>
              </a:buClr>
              <a:buSzPct val="90909"/>
              <a:buFont typeface="Cambria"/>
              <a:buChar char="•"/>
              <a:tabLst>
                <a:tab pos="391160" algn="l"/>
              </a:tabLst>
            </a:pPr>
            <a:r>
              <a:rPr sz="1100" dirty="0">
                <a:latin typeface="Calibri"/>
                <a:cs typeface="Calibri"/>
              </a:rPr>
              <a:t>Since</a:t>
            </a:r>
            <a:r>
              <a:rPr sz="1100" spc="155" dirty="0">
                <a:latin typeface="Calibri"/>
                <a:cs typeface="Calibri"/>
              </a:rPr>
              <a:t> </a:t>
            </a:r>
            <a:r>
              <a:rPr sz="1100" dirty="0">
                <a:latin typeface="Calibri"/>
                <a:cs typeface="Calibri"/>
              </a:rPr>
              <a:t>in</a:t>
            </a:r>
            <a:r>
              <a:rPr sz="1100" spc="155" dirty="0">
                <a:latin typeface="Calibri"/>
                <a:cs typeface="Calibri"/>
              </a:rPr>
              <a:t> </a:t>
            </a:r>
            <a:r>
              <a:rPr sz="1100" dirty="0">
                <a:latin typeface="Calibri"/>
                <a:cs typeface="Calibri"/>
              </a:rPr>
              <a:t>the</a:t>
            </a:r>
            <a:r>
              <a:rPr sz="1100" spc="160" dirty="0">
                <a:latin typeface="Calibri"/>
                <a:cs typeface="Calibri"/>
              </a:rPr>
              <a:t> </a:t>
            </a:r>
            <a:r>
              <a:rPr sz="1100" dirty="0">
                <a:latin typeface="Calibri"/>
                <a:cs typeface="Calibri"/>
              </a:rPr>
              <a:t>population</a:t>
            </a:r>
            <a:r>
              <a:rPr sz="1100" spc="155" dirty="0">
                <a:latin typeface="Calibri"/>
                <a:cs typeface="Calibri"/>
              </a:rPr>
              <a:t> </a:t>
            </a:r>
            <a:r>
              <a:rPr sz="1100" i="1" spc="165" dirty="0">
                <a:latin typeface="Calibri"/>
                <a:cs typeface="Calibri"/>
              </a:rPr>
              <a:t>E</a:t>
            </a:r>
            <a:r>
              <a:rPr sz="1100" spc="165" dirty="0">
                <a:latin typeface="Calibri"/>
                <a:cs typeface="Calibri"/>
              </a:rPr>
              <a:t>(</a:t>
            </a:r>
            <a:r>
              <a:rPr sz="1100" i="1" spc="165" dirty="0">
                <a:latin typeface="Calibri"/>
                <a:cs typeface="Calibri"/>
              </a:rPr>
              <a:t>Y</a:t>
            </a:r>
            <a:r>
              <a:rPr sz="1100" i="1" spc="15" dirty="0">
                <a:latin typeface="Calibri"/>
                <a:cs typeface="Calibri"/>
              </a:rPr>
              <a:t> </a:t>
            </a:r>
            <a:r>
              <a:rPr sz="1100" spc="135" dirty="0">
                <a:latin typeface="Cambria"/>
                <a:cs typeface="Cambria"/>
              </a:rPr>
              <a:t>|</a:t>
            </a:r>
            <a:r>
              <a:rPr sz="1100" i="1" spc="135" dirty="0">
                <a:latin typeface="Calibri"/>
                <a:cs typeface="Calibri"/>
              </a:rPr>
              <a:t>X</a:t>
            </a:r>
            <a:r>
              <a:rPr sz="1100" i="1" spc="185" dirty="0">
                <a:latin typeface="Calibri"/>
                <a:cs typeface="Calibri"/>
              </a:rPr>
              <a:t> </a:t>
            </a:r>
            <a:r>
              <a:rPr sz="1100" spc="295" dirty="0">
                <a:latin typeface="Calibri"/>
                <a:cs typeface="Calibri"/>
              </a:rPr>
              <a:t>=</a:t>
            </a:r>
            <a:r>
              <a:rPr sz="1100" spc="90" dirty="0">
                <a:latin typeface="Calibri"/>
                <a:cs typeface="Calibri"/>
              </a:rPr>
              <a:t> </a:t>
            </a:r>
            <a:r>
              <a:rPr sz="1100" i="1" spc="114" dirty="0">
                <a:latin typeface="Calibri"/>
                <a:cs typeface="Calibri"/>
              </a:rPr>
              <a:t>x</a:t>
            </a:r>
            <a:r>
              <a:rPr sz="1100" spc="114" dirty="0">
                <a:latin typeface="Calibri"/>
                <a:cs typeface="Calibri"/>
              </a:rPr>
              <a:t>)</a:t>
            </a:r>
            <a:r>
              <a:rPr sz="1100" spc="90" dirty="0">
                <a:latin typeface="Calibri"/>
                <a:cs typeface="Calibri"/>
              </a:rPr>
              <a:t> </a:t>
            </a:r>
            <a:r>
              <a:rPr sz="1100" spc="295" dirty="0">
                <a:latin typeface="Calibri"/>
                <a:cs typeface="Calibri"/>
              </a:rPr>
              <a:t>=</a:t>
            </a:r>
            <a:r>
              <a:rPr sz="1100" spc="85" dirty="0">
                <a:latin typeface="Calibri"/>
                <a:cs typeface="Calibri"/>
              </a:rPr>
              <a:t> </a:t>
            </a:r>
            <a:r>
              <a:rPr sz="1100" spc="95" dirty="0">
                <a:latin typeface="Calibri"/>
                <a:cs typeface="Calibri"/>
              </a:rPr>
              <a:t>Pr(</a:t>
            </a:r>
            <a:r>
              <a:rPr sz="1100" i="1" spc="95" dirty="0">
                <a:latin typeface="Calibri"/>
                <a:cs typeface="Calibri"/>
              </a:rPr>
              <a:t>Y</a:t>
            </a:r>
            <a:r>
              <a:rPr sz="1100" i="1" spc="360" dirty="0">
                <a:latin typeface="Calibri"/>
                <a:cs typeface="Calibri"/>
              </a:rPr>
              <a:t> </a:t>
            </a:r>
            <a:r>
              <a:rPr sz="1100" spc="295" dirty="0">
                <a:latin typeface="Calibri"/>
                <a:cs typeface="Calibri"/>
              </a:rPr>
              <a:t>=</a:t>
            </a:r>
            <a:r>
              <a:rPr sz="1100" spc="90" dirty="0">
                <a:latin typeface="Calibri"/>
                <a:cs typeface="Calibri"/>
              </a:rPr>
              <a:t> </a:t>
            </a:r>
            <a:r>
              <a:rPr sz="1100" spc="80" dirty="0">
                <a:latin typeface="Calibri"/>
                <a:cs typeface="Calibri"/>
              </a:rPr>
              <a:t>1</a:t>
            </a:r>
            <a:r>
              <a:rPr sz="1100" spc="80" dirty="0">
                <a:latin typeface="Cambria"/>
                <a:cs typeface="Cambria"/>
              </a:rPr>
              <a:t>|</a:t>
            </a:r>
            <a:r>
              <a:rPr sz="1100" i="1" spc="80" dirty="0">
                <a:latin typeface="Calibri"/>
                <a:cs typeface="Calibri"/>
              </a:rPr>
              <a:t>X</a:t>
            </a:r>
            <a:r>
              <a:rPr sz="1100" i="1" spc="180" dirty="0">
                <a:latin typeface="Calibri"/>
                <a:cs typeface="Calibri"/>
              </a:rPr>
              <a:t> </a:t>
            </a:r>
            <a:r>
              <a:rPr sz="1100" spc="295" dirty="0">
                <a:latin typeface="Calibri"/>
                <a:cs typeface="Calibri"/>
              </a:rPr>
              <a:t>=</a:t>
            </a:r>
            <a:r>
              <a:rPr sz="1100" spc="90" dirty="0">
                <a:latin typeface="Calibri"/>
                <a:cs typeface="Calibri"/>
              </a:rPr>
              <a:t> </a:t>
            </a:r>
            <a:r>
              <a:rPr sz="1100" i="1" spc="60" dirty="0">
                <a:latin typeface="Calibri"/>
                <a:cs typeface="Calibri"/>
              </a:rPr>
              <a:t>x</a:t>
            </a:r>
            <a:r>
              <a:rPr sz="1100" spc="60" dirty="0">
                <a:latin typeface="Calibri"/>
                <a:cs typeface="Calibri"/>
              </a:rPr>
              <a:t>), </a:t>
            </a:r>
            <a:r>
              <a:rPr sz="1100" dirty="0">
                <a:latin typeface="Calibri"/>
                <a:cs typeface="Calibri"/>
              </a:rPr>
              <a:t>we</a:t>
            </a:r>
            <a:r>
              <a:rPr sz="1100" spc="190" dirty="0">
                <a:latin typeface="Calibri"/>
                <a:cs typeface="Calibri"/>
              </a:rPr>
              <a:t> </a:t>
            </a:r>
            <a:r>
              <a:rPr sz="1100" dirty="0">
                <a:latin typeface="Calibri"/>
                <a:cs typeface="Calibri"/>
              </a:rPr>
              <a:t>might</a:t>
            </a:r>
            <a:r>
              <a:rPr sz="1100" spc="190" dirty="0">
                <a:latin typeface="Calibri"/>
                <a:cs typeface="Calibri"/>
              </a:rPr>
              <a:t> </a:t>
            </a:r>
            <a:r>
              <a:rPr sz="1100" dirty="0">
                <a:latin typeface="Calibri"/>
                <a:cs typeface="Calibri"/>
              </a:rPr>
              <a:t>think</a:t>
            </a:r>
            <a:r>
              <a:rPr sz="1100" spc="190" dirty="0">
                <a:latin typeface="Calibri"/>
                <a:cs typeface="Calibri"/>
              </a:rPr>
              <a:t> </a:t>
            </a:r>
            <a:r>
              <a:rPr sz="1100" dirty="0">
                <a:latin typeface="Calibri"/>
                <a:cs typeface="Calibri"/>
              </a:rPr>
              <a:t>that</a:t>
            </a:r>
            <a:r>
              <a:rPr sz="1100" spc="190" dirty="0">
                <a:latin typeface="Calibri"/>
                <a:cs typeface="Calibri"/>
              </a:rPr>
              <a:t> </a:t>
            </a:r>
            <a:r>
              <a:rPr sz="1100" dirty="0">
                <a:latin typeface="Calibri"/>
                <a:cs typeface="Calibri"/>
              </a:rPr>
              <a:t>regression</a:t>
            </a:r>
            <a:r>
              <a:rPr sz="1100" spc="190" dirty="0">
                <a:latin typeface="Calibri"/>
                <a:cs typeface="Calibri"/>
              </a:rPr>
              <a:t> </a:t>
            </a:r>
            <a:r>
              <a:rPr sz="1100" dirty="0">
                <a:latin typeface="Calibri"/>
                <a:cs typeface="Calibri"/>
              </a:rPr>
              <a:t>is</a:t>
            </a:r>
            <a:r>
              <a:rPr sz="1100" spc="190" dirty="0">
                <a:latin typeface="Calibri"/>
                <a:cs typeface="Calibri"/>
              </a:rPr>
              <a:t> </a:t>
            </a:r>
            <a:r>
              <a:rPr sz="1100" dirty="0">
                <a:latin typeface="Calibri"/>
                <a:cs typeface="Calibri"/>
              </a:rPr>
              <a:t>perfect</a:t>
            </a:r>
            <a:r>
              <a:rPr sz="1100" spc="195" dirty="0">
                <a:latin typeface="Calibri"/>
                <a:cs typeface="Calibri"/>
              </a:rPr>
              <a:t> </a:t>
            </a:r>
            <a:r>
              <a:rPr sz="1100" dirty="0">
                <a:latin typeface="Calibri"/>
                <a:cs typeface="Calibri"/>
              </a:rPr>
              <a:t>for</a:t>
            </a:r>
            <a:r>
              <a:rPr sz="1100" spc="190" dirty="0">
                <a:latin typeface="Calibri"/>
                <a:cs typeface="Calibri"/>
              </a:rPr>
              <a:t> </a:t>
            </a:r>
            <a:r>
              <a:rPr sz="1100" dirty="0">
                <a:latin typeface="Calibri"/>
                <a:cs typeface="Calibri"/>
              </a:rPr>
              <a:t>this</a:t>
            </a:r>
            <a:r>
              <a:rPr sz="1100" spc="190" dirty="0">
                <a:latin typeface="Calibri"/>
                <a:cs typeface="Calibri"/>
              </a:rPr>
              <a:t> </a:t>
            </a:r>
            <a:r>
              <a:rPr sz="1100" spc="-10" dirty="0">
                <a:latin typeface="Calibri"/>
                <a:cs typeface="Calibri"/>
              </a:rPr>
              <a:t>task.</a:t>
            </a:r>
            <a:endParaRPr sz="1100" dirty="0">
              <a:latin typeface="Calibri"/>
              <a:cs typeface="Calibri"/>
            </a:endParaRPr>
          </a:p>
          <a:p>
            <a:pPr marL="391160" marR="30480" indent="-132715">
              <a:lnSpc>
                <a:spcPct val="102600"/>
              </a:lnSpc>
              <a:spcBef>
                <a:spcPts val="500"/>
              </a:spcBef>
              <a:buClr>
                <a:srgbClr val="3333B2"/>
              </a:buClr>
              <a:buSzPct val="90909"/>
              <a:buFont typeface="Cambria"/>
              <a:buChar char="•"/>
              <a:tabLst>
                <a:tab pos="391160" algn="l"/>
              </a:tabLst>
            </a:pPr>
            <a:r>
              <a:rPr sz="1100" dirty="0">
                <a:latin typeface="Calibri"/>
                <a:cs typeface="Calibri"/>
              </a:rPr>
              <a:t>However,</a:t>
            </a:r>
            <a:r>
              <a:rPr sz="1100" spc="215" dirty="0">
                <a:latin typeface="Calibri"/>
                <a:cs typeface="Calibri"/>
              </a:rPr>
              <a:t> </a:t>
            </a:r>
            <a:r>
              <a:rPr sz="1100" i="1" dirty="0">
                <a:solidFill>
                  <a:srgbClr val="009900"/>
                </a:solidFill>
                <a:latin typeface="Calibri"/>
                <a:cs typeface="Calibri"/>
              </a:rPr>
              <a:t>linear</a:t>
            </a:r>
            <a:r>
              <a:rPr sz="1100" i="1" spc="220" dirty="0">
                <a:solidFill>
                  <a:srgbClr val="009900"/>
                </a:solidFill>
                <a:latin typeface="Calibri"/>
                <a:cs typeface="Calibri"/>
              </a:rPr>
              <a:t> </a:t>
            </a:r>
            <a:r>
              <a:rPr sz="1100" dirty="0">
                <a:latin typeface="Calibri"/>
                <a:cs typeface="Calibri"/>
              </a:rPr>
              <a:t>regression</a:t>
            </a:r>
            <a:r>
              <a:rPr sz="1100" spc="225" dirty="0">
                <a:latin typeface="Calibri"/>
                <a:cs typeface="Calibri"/>
              </a:rPr>
              <a:t> </a:t>
            </a:r>
            <a:r>
              <a:rPr sz="1100" dirty="0">
                <a:latin typeface="Calibri"/>
                <a:cs typeface="Calibri"/>
              </a:rPr>
              <a:t>might</a:t>
            </a:r>
            <a:r>
              <a:rPr sz="1100" spc="220" dirty="0">
                <a:latin typeface="Calibri"/>
                <a:cs typeface="Calibri"/>
              </a:rPr>
              <a:t> </a:t>
            </a:r>
            <a:r>
              <a:rPr sz="1100" dirty="0">
                <a:latin typeface="Calibri"/>
                <a:cs typeface="Calibri"/>
              </a:rPr>
              <a:t>produce</a:t>
            </a:r>
            <a:r>
              <a:rPr sz="1100" spc="220" dirty="0">
                <a:latin typeface="Calibri"/>
                <a:cs typeface="Calibri"/>
              </a:rPr>
              <a:t> </a:t>
            </a:r>
            <a:r>
              <a:rPr sz="1100" dirty="0">
                <a:latin typeface="Calibri"/>
                <a:cs typeface="Calibri"/>
              </a:rPr>
              <a:t>probabilities</a:t>
            </a:r>
            <a:r>
              <a:rPr sz="1100" spc="225" dirty="0">
                <a:latin typeface="Calibri"/>
                <a:cs typeface="Calibri"/>
              </a:rPr>
              <a:t> </a:t>
            </a:r>
            <a:r>
              <a:rPr sz="1100" spc="-20" dirty="0">
                <a:latin typeface="Calibri"/>
                <a:cs typeface="Calibri"/>
              </a:rPr>
              <a:t>less </a:t>
            </a:r>
            <a:r>
              <a:rPr sz="1100" dirty="0">
                <a:latin typeface="Calibri"/>
                <a:cs typeface="Calibri"/>
              </a:rPr>
              <a:t>than</a:t>
            </a:r>
            <a:r>
              <a:rPr sz="1100" spc="180" dirty="0">
                <a:latin typeface="Calibri"/>
                <a:cs typeface="Calibri"/>
              </a:rPr>
              <a:t> </a:t>
            </a:r>
            <a:r>
              <a:rPr sz="1100" dirty="0">
                <a:latin typeface="Calibri"/>
                <a:cs typeface="Calibri"/>
              </a:rPr>
              <a:t>zero</a:t>
            </a:r>
            <a:r>
              <a:rPr sz="1100" spc="185" dirty="0">
                <a:latin typeface="Calibri"/>
                <a:cs typeface="Calibri"/>
              </a:rPr>
              <a:t> </a:t>
            </a:r>
            <a:r>
              <a:rPr sz="1100" dirty="0">
                <a:latin typeface="Calibri"/>
                <a:cs typeface="Calibri"/>
              </a:rPr>
              <a:t>or</a:t>
            </a:r>
            <a:r>
              <a:rPr sz="1100" spc="185" dirty="0">
                <a:latin typeface="Calibri"/>
                <a:cs typeface="Calibri"/>
              </a:rPr>
              <a:t> </a:t>
            </a:r>
            <a:r>
              <a:rPr sz="1100" dirty="0">
                <a:latin typeface="Calibri"/>
                <a:cs typeface="Calibri"/>
              </a:rPr>
              <a:t>bigger</a:t>
            </a:r>
            <a:r>
              <a:rPr sz="1100" spc="180" dirty="0">
                <a:latin typeface="Calibri"/>
                <a:cs typeface="Calibri"/>
              </a:rPr>
              <a:t> </a:t>
            </a:r>
            <a:r>
              <a:rPr sz="1100" dirty="0">
                <a:latin typeface="Calibri"/>
                <a:cs typeface="Calibri"/>
              </a:rPr>
              <a:t>than</a:t>
            </a:r>
            <a:r>
              <a:rPr sz="1100" spc="185" dirty="0">
                <a:latin typeface="Calibri"/>
                <a:cs typeface="Calibri"/>
              </a:rPr>
              <a:t> </a:t>
            </a:r>
            <a:r>
              <a:rPr sz="1100" dirty="0">
                <a:latin typeface="Calibri"/>
                <a:cs typeface="Calibri"/>
              </a:rPr>
              <a:t>one.</a:t>
            </a:r>
            <a:r>
              <a:rPr sz="1100" spc="325" dirty="0">
                <a:latin typeface="Calibri"/>
                <a:cs typeface="Calibri"/>
              </a:rPr>
              <a:t> </a:t>
            </a:r>
            <a:r>
              <a:rPr sz="1100" i="1" dirty="0">
                <a:solidFill>
                  <a:srgbClr val="009900"/>
                </a:solidFill>
                <a:latin typeface="Calibri"/>
                <a:cs typeface="Calibri"/>
              </a:rPr>
              <a:t>Logistic</a:t>
            </a:r>
            <a:r>
              <a:rPr sz="1100" i="1" spc="215" dirty="0">
                <a:solidFill>
                  <a:srgbClr val="009900"/>
                </a:solidFill>
                <a:latin typeface="Calibri"/>
                <a:cs typeface="Calibri"/>
              </a:rPr>
              <a:t> </a:t>
            </a:r>
            <a:r>
              <a:rPr sz="1100" i="1" dirty="0">
                <a:solidFill>
                  <a:srgbClr val="009900"/>
                </a:solidFill>
                <a:latin typeface="Calibri"/>
                <a:cs typeface="Calibri"/>
              </a:rPr>
              <a:t>regression</a:t>
            </a:r>
            <a:r>
              <a:rPr sz="1100" i="1" spc="180" dirty="0">
                <a:solidFill>
                  <a:srgbClr val="009900"/>
                </a:solidFill>
                <a:latin typeface="Calibri"/>
                <a:cs typeface="Calibri"/>
              </a:rPr>
              <a:t> </a:t>
            </a:r>
            <a:r>
              <a:rPr sz="1100" dirty="0">
                <a:latin typeface="Calibri"/>
                <a:cs typeface="Calibri"/>
              </a:rPr>
              <a:t>is</a:t>
            </a:r>
            <a:r>
              <a:rPr sz="1100" spc="185" dirty="0">
                <a:latin typeface="Calibri"/>
                <a:cs typeface="Calibri"/>
              </a:rPr>
              <a:t> </a:t>
            </a:r>
            <a:r>
              <a:rPr sz="1100" spc="-20" dirty="0">
                <a:latin typeface="Calibri"/>
                <a:cs typeface="Calibri"/>
              </a:rPr>
              <a:t>more </a:t>
            </a:r>
            <a:r>
              <a:rPr sz="1100" spc="-10" dirty="0">
                <a:latin typeface="Calibri"/>
                <a:cs typeface="Calibri"/>
              </a:rPr>
              <a:t>appropriate.</a:t>
            </a:r>
            <a:endParaRPr sz="1100" dirty="0">
              <a:latin typeface="Calibri"/>
              <a:cs typeface="Calibri"/>
            </a:endParaRPr>
          </a:p>
        </p:txBody>
      </p:sp>
      <p:sp>
        <p:nvSpPr>
          <p:cNvPr id="9" name="Left Brace 8">
            <a:extLst>
              <a:ext uri="{FF2B5EF4-FFF2-40B4-BE49-F238E27FC236}">
                <a16:creationId xmlns:a16="http://schemas.microsoft.com/office/drawing/2014/main" id="{BC9541EE-CD61-67FB-00A4-85C9633BB167}"/>
              </a:ext>
            </a:extLst>
          </p:cNvPr>
          <p:cNvSpPr/>
          <p:nvPr/>
        </p:nvSpPr>
        <p:spPr>
          <a:xfrm>
            <a:off x="2067382" y="643469"/>
            <a:ext cx="124345" cy="5535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JO"/>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368" y="191298"/>
            <a:ext cx="3733800" cy="232756"/>
          </a:xfrm>
          <a:prstGeom prst="rect">
            <a:avLst/>
          </a:prstGeom>
        </p:spPr>
        <p:txBody>
          <a:bodyPr vert="horz" wrap="square" lIns="0" tIns="17145" rIns="0" bIns="0" rtlCol="0">
            <a:spAutoFit/>
          </a:bodyPr>
          <a:lstStyle/>
          <a:p>
            <a:pPr marL="551180">
              <a:lnSpc>
                <a:spcPct val="100000"/>
              </a:lnSpc>
              <a:spcBef>
                <a:spcPts val="135"/>
              </a:spcBef>
            </a:pPr>
            <a:r>
              <a:rPr spc="60" dirty="0"/>
              <a:t>Linear</a:t>
            </a:r>
            <a:r>
              <a:rPr spc="195" dirty="0"/>
              <a:t> </a:t>
            </a:r>
            <a:r>
              <a:rPr dirty="0"/>
              <a:t>versus</a:t>
            </a:r>
            <a:r>
              <a:rPr spc="200" dirty="0"/>
              <a:t> </a:t>
            </a:r>
            <a:r>
              <a:rPr spc="60" dirty="0"/>
              <a:t>Logistic</a:t>
            </a:r>
            <a:r>
              <a:rPr spc="200" dirty="0"/>
              <a:t> </a:t>
            </a:r>
            <a:r>
              <a:rPr spc="-10" dirty="0"/>
              <a:t>Regression</a:t>
            </a:r>
          </a:p>
        </p:txBody>
      </p:sp>
      <p:sp>
        <p:nvSpPr>
          <p:cNvPr id="3" name="object 3"/>
          <p:cNvSpPr/>
          <p:nvPr/>
        </p:nvSpPr>
        <p:spPr>
          <a:xfrm>
            <a:off x="614044" y="951037"/>
            <a:ext cx="1538605" cy="1150620"/>
          </a:xfrm>
          <a:custGeom>
            <a:avLst/>
            <a:gdLst/>
            <a:ahLst/>
            <a:cxnLst/>
            <a:rect l="l" t="t" r="r" b="b"/>
            <a:pathLst>
              <a:path w="1538605" h="1150620">
                <a:moveTo>
                  <a:pt x="90954" y="1114991"/>
                </a:moveTo>
                <a:lnTo>
                  <a:pt x="1401822" y="1114991"/>
                </a:lnTo>
              </a:path>
              <a:path w="1538605" h="1150620">
                <a:moveTo>
                  <a:pt x="90954" y="1114991"/>
                </a:moveTo>
                <a:lnTo>
                  <a:pt x="90954" y="1150276"/>
                </a:lnTo>
              </a:path>
              <a:path w="1538605" h="1150620">
                <a:moveTo>
                  <a:pt x="353137" y="1114991"/>
                </a:moveTo>
                <a:lnTo>
                  <a:pt x="353137" y="1150276"/>
                </a:lnTo>
              </a:path>
              <a:path w="1538605" h="1150620">
                <a:moveTo>
                  <a:pt x="615320" y="1114991"/>
                </a:moveTo>
                <a:lnTo>
                  <a:pt x="615320" y="1150276"/>
                </a:lnTo>
              </a:path>
              <a:path w="1538605" h="1150620">
                <a:moveTo>
                  <a:pt x="877456" y="1114991"/>
                </a:moveTo>
                <a:lnTo>
                  <a:pt x="877456" y="1150276"/>
                </a:lnTo>
              </a:path>
              <a:path w="1538605" h="1150620">
                <a:moveTo>
                  <a:pt x="1139639" y="1114991"/>
                </a:moveTo>
                <a:lnTo>
                  <a:pt x="1139639" y="1150276"/>
                </a:lnTo>
              </a:path>
              <a:path w="1538605" h="1150620">
                <a:moveTo>
                  <a:pt x="1401822" y="1114991"/>
                </a:moveTo>
                <a:lnTo>
                  <a:pt x="1401822" y="1150276"/>
                </a:lnTo>
              </a:path>
              <a:path w="1538605" h="1150620">
                <a:moveTo>
                  <a:pt x="35284" y="987673"/>
                </a:moveTo>
                <a:lnTo>
                  <a:pt x="35284" y="127321"/>
                </a:lnTo>
              </a:path>
              <a:path w="1538605" h="1150620">
                <a:moveTo>
                  <a:pt x="35284" y="987673"/>
                </a:moveTo>
                <a:lnTo>
                  <a:pt x="0" y="987673"/>
                </a:lnTo>
              </a:path>
              <a:path w="1538605" h="1150620">
                <a:moveTo>
                  <a:pt x="35284" y="815611"/>
                </a:moveTo>
                <a:lnTo>
                  <a:pt x="0" y="815611"/>
                </a:lnTo>
              </a:path>
              <a:path w="1538605" h="1150620">
                <a:moveTo>
                  <a:pt x="35284" y="643554"/>
                </a:moveTo>
                <a:lnTo>
                  <a:pt x="0" y="643554"/>
                </a:lnTo>
              </a:path>
              <a:path w="1538605" h="1150620">
                <a:moveTo>
                  <a:pt x="35284" y="471443"/>
                </a:moveTo>
                <a:lnTo>
                  <a:pt x="0" y="471443"/>
                </a:lnTo>
              </a:path>
              <a:path w="1538605" h="1150620">
                <a:moveTo>
                  <a:pt x="35284" y="299378"/>
                </a:moveTo>
                <a:lnTo>
                  <a:pt x="0" y="299378"/>
                </a:lnTo>
              </a:path>
              <a:path w="1538605" h="1150620">
                <a:moveTo>
                  <a:pt x="35284" y="127321"/>
                </a:moveTo>
                <a:lnTo>
                  <a:pt x="0" y="127321"/>
                </a:lnTo>
              </a:path>
              <a:path w="1538605" h="1150620">
                <a:moveTo>
                  <a:pt x="35284" y="1114991"/>
                </a:moveTo>
                <a:lnTo>
                  <a:pt x="1538402" y="1114991"/>
                </a:lnTo>
                <a:lnTo>
                  <a:pt x="1538402" y="0"/>
                </a:lnTo>
                <a:lnTo>
                  <a:pt x="35284" y="0"/>
                </a:lnTo>
                <a:lnTo>
                  <a:pt x="35284" y="1114991"/>
                </a:lnTo>
              </a:path>
            </a:pathLst>
          </a:custGeom>
          <a:ln w="3675">
            <a:solidFill>
              <a:srgbClr val="000000"/>
            </a:solidFill>
          </a:ln>
        </p:spPr>
        <p:txBody>
          <a:bodyPr wrap="square" lIns="0" tIns="0" rIns="0" bIns="0" rtlCol="0"/>
          <a:lstStyle/>
          <a:p>
            <a:endParaRPr/>
          </a:p>
        </p:txBody>
      </p:sp>
      <p:sp>
        <p:nvSpPr>
          <p:cNvPr id="4" name="object 4"/>
          <p:cNvSpPr txBox="1"/>
          <p:nvPr/>
        </p:nvSpPr>
        <p:spPr>
          <a:xfrm>
            <a:off x="675949" y="2121545"/>
            <a:ext cx="58419" cy="96520"/>
          </a:xfrm>
          <a:prstGeom prst="rect">
            <a:avLst/>
          </a:prstGeom>
        </p:spPr>
        <p:txBody>
          <a:bodyPr vert="horz" wrap="square" lIns="0" tIns="13970" rIns="0" bIns="0" rtlCol="0">
            <a:spAutoFit/>
          </a:bodyPr>
          <a:lstStyle/>
          <a:p>
            <a:pPr marL="12700">
              <a:lnSpc>
                <a:spcPct val="100000"/>
              </a:lnSpc>
              <a:spcBef>
                <a:spcPts val="110"/>
              </a:spcBef>
            </a:pPr>
            <a:r>
              <a:rPr sz="450" spc="-50" dirty="0">
                <a:latin typeface="Microsoft Sans Serif"/>
                <a:cs typeface="Microsoft Sans Serif"/>
              </a:rPr>
              <a:t>0</a:t>
            </a:r>
            <a:endParaRPr sz="450">
              <a:latin typeface="Microsoft Sans Serif"/>
              <a:cs typeface="Microsoft Sans Serif"/>
            </a:endParaRPr>
          </a:p>
        </p:txBody>
      </p:sp>
      <p:sp>
        <p:nvSpPr>
          <p:cNvPr id="5" name="object 5"/>
          <p:cNvSpPr txBox="1"/>
          <p:nvPr/>
        </p:nvSpPr>
        <p:spPr>
          <a:xfrm>
            <a:off x="905435" y="2121545"/>
            <a:ext cx="1188720" cy="96520"/>
          </a:xfrm>
          <a:prstGeom prst="rect">
            <a:avLst/>
          </a:prstGeom>
        </p:spPr>
        <p:txBody>
          <a:bodyPr vert="horz" wrap="square" lIns="0" tIns="13970" rIns="0" bIns="0" rtlCol="0">
            <a:spAutoFit/>
          </a:bodyPr>
          <a:lstStyle/>
          <a:p>
            <a:pPr marL="12700">
              <a:lnSpc>
                <a:spcPct val="100000"/>
              </a:lnSpc>
              <a:spcBef>
                <a:spcPts val="110"/>
              </a:spcBef>
              <a:tabLst>
                <a:tab pos="258445" algn="l"/>
                <a:tab pos="520065" algn="l"/>
                <a:tab pos="782320" algn="l"/>
                <a:tab pos="1044575" algn="l"/>
              </a:tabLst>
            </a:pPr>
            <a:r>
              <a:rPr sz="450" spc="-25" dirty="0">
                <a:latin typeface="Microsoft Sans Serif"/>
                <a:cs typeface="Microsoft Sans Serif"/>
              </a:rPr>
              <a:t>500</a:t>
            </a:r>
            <a:r>
              <a:rPr sz="450" dirty="0">
                <a:latin typeface="Microsoft Sans Serif"/>
                <a:cs typeface="Microsoft Sans Serif"/>
              </a:rPr>
              <a:t>	</a:t>
            </a:r>
            <a:r>
              <a:rPr sz="450" spc="-20" dirty="0">
                <a:latin typeface="Microsoft Sans Serif"/>
                <a:cs typeface="Microsoft Sans Serif"/>
              </a:rPr>
              <a:t>1000</a:t>
            </a:r>
            <a:r>
              <a:rPr sz="450" dirty="0">
                <a:latin typeface="Microsoft Sans Serif"/>
                <a:cs typeface="Microsoft Sans Serif"/>
              </a:rPr>
              <a:t>	</a:t>
            </a:r>
            <a:r>
              <a:rPr sz="450" spc="-20" dirty="0">
                <a:latin typeface="Microsoft Sans Serif"/>
                <a:cs typeface="Microsoft Sans Serif"/>
              </a:rPr>
              <a:t>1500</a:t>
            </a:r>
            <a:r>
              <a:rPr sz="450" dirty="0">
                <a:latin typeface="Microsoft Sans Serif"/>
                <a:cs typeface="Microsoft Sans Serif"/>
              </a:rPr>
              <a:t>	</a:t>
            </a:r>
            <a:r>
              <a:rPr sz="450" spc="-20" dirty="0">
                <a:latin typeface="Microsoft Sans Serif"/>
                <a:cs typeface="Microsoft Sans Serif"/>
              </a:rPr>
              <a:t>2000</a:t>
            </a:r>
            <a:r>
              <a:rPr sz="450" dirty="0">
                <a:latin typeface="Microsoft Sans Serif"/>
                <a:cs typeface="Microsoft Sans Serif"/>
              </a:rPr>
              <a:t>	</a:t>
            </a:r>
            <a:r>
              <a:rPr sz="450" spc="-20" dirty="0">
                <a:latin typeface="Microsoft Sans Serif"/>
                <a:cs typeface="Microsoft Sans Serif"/>
              </a:rPr>
              <a:t>2500</a:t>
            </a:r>
            <a:endParaRPr sz="450">
              <a:latin typeface="Microsoft Sans Serif"/>
              <a:cs typeface="Microsoft Sans Serif"/>
            </a:endParaRPr>
          </a:p>
        </p:txBody>
      </p:sp>
      <p:sp>
        <p:nvSpPr>
          <p:cNvPr id="6" name="object 6"/>
          <p:cNvSpPr txBox="1"/>
          <p:nvPr/>
        </p:nvSpPr>
        <p:spPr>
          <a:xfrm>
            <a:off x="506633" y="1713078"/>
            <a:ext cx="84455" cy="279400"/>
          </a:xfrm>
          <a:prstGeom prst="rect">
            <a:avLst/>
          </a:prstGeom>
        </p:spPr>
        <p:txBody>
          <a:bodyPr vert="vert270" wrap="square" lIns="0" tIns="635" rIns="0" bIns="0" rtlCol="0">
            <a:spAutoFit/>
          </a:bodyPr>
          <a:lstStyle/>
          <a:p>
            <a:pPr marL="12700">
              <a:lnSpc>
                <a:spcPct val="100000"/>
              </a:lnSpc>
              <a:spcBef>
                <a:spcPts val="5"/>
              </a:spcBef>
            </a:pPr>
            <a:r>
              <a:rPr sz="450" dirty="0">
                <a:latin typeface="Microsoft Sans Serif"/>
                <a:cs typeface="Microsoft Sans Serif"/>
              </a:rPr>
              <a:t>0.0</a:t>
            </a:r>
            <a:r>
              <a:rPr sz="450" spc="250" dirty="0">
                <a:latin typeface="Microsoft Sans Serif"/>
                <a:cs typeface="Microsoft Sans Serif"/>
              </a:rPr>
              <a:t>  </a:t>
            </a:r>
            <a:r>
              <a:rPr sz="450" spc="-25" dirty="0">
                <a:latin typeface="Microsoft Sans Serif"/>
                <a:cs typeface="Microsoft Sans Serif"/>
              </a:rPr>
              <a:t>0.2</a:t>
            </a:r>
            <a:endParaRPr sz="450">
              <a:latin typeface="Microsoft Sans Serif"/>
              <a:cs typeface="Microsoft Sans Serif"/>
            </a:endParaRPr>
          </a:p>
        </p:txBody>
      </p:sp>
      <p:sp>
        <p:nvSpPr>
          <p:cNvPr id="7" name="object 7"/>
          <p:cNvSpPr txBox="1"/>
          <p:nvPr/>
        </p:nvSpPr>
        <p:spPr>
          <a:xfrm>
            <a:off x="506633" y="1541015"/>
            <a:ext cx="84455" cy="107314"/>
          </a:xfrm>
          <a:prstGeom prst="rect">
            <a:avLst/>
          </a:prstGeom>
        </p:spPr>
        <p:txBody>
          <a:bodyPr vert="vert270" wrap="square" lIns="0" tIns="635" rIns="0" bIns="0" rtlCol="0">
            <a:spAutoFit/>
          </a:bodyPr>
          <a:lstStyle/>
          <a:p>
            <a:pPr marL="12700">
              <a:lnSpc>
                <a:spcPct val="100000"/>
              </a:lnSpc>
              <a:spcBef>
                <a:spcPts val="5"/>
              </a:spcBef>
            </a:pPr>
            <a:r>
              <a:rPr sz="450" spc="-25" dirty="0">
                <a:latin typeface="Microsoft Sans Serif"/>
                <a:cs typeface="Microsoft Sans Serif"/>
              </a:rPr>
              <a:t>0.4</a:t>
            </a:r>
            <a:endParaRPr sz="450">
              <a:latin typeface="Microsoft Sans Serif"/>
              <a:cs typeface="Microsoft Sans Serif"/>
            </a:endParaRPr>
          </a:p>
        </p:txBody>
      </p:sp>
      <p:sp>
        <p:nvSpPr>
          <p:cNvPr id="8" name="object 8"/>
          <p:cNvSpPr txBox="1"/>
          <p:nvPr/>
        </p:nvSpPr>
        <p:spPr>
          <a:xfrm>
            <a:off x="506633" y="1368906"/>
            <a:ext cx="84455" cy="107314"/>
          </a:xfrm>
          <a:prstGeom prst="rect">
            <a:avLst/>
          </a:prstGeom>
        </p:spPr>
        <p:txBody>
          <a:bodyPr vert="vert270" wrap="square" lIns="0" tIns="635" rIns="0" bIns="0" rtlCol="0">
            <a:spAutoFit/>
          </a:bodyPr>
          <a:lstStyle/>
          <a:p>
            <a:pPr marL="12700">
              <a:lnSpc>
                <a:spcPct val="100000"/>
              </a:lnSpc>
              <a:spcBef>
                <a:spcPts val="5"/>
              </a:spcBef>
            </a:pPr>
            <a:r>
              <a:rPr sz="450" spc="-25" dirty="0">
                <a:latin typeface="Microsoft Sans Serif"/>
                <a:cs typeface="Microsoft Sans Serif"/>
              </a:rPr>
              <a:t>0.6</a:t>
            </a:r>
            <a:endParaRPr sz="450">
              <a:latin typeface="Microsoft Sans Serif"/>
              <a:cs typeface="Microsoft Sans Serif"/>
            </a:endParaRPr>
          </a:p>
        </p:txBody>
      </p:sp>
      <p:sp>
        <p:nvSpPr>
          <p:cNvPr id="9" name="object 9"/>
          <p:cNvSpPr txBox="1"/>
          <p:nvPr/>
        </p:nvSpPr>
        <p:spPr>
          <a:xfrm>
            <a:off x="506633" y="1024783"/>
            <a:ext cx="84455" cy="279400"/>
          </a:xfrm>
          <a:prstGeom prst="rect">
            <a:avLst/>
          </a:prstGeom>
        </p:spPr>
        <p:txBody>
          <a:bodyPr vert="vert270" wrap="square" lIns="0" tIns="635" rIns="0" bIns="0" rtlCol="0">
            <a:spAutoFit/>
          </a:bodyPr>
          <a:lstStyle/>
          <a:p>
            <a:pPr marL="12700">
              <a:lnSpc>
                <a:spcPct val="100000"/>
              </a:lnSpc>
              <a:spcBef>
                <a:spcPts val="5"/>
              </a:spcBef>
            </a:pPr>
            <a:r>
              <a:rPr sz="450" dirty="0">
                <a:latin typeface="Microsoft Sans Serif"/>
                <a:cs typeface="Microsoft Sans Serif"/>
              </a:rPr>
              <a:t>0.8</a:t>
            </a:r>
            <a:r>
              <a:rPr sz="450" spc="250" dirty="0">
                <a:latin typeface="Microsoft Sans Serif"/>
                <a:cs typeface="Microsoft Sans Serif"/>
              </a:rPr>
              <a:t>  </a:t>
            </a:r>
            <a:r>
              <a:rPr sz="450" spc="-25" dirty="0">
                <a:latin typeface="Microsoft Sans Serif"/>
                <a:cs typeface="Microsoft Sans Serif"/>
              </a:rPr>
              <a:t>1.0</a:t>
            </a:r>
            <a:endParaRPr sz="450">
              <a:latin typeface="Microsoft Sans Serif"/>
              <a:cs typeface="Microsoft Sans Serif"/>
            </a:endParaRPr>
          </a:p>
        </p:txBody>
      </p:sp>
      <p:sp>
        <p:nvSpPr>
          <p:cNvPr id="10" name="object 10"/>
          <p:cNvSpPr txBox="1"/>
          <p:nvPr/>
        </p:nvSpPr>
        <p:spPr>
          <a:xfrm>
            <a:off x="347294" y="2238179"/>
            <a:ext cx="3914140" cy="752475"/>
          </a:xfrm>
          <a:prstGeom prst="rect">
            <a:avLst/>
          </a:prstGeom>
        </p:spPr>
        <p:txBody>
          <a:bodyPr vert="horz" wrap="square" lIns="0" tIns="13335" rIns="0" bIns="0" rtlCol="0">
            <a:spAutoFit/>
          </a:bodyPr>
          <a:lstStyle/>
          <a:p>
            <a:pPr marL="902969">
              <a:lnSpc>
                <a:spcPct val="100000"/>
              </a:lnSpc>
              <a:spcBef>
                <a:spcPts val="105"/>
              </a:spcBef>
              <a:tabLst>
                <a:tab pos="2843530" algn="l"/>
              </a:tabLst>
            </a:pPr>
            <a:r>
              <a:rPr sz="650" spc="-10" dirty="0">
                <a:latin typeface="Microsoft Sans Serif"/>
                <a:cs typeface="Microsoft Sans Serif"/>
              </a:rPr>
              <a:t>Balance</a:t>
            </a:r>
            <a:r>
              <a:rPr sz="650" dirty="0">
                <a:latin typeface="Microsoft Sans Serif"/>
                <a:cs typeface="Microsoft Sans Serif"/>
              </a:rPr>
              <a:t>	</a:t>
            </a:r>
            <a:r>
              <a:rPr sz="650" spc="-10" dirty="0">
                <a:latin typeface="Microsoft Sans Serif"/>
                <a:cs typeface="Microsoft Sans Serif"/>
              </a:rPr>
              <a:t>Balance</a:t>
            </a:r>
            <a:endParaRPr sz="650">
              <a:latin typeface="Microsoft Sans Serif"/>
              <a:cs typeface="Microsoft Sans Serif"/>
            </a:endParaRPr>
          </a:p>
          <a:p>
            <a:pPr>
              <a:lnSpc>
                <a:spcPct val="100000"/>
              </a:lnSpc>
              <a:spcBef>
                <a:spcPts val="140"/>
              </a:spcBef>
            </a:pPr>
            <a:endParaRPr sz="650">
              <a:latin typeface="Microsoft Sans Serif"/>
              <a:cs typeface="Microsoft Sans Serif"/>
            </a:endParaRPr>
          </a:p>
          <a:p>
            <a:pPr marL="12700" marR="5080">
              <a:lnSpc>
                <a:spcPct val="102600"/>
              </a:lnSpc>
            </a:pPr>
            <a:r>
              <a:rPr sz="1100" spc="65" dirty="0">
                <a:latin typeface="Calibri"/>
                <a:cs typeface="Calibri"/>
              </a:rPr>
              <a:t>The</a:t>
            </a:r>
            <a:r>
              <a:rPr sz="1100" spc="135" dirty="0">
                <a:latin typeface="Calibri"/>
                <a:cs typeface="Calibri"/>
              </a:rPr>
              <a:t> </a:t>
            </a:r>
            <a:r>
              <a:rPr sz="1100" dirty="0">
                <a:latin typeface="Calibri"/>
                <a:cs typeface="Calibri"/>
              </a:rPr>
              <a:t>orange</a:t>
            </a:r>
            <a:r>
              <a:rPr sz="1100" spc="135" dirty="0">
                <a:latin typeface="Calibri"/>
                <a:cs typeface="Calibri"/>
              </a:rPr>
              <a:t> </a:t>
            </a:r>
            <a:r>
              <a:rPr sz="1100" dirty="0">
                <a:latin typeface="Calibri"/>
                <a:cs typeface="Calibri"/>
              </a:rPr>
              <a:t>marks</a:t>
            </a:r>
            <a:r>
              <a:rPr sz="1100" spc="135" dirty="0">
                <a:latin typeface="Calibri"/>
                <a:cs typeface="Calibri"/>
              </a:rPr>
              <a:t> </a:t>
            </a:r>
            <a:r>
              <a:rPr sz="1100" dirty="0">
                <a:latin typeface="Calibri"/>
                <a:cs typeface="Calibri"/>
              </a:rPr>
              <a:t>indicate</a:t>
            </a:r>
            <a:r>
              <a:rPr sz="1100" spc="135" dirty="0">
                <a:latin typeface="Calibri"/>
                <a:cs typeface="Calibri"/>
              </a:rPr>
              <a:t> </a:t>
            </a:r>
            <a:r>
              <a:rPr sz="1100" dirty="0">
                <a:latin typeface="Calibri"/>
                <a:cs typeface="Calibri"/>
              </a:rPr>
              <a:t>the</a:t>
            </a:r>
            <a:r>
              <a:rPr sz="1100" spc="135" dirty="0">
                <a:latin typeface="Calibri"/>
                <a:cs typeface="Calibri"/>
              </a:rPr>
              <a:t> </a:t>
            </a:r>
            <a:r>
              <a:rPr sz="1100" dirty="0">
                <a:latin typeface="Calibri"/>
                <a:cs typeface="Calibri"/>
              </a:rPr>
              <a:t>response</a:t>
            </a:r>
            <a:r>
              <a:rPr sz="1100" spc="140" dirty="0">
                <a:latin typeface="Calibri"/>
                <a:cs typeface="Calibri"/>
              </a:rPr>
              <a:t> </a:t>
            </a:r>
            <a:r>
              <a:rPr sz="1100" i="1" spc="90" dirty="0">
                <a:latin typeface="Calibri"/>
                <a:cs typeface="Calibri"/>
              </a:rPr>
              <a:t>Y</a:t>
            </a:r>
            <a:r>
              <a:rPr sz="1100" i="1" spc="10" dirty="0">
                <a:latin typeface="Calibri"/>
                <a:cs typeface="Calibri"/>
              </a:rPr>
              <a:t> </a:t>
            </a:r>
            <a:r>
              <a:rPr sz="1100" dirty="0">
                <a:latin typeface="Calibri"/>
                <a:cs typeface="Calibri"/>
              </a:rPr>
              <a:t>,</a:t>
            </a:r>
            <a:r>
              <a:rPr sz="1100" spc="140" dirty="0">
                <a:latin typeface="Calibri"/>
                <a:cs typeface="Calibri"/>
              </a:rPr>
              <a:t> </a:t>
            </a:r>
            <a:r>
              <a:rPr sz="1100" dirty="0">
                <a:latin typeface="Calibri"/>
                <a:cs typeface="Calibri"/>
              </a:rPr>
              <a:t>either</a:t>
            </a:r>
            <a:r>
              <a:rPr sz="1100" spc="135" dirty="0">
                <a:latin typeface="Calibri"/>
                <a:cs typeface="Calibri"/>
              </a:rPr>
              <a:t> </a:t>
            </a:r>
            <a:r>
              <a:rPr sz="1100" dirty="0">
                <a:latin typeface="Calibri"/>
                <a:cs typeface="Calibri"/>
              </a:rPr>
              <a:t>0</a:t>
            </a:r>
            <a:r>
              <a:rPr sz="1100" spc="135" dirty="0">
                <a:latin typeface="Calibri"/>
                <a:cs typeface="Calibri"/>
              </a:rPr>
              <a:t> </a:t>
            </a:r>
            <a:r>
              <a:rPr sz="1100" dirty="0">
                <a:latin typeface="Calibri"/>
                <a:cs typeface="Calibri"/>
              </a:rPr>
              <a:t>or</a:t>
            </a:r>
            <a:r>
              <a:rPr sz="1100" spc="135" dirty="0">
                <a:latin typeface="Calibri"/>
                <a:cs typeface="Calibri"/>
              </a:rPr>
              <a:t> </a:t>
            </a:r>
            <a:r>
              <a:rPr sz="1100" dirty="0">
                <a:latin typeface="Calibri"/>
                <a:cs typeface="Calibri"/>
              </a:rPr>
              <a:t>1.</a:t>
            </a:r>
            <a:r>
              <a:rPr sz="1100" spc="275" dirty="0">
                <a:latin typeface="Calibri"/>
                <a:cs typeface="Calibri"/>
              </a:rPr>
              <a:t> </a:t>
            </a:r>
            <a:r>
              <a:rPr sz="1100" spc="-10" dirty="0">
                <a:latin typeface="Calibri"/>
                <a:cs typeface="Calibri"/>
              </a:rPr>
              <a:t>Linear </a:t>
            </a:r>
            <a:r>
              <a:rPr sz="1100" dirty="0">
                <a:latin typeface="Calibri"/>
                <a:cs typeface="Calibri"/>
              </a:rPr>
              <a:t>regression</a:t>
            </a:r>
            <a:r>
              <a:rPr sz="1100" spc="125" dirty="0">
                <a:latin typeface="Calibri"/>
                <a:cs typeface="Calibri"/>
              </a:rPr>
              <a:t> </a:t>
            </a:r>
            <a:r>
              <a:rPr sz="1100" dirty="0">
                <a:latin typeface="Calibri"/>
                <a:cs typeface="Calibri"/>
              </a:rPr>
              <a:t>does</a:t>
            </a:r>
            <a:r>
              <a:rPr sz="1100" spc="130" dirty="0">
                <a:latin typeface="Calibri"/>
                <a:cs typeface="Calibri"/>
              </a:rPr>
              <a:t> </a:t>
            </a:r>
            <a:r>
              <a:rPr sz="1100" dirty="0">
                <a:latin typeface="Calibri"/>
                <a:cs typeface="Calibri"/>
              </a:rPr>
              <a:t>not</a:t>
            </a:r>
            <a:r>
              <a:rPr sz="1100" spc="130" dirty="0">
                <a:latin typeface="Calibri"/>
                <a:cs typeface="Calibri"/>
              </a:rPr>
              <a:t> </a:t>
            </a:r>
            <a:r>
              <a:rPr sz="1100" dirty="0">
                <a:latin typeface="Calibri"/>
                <a:cs typeface="Calibri"/>
              </a:rPr>
              <a:t>estimate</a:t>
            </a:r>
            <a:r>
              <a:rPr sz="1100" spc="130" dirty="0">
                <a:latin typeface="Calibri"/>
                <a:cs typeface="Calibri"/>
              </a:rPr>
              <a:t> </a:t>
            </a:r>
            <a:r>
              <a:rPr sz="1100" spc="95" dirty="0">
                <a:latin typeface="Calibri"/>
                <a:cs typeface="Calibri"/>
              </a:rPr>
              <a:t>Pr(</a:t>
            </a:r>
            <a:r>
              <a:rPr sz="1100" i="1" spc="95" dirty="0">
                <a:latin typeface="Calibri"/>
                <a:cs typeface="Calibri"/>
              </a:rPr>
              <a:t>Y</a:t>
            </a:r>
            <a:r>
              <a:rPr sz="1100" i="1" spc="320" dirty="0">
                <a:latin typeface="Calibri"/>
                <a:cs typeface="Calibri"/>
              </a:rPr>
              <a:t> </a:t>
            </a:r>
            <a:r>
              <a:rPr sz="1100" spc="295" dirty="0">
                <a:latin typeface="Calibri"/>
                <a:cs typeface="Calibri"/>
              </a:rPr>
              <a:t>=</a:t>
            </a:r>
            <a:r>
              <a:rPr sz="1100" spc="65" dirty="0">
                <a:latin typeface="Calibri"/>
                <a:cs typeface="Calibri"/>
              </a:rPr>
              <a:t> </a:t>
            </a:r>
            <a:r>
              <a:rPr sz="1100" spc="105" dirty="0">
                <a:latin typeface="Calibri"/>
                <a:cs typeface="Calibri"/>
              </a:rPr>
              <a:t>1</a:t>
            </a:r>
            <a:r>
              <a:rPr sz="1100" spc="105" dirty="0">
                <a:latin typeface="Cambria"/>
                <a:cs typeface="Cambria"/>
              </a:rPr>
              <a:t>|</a:t>
            </a:r>
            <a:r>
              <a:rPr sz="1100" i="1" spc="105" dirty="0">
                <a:latin typeface="Calibri"/>
                <a:cs typeface="Calibri"/>
              </a:rPr>
              <a:t>X</a:t>
            </a:r>
            <a:r>
              <a:rPr sz="1100" spc="105" dirty="0">
                <a:latin typeface="Calibri"/>
                <a:cs typeface="Calibri"/>
              </a:rPr>
              <a:t>)</a:t>
            </a:r>
            <a:r>
              <a:rPr sz="1100" spc="130" dirty="0">
                <a:latin typeface="Calibri"/>
                <a:cs typeface="Calibri"/>
              </a:rPr>
              <a:t> </a:t>
            </a:r>
            <a:r>
              <a:rPr sz="1100" dirty="0">
                <a:latin typeface="Calibri"/>
                <a:cs typeface="Calibri"/>
              </a:rPr>
              <a:t>well.</a:t>
            </a:r>
            <a:r>
              <a:rPr sz="1100" spc="254" dirty="0">
                <a:latin typeface="Calibri"/>
                <a:cs typeface="Calibri"/>
              </a:rPr>
              <a:t> </a:t>
            </a:r>
            <a:r>
              <a:rPr sz="1100" spc="-10" dirty="0">
                <a:latin typeface="Calibri"/>
                <a:cs typeface="Calibri"/>
              </a:rPr>
              <a:t>Logistic </a:t>
            </a:r>
            <a:r>
              <a:rPr sz="1100" dirty="0">
                <a:latin typeface="Calibri"/>
                <a:cs typeface="Calibri"/>
              </a:rPr>
              <a:t>regression</a:t>
            </a:r>
            <a:r>
              <a:rPr sz="1100" spc="120" dirty="0">
                <a:latin typeface="Calibri"/>
                <a:cs typeface="Calibri"/>
              </a:rPr>
              <a:t> </a:t>
            </a:r>
            <a:r>
              <a:rPr sz="1100" dirty="0">
                <a:latin typeface="Calibri"/>
                <a:cs typeface="Calibri"/>
              </a:rPr>
              <a:t>seems</a:t>
            </a:r>
            <a:r>
              <a:rPr sz="1100" spc="120" dirty="0">
                <a:latin typeface="Calibri"/>
                <a:cs typeface="Calibri"/>
              </a:rPr>
              <a:t> </a:t>
            </a:r>
            <a:r>
              <a:rPr sz="1100" dirty="0">
                <a:latin typeface="Calibri"/>
                <a:cs typeface="Calibri"/>
              </a:rPr>
              <a:t>well</a:t>
            </a:r>
            <a:r>
              <a:rPr sz="1100" spc="125" dirty="0">
                <a:latin typeface="Calibri"/>
                <a:cs typeface="Calibri"/>
              </a:rPr>
              <a:t> </a:t>
            </a:r>
            <a:r>
              <a:rPr sz="1100" dirty="0">
                <a:latin typeface="Calibri"/>
                <a:cs typeface="Calibri"/>
              </a:rPr>
              <a:t>suited</a:t>
            </a:r>
            <a:r>
              <a:rPr sz="1100" spc="120" dirty="0">
                <a:latin typeface="Calibri"/>
                <a:cs typeface="Calibri"/>
              </a:rPr>
              <a:t> </a:t>
            </a:r>
            <a:r>
              <a:rPr sz="1100" dirty="0">
                <a:latin typeface="Calibri"/>
                <a:cs typeface="Calibri"/>
              </a:rPr>
              <a:t>to</a:t>
            </a:r>
            <a:r>
              <a:rPr sz="1100" spc="120" dirty="0">
                <a:latin typeface="Calibri"/>
                <a:cs typeface="Calibri"/>
              </a:rPr>
              <a:t> </a:t>
            </a:r>
            <a:r>
              <a:rPr sz="1100" dirty="0">
                <a:latin typeface="Calibri"/>
                <a:cs typeface="Calibri"/>
              </a:rPr>
              <a:t>the</a:t>
            </a:r>
            <a:r>
              <a:rPr sz="1100" spc="120" dirty="0">
                <a:latin typeface="Calibri"/>
                <a:cs typeface="Calibri"/>
              </a:rPr>
              <a:t> </a:t>
            </a:r>
            <a:r>
              <a:rPr sz="1100" spc="-20" dirty="0">
                <a:latin typeface="Calibri"/>
                <a:cs typeface="Calibri"/>
              </a:rPr>
              <a:t>task.</a:t>
            </a:r>
            <a:endParaRPr sz="1100">
              <a:latin typeface="Calibri"/>
              <a:cs typeface="Calibri"/>
            </a:endParaRPr>
          </a:p>
        </p:txBody>
      </p:sp>
      <p:sp>
        <p:nvSpPr>
          <p:cNvPr id="11" name="object 11"/>
          <p:cNvSpPr txBox="1"/>
          <p:nvPr/>
        </p:nvSpPr>
        <p:spPr>
          <a:xfrm>
            <a:off x="346613" y="1114015"/>
            <a:ext cx="109220" cy="791845"/>
          </a:xfrm>
          <a:prstGeom prst="rect">
            <a:avLst/>
          </a:prstGeom>
        </p:spPr>
        <p:txBody>
          <a:bodyPr vert="vert270" wrap="square" lIns="0" tIns="0" rIns="0" bIns="0" rtlCol="0">
            <a:spAutoFit/>
          </a:bodyPr>
          <a:lstStyle/>
          <a:p>
            <a:pPr marL="12700">
              <a:lnSpc>
                <a:spcPts val="735"/>
              </a:lnSpc>
            </a:pPr>
            <a:r>
              <a:rPr sz="650" dirty="0">
                <a:latin typeface="Microsoft Sans Serif"/>
                <a:cs typeface="Microsoft Sans Serif"/>
              </a:rPr>
              <a:t>Probability</a:t>
            </a:r>
            <a:r>
              <a:rPr sz="650" spc="5" dirty="0">
                <a:latin typeface="Microsoft Sans Serif"/>
                <a:cs typeface="Microsoft Sans Serif"/>
              </a:rPr>
              <a:t> </a:t>
            </a:r>
            <a:r>
              <a:rPr sz="650" dirty="0">
                <a:latin typeface="Microsoft Sans Serif"/>
                <a:cs typeface="Microsoft Sans Serif"/>
              </a:rPr>
              <a:t>of</a:t>
            </a:r>
            <a:r>
              <a:rPr sz="650" spc="10" dirty="0">
                <a:latin typeface="Microsoft Sans Serif"/>
                <a:cs typeface="Microsoft Sans Serif"/>
              </a:rPr>
              <a:t> </a:t>
            </a:r>
            <a:r>
              <a:rPr sz="650" spc="-10" dirty="0">
                <a:latin typeface="Microsoft Sans Serif"/>
                <a:cs typeface="Microsoft Sans Serif"/>
              </a:rPr>
              <a:t>Default</a:t>
            </a:r>
            <a:endParaRPr sz="650">
              <a:latin typeface="Microsoft Sans Serif"/>
              <a:cs typeface="Microsoft Sans Serif"/>
            </a:endParaRPr>
          </a:p>
        </p:txBody>
      </p:sp>
      <p:sp>
        <p:nvSpPr>
          <p:cNvPr id="12" name="object 12"/>
          <p:cNvSpPr txBox="1"/>
          <p:nvPr/>
        </p:nvSpPr>
        <p:spPr>
          <a:xfrm>
            <a:off x="1030522" y="1044338"/>
            <a:ext cx="1083310" cy="60960"/>
          </a:xfrm>
          <a:prstGeom prst="rect">
            <a:avLst/>
          </a:prstGeom>
        </p:spPr>
        <p:txBody>
          <a:bodyPr vert="horz" wrap="square" lIns="0" tIns="16510" rIns="0" bIns="0" rtlCol="0">
            <a:spAutoFit/>
          </a:bodyPr>
          <a:lstStyle/>
          <a:p>
            <a:pPr marL="12700">
              <a:lnSpc>
                <a:spcPct val="100000"/>
              </a:lnSpc>
              <a:spcBef>
                <a:spcPts val="130"/>
              </a:spcBef>
            </a:pPr>
            <a:r>
              <a:rPr sz="200" dirty="0">
                <a:solidFill>
                  <a:srgbClr val="DBA123"/>
                </a:solidFill>
                <a:latin typeface="Microsoft Sans Serif"/>
                <a:cs typeface="Microsoft Sans Serif"/>
              </a:rPr>
              <a:t>|</a:t>
            </a:r>
            <a:r>
              <a:rPr sz="200" spc="150"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415"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325" dirty="0">
                <a:solidFill>
                  <a:srgbClr val="DBA123"/>
                </a:solidFill>
                <a:latin typeface="Microsoft Sans Serif"/>
                <a:cs typeface="Microsoft Sans Serif"/>
              </a:rPr>
              <a:t>   </a:t>
            </a:r>
            <a:r>
              <a:rPr sz="200" spc="-20" dirty="0">
                <a:solidFill>
                  <a:srgbClr val="DBA123"/>
                </a:solidFill>
                <a:latin typeface="Microsoft Sans Serif"/>
                <a:cs typeface="Microsoft Sans Serif"/>
              </a:rPr>
              <a:t>|||</a:t>
            </a:r>
            <a:r>
              <a:rPr sz="200" spc="204" dirty="0">
                <a:solidFill>
                  <a:srgbClr val="DBA123"/>
                </a:solidFill>
                <a:latin typeface="Microsoft Sans Serif"/>
                <a:cs typeface="Microsoft Sans Serif"/>
              </a:rPr>
              <a:t> </a:t>
            </a:r>
            <a:r>
              <a:rPr sz="200" spc="-10" dirty="0">
                <a:solidFill>
                  <a:srgbClr val="DBA123"/>
                </a:solidFill>
                <a:latin typeface="Microsoft Sans Serif"/>
                <a:cs typeface="Microsoft Sans Serif"/>
              </a:rPr>
              <a:t>|||</a:t>
            </a:r>
            <a:r>
              <a:rPr sz="200" spc="110"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65" dirty="0">
                <a:solidFill>
                  <a:srgbClr val="DBA123"/>
                </a:solidFill>
                <a:latin typeface="Microsoft Sans Serif"/>
                <a:cs typeface="Microsoft Sans Serif"/>
              </a:rPr>
              <a:t> </a:t>
            </a:r>
            <a:r>
              <a:rPr sz="200" spc="-30" dirty="0">
                <a:solidFill>
                  <a:srgbClr val="DBA123"/>
                </a:solidFill>
                <a:latin typeface="Microsoft Sans Serif"/>
                <a:cs typeface="Microsoft Sans Serif"/>
              </a:rPr>
              <a:t>||||||||</a:t>
            </a:r>
            <a:r>
              <a:rPr sz="200" spc="-5" dirty="0">
                <a:solidFill>
                  <a:srgbClr val="DBA123"/>
                </a:solidFill>
                <a:latin typeface="Microsoft Sans Serif"/>
                <a:cs typeface="Microsoft Sans Serif"/>
              </a:rPr>
              <a:t> </a:t>
            </a:r>
            <a:r>
              <a:rPr sz="200" spc="-20" dirty="0">
                <a:solidFill>
                  <a:srgbClr val="DBA123"/>
                </a:solidFill>
                <a:latin typeface="Microsoft Sans Serif"/>
                <a:cs typeface="Microsoft Sans Serif"/>
              </a:rPr>
              <a:t>||||</a:t>
            </a:r>
            <a:r>
              <a:rPr sz="200" spc="225" dirty="0">
                <a:solidFill>
                  <a:srgbClr val="DBA123"/>
                </a:solidFill>
                <a:latin typeface="Microsoft Sans Serif"/>
                <a:cs typeface="Microsoft Sans Serif"/>
              </a:rPr>
              <a:t> </a:t>
            </a:r>
            <a:r>
              <a:rPr sz="200" spc="-35" dirty="0">
                <a:solidFill>
                  <a:srgbClr val="DBA123"/>
                </a:solidFill>
                <a:latin typeface="Microsoft Sans Serif"/>
                <a:cs typeface="Microsoft Sans Serif"/>
              </a:rPr>
              <a:t>|||||||||||||||||||||||||||||||||||||||</a:t>
            </a:r>
            <a:r>
              <a:rPr sz="200" spc="-10" dirty="0">
                <a:solidFill>
                  <a:srgbClr val="DBA123"/>
                </a:solidFill>
                <a:latin typeface="Microsoft Sans Serif"/>
                <a:cs typeface="Microsoft Sans Serif"/>
              </a:rPr>
              <a:t> </a:t>
            </a:r>
            <a:r>
              <a:rPr sz="200" spc="-45" dirty="0">
                <a:solidFill>
                  <a:srgbClr val="DBA123"/>
                </a:solidFill>
                <a:latin typeface="Microsoft Sans Serif"/>
                <a:cs typeface="Microsoft Sans Serif"/>
              </a:rPr>
              <a:t>|||||||||||||||||||||||||||||||||||||||||||||||||||||||||||||||||||||||||||||||||||||||||||||||||||||||||||||||||||||||||||||||||||||||||||||||||||||||||||||||||||||||||||||||||||||||||||||||||||||||||||||||||||||||||||||||||||||||||||||||||||||||||||||||||||</a:t>
            </a:r>
            <a:r>
              <a:rPr sz="200" spc="55" dirty="0">
                <a:solidFill>
                  <a:srgbClr val="DBA123"/>
                </a:solidFill>
                <a:latin typeface="Microsoft Sans Serif"/>
                <a:cs typeface="Microsoft Sans Serif"/>
              </a:rPr>
              <a:t> </a:t>
            </a:r>
            <a:r>
              <a:rPr sz="200" spc="-20" dirty="0">
                <a:solidFill>
                  <a:srgbClr val="DBA123"/>
                </a:solidFill>
                <a:latin typeface="Microsoft Sans Serif"/>
                <a:cs typeface="Microsoft Sans Serif"/>
              </a:rPr>
              <a:t>|||||</a:t>
            </a:r>
            <a:r>
              <a:rPr sz="200" spc="85"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20"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165"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100"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370"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370" dirty="0">
                <a:solidFill>
                  <a:srgbClr val="DBA123"/>
                </a:solidFill>
                <a:latin typeface="Microsoft Sans Serif"/>
                <a:cs typeface="Microsoft Sans Serif"/>
              </a:rPr>
              <a:t> </a:t>
            </a:r>
            <a:r>
              <a:rPr sz="200" spc="-50" dirty="0">
                <a:solidFill>
                  <a:srgbClr val="DBA123"/>
                </a:solidFill>
                <a:latin typeface="Microsoft Sans Serif"/>
                <a:cs typeface="Microsoft Sans Serif"/>
              </a:rPr>
              <a:t>|</a:t>
            </a:r>
            <a:endParaRPr sz="200">
              <a:latin typeface="Microsoft Sans Serif"/>
              <a:cs typeface="Microsoft Sans Serif"/>
            </a:endParaRPr>
          </a:p>
        </p:txBody>
      </p:sp>
      <p:sp>
        <p:nvSpPr>
          <p:cNvPr id="13" name="object 13"/>
          <p:cNvSpPr txBox="1"/>
          <p:nvPr/>
        </p:nvSpPr>
        <p:spPr>
          <a:xfrm>
            <a:off x="688474" y="1904693"/>
            <a:ext cx="1287145" cy="60960"/>
          </a:xfrm>
          <a:prstGeom prst="rect">
            <a:avLst/>
          </a:prstGeom>
        </p:spPr>
        <p:txBody>
          <a:bodyPr vert="horz" wrap="square" lIns="0" tIns="16510" rIns="0" bIns="0" rtlCol="0">
            <a:spAutoFit/>
          </a:bodyPr>
          <a:lstStyle/>
          <a:p>
            <a:pPr marL="12700">
              <a:lnSpc>
                <a:spcPct val="100000"/>
              </a:lnSpc>
              <a:spcBef>
                <a:spcPts val="130"/>
              </a:spcBef>
            </a:pPr>
            <a:r>
              <a:rPr sz="200" spc="-55" dirty="0">
                <a:solidFill>
                  <a:srgbClr val="DBA123"/>
                </a:solidFill>
                <a:latin typeface="Microsoft Sans Serif"/>
                <a:cs typeface="Microsoft Sans Serif"/>
              </a:rPr>
              <a:t>||||||||||||||||||||||||||||||||||||||||||||||||||||||||||||||||||||||||||||||||||||||||||||||||||||||||||||||||||||||||||||||||||||||||||||||||||||||||||||||||||||||||||||||||||||||||||||||||||||||||||||||||||||||||||||||||||||||||||||||||||||||||||||||||||||||||||||||||||||||||||||||||||||||||||||||||||||||||||||||||||||||||||||||||||||||||||||||||||||||||||||||||||||||||||||||||||||||||||||||||||||||||||||||||||||||||||||||||||||||||||||||||||||||||||||||||||||||||||||||||||||||||||||||||||||||||||||||||||||||||||||||||||||||||||||||||||||||||||||||||||||||||||||||||||||||||||||||||||||||||||||||||||||||||||||||||||||||||||||||||||||||||||||||||||||||||||||||||||||||||||||||||||||||||||||||||||||||||||||||||||||||||||||||||||||||||||||||||||||||||||||||||||||||||||||||||||||||||||||||||||||||||||||||||||||||||||||||||||||||||||||||||||||||||||||||||||||||||||||||||||||||||||||||||||||||||||||||||||||||||||||||||||||||||||||||||||||||||||||||||||||||||||||||||||||||||||||||||||||||||||||||||||||||||||||||||||||||||||||||||||||||||||||||||||||||||||||||||||||||||||||||||||||||||||||||||||||||||||||||||||||||||||||||||||||||||||||||||||||||||||||||||||||||||||||||||||||||||||||||||||||||||||||||||||||||||||||||||||||||||||||||||||||||||||||||||||||||||||||||||||||||||||||||||||||||||||||||||||||||||||||||||||||||||||||||||||||||||||||||||||||||||||||||||||||||||||||||||||||||||||||||||||||||||||||||||||||||||||||||||||||||||||||||||||||||||||||||||||||||||||||||||||||||||||||||||||||||||||||||||||||||||||||||||||||||||||||||||||||||||||||||||||||||||||||||||||||||||||||||||||||||||||||||||||||||||||||||||||||||||||||||||||||||||||||||||||||||||||||||||||||||||||||||||||||||||||||||||||||||||||||||||||||||||||||||||||||||||||||||||||||||||||||||||||||||||||||||||||||||||||||||||||||||||||||||||||||||||||||||||||||||||||||||||||||||||||||||||||||||||||||||||||||||||||||||||||||||||||||||||||||||||||||||||||||||||||||||||||||||||||||||||||||||||||||||||||||||||||||||||||||||||||||||||||||||||||||||||||||||||||||||||||||||||||||||||||||||||||||||||||||||||||||||||||||||||||||||||||||||||||||||||||||||||||||||||||||||||||||||||||||||||||||||||||||||||||||||||||||||||||||||||||||||||||||||||||||||||||||||||||||||||||||||||||||||||||||||||||||||||||||||||||||||||||||||||||||||||||||||||||||||||||||||||||||||||||||||||||||||||||||||||||||||||||||||||||||||||||||||||||||||||||||||||||||||||||||||||||||||||||||||||||||||||||||||||||||||||||||||||||||||||||||||||||||||||||||||||||||||||||||||||||||||||||||||||||||||||||||||||||||||||||||||||||||||||||||||||||||||||||||||||||||||||||||||||||||||||||||||||||||||||||||||||||||||||||||||||||||||||||||||||||||||||||||||||||||||||||||||||||||||||||||||||||||||||||||||||||||||||||||||||||||||||||||||||||||||||||||||||||||||||||||||||||||||||||||||||||||||||||||||||||||||||||||||||||||||||||||||||||||||||||||||||||||||||||||||||||||||||||||||||||||||||||||||||||||||||||||||||||||||||||||||||||||||||||||||||||||||||||||||||||||||||||||||||||||||||||||||||||||||||||||||||||||||||||||||||||||||||||||||||||||||||||||||||||||||||||||||||||||||||||||||||||||||||||||||||||||||||||||||||||||||||||||||||||||||||||||||||||||||||||||||||||||||||||||||||||||||||||||||||||||||||||||||||||||||||||||||||||||||||||||||||||||||||||||||||||||||||||||||||||||||||||||||||||||||||||||||||||||||||||||||||||||||||||||||||||||||||||||||||||||||||||||||||||||||||||||||||||||||||||||||||||||||||||||||||||||||||||||||||||||||||||||||||||||||||||||||||||||||||||||||||||||||||||||||||||||||||||||||||||||||||||||||||||||||||||||||||||||||||||||||||||||||||||||||||||||||||||||||||||||||||||||||||||||||||||||||||||||||||||||||||||||||||||||||||||||||||||||||||||||||||||||||||||||||||||||||||||||||||||||||||||||||||||||||||||||||||||||||||||||||||||||||||||||||||||||||||||||||||||||||||||||||||||||||||||||||||||||||||||||||||||||||||||||||||||||||||||||||||||||||||||||||||||||||||||||||||||||||||||||||||||||||||||||||||||||||||||||||||||||||||||||||||||||||||||||||||||||||||||||||||||||||||||||||||||||||||||||||||||||||||||||||||||||||||||||||||||||||||||||||||||||||||||||||||||||||||||||||||||||||||||||||||||||||||||||||||||||||||||||||||||||||||||||||||||||||||||||||||||||||||||||||||||||||||||||||||||||||||||||||||||||||||||||||||||||||||||||||||||||||||||||||||||||||||||||||||||||||||||||||||||||||||||||||||||||||||||||||||||||||||||||||||||||||||||||||||||||||||||||||||||||||||||||||||||||||||||||||||||||||||||||||||||||||||||||||||||||||||||||||||||||||||||||||||||||||||||||||||||||||||||||||||||||||||||||||||||||||||||||||||||||||||||||||||||||||||||||||||||||||||||||||||||||||||||||||||||||||||||||||||||||||||||||||||||||||||||||||||||||||||||||||||||||||||||||||||||||||||||||||||||||||||||||||||||||||||||||||||||||||||||||||||||||||||||||||||||||||||||||||||||||||||||||||||||||||||||||||||||||||||||||||||||||||||||||||||||||||||||||||||||||||||||||||||||||||||||||||||||||||||||||||||||||||||||||||||||||||||||||||||||||||||||||||||||||||||||||||||||||||||||||||||||||||||||||||||||||||||||||||||||||||||||||||||||||||||||||||||||||||||||||||||||||||||||||||||||||||||||||||||||||||||||||||||||||||||||||||||||||||||||||||||||||||||||||||||||||||||||||||||||||||||||||||||||||||||||||||||||||||||||||||||||||||||||||||||||||||||||||||||||||||||||||||||||||||||||||||||||||||||||||||||||||||||||||||||||||||||||||||||||||||||||||||||||||||||||||||||||||||||||||||||||||||||||||||||||||||||||||||||||||||||||||||||||||||||||||||||||||||||||||||||||||||||||||||||||||||||||||||||||||||||||||||||||||||||||||||||||||||||||||||||||||||||||||||||||||||||||||||||||||||||||||||||||||||||||||||||||||||||||||||||||||||||||||||||||||||||||||||||||||||||||||||||||||||||||||||||||||||||||||||||||||||||||||||||||||||||||||||||||||||||||||||||||||||||||||||||||||||||||||||||||||||||||||||||||||||||||||||||||||||||||||||||||||||||||||||||||||||||||||||||||||||||||||||||||||||||||||||||||||||||||||||||||||||||||||||||||||||||||||||||||||||||||||||||||||||||||||||||||||||||||||||||||||||||||||||||||||||||||||||||||||||||||||||||||||||||||||||||||||||||||||||||||||||||||||||||||||||||||||||||||||||||||||||||||||||||||||||||||||||||||||||||||||||||||||||||||||||||||||||||||||||||||||||||||||||||||||||||||||||||||||||||||||||||||||||||||||||||||||||||||||||||||||||||||||||||||||||||||||||||||||||||||||||||||||||||||||||||||||||||||||||||||||||||||||||||||||||||||||||||||||||||||||||||||||||||||||||||||||||||||||||||||||||||||||||||||||||||||||||||||||||||||||||||||||||||||||||||||||||||||||||||||||||||||||||||||||||||||||||||||||||||||||||||||||||||||||||||||||||||||||||||||||||||||||||||||||||||||||||||||||||||||||||||||||||||||||||||||||||||||||||||||||||||||||||||||||||||||||||||||||||||||||||||||||||||||||||||||||||||||||||||||||||||||||||||||||||||||||||||||||||||||||||||||||||||||||||||||||||||||||||||||||||||||||||||||||||||||||||||||||||||||||||||||||||||||||||||||||||||||||||||||||||||||||||||||||||||||||||||||||||||||||||||||||||||||||||||||||||||||||||||||||||||||||||||||||||||||||||||||||||||||||||||||||||||||||||||||||||||||||||||||||||||||||||||||||||||||||||||||||||||||||||||||||||||||||||||||||||||||||||||||||||||||||||||||||||||||||||||||||||||||||||||||||||||||||||||||||||||||||||||||||||||</a:t>
            </a:r>
            <a:r>
              <a:rPr sz="200" spc="170" dirty="0">
                <a:solidFill>
                  <a:srgbClr val="DBA123"/>
                </a:solidFill>
                <a:latin typeface="Microsoft Sans Serif"/>
                <a:cs typeface="Microsoft Sans Serif"/>
              </a:rPr>
              <a:t> </a:t>
            </a:r>
            <a:r>
              <a:rPr sz="200" spc="-20" dirty="0">
                <a:solidFill>
                  <a:srgbClr val="DBA123"/>
                </a:solidFill>
                <a:latin typeface="Microsoft Sans Serif"/>
                <a:cs typeface="Microsoft Sans Serif"/>
              </a:rPr>
              <a:t>||||||||||</a:t>
            </a:r>
            <a:r>
              <a:rPr sz="200" spc="350"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350"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310" dirty="0">
                <a:solidFill>
                  <a:srgbClr val="DBA123"/>
                </a:solidFill>
                <a:latin typeface="Microsoft Sans Serif"/>
                <a:cs typeface="Microsoft Sans Serif"/>
              </a:rPr>
              <a:t>  </a:t>
            </a:r>
            <a:r>
              <a:rPr sz="200" spc="-25" dirty="0">
                <a:solidFill>
                  <a:srgbClr val="DBA123"/>
                </a:solidFill>
                <a:latin typeface="Microsoft Sans Serif"/>
                <a:cs typeface="Microsoft Sans Serif"/>
              </a:rPr>
              <a:t>|||</a:t>
            </a:r>
            <a:endParaRPr sz="200">
              <a:latin typeface="Microsoft Sans Serif"/>
              <a:cs typeface="Microsoft Sans Serif"/>
            </a:endParaRPr>
          </a:p>
        </p:txBody>
      </p:sp>
      <p:grpSp>
        <p:nvGrpSpPr>
          <p:cNvPr id="14" name="object 14"/>
          <p:cNvGrpSpPr/>
          <p:nvPr/>
        </p:nvGrpSpPr>
        <p:grpSpPr>
          <a:xfrm>
            <a:off x="643814" y="1076520"/>
            <a:ext cx="1514475" cy="944244"/>
            <a:chOff x="643814" y="1076520"/>
            <a:chExt cx="1514475" cy="944244"/>
          </a:xfrm>
        </p:grpSpPr>
        <p:sp>
          <p:nvSpPr>
            <p:cNvPr id="15" name="object 15"/>
            <p:cNvSpPr/>
            <p:nvPr/>
          </p:nvSpPr>
          <p:spPr>
            <a:xfrm>
              <a:off x="649328" y="1694952"/>
              <a:ext cx="1503680" cy="320675"/>
            </a:xfrm>
            <a:custGeom>
              <a:avLst/>
              <a:gdLst/>
              <a:ahLst/>
              <a:cxnLst/>
              <a:rect l="l" t="t" r="r" b="b"/>
              <a:pathLst>
                <a:path w="1503680" h="320675">
                  <a:moveTo>
                    <a:pt x="0" y="320304"/>
                  </a:moveTo>
                  <a:lnTo>
                    <a:pt x="1503118" y="0"/>
                  </a:lnTo>
                </a:path>
              </a:pathLst>
            </a:custGeom>
            <a:ln w="11026">
              <a:solidFill>
                <a:srgbClr val="31B5FF"/>
              </a:solidFill>
            </a:ln>
          </p:spPr>
          <p:txBody>
            <a:bodyPr wrap="square" lIns="0" tIns="0" rIns="0" bIns="0" rtlCol="0"/>
            <a:lstStyle/>
            <a:p>
              <a:endParaRPr/>
            </a:p>
          </p:txBody>
        </p:sp>
        <p:sp>
          <p:nvSpPr>
            <p:cNvPr id="16" name="object 16"/>
            <p:cNvSpPr/>
            <p:nvPr/>
          </p:nvSpPr>
          <p:spPr>
            <a:xfrm>
              <a:off x="649328" y="1078358"/>
              <a:ext cx="1503680" cy="860425"/>
            </a:xfrm>
            <a:custGeom>
              <a:avLst/>
              <a:gdLst/>
              <a:ahLst/>
              <a:cxnLst/>
              <a:rect l="l" t="t" r="r" b="b"/>
              <a:pathLst>
                <a:path w="1503680" h="860425">
                  <a:moveTo>
                    <a:pt x="0" y="860352"/>
                  </a:moveTo>
                  <a:lnTo>
                    <a:pt x="1503118" y="860352"/>
                  </a:lnTo>
                </a:path>
                <a:path w="1503680" h="860425">
                  <a:moveTo>
                    <a:pt x="0" y="0"/>
                  </a:moveTo>
                  <a:lnTo>
                    <a:pt x="1503118" y="0"/>
                  </a:lnTo>
                </a:path>
              </a:pathLst>
            </a:custGeom>
            <a:ln w="3675">
              <a:solidFill>
                <a:srgbClr val="000000"/>
              </a:solidFill>
              <a:prstDash val="lgDash"/>
            </a:ln>
          </p:spPr>
          <p:txBody>
            <a:bodyPr wrap="square" lIns="0" tIns="0" rIns="0" bIns="0" rtlCol="0"/>
            <a:lstStyle/>
            <a:p>
              <a:endParaRPr/>
            </a:p>
          </p:txBody>
        </p:sp>
      </p:grpSp>
      <p:sp>
        <p:nvSpPr>
          <p:cNvPr id="17" name="object 17"/>
          <p:cNvSpPr/>
          <p:nvPr/>
        </p:nvSpPr>
        <p:spPr>
          <a:xfrm>
            <a:off x="2554693" y="951037"/>
            <a:ext cx="1538605" cy="1150620"/>
          </a:xfrm>
          <a:custGeom>
            <a:avLst/>
            <a:gdLst/>
            <a:ahLst/>
            <a:cxnLst/>
            <a:rect l="l" t="t" r="r" b="b"/>
            <a:pathLst>
              <a:path w="1538604" h="1150620">
                <a:moveTo>
                  <a:pt x="90954" y="1114991"/>
                </a:moveTo>
                <a:lnTo>
                  <a:pt x="1401822" y="1114991"/>
                </a:lnTo>
              </a:path>
              <a:path w="1538604" h="1150620">
                <a:moveTo>
                  <a:pt x="90954" y="1114991"/>
                </a:moveTo>
                <a:lnTo>
                  <a:pt x="90954" y="1150276"/>
                </a:lnTo>
              </a:path>
              <a:path w="1538604" h="1150620">
                <a:moveTo>
                  <a:pt x="353137" y="1114991"/>
                </a:moveTo>
                <a:lnTo>
                  <a:pt x="353137" y="1150276"/>
                </a:lnTo>
              </a:path>
              <a:path w="1538604" h="1150620">
                <a:moveTo>
                  <a:pt x="615320" y="1114991"/>
                </a:moveTo>
                <a:lnTo>
                  <a:pt x="615320" y="1150276"/>
                </a:lnTo>
              </a:path>
              <a:path w="1538604" h="1150620">
                <a:moveTo>
                  <a:pt x="877456" y="1114991"/>
                </a:moveTo>
                <a:lnTo>
                  <a:pt x="877456" y="1150276"/>
                </a:lnTo>
              </a:path>
              <a:path w="1538604" h="1150620">
                <a:moveTo>
                  <a:pt x="1139639" y="1114991"/>
                </a:moveTo>
                <a:lnTo>
                  <a:pt x="1139639" y="1150276"/>
                </a:lnTo>
              </a:path>
              <a:path w="1538604" h="1150620">
                <a:moveTo>
                  <a:pt x="1401822" y="1114991"/>
                </a:moveTo>
                <a:lnTo>
                  <a:pt x="1401822" y="1150276"/>
                </a:lnTo>
              </a:path>
              <a:path w="1538604" h="1150620">
                <a:moveTo>
                  <a:pt x="35282" y="987673"/>
                </a:moveTo>
                <a:lnTo>
                  <a:pt x="35282" y="127321"/>
                </a:lnTo>
              </a:path>
              <a:path w="1538604" h="1150620">
                <a:moveTo>
                  <a:pt x="35282" y="987673"/>
                </a:moveTo>
                <a:lnTo>
                  <a:pt x="0" y="987673"/>
                </a:lnTo>
              </a:path>
              <a:path w="1538604" h="1150620">
                <a:moveTo>
                  <a:pt x="35282" y="815611"/>
                </a:moveTo>
                <a:lnTo>
                  <a:pt x="0" y="815611"/>
                </a:lnTo>
              </a:path>
              <a:path w="1538604" h="1150620">
                <a:moveTo>
                  <a:pt x="35282" y="643554"/>
                </a:moveTo>
                <a:lnTo>
                  <a:pt x="0" y="643554"/>
                </a:lnTo>
              </a:path>
              <a:path w="1538604" h="1150620">
                <a:moveTo>
                  <a:pt x="35282" y="471443"/>
                </a:moveTo>
                <a:lnTo>
                  <a:pt x="0" y="471443"/>
                </a:lnTo>
              </a:path>
              <a:path w="1538604" h="1150620">
                <a:moveTo>
                  <a:pt x="35282" y="299378"/>
                </a:moveTo>
                <a:lnTo>
                  <a:pt x="0" y="299378"/>
                </a:lnTo>
              </a:path>
              <a:path w="1538604" h="1150620">
                <a:moveTo>
                  <a:pt x="35282" y="127321"/>
                </a:moveTo>
                <a:lnTo>
                  <a:pt x="0" y="127321"/>
                </a:lnTo>
              </a:path>
              <a:path w="1538604" h="1150620">
                <a:moveTo>
                  <a:pt x="35282" y="1114991"/>
                </a:moveTo>
                <a:lnTo>
                  <a:pt x="1538402" y="1114991"/>
                </a:lnTo>
                <a:lnTo>
                  <a:pt x="1538402" y="0"/>
                </a:lnTo>
                <a:lnTo>
                  <a:pt x="35282" y="0"/>
                </a:lnTo>
                <a:lnTo>
                  <a:pt x="35282" y="1114991"/>
                </a:lnTo>
              </a:path>
            </a:pathLst>
          </a:custGeom>
          <a:ln w="3675">
            <a:solidFill>
              <a:srgbClr val="000000"/>
            </a:solidFill>
          </a:ln>
        </p:spPr>
        <p:txBody>
          <a:bodyPr wrap="square" lIns="0" tIns="0" rIns="0" bIns="0" rtlCol="0"/>
          <a:lstStyle/>
          <a:p>
            <a:endParaRPr/>
          </a:p>
        </p:txBody>
      </p:sp>
      <p:sp>
        <p:nvSpPr>
          <p:cNvPr id="18" name="object 18"/>
          <p:cNvSpPr txBox="1"/>
          <p:nvPr/>
        </p:nvSpPr>
        <p:spPr>
          <a:xfrm>
            <a:off x="2616600" y="2121545"/>
            <a:ext cx="58419" cy="96520"/>
          </a:xfrm>
          <a:prstGeom prst="rect">
            <a:avLst/>
          </a:prstGeom>
        </p:spPr>
        <p:txBody>
          <a:bodyPr vert="horz" wrap="square" lIns="0" tIns="13970" rIns="0" bIns="0" rtlCol="0">
            <a:spAutoFit/>
          </a:bodyPr>
          <a:lstStyle/>
          <a:p>
            <a:pPr marL="12700">
              <a:lnSpc>
                <a:spcPct val="100000"/>
              </a:lnSpc>
              <a:spcBef>
                <a:spcPts val="110"/>
              </a:spcBef>
            </a:pPr>
            <a:r>
              <a:rPr sz="450" spc="-50" dirty="0">
                <a:latin typeface="Microsoft Sans Serif"/>
                <a:cs typeface="Microsoft Sans Serif"/>
              </a:rPr>
              <a:t>0</a:t>
            </a:r>
            <a:endParaRPr sz="450">
              <a:latin typeface="Microsoft Sans Serif"/>
              <a:cs typeface="Microsoft Sans Serif"/>
            </a:endParaRPr>
          </a:p>
        </p:txBody>
      </p:sp>
      <p:sp>
        <p:nvSpPr>
          <p:cNvPr id="19" name="object 19"/>
          <p:cNvSpPr txBox="1"/>
          <p:nvPr/>
        </p:nvSpPr>
        <p:spPr>
          <a:xfrm>
            <a:off x="2846086" y="2121545"/>
            <a:ext cx="1188720" cy="96520"/>
          </a:xfrm>
          <a:prstGeom prst="rect">
            <a:avLst/>
          </a:prstGeom>
        </p:spPr>
        <p:txBody>
          <a:bodyPr vert="horz" wrap="square" lIns="0" tIns="13970" rIns="0" bIns="0" rtlCol="0">
            <a:spAutoFit/>
          </a:bodyPr>
          <a:lstStyle/>
          <a:p>
            <a:pPr marL="12700">
              <a:lnSpc>
                <a:spcPct val="100000"/>
              </a:lnSpc>
              <a:spcBef>
                <a:spcPts val="110"/>
              </a:spcBef>
              <a:tabLst>
                <a:tab pos="258445" algn="l"/>
                <a:tab pos="520065" algn="l"/>
                <a:tab pos="782320" algn="l"/>
                <a:tab pos="1044575" algn="l"/>
              </a:tabLst>
            </a:pPr>
            <a:r>
              <a:rPr sz="450" spc="-25" dirty="0">
                <a:latin typeface="Microsoft Sans Serif"/>
                <a:cs typeface="Microsoft Sans Serif"/>
              </a:rPr>
              <a:t>500</a:t>
            </a:r>
            <a:r>
              <a:rPr sz="450" dirty="0">
                <a:latin typeface="Microsoft Sans Serif"/>
                <a:cs typeface="Microsoft Sans Serif"/>
              </a:rPr>
              <a:t>	</a:t>
            </a:r>
            <a:r>
              <a:rPr sz="450" spc="-20" dirty="0">
                <a:latin typeface="Microsoft Sans Serif"/>
                <a:cs typeface="Microsoft Sans Serif"/>
              </a:rPr>
              <a:t>1000</a:t>
            </a:r>
            <a:r>
              <a:rPr sz="450" dirty="0">
                <a:latin typeface="Microsoft Sans Serif"/>
                <a:cs typeface="Microsoft Sans Serif"/>
              </a:rPr>
              <a:t>	</a:t>
            </a:r>
            <a:r>
              <a:rPr sz="450" spc="-20" dirty="0">
                <a:latin typeface="Microsoft Sans Serif"/>
                <a:cs typeface="Microsoft Sans Serif"/>
              </a:rPr>
              <a:t>1500</a:t>
            </a:r>
            <a:r>
              <a:rPr sz="450" dirty="0">
                <a:latin typeface="Microsoft Sans Serif"/>
                <a:cs typeface="Microsoft Sans Serif"/>
              </a:rPr>
              <a:t>	</a:t>
            </a:r>
            <a:r>
              <a:rPr sz="450" spc="-20" dirty="0">
                <a:latin typeface="Microsoft Sans Serif"/>
                <a:cs typeface="Microsoft Sans Serif"/>
              </a:rPr>
              <a:t>2000</a:t>
            </a:r>
            <a:r>
              <a:rPr sz="450" dirty="0">
                <a:latin typeface="Microsoft Sans Serif"/>
                <a:cs typeface="Microsoft Sans Serif"/>
              </a:rPr>
              <a:t>	</a:t>
            </a:r>
            <a:r>
              <a:rPr sz="450" spc="-20" dirty="0">
                <a:latin typeface="Microsoft Sans Serif"/>
                <a:cs typeface="Microsoft Sans Serif"/>
              </a:rPr>
              <a:t>2500</a:t>
            </a:r>
            <a:endParaRPr sz="450">
              <a:latin typeface="Microsoft Sans Serif"/>
              <a:cs typeface="Microsoft Sans Serif"/>
            </a:endParaRPr>
          </a:p>
        </p:txBody>
      </p:sp>
      <p:sp>
        <p:nvSpPr>
          <p:cNvPr id="20" name="object 20"/>
          <p:cNvSpPr txBox="1"/>
          <p:nvPr/>
        </p:nvSpPr>
        <p:spPr>
          <a:xfrm>
            <a:off x="2447281" y="1024783"/>
            <a:ext cx="84455" cy="967740"/>
          </a:xfrm>
          <a:prstGeom prst="rect">
            <a:avLst/>
          </a:prstGeom>
        </p:spPr>
        <p:txBody>
          <a:bodyPr vert="vert270" wrap="square" lIns="0" tIns="635" rIns="0" bIns="0" rtlCol="0">
            <a:spAutoFit/>
          </a:bodyPr>
          <a:lstStyle/>
          <a:p>
            <a:pPr marL="12700">
              <a:lnSpc>
                <a:spcPct val="100000"/>
              </a:lnSpc>
              <a:spcBef>
                <a:spcPts val="5"/>
              </a:spcBef>
            </a:pPr>
            <a:r>
              <a:rPr sz="450" dirty="0">
                <a:latin typeface="Microsoft Sans Serif"/>
                <a:cs typeface="Microsoft Sans Serif"/>
              </a:rPr>
              <a:t>0.0</a:t>
            </a:r>
            <a:r>
              <a:rPr sz="450" spc="250" dirty="0">
                <a:latin typeface="Microsoft Sans Serif"/>
                <a:cs typeface="Microsoft Sans Serif"/>
              </a:rPr>
              <a:t>  </a:t>
            </a:r>
            <a:r>
              <a:rPr sz="450" dirty="0">
                <a:latin typeface="Microsoft Sans Serif"/>
                <a:cs typeface="Microsoft Sans Serif"/>
              </a:rPr>
              <a:t>0.2</a:t>
            </a:r>
            <a:r>
              <a:rPr sz="450" spc="250" dirty="0">
                <a:latin typeface="Microsoft Sans Serif"/>
                <a:cs typeface="Microsoft Sans Serif"/>
              </a:rPr>
              <a:t>  </a:t>
            </a:r>
            <a:r>
              <a:rPr sz="450" dirty="0">
                <a:latin typeface="Microsoft Sans Serif"/>
                <a:cs typeface="Microsoft Sans Serif"/>
              </a:rPr>
              <a:t>0.4</a:t>
            </a:r>
            <a:r>
              <a:rPr sz="450" spc="250" dirty="0">
                <a:latin typeface="Microsoft Sans Serif"/>
                <a:cs typeface="Microsoft Sans Serif"/>
              </a:rPr>
              <a:t>  </a:t>
            </a:r>
            <a:r>
              <a:rPr sz="450" dirty="0">
                <a:latin typeface="Microsoft Sans Serif"/>
                <a:cs typeface="Microsoft Sans Serif"/>
              </a:rPr>
              <a:t>0.6</a:t>
            </a:r>
            <a:r>
              <a:rPr sz="450" spc="254" dirty="0">
                <a:latin typeface="Microsoft Sans Serif"/>
                <a:cs typeface="Microsoft Sans Serif"/>
              </a:rPr>
              <a:t>  </a:t>
            </a:r>
            <a:r>
              <a:rPr sz="450" dirty="0">
                <a:latin typeface="Microsoft Sans Serif"/>
                <a:cs typeface="Microsoft Sans Serif"/>
              </a:rPr>
              <a:t>0.8</a:t>
            </a:r>
            <a:r>
              <a:rPr sz="450" spc="250" dirty="0">
                <a:latin typeface="Microsoft Sans Serif"/>
                <a:cs typeface="Microsoft Sans Serif"/>
              </a:rPr>
              <a:t>  </a:t>
            </a:r>
            <a:r>
              <a:rPr sz="450" spc="-25" dirty="0">
                <a:latin typeface="Microsoft Sans Serif"/>
                <a:cs typeface="Microsoft Sans Serif"/>
              </a:rPr>
              <a:t>1.0</a:t>
            </a:r>
            <a:endParaRPr sz="450">
              <a:latin typeface="Microsoft Sans Serif"/>
              <a:cs typeface="Microsoft Sans Serif"/>
            </a:endParaRPr>
          </a:p>
        </p:txBody>
      </p:sp>
      <p:sp>
        <p:nvSpPr>
          <p:cNvPr id="21" name="object 21"/>
          <p:cNvSpPr txBox="1"/>
          <p:nvPr/>
        </p:nvSpPr>
        <p:spPr>
          <a:xfrm>
            <a:off x="2287259" y="1114015"/>
            <a:ext cx="109220" cy="791845"/>
          </a:xfrm>
          <a:prstGeom prst="rect">
            <a:avLst/>
          </a:prstGeom>
        </p:spPr>
        <p:txBody>
          <a:bodyPr vert="vert270" wrap="square" lIns="0" tIns="0" rIns="0" bIns="0" rtlCol="0">
            <a:spAutoFit/>
          </a:bodyPr>
          <a:lstStyle/>
          <a:p>
            <a:pPr marL="12700">
              <a:lnSpc>
                <a:spcPts val="735"/>
              </a:lnSpc>
            </a:pPr>
            <a:r>
              <a:rPr sz="650" dirty="0">
                <a:latin typeface="Microsoft Sans Serif"/>
                <a:cs typeface="Microsoft Sans Serif"/>
              </a:rPr>
              <a:t>Probability</a:t>
            </a:r>
            <a:r>
              <a:rPr sz="650" spc="5" dirty="0">
                <a:latin typeface="Microsoft Sans Serif"/>
                <a:cs typeface="Microsoft Sans Serif"/>
              </a:rPr>
              <a:t> </a:t>
            </a:r>
            <a:r>
              <a:rPr sz="650" dirty="0">
                <a:latin typeface="Microsoft Sans Serif"/>
                <a:cs typeface="Microsoft Sans Serif"/>
              </a:rPr>
              <a:t>of</a:t>
            </a:r>
            <a:r>
              <a:rPr sz="650" spc="10" dirty="0">
                <a:latin typeface="Microsoft Sans Serif"/>
                <a:cs typeface="Microsoft Sans Serif"/>
              </a:rPr>
              <a:t> </a:t>
            </a:r>
            <a:r>
              <a:rPr sz="650" spc="-10" dirty="0">
                <a:latin typeface="Microsoft Sans Serif"/>
                <a:cs typeface="Microsoft Sans Serif"/>
              </a:rPr>
              <a:t>Default</a:t>
            </a:r>
            <a:endParaRPr sz="650">
              <a:latin typeface="Microsoft Sans Serif"/>
              <a:cs typeface="Microsoft Sans Serif"/>
            </a:endParaRPr>
          </a:p>
        </p:txBody>
      </p:sp>
      <p:sp>
        <p:nvSpPr>
          <p:cNvPr id="22" name="object 22"/>
          <p:cNvSpPr txBox="1"/>
          <p:nvPr/>
        </p:nvSpPr>
        <p:spPr>
          <a:xfrm>
            <a:off x="2971150" y="1044338"/>
            <a:ext cx="1083310" cy="60960"/>
          </a:xfrm>
          <a:prstGeom prst="rect">
            <a:avLst/>
          </a:prstGeom>
        </p:spPr>
        <p:txBody>
          <a:bodyPr vert="horz" wrap="square" lIns="0" tIns="16510" rIns="0" bIns="0" rtlCol="0">
            <a:spAutoFit/>
          </a:bodyPr>
          <a:lstStyle/>
          <a:p>
            <a:pPr marL="12700">
              <a:lnSpc>
                <a:spcPct val="100000"/>
              </a:lnSpc>
              <a:spcBef>
                <a:spcPts val="130"/>
              </a:spcBef>
            </a:pPr>
            <a:r>
              <a:rPr sz="200" dirty="0">
                <a:solidFill>
                  <a:srgbClr val="DBA123"/>
                </a:solidFill>
                <a:latin typeface="Microsoft Sans Serif"/>
                <a:cs typeface="Microsoft Sans Serif"/>
              </a:rPr>
              <a:t>|</a:t>
            </a:r>
            <a:r>
              <a:rPr sz="200" spc="150"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415"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325" dirty="0">
                <a:solidFill>
                  <a:srgbClr val="DBA123"/>
                </a:solidFill>
                <a:latin typeface="Microsoft Sans Serif"/>
                <a:cs typeface="Microsoft Sans Serif"/>
              </a:rPr>
              <a:t>   </a:t>
            </a:r>
            <a:r>
              <a:rPr sz="200" spc="-20" dirty="0">
                <a:solidFill>
                  <a:srgbClr val="DBA123"/>
                </a:solidFill>
                <a:latin typeface="Microsoft Sans Serif"/>
                <a:cs typeface="Microsoft Sans Serif"/>
              </a:rPr>
              <a:t>|||</a:t>
            </a:r>
            <a:r>
              <a:rPr sz="200" spc="210" dirty="0">
                <a:solidFill>
                  <a:srgbClr val="DBA123"/>
                </a:solidFill>
                <a:latin typeface="Microsoft Sans Serif"/>
                <a:cs typeface="Microsoft Sans Serif"/>
              </a:rPr>
              <a:t> </a:t>
            </a:r>
            <a:r>
              <a:rPr sz="200" spc="-10" dirty="0">
                <a:solidFill>
                  <a:srgbClr val="DBA123"/>
                </a:solidFill>
                <a:latin typeface="Microsoft Sans Serif"/>
                <a:cs typeface="Microsoft Sans Serif"/>
              </a:rPr>
              <a:t>|||</a:t>
            </a:r>
            <a:r>
              <a:rPr sz="200" spc="110"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65" dirty="0">
                <a:solidFill>
                  <a:srgbClr val="DBA123"/>
                </a:solidFill>
                <a:latin typeface="Microsoft Sans Serif"/>
                <a:cs typeface="Microsoft Sans Serif"/>
              </a:rPr>
              <a:t> </a:t>
            </a:r>
            <a:r>
              <a:rPr sz="200" spc="-30" dirty="0">
                <a:solidFill>
                  <a:srgbClr val="DBA123"/>
                </a:solidFill>
                <a:latin typeface="Microsoft Sans Serif"/>
                <a:cs typeface="Microsoft Sans Serif"/>
              </a:rPr>
              <a:t>||||||||</a:t>
            </a:r>
            <a:r>
              <a:rPr sz="200" spc="-5" dirty="0">
                <a:solidFill>
                  <a:srgbClr val="DBA123"/>
                </a:solidFill>
                <a:latin typeface="Microsoft Sans Serif"/>
                <a:cs typeface="Microsoft Sans Serif"/>
              </a:rPr>
              <a:t> </a:t>
            </a:r>
            <a:r>
              <a:rPr sz="200" spc="-20" dirty="0">
                <a:solidFill>
                  <a:srgbClr val="DBA123"/>
                </a:solidFill>
                <a:latin typeface="Microsoft Sans Serif"/>
                <a:cs typeface="Microsoft Sans Serif"/>
              </a:rPr>
              <a:t>||||</a:t>
            </a:r>
            <a:r>
              <a:rPr sz="200" spc="225" dirty="0">
                <a:solidFill>
                  <a:srgbClr val="DBA123"/>
                </a:solidFill>
                <a:latin typeface="Microsoft Sans Serif"/>
                <a:cs typeface="Microsoft Sans Serif"/>
              </a:rPr>
              <a:t> </a:t>
            </a:r>
            <a:r>
              <a:rPr sz="200" spc="-35" dirty="0">
                <a:solidFill>
                  <a:srgbClr val="DBA123"/>
                </a:solidFill>
                <a:latin typeface="Microsoft Sans Serif"/>
                <a:cs typeface="Microsoft Sans Serif"/>
              </a:rPr>
              <a:t>|||||||||||||||||||||||||||||||||||||||</a:t>
            </a:r>
            <a:r>
              <a:rPr sz="200" spc="-15" dirty="0">
                <a:solidFill>
                  <a:srgbClr val="DBA123"/>
                </a:solidFill>
                <a:latin typeface="Microsoft Sans Serif"/>
                <a:cs typeface="Microsoft Sans Serif"/>
              </a:rPr>
              <a:t> </a:t>
            </a:r>
            <a:r>
              <a:rPr sz="200" spc="-45" dirty="0">
                <a:solidFill>
                  <a:srgbClr val="DBA123"/>
                </a:solidFill>
                <a:latin typeface="Microsoft Sans Serif"/>
                <a:cs typeface="Microsoft Sans Serif"/>
              </a:rPr>
              <a:t>|||||||||||||||||||||||||||||||||||||||||||||||||||||||||||||||||||||||||||||||||||||||||||||||||||||||||||||||||||||||||||||||||||||||||||||||||||||||||||||||||||||||||||||||||||||||||||||||||||||||||||||||||||||||||||||||||||||||||||||||||||||||||||||||||||</a:t>
            </a:r>
            <a:r>
              <a:rPr sz="200" spc="60" dirty="0">
                <a:solidFill>
                  <a:srgbClr val="DBA123"/>
                </a:solidFill>
                <a:latin typeface="Microsoft Sans Serif"/>
                <a:cs typeface="Microsoft Sans Serif"/>
              </a:rPr>
              <a:t> </a:t>
            </a:r>
            <a:r>
              <a:rPr sz="200" spc="-20" dirty="0">
                <a:solidFill>
                  <a:srgbClr val="DBA123"/>
                </a:solidFill>
                <a:latin typeface="Microsoft Sans Serif"/>
                <a:cs typeface="Microsoft Sans Serif"/>
              </a:rPr>
              <a:t>|||||</a:t>
            </a:r>
            <a:r>
              <a:rPr sz="200" spc="80"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25"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160"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105"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370"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370" dirty="0">
                <a:solidFill>
                  <a:srgbClr val="DBA123"/>
                </a:solidFill>
                <a:latin typeface="Microsoft Sans Serif"/>
                <a:cs typeface="Microsoft Sans Serif"/>
              </a:rPr>
              <a:t> </a:t>
            </a:r>
            <a:r>
              <a:rPr sz="200" spc="-50" dirty="0">
                <a:solidFill>
                  <a:srgbClr val="DBA123"/>
                </a:solidFill>
                <a:latin typeface="Microsoft Sans Serif"/>
                <a:cs typeface="Microsoft Sans Serif"/>
              </a:rPr>
              <a:t>|</a:t>
            </a:r>
            <a:endParaRPr sz="200">
              <a:latin typeface="Microsoft Sans Serif"/>
              <a:cs typeface="Microsoft Sans Serif"/>
            </a:endParaRPr>
          </a:p>
        </p:txBody>
      </p:sp>
      <p:sp>
        <p:nvSpPr>
          <p:cNvPr id="23" name="object 23"/>
          <p:cNvSpPr txBox="1"/>
          <p:nvPr/>
        </p:nvSpPr>
        <p:spPr>
          <a:xfrm>
            <a:off x="2629116" y="1904693"/>
            <a:ext cx="1287145" cy="60960"/>
          </a:xfrm>
          <a:prstGeom prst="rect">
            <a:avLst/>
          </a:prstGeom>
        </p:spPr>
        <p:txBody>
          <a:bodyPr vert="horz" wrap="square" lIns="0" tIns="16510" rIns="0" bIns="0" rtlCol="0">
            <a:spAutoFit/>
          </a:bodyPr>
          <a:lstStyle/>
          <a:p>
            <a:pPr marL="12700">
              <a:lnSpc>
                <a:spcPct val="100000"/>
              </a:lnSpc>
              <a:spcBef>
                <a:spcPts val="130"/>
              </a:spcBef>
            </a:pPr>
            <a:r>
              <a:rPr sz="200" spc="-55" dirty="0">
                <a:solidFill>
                  <a:srgbClr val="DBA123"/>
                </a:solidFill>
                <a:latin typeface="Microsoft Sans Serif"/>
                <a:cs typeface="Microsoft Sans Serif"/>
              </a:rPr>
              <a:t>||||||||||||||||||||||||||||||||||||||||||||||||||||||||||||||||||||||||||||||||||||||||||||||||||||||||||||||||||||||||||||||||||||||||||||||||||||||||||||||||||||||||||||||||||||||||||||||||||||||||||||||||||||||||||||||||||||||||||||||||||||||||||||||||||||||||||||||||||||||||||||||||||||||||||||||||||||||||||||||||||||||||||||||||||||||||||||||||||||||||||||||||||||||||||||||||||||||||||||||||||||||||||||||||||||||||||||||||||||||||||||||||||||||||||||||||||||||||||||||||||||||||||||||||||||||||||||||||||||||||||||||||||||||||||||||||||||||||||||||||||||||||||||||||||||||||||||||||||||||||||||||||||||||||||||||||||||||||||||||||||||||||||||||||||||||||||||||||||||||||||||||||||||||||||||||||||||||||||||||||||||||||||||||||||||||||||||||||||||||||||||||||||||||||||||||||||||||||||||||||||||||||||||||||||||||||||||||||||||||||||||||||||||||||||||||||||||||||||||||||||||||||||||||||||||||||||||||||||||||||||||||||||||||||||||||||||||||||||||||||||||||||||||||||||||||||||||||||||||||||||||||||||||||||||||||||||||||||||||||||||||||||||||||||||||||||||||||||||||||||||||||||||||||||||||||||||||||||||||||||||||||||||||||||||||||||||||||||||||||||||||||||||||||||||||||||||||||||||||||||||||||||||||||||||||||||||||||||||||||||||||||||||||||||||||||||||||||||||||||||||||||||||||||||||||||||||||||||||||||||||||||||||||||||||||||||||||||||||||||||||||||||||||||||||||||||||||||||||||||||||||||||||||||||||||||||||||||||||||||||||||||||||||||||||||||||||||||||||||||||||||||||||||||||||||||||||||||||||||||||||||||||||||||||||||||||||||||||||||||||||||||||||||||||||||||||||||||||||||||||||||||||||||||||||||||||||||||||||||||||||||||||||||||||||||||||||||||||||||||||||||||||||||||||||||||||||||||||||||||||||||||||||||||||||||||||||||||||||||||||||||||||||||||||||||||||||||||||||||||||||||||||||||||||||||||||||||||||||||||||||||||||||||||||||||||||||||||||||||||||||||||||||||||||||||||||||||||||||||||||||||||||||||||||||||||||||||||||||||||||||||||||||||||||||||||||||||||||||||||||||||||||||||||||||||||||||||||||||||||||||||||||||||||||||||||||||||||||||||||||||||||||||||||||||||||||||||||||||||||||||||||||||||||||||||||||||||||||||||||||||||||||||||||||||||||||||||||||||||||||||||||||||||||||||||||||||||||||||||||||||||||||||||||||||||||||||||||||||||||||||||||||||||||||||||||||||||||||||||||||||||||||||||||||||||||||||||||||||||||||||||||||||||||||||||||||||||||||||||||||||||||||||||||||||||||||||||||||||||||||||||||||||||||||||||||||||||||||||||||||||||||||||||||||||||||||||||||||||||||||||||||||||||||||||||||||||||||||||||||||||||||||||||||||||||||||||||||||||||||||||||||||||||||||||||||||||||||||||||||||||||||||||||||||||||||||||||||||||||||||||||||||||||||||||||||||||||||||||||||||||||||||||||||||||||||||||||||||||||||||||||||||||||||||||||||||||||||||||||||||||||||||||||||||||||||||||||||||||||||||||||||||||||||||||||||||||||||||||||||||||||||||||||||||||||||||||||||||||||||||||||||||||||||||||||||||||||||||||||||||||||||||||||||||||||||||||||||||||||||||||||||||||||||||||||||||||||||||||||||||||||||||||||||||||||||||||||||||||||||||||||||||||||||||||||||||||||||||||||||||||||||||||||||||||||||||||||||||||||||||||||||||||||||||||||||||||||||||||||||||||||||||||||||||||||||||||||||||||||||||||||||||||||||||||||||||||||||||||||||||||||||||||||||||||||||||||||||||||||||||||||||||||||||||||||||||||||||||||||||||||||||||||||||||||||||||||||||||||||||||||||||||||||||||||||||||||||||||||||||||||||||||||||||||||||||||||||||||||||||||||||||||||||||||||||||||||||||||||||||||||||||||||||||||||||||||||||||||||||||||||||||||||||||||||||||||||||||||||||||||||||||||||||||||||||||||||||||||||||||||||||||||||||||||||||||||||||||||||||||||||||||||||||||||||||||||||||||||||||||||||||||||||||||||||||||||||||||||||||||||||||||||||||||||||||||||||||||||||||||||||||||||||||||||||||||||||||||||||||||||||||||||||||||||||||||||||||||||||||||||||||||||||||||||||||||||||||||||||||||||||||||||||||||||||||||||||||||||||||||||||||||||||||||||||||||||||||||||||||||||||||||||||||||||||||||||||||||||||||||||||||||||||||||||||||||||||||||||||||||||||||||||||||||||||||||||||||||||||||||||||||||||||||||||||||||||||||||||||||||||||||||||||||||||||||||||||||||||||||||||||||||||||||||||||||||||||||||||||||||||||||||||||||||||||||||||||||||||||||||||||||||||||||||||||||||||||||||||||||||||||||||||||||||||||||||||||||||||||||||||||||||||||||||||||||||||||||||||||||||||||||||||||||||||||||||||||||||||||||||||||||||||||||||||||||||||||||||||||||||||||||||||||||||||||||||||||||||||||||||||||||||||||||||||||||||||||||||||||||||||||||||||||||||||||||||||||||||||||||||||||||||||||||||||||||||||||||||||||||||||||||||||||||||||||||||||||||||||||||||||||||||||||||||||||||||||||||||||||||||||||||||||||||||||||||||||||||||||||||||||||||||||||||||||||||||||||||||||||||||||||||||||||||||||||||||||||||||||||||||||||||||||||||||||||||||||||||||||||||||||||||||||||||||||||||||||||||||||||||||||||||||||||||||||||||||||||||||||||||||||||||||||||||||||||||||||||||||||||||||||||||||||||||||||||||||||||||||||||||||||||||||||||||||||||||||||||||||||||||||||||||||||||||||||||||||||||||||||||||||||||||||||||||||||||||||||||||||||||||||||||||||||||||||||||||||||||||||||||||||||||||||||||||||||||||||||||||||||||||||||||||||||||||||||||||||||||||||||||||||||||||||||||||||||||||||||||||||||||||||||||||||||||||||||||||||||||||||||||||||||||||||||||||||||||||||||||||||||||||||||||||||||||||||||||||||||||||||||||||||||||||||||||||||||||||||||||||||||||||||||||||||||||||||||||||||||||||||||||||||||||||||||||||||||||||||||||||||||||||||||||||||||||||||||||||||||||||||||||||||||||||||||||||||||||||||||||||||||||||||||||||||||||||||||||||||||||||||||||||||||||||||||||||||||||||||||||||||||||||||||||||||||||||||||||||||||||||||||||||||||||||||||||||||||||||||||||||||||||||||||||||||||||||||||||||||||||||||||||||||||||||||||||||||||||||||||||||||||||||||||||||||||||||||||||||||||||||||||||||||||||||||||||||||||||||||||||||||||||||||||||||||||||||||||||||||||||||||||||||||||||||||||||||||||||||||||||||||||||||||||||||||||||||||||||||||||||||||||||||||||||||||||||||||||||||||||||||||||||||||||||||||||||||||||||||||||||||||||||||||||||||||||||||||||||||||||||||||||||||||||||||||||||||||||||||||||||||||||||||||||||||||||||||||||||||||||||||||||||||||||||||||||||||||||||||||||||||||||||||||||||||||||||||||||||||||||||||||||||||||||||||||||||||||||||||||||||||||||||||||||||||||||||||||||||||||||||||||||||||||||||||||||||||||||||||||||||||||||||||||||||||||||||||||||||||||||||||||||||||||||||||||||||||||||||||||||||||||||||||||||||||||||||||||||||||||||||||||||||||||||||||||||||||||||||||||||||||||||||||||||||||||||||||||||||||||||||||||||||||||||||||||||||||||||||||||||||||||||||||||||||||||||||||||||||||||||||||||||||||||||||||||||||||||||||||||||||||||||||||||||||||||||||||||||||||||||||||||||||||||||||||||||||||||||||||||||||||||||||||||||||||||||||||||||||||||||||||||||||||||||||||||||||||||||||||||||||||||||||||||||||||||||||||||||||||||||||||||||||||||||||||||||||||||||||||||||||||||||||||||||||||||||||||||||||||||||||||||||||||||||||||||||||||||||||||||||||||||||||||||||||||||||||||||||||||||||||||||||||||||||||||||||||||||||||||||||||||||||||||||||||||||||||||||||||||||||||||||||||||||||||||||||||||||||||||||||||||||||||||||||||||||||||||||||||||||||||||||||</a:t>
            </a:r>
            <a:r>
              <a:rPr sz="200" spc="170" dirty="0">
                <a:solidFill>
                  <a:srgbClr val="DBA123"/>
                </a:solidFill>
                <a:latin typeface="Microsoft Sans Serif"/>
                <a:cs typeface="Microsoft Sans Serif"/>
              </a:rPr>
              <a:t> </a:t>
            </a:r>
            <a:r>
              <a:rPr sz="200" spc="-20" dirty="0">
                <a:solidFill>
                  <a:srgbClr val="DBA123"/>
                </a:solidFill>
                <a:latin typeface="Microsoft Sans Serif"/>
                <a:cs typeface="Microsoft Sans Serif"/>
              </a:rPr>
              <a:t>||||||||||</a:t>
            </a:r>
            <a:r>
              <a:rPr sz="200" spc="350"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350" dirty="0">
                <a:solidFill>
                  <a:srgbClr val="DBA123"/>
                </a:solidFill>
                <a:latin typeface="Microsoft Sans Serif"/>
                <a:cs typeface="Microsoft Sans Serif"/>
              </a:rPr>
              <a:t>   </a:t>
            </a:r>
            <a:r>
              <a:rPr sz="200" dirty="0">
                <a:solidFill>
                  <a:srgbClr val="DBA123"/>
                </a:solidFill>
                <a:latin typeface="Microsoft Sans Serif"/>
                <a:cs typeface="Microsoft Sans Serif"/>
              </a:rPr>
              <a:t>|</a:t>
            </a:r>
            <a:r>
              <a:rPr sz="200" spc="315" dirty="0">
                <a:solidFill>
                  <a:srgbClr val="DBA123"/>
                </a:solidFill>
                <a:latin typeface="Microsoft Sans Serif"/>
                <a:cs typeface="Microsoft Sans Serif"/>
              </a:rPr>
              <a:t>  </a:t>
            </a:r>
            <a:r>
              <a:rPr sz="200" spc="-25" dirty="0">
                <a:solidFill>
                  <a:srgbClr val="DBA123"/>
                </a:solidFill>
                <a:latin typeface="Microsoft Sans Serif"/>
                <a:cs typeface="Microsoft Sans Serif"/>
              </a:rPr>
              <a:t>|||</a:t>
            </a:r>
            <a:endParaRPr sz="200">
              <a:latin typeface="Microsoft Sans Serif"/>
              <a:cs typeface="Microsoft Sans Serif"/>
            </a:endParaRPr>
          </a:p>
        </p:txBody>
      </p:sp>
      <p:grpSp>
        <p:nvGrpSpPr>
          <p:cNvPr id="24" name="object 24"/>
          <p:cNvGrpSpPr/>
          <p:nvPr/>
        </p:nvGrpSpPr>
        <p:grpSpPr>
          <a:xfrm>
            <a:off x="2589975" y="1076520"/>
            <a:ext cx="1503680" cy="868044"/>
            <a:chOff x="2589975" y="1076520"/>
            <a:chExt cx="1503680" cy="868044"/>
          </a:xfrm>
        </p:grpSpPr>
        <p:sp>
          <p:nvSpPr>
            <p:cNvPr id="25" name="object 25"/>
            <p:cNvSpPr/>
            <p:nvPr/>
          </p:nvSpPr>
          <p:spPr>
            <a:xfrm>
              <a:off x="2589975" y="1078358"/>
              <a:ext cx="1503680" cy="860425"/>
            </a:xfrm>
            <a:custGeom>
              <a:avLst/>
              <a:gdLst/>
              <a:ahLst/>
              <a:cxnLst/>
              <a:rect l="l" t="t" r="r" b="b"/>
              <a:pathLst>
                <a:path w="1503679" h="860425">
                  <a:moveTo>
                    <a:pt x="0" y="860352"/>
                  </a:moveTo>
                  <a:lnTo>
                    <a:pt x="1503120" y="860352"/>
                  </a:lnTo>
                </a:path>
                <a:path w="1503679" h="860425">
                  <a:moveTo>
                    <a:pt x="0" y="0"/>
                  </a:moveTo>
                  <a:lnTo>
                    <a:pt x="1503120" y="0"/>
                  </a:lnTo>
                </a:path>
              </a:pathLst>
            </a:custGeom>
            <a:ln w="3675">
              <a:solidFill>
                <a:srgbClr val="000000"/>
              </a:solidFill>
              <a:prstDash val="lgDash"/>
            </a:ln>
          </p:spPr>
          <p:txBody>
            <a:bodyPr wrap="square" lIns="0" tIns="0" rIns="0" bIns="0" rtlCol="0"/>
            <a:lstStyle/>
            <a:p>
              <a:endParaRPr/>
            </a:p>
          </p:txBody>
        </p:sp>
        <p:sp>
          <p:nvSpPr>
            <p:cNvPr id="26" name="object 26"/>
            <p:cNvSpPr/>
            <p:nvPr/>
          </p:nvSpPr>
          <p:spPr>
            <a:xfrm>
              <a:off x="2645647" y="1094719"/>
              <a:ext cx="1391920" cy="844550"/>
            </a:xfrm>
            <a:custGeom>
              <a:avLst/>
              <a:gdLst/>
              <a:ahLst/>
              <a:cxnLst/>
              <a:rect l="l" t="t" r="r" b="b"/>
              <a:pathLst>
                <a:path w="1391920" h="844550">
                  <a:moveTo>
                    <a:pt x="0" y="843941"/>
                  </a:moveTo>
                  <a:lnTo>
                    <a:pt x="104923" y="843941"/>
                  </a:lnTo>
                  <a:lnTo>
                    <a:pt x="111883" y="843891"/>
                  </a:lnTo>
                  <a:lnTo>
                    <a:pt x="160838" y="843891"/>
                  </a:lnTo>
                  <a:lnTo>
                    <a:pt x="167845" y="843844"/>
                  </a:lnTo>
                  <a:lnTo>
                    <a:pt x="195830" y="843844"/>
                  </a:lnTo>
                  <a:lnTo>
                    <a:pt x="202838" y="843794"/>
                  </a:lnTo>
                  <a:lnTo>
                    <a:pt x="216806" y="843794"/>
                  </a:lnTo>
                  <a:lnTo>
                    <a:pt x="223808" y="843746"/>
                  </a:lnTo>
                  <a:lnTo>
                    <a:pt x="237776" y="843746"/>
                  </a:lnTo>
                  <a:lnTo>
                    <a:pt x="244784" y="843696"/>
                  </a:lnTo>
                  <a:lnTo>
                    <a:pt x="258753" y="843696"/>
                  </a:lnTo>
                  <a:lnTo>
                    <a:pt x="265761" y="843646"/>
                  </a:lnTo>
                  <a:lnTo>
                    <a:pt x="272769" y="843646"/>
                  </a:lnTo>
                  <a:lnTo>
                    <a:pt x="279776" y="843599"/>
                  </a:lnTo>
                  <a:lnTo>
                    <a:pt x="286737" y="843549"/>
                  </a:lnTo>
                  <a:lnTo>
                    <a:pt x="293745" y="843549"/>
                  </a:lnTo>
                  <a:lnTo>
                    <a:pt x="300753" y="843499"/>
                  </a:lnTo>
                  <a:lnTo>
                    <a:pt x="307714" y="843452"/>
                  </a:lnTo>
                  <a:lnTo>
                    <a:pt x="314715" y="843452"/>
                  </a:lnTo>
                  <a:lnTo>
                    <a:pt x="321723" y="843402"/>
                  </a:lnTo>
                  <a:lnTo>
                    <a:pt x="328737" y="843354"/>
                  </a:lnTo>
                  <a:lnTo>
                    <a:pt x="335691" y="843304"/>
                  </a:lnTo>
                  <a:lnTo>
                    <a:pt x="342699" y="843254"/>
                  </a:lnTo>
                  <a:lnTo>
                    <a:pt x="349707" y="843206"/>
                  </a:lnTo>
                  <a:lnTo>
                    <a:pt x="356668" y="843109"/>
                  </a:lnTo>
                  <a:lnTo>
                    <a:pt x="363676" y="843059"/>
                  </a:lnTo>
                  <a:lnTo>
                    <a:pt x="370684" y="843009"/>
                  </a:lnTo>
                  <a:lnTo>
                    <a:pt x="377692" y="842912"/>
                  </a:lnTo>
                  <a:lnTo>
                    <a:pt x="384652" y="842814"/>
                  </a:lnTo>
                  <a:lnTo>
                    <a:pt x="391660" y="842764"/>
                  </a:lnTo>
                  <a:lnTo>
                    <a:pt x="398668" y="842667"/>
                  </a:lnTo>
                  <a:lnTo>
                    <a:pt x="405622" y="842569"/>
                  </a:lnTo>
                  <a:lnTo>
                    <a:pt x="412630" y="842422"/>
                  </a:lnTo>
                  <a:lnTo>
                    <a:pt x="419638" y="842325"/>
                  </a:lnTo>
                  <a:lnTo>
                    <a:pt x="426646" y="842177"/>
                  </a:lnTo>
                  <a:lnTo>
                    <a:pt x="433607" y="842080"/>
                  </a:lnTo>
                  <a:lnTo>
                    <a:pt x="440615" y="841933"/>
                  </a:lnTo>
                  <a:lnTo>
                    <a:pt x="447622" y="841735"/>
                  </a:lnTo>
                  <a:lnTo>
                    <a:pt x="454583" y="841588"/>
                  </a:lnTo>
                  <a:lnTo>
                    <a:pt x="461591" y="841393"/>
                  </a:lnTo>
                  <a:lnTo>
                    <a:pt x="468599" y="841196"/>
                  </a:lnTo>
                  <a:lnTo>
                    <a:pt x="475607" y="841001"/>
                  </a:lnTo>
                  <a:lnTo>
                    <a:pt x="482561" y="840756"/>
                  </a:lnTo>
                  <a:lnTo>
                    <a:pt x="489575" y="840559"/>
                  </a:lnTo>
                  <a:lnTo>
                    <a:pt x="496583" y="840266"/>
                  </a:lnTo>
                  <a:lnTo>
                    <a:pt x="503537" y="839972"/>
                  </a:lnTo>
                  <a:lnTo>
                    <a:pt x="510545" y="839677"/>
                  </a:lnTo>
                  <a:lnTo>
                    <a:pt x="517553" y="839385"/>
                  </a:lnTo>
                  <a:lnTo>
                    <a:pt x="524561" y="839040"/>
                  </a:lnTo>
                  <a:lnTo>
                    <a:pt x="531522" y="838648"/>
                  </a:lnTo>
                  <a:lnTo>
                    <a:pt x="538530" y="838256"/>
                  </a:lnTo>
                  <a:lnTo>
                    <a:pt x="580476" y="835120"/>
                  </a:lnTo>
                  <a:lnTo>
                    <a:pt x="622476" y="830269"/>
                  </a:lnTo>
                  <a:lnTo>
                    <a:pt x="664429" y="822868"/>
                  </a:lnTo>
                  <a:lnTo>
                    <a:pt x="706376" y="811647"/>
                  </a:lnTo>
                  <a:lnTo>
                    <a:pt x="748329" y="794838"/>
                  </a:lnTo>
                  <a:lnTo>
                    <a:pt x="783314" y="774794"/>
                  </a:lnTo>
                  <a:lnTo>
                    <a:pt x="818259" y="747546"/>
                  </a:lnTo>
                  <a:lnTo>
                    <a:pt x="846244" y="719466"/>
                  </a:lnTo>
                  <a:lnTo>
                    <a:pt x="874222" y="684865"/>
                  </a:lnTo>
                  <a:lnTo>
                    <a:pt x="902206" y="643264"/>
                  </a:lnTo>
                  <a:lnTo>
                    <a:pt x="923183" y="607436"/>
                  </a:lnTo>
                  <a:lnTo>
                    <a:pt x="944152" y="567889"/>
                  </a:lnTo>
                  <a:lnTo>
                    <a:pt x="965129" y="525107"/>
                  </a:lnTo>
                  <a:lnTo>
                    <a:pt x="986153" y="479872"/>
                  </a:lnTo>
                  <a:lnTo>
                    <a:pt x="1007129" y="433027"/>
                  </a:lnTo>
                  <a:lnTo>
                    <a:pt x="1014090" y="417293"/>
                  </a:lnTo>
                  <a:lnTo>
                    <a:pt x="1021091" y="401512"/>
                  </a:lnTo>
                  <a:lnTo>
                    <a:pt x="1042068" y="354566"/>
                  </a:lnTo>
                  <a:lnTo>
                    <a:pt x="1063044" y="308987"/>
                  </a:lnTo>
                  <a:lnTo>
                    <a:pt x="1084068" y="265815"/>
                  </a:lnTo>
                  <a:lnTo>
                    <a:pt x="1105044" y="225775"/>
                  </a:lnTo>
                  <a:lnTo>
                    <a:pt x="1126014" y="189361"/>
                  </a:lnTo>
                  <a:lnTo>
                    <a:pt x="1146991" y="156923"/>
                  </a:lnTo>
                  <a:lnTo>
                    <a:pt x="1174975" y="119828"/>
                  </a:lnTo>
                  <a:lnTo>
                    <a:pt x="1202960" y="89492"/>
                  </a:lnTo>
                  <a:lnTo>
                    <a:pt x="1237898" y="59890"/>
                  </a:lnTo>
                  <a:lnTo>
                    <a:pt x="1272890" y="37936"/>
                  </a:lnTo>
                  <a:lnTo>
                    <a:pt x="1307829" y="22007"/>
                  </a:lnTo>
                  <a:lnTo>
                    <a:pt x="1349829" y="8773"/>
                  </a:lnTo>
                  <a:lnTo>
                    <a:pt x="1384767" y="1179"/>
                  </a:lnTo>
                  <a:lnTo>
                    <a:pt x="1391775" y="0"/>
                  </a:lnTo>
                </a:path>
              </a:pathLst>
            </a:custGeom>
            <a:ln w="11026">
              <a:solidFill>
                <a:srgbClr val="31B5FF"/>
              </a:solidFill>
            </a:ln>
          </p:spPr>
          <p:txBody>
            <a:bodyPr wrap="square" lIns="0" tIns="0" rIns="0" bIns="0" rtlCol="0"/>
            <a:lstStyle/>
            <a:p>
              <a:endParaRPr/>
            </a:p>
          </p:txBody>
        </p:sp>
      </p:gr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84455">
              <a:lnSpc>
                <a:spcPts val="670"/>
              </a:lnSpc>
            </a:pPr>
            <a:r>
              <a:rPr dirty="0"/>
              <a:t>4</a:t>
            </a:r>
            <a:r>
              <a:rPr spc="-240" dirty="0"/>
              <a:t> </a:t>
            </a:r>
            <a:r>
              <a:rPr dirty="0"/>
              <a:t>/</a:t>
            </a:r>
            <a:r>
              <a:rPr spc="-240" dirty="0"/>
              <a:t> </a:t>
            </a:r>
            <a:r>
              <a:rPr spc="-25" dirty="0"/>
              <a:t>40</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45972</TotalTime>
  <Words>2999</Words>
  <Application>Microsoft Macintosh PowerPoint</Application>
  <PresentationFormat>Custom</PresentationFormat>
  <Paragraphs>379</Paragraphs>
  <Slides>37</Slides>
  <Notes>1</Notes>
  <HiddenSlides>5</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52" baseType="lpstr">
      <vt:lpstr>Arial</vt:lpstr>
      <vt:lpstr>Calibri</vt:lpstr>
      <vt:lpstr>Cambria</vt:lpstr>
      <vt:lpstr>Google Sans</vt:lpstr>
      <vt:lpstr>Lucida Console</vt:lpstr>
      <vt:lpstr>medium-content-serif-font</vt:lpstr>
      <vt:lpstr>Microsoft Sans Serif</vt:lpstr>
      <vt:lpstr>Nunito</vt:lpstr>
      <vt:lpstr>Palatino Linotype</vt:lpstr>
      <vt:lpstr>PT Serif</vt:lpstr>
      <vt:lpstr>source-serif-pro</vt:lpstr>
      <vt:lpstr>Tahoma</vt:lpstr>
      <vt:lpstr>Times New Roman</vt:lpstr>
      <vt:lpstr>Office Theme</vt:lpstr>
      <vt:lpstr>Equation</vt:lpstr>
      <vt:lpstr>Machine Learning  05- Classification</vt:lpstr>
      <vt:lpstr>Classification</vt:lpstr>
      <vt:lpstr>Classification</vt:lpstr>
      <vt:lpstr>PowerPoint Presentation</vt:lpstr>
      <vt:lpstr>PowerPoint Presentation</vt:lpstr>
      <vt:lpstr>Classification Algortithms</vt:lpstr>
      <vt:lpstr>PowerPoint Presentation</vt:lpstr>
      <vt:lpstr>Can we use Linear Regression?</vt:lpstr>
      <vt:lpstr>Linear versus Logistic Regression</vt:lpstr>
      <vt:lpstr>Logistic Regression</vt:lpstr>
      <vt:lpstr>Example</vt:lpstr>
      <vt:lpstr>Another Example</vt:lpstr>
      <vt:lpstr>Logistic Regression</vt:lpstr>
      <vt:lpstr>Logistic Regression</vt:lpstr>
      <vt:lpstr>Logistic Regression</vt:lpstr>
      <vt:lpstr>Cost Function</vt:lpstr>
      <vt:lpstr>PowerPoint Presentation</vt:lpstr>
      <vt:lpstr>Log cost fucntion</vt:lpstr>
      <vt:lpstr>Code?!?</vt:lpstr>
      <vt:lpstr>Types of Logistic Regression </vt:lpstr>
      <vt:lpstr>Naïve Bayes Classification</vt:lpstr>
      <vt:lpstr>Naive Bayes</vt:lpstr>
      <vt:lpstr>REMINDER: Probability Basics </vt:lpstr>
      <vt:lpstr>Bayes' Theorem Example</vt:lpstr>
      <vt:lpstr>example</vt:lpstr>
      <vt:lpstr>Not survive</vt:lpstr>
      <vt:lpstr>Naïve Assumption</vt:lpstr>
      <vt:lpstr>Tennis Example </vt:lpstr>
      <vt:lpstr>The learning phase for tennis example</vt:lpstr>
      <vt:lpstr>PowerPoint Presentation</vt:lpstr>
      <vt:lpstr>Formulation of a Classification Problem</vt:lpstr>
      <vt:lpstr>The test phase for the tennis example </vt:lpstr>
      <vt:lpstr>PowerPoint Presentation</vt:lpstr>
      <vt:lpstr>NB Assumptions</vt:lpstr>
      <vt:lpstr>Pro and cons of Naive Bayes Classifiers</vt:lpstr>
      <vt:lpstr>Three types NB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01- Introduction</dc:title>
  <cp:lastModifiedBy>Malak Abdullah</cp:lastModifiedBy>
  <cp:revision>35</cp:revision>
  <dcterms:created xsi:type="dcterms:W3CDTF">2024-02-10T12:43:08Z</dcterms:created>
  <dcterms:modified xsi:type="dcterms:W3CDTF">2024-04-20T21:26:13Z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2015-07-23T00:00:00Z</vt:filetime>
  </property>
  <property fmtid="{D5CDD505-2E9C-101B-9397-08002B2CF9AE}" pid="3" name="Creator">
    <vt:lpwstr>LaTeX with Beamer class version 3.26</vt:lpwstr>
  </property>
  <property fmtid="{D5CDD505-2E9C-101B-9397-08002B2CF9AE}" pid="4" name="LastSaved">
    <vt:filetime>2024-02-10T00:00:00Z</vt:filetime>
  </property>
</Properties>
</file>