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285" r:id="rId2"/>
    <p:sldId id="442" r:id="rId3"/>
    <p:sldId id="848" r:id="rId4"/>
    <p:sldId id="787" r:id="rId5"/>
    <p:sldId id="788" r:id="rId6"/>
    <p:sldId id="441" r:id="rId7"/>
    <p:sldId id="849" r:id="rId8"/>
    <p:sldId id="439" r:id="rId9"/>
    <p:sldId id="852" r:id="rId10"/>
    <p:sldId id="289" r:id="rId11"/>
    <p:sldId id="850" r:id="rId12"/>
    <p:sldId id="812" r:id="rId13"/>
    <p:sldId id="786" r:id="rId14"/>
    <p:sldId id="851" r:id="rId15"/>
    <p:sldId id="853" r:id="rId16"/>
    <p:sldId id="859" r:id="rId17"/>
    <p:sldId id="863" r:id="rId18"/>
    <p:sldId id="864" r:id="rId19"/>
    <p:sldId id="865" r:id="rId20"/>
    <p:sldId id="287" r:id="rId21"/>
    <p:sldId id="292" r:id="rId22"/>
    <p:sldId id="790" r:id="rId23"/>
    <p:sldId id="821" r:id="rId24"/>
    <p:sldId id="815" r:id="rId25"/>
    <p:sldId id="816" r:id="rId26"/>
    <p:sldId id="817" r:id="rId27"/>
    <p:sldId id="818" r:id="rId28"/>
    <p:sldId id="869" r:id="rId29"/>
    <p:sldId id="868" r:id="rId30"/>
    <p:sldId id="823" r:id="rId31"/>
    <p:sldId id="444" r:id="rId32"/>
    <p:sldId id="443" r:id="rId33"/>
    <p:sldId id="793" r:id="rId34"/>
    <p:sldId id="445" r:id="rId35"/>
    <p:sldId id="446" r:id="rId36"/>
    <p:sldId id="824" r:id="rId37"/>
    <p:sldId id="795" r:id="rId38"/>
    <p:sldId id="796" r:id="rId39"/>
    <p:sldId id="826" r:id="rId40"/>
    <p:sldId id="866" r:id="rId41"/>
    <p:sldId id="867" r:id="rId42"/>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30"/>
    <p:restoredTop sz="94697"/>
  </p:normalViewPr>
  <p:slideViewPr>
    <p:cSldViewPr>
      <p:cViewPr varScale="1">
        <p:scale>
          <a:sx n="236" d="100"/>
          <a:sy n="236" d="100"/>
        </p:scale>
        <p:origin x="1368" y="184"/>
      </p:cViewPr>
      <p:guideLst>
        <p:guide orient="horz" pos="2880"/>
        <p:guide pos="2160"/>
      </p:guideLst>
    </p:cSldViewPr>
  </p:slideViewPr>
  <p:notesTextViewPr>
    <p:cViewPr>
      <p:scale>
        <a:sx n="100" d="100"/>
        <a:sy n="100" d="100"/>
      </p:scale>
      <p:origin x="0" y="0"/>
    </p:cViewPr>
  </p:notesTextViewPr>
  <p:notesViewPr>
    <p:cSldViewPr>
      <p:cViewPr varScale="1">
        <p:scale>
          <a:sx n="256" d="100"/>
          <a:sy n="256" d="100"/>
        </p:scale>
        <p:origin x="1128"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F48B22-0743-1F13-9AF0-C4EC81D58867}"/>
              </a:ext>
            </a:extLst>
          </p:cNvPr>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JO"/>
          </a:p>
        </p:txBody>
      </p:sp>
      <p:sp>
        <p:nvSpPr>
          <p:cNvPr id="3" name="Date Placeholder 2">
            <a:extLst>
              <a:ext uri="{FF2B5EF4-FFF2-40B4-BE49-F238E27FC236}">
                <a16:creationId xmlns:a16="http://schemas.microsoft.com/office/drawing/2014/main" id="{7BAF9561-B68F-EAB1-310E-1F54A3A64F63}"/>
              </a:ext>
            </a:extLst>
          </p:cNvPr>
          <p:cNvSpPr>
            <a:spLocks noGrp="1"/>
          </p:cNvSpPr>
          <p:nvPr>
            <p:ph type="dt" sz="quarter" idx="1"/>
          </p:nvPr>
        </p:nvSpPr>
        <p:spPr>
          <a:xfrm>
            <a:off x="2611438" y="0"/>
            <a:ext cx="1997075" cy="173038"/>
          </a:xfrm>
          <a:prstGeom prst="rect">
            <a:avLst/>
          </a:prstGeom>
        </p:spPr>
        <p:txBody>
          <a:bodyPr vert="horz" lIns="91440" tIns="45720" rIns="91440" bIns="45720" rtlCol="0"/>
          <a:lstStyle>
            <a:lvl1pPr algn="r">
              <a:defRPr sz="1200"/>
            </a:lvl1pPr>
          </a:lstStyle>
          <a:p>
            <a:fld id="{BAD688AB-A7F3-864E-BC35-6C380F7314B6}" type="datetimeFigureOut">
              <a:rPr lang="en-JO" smtClean="0"/>
              <a:t>13/09/2025</a:t>
            </a:fld>
            <a:endParaRPr lang="en-JO"/>
          </a:p>
        </p:txBody>
      </p:sp>
      <p:sp>
        <p:nvSpPr>
          <p:cNvPr id="4" name="Footer Placeholder 3">
            <a:extLst>
              <a:ext uri="{FF2B5EF4-FFF2-40B4-BE49-F238E27FC236}">
                <a16:creationId xmlns:a16="http://schemas.microsoft.com/office/drawing/2014/main" id="{2D5D8E26-306A-1A17-E27E-C22A44D46D36}"/>
              </a:ext>
            </a:extLst>
          </p:cNvPr>
          <p:cNvSpPr>
            <a:spLocks noGrp="1"/>
          </p:cNvSpPr>
          <p:nvPr>
            <p:ph type="ftr" sz="quarter" idx="2"/>
          </p:nvPr>
        </p:nvSpPr>
        <p:spPr>
          <a:xfrm>
            <a:off x="0" y="3287713"/>
            <a:ext cx="1997075" cy="173037"/>
          </a:xfrm>
          <a:prstGeom prst="rect">
            <a:avLst/>
          </a:prstGeom>
        </p:spPr>
        <p:txBody>
          <a:bodyPr vert="horz" lIns="91440" tIns="45720" rIns="91440" bIns="45720" rtlCol="0" anchor="b"/>
          <a:lstStyle>
            <a:lvl1pPr algn="l">
              <a:defRPr sz="1200"/>
            </a:lvl1pPr>
          </a:lstStyle>
          <a:p>
            <a:endParaRPr lang="en-JO"/>
          </a:p>
        </p:txBody>
      </p:sp>
      <p:sp>
        <p:nvSpPr>
          <p:cNvPr id="5" name="Slide Number Placeholder 4">
            <a:extLst>
              <a:ext uri="{FF2B5EF4-FFF2-40B4-BE49-F238E27FC236}">
                <a16:creationId xmlns:a16="http://schemas.microsoft.com/office/drawing/2014/main" id="{429646FE-7276-EE72-8B40-448C3C68AE30}"/>
              </a:ext>
            </a:extLst>
          </p:cNvPr>
          <p:cNvSpPr>
            <a:spLocks noGrp="1"/>
          </p:cNvSpPr>
          <p:nvPr>
            <p:ph type="sldNum" sz="quarter" idx="3"/>
          </p:nvPr>
        </p:nvSpPr>
        <p:spPr>
          <a:xfrm>
            <a:off x="2611438" y="3287713"/>
            <a:ext cx="1997075" cy="173037"/>
          </a:xfrm>
          <a:prstGeom prst="rect">
            <a:avLst/>
          </a:prstGeom>
        </p:spPr>
        <p:txBody>
          <a:bodyPr vert="horz" lIns="91440" tIns="45720" rIns="91440" bIns="45720" rtlCol="0" anchor="b"/>
          <a:lstStyle>
            <a:lvl1pPr algn="r">
              <a:defRPr sz="1200"/>
            </a:lvl1pPr>
          </a:lstStyle>
          <a:p>
            <a:fld id="{75C548D2-CB5D-6241-83D9-E3A430115294}" type="slidenum">
              <a:rPr lang="en-JO" smtClean="0"/>
              <a:t>‹#›</a:t>
            </a:fld>
            <a:endParaRPr lang="en-JO"/>
          </a:p>
        </p:txBody>
      </p:sp>
    </p:spTree>
    <p:extLst>
      <p:ext uri="{BB962C8B-B14F-4D97-AF65-F5344CB8AC3E}">
        <p14:creationId xmlns:p14="http://schemas.microsoft.com/office/powerpoint/2010/main" val="15423445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JO"/>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8461BC93-83F7-484E-8E70-E41AAACC7B68}" type="datetimeFigureOut">
              <a:rPr lang="en-JO" smtClean="0"/>
              <a:t>13/09/2025</a:t>
            </a:fld>
            <a:endParaRPr lang="en-JO"/>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JO"/>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JO"/>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34A5165B-2D49-5B4C-B012-16E88A8639F7}" type="slidenum">
              <a:rPr lang="en-JO" smtClean="0"/>
              <a:t>‹#›</a:t>
            </a:fld>
            <a:endParaRPr lang="en-JO"/>
          </a:p>
        </p:txBody>
      </p:sp>
    </p:spTree>
    <p:extLst>
      <p:ext uri="{BB962C8B-B14F-4D97-AF65-F5344CB8AC3E}">
        <p14:creationId xmlns:p14="http://schemas.microsoft.com/office/powerpoint/2010/main" val="2349295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Syllabus</a:t>
            </a:r>
            <a:endParaRPr lang="en-US" dirty="0"/>
          </a:p>
        </p:txBody>
      </p:sp>
      <p:sp>
        <p:nvSpPr>
          <p:cNvPr id="5" name="Slide Number Placeholder 4"/>
          <p:cNvSpPr>
            <a:spLocks noGrp="1"/>
          </p:cNvSpPr>
          <p:nvPr>
            <p:ph type="sldNum" sz="quarter" idx="5"/>
          </p:nvPr>
        </p:nvSpPr>
        <p:spPr/>
        <p:txBody>
          <a:bodyPr/>
          <a:lstStyle/>
          <a:p>
            <a:fld id="{5CEF6006-E59E-4947-8707-F9D36EBEBD07}" type="slidenum">
              <a:rPr lang="en-US" smtClean="0"/>
              <a:t>38</a:t>
            </a:fld>
            <a:endParaRPr lang="en-US" dirty="0"/>
          </a:p>
        </p:txBody>
      </p:sp>
    </p:spTree>
    <p:extLst>
      <p:ext uri="{BB962C8B-B14F-4D97-AF65-F5344CB8AC3E}">
        <p14:creationId xmlns:p14="http://schemas.microsoft.com/office/powerpoint/2010/main" val="490011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215444"/>
          </a:xfrm>
          <a:prstGeom prst="rect">
            <a:avLst/>
          </a:prstGeom>
        </p:spPr>
        <p:txBody>
          <a:bodyPr wrap="square" lIns="0" tIns="0" rIns="0" bIns="0">
            <a:spAutoFit/>
          </a:bodyPr>
          <a:lstStyle>
            <a:lvl1pPr>
              <a:defRPr sz="1400" b="0" i="0">
                <a:solidFill>
                  <a:srgbClr val="00B050"/>
                </a:solidFill>
                <a:latin typeface="Calibri"/>
                <a:cs typeface="Calibri"/>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sz="11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Dr. Malak Abdullah</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67673F8-4561-7F45-B47D-1EC60C78B43C}" type="datetime1">
              <a:rPr lang="en-US" smtClean="0"/>
              <a:t>9/13/25</a:t>
            </a:fld>
            <a:endParaRPr lang="en-US"/>
          </a:p>
        </p:txBody>
      </p:sp>
      <p:sp>
        <p:nvSpPr>
          <p:cNvPr id="6" name="Holder 6"/>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84455">
              <a:lnSpc>
                <a:spcPts val="670"/>
              </a:lnSpc>
            </a:pPr>
            <a:fld id="{81D60167-4931-47E6-BA6A-407CBD079E47}" type="slidenum">
              <a:rPr dirty="0"/>
              <a:t>‹#›</a:t>
            </a:fld>
            <a:r>
              <a:rPr spc="-240" dirty="0"/>
              <a:t> </a:t>
            </a:r>
            <a:r>
              <a:rPr dirty="0"/>
              <a:t>/</a:t>
            </a:r>
            <a:r>
              <a:rPr spc="-240" dirty="0"/>
              <a:t> </a:t>
            </a:r>
            <a:r>
              <a:rPr spc="-25" dirty="0"/>
              <a:t>21</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00B05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Dr. Malak Abdullah</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9886B79-56AE-4F49-9289-F95E515F4FBD}" type="datetime1">
              <a:rPr lang="en-US" smtClean="0"/>
              <a:t>9/13/25</a:t>
            </a:fld>
            <a:endParaRPr lang="en-US"/>
          </a:p>
        </p:txBody>
      </p:sp>
      <p:sp>
        <p:nvSpPr>
          <p:cNvPr id="6" name="Holder 6"/>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84455">
              <a:lnSpc>
                <a:spcPts val="670"/>
              </a:lnSpc>
            </a:pPr>
            <a:fld id="{81D60167-4931-47E6-BA6A-407CBD079E47}" type="slidenum">
              <a:rPr dirty="0"/>
              <a:t>‹#›</a:t>
            </a:fld>
            <a:r>
              <a:rPr spc="-240" dirty="0"/>
              <a:t> </a:t>
            </a:r>
            <a:r>
              <a:rPr dirty="0"/>
              <a:t>/</a:t>
            </a:r>
            <a:r>
              <a:rPr spc="-240" dirty="0"/>
              <a:t> </a:t>
            </a:r>
            <a:r>
              <a:rPr spc="-25" dirty="0"/>
              <a:t>21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00B050"/>
                </a:solidFill>
                <a:latin typeface="Calibri"/>
                <a:cs typeface="Calibri"/>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Dr. Malak Abdullah</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EE5D8EB-0A86-C749-A2EC-4ABAA474D21F}" type="datetime1">
              <a:rPr lang="en-US" smtClean="0"/>
              <a:t>9/13/25</a:t>
            </a:fld>
            <a:endParaRPr lang="en-US"/>
          </a:p>
        </p:txBody>
      </p:sp>
      <p:sp>
        <p:nvSpPr>
          <p:cNvPr id="7" name="Holder 7"/>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84455">
              <a:lnSpc>
                <a:spcPts val="670"/>
              </a:lnSpc>
            </a:pPr>
            <a:fld id="{81D60167-4931-47E6-BA6A-407CBD079E47}" type="slidenum">
              <a:rPr dirty="0"/>
              <a:t>‹#›</a:t>
            </a:fld>
            <a:r>
              <a:rPr spc="-240" dirty="0"/>
              <a:t> </a:t>
            </a:r>
            <a:r>
              <a:rPr dirty="0"/>
              <a:t>/</a:t>
            </a:r>
            <a:r>
              <a:rPr spc="-240" dirty="0"/>
              <a:t> </a:t>
            </a:r>
            <a:r>
              <a:rPr spc="-25" dirty="0"/>
              <a:t>21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00B05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Dr. Malak Abdullah</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52CE2973-C227-D24D-BC84-FBD31B23FCE7}" type="datetime1">
              <a:rPr lang="en-US" smtClean="0"/>
              <a:t>9/13/25</a:t>
            </a:fld>
            <a:endParaRPr lang="en-US"/>
          </a:p>
        </p:txBody>
      </p:sp>
      <p:sp>
        <p:nvSpPr>
          <p:cNvPr id="5" name="Holder 5"/>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84455">
              <a:lnSpc>
                <a:spcPts val="670"/>
              </a:lnSpc>
            </a:pPr>
            <a:fld id="{81D60167-4931-47E6-BA6A-407CBD079E47}" type="slidenum">
              <a:rPr dirty="0"/>
              <a:t>‹#›</a:t>
            </a:fld>
            <a:r>
              <a:rPr spc="-240" dirty="0"/>
              <a:t> </a:t>
            </a:r>
            <a:r>
              <a:rPr dirty="0"/>
              <a:t>/</a:t>
            </a:r>
            <a:r>
              <a:rPr spc="-240" dirty="0"/>
              <a:t> </a:t>
            </a:r>
            <a:r>
              <a:rPr spc="-25" dirty="0"/>
              <a:t>21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Dr. Malak Abdullah</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CCCCFF6-3C5B-894E-BE41-B36FD6FA2029}" type="datetime1">
              <a:rPr lang="en-US" smtClean="0"/>
              <a:t>9/13/25</a:t>
            </a:fld>
            <a:endParaRPr lang="en-US"/>
          </a:p>
        </p:txBody>
      </p:sp>
      <p:sp>
        <p:nvSpPr>
          <p:cNvPr id="4" name="Holder 4"/>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84455">
              <a:lnSpc>
                <a:spcPts val="670"/>
              </a:lnSpc>
            </a:pPr>
            <a:fld id="{81D60167-4931-47E6-BA6A-407CBD079E47}" type="slidenum">
              <a:rPr dirty="0"/>
              <a:t>‹#›</a:t>
            </a:fld>
            <a:r>
              <a:rPr spc="-240" dirty="0"/>
              <a:t> </a:t>
            </a:r>
            <a:r>
              <a:rPr dirty="0"/>
              <a:t>/</a:t>
            </a:r>
            <a:r>
              <a:rPr spc="-240" dirty="0"/>
              <a:t> </a:t>
            </a:r>
            <a:r>
              <a:rPr spc="-25" dirty="0"/>
              <a:t>21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33F05-7D36-5C4F-970C-7C94DB250173}"/>
              </a:ext>
            </a:extLst>
          </p:cNvPr>
          <p:cNvSpPr>
            <a:spLocks noGrp="1"/>
          </p:cNvSpPr>
          <p:nvPr>
            <p:ph type="title"/>
          </p:nvPr>
        </p:nvSpPr>
        <p:spPr>
          <a:xfrm>
            <a:off x="499427" y="230716"/>
            <a:ext cx="3918585" cy="215444"/>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71598821-90C4-E94F-AA0E-03302E02947E}"/>
              </a:ext>
            </a:extLst>
          </p:cNvPr>
          <p:cNvSpPr>
            <a:spLocks noGrp="1"/>
          </p:cNvSpPr>
          <p:nvPr>
            <p:ph sz="half" idx="1"/>
          </p:nvPr>
        </p:nvSpPr>
        <p:spPr>
          <a:xfrm>
            <a:off x="499427" y="922867"/>
            <a:ext cx="1920875" cy="4324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493598-9A88-E540-9FA1-2CA74B2BE708}"/>
              </a:ext>
            </a:extLst>
          </p:cNvPr>
          <p:cNvSpPr>
            <a:spLocks noGrp="1"/>
          </p:cNvSpPr>
          <p:nvPr>
            <p:ph type="body" sz="half" idx="2"/>
          </p:nvPr>
        </p:nvSpPr>
        <p:spPr>
          <a:xfrm>
            <a:off x="2497138" y="922867"/>
            <a:ext cx="1920875" cy="4324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E45F5C-2B04-654D-B5D0-EBD6FDE07D8C}"/>
              </a:ext>
            </a:extLst>
          </p:cNvPr>
          <p:cNvSpPr>
            <a:spLocks noGrp="1"/>
          </p:cNvSpPr>
          <p:nvPr>
            <p:ph type="dt" sz="half" idx="10"/>
          </p:nvPr>
        </p:nvSpPr>
        <p:spPr>
          <a:xfrm>
            <a:off x="499427" y="3076222"/>
            <a:ext cx="960438" cy="246221"/>
          </a:xfrm>
        </p:spPr>
        <p:txBody>
          <a:bodyPr/>
          <a:lstStyle>
            <a:lvl1pPr>
              <a:defRPr/>
            </a:lvl1pPr>
          </a:lstStyle>
          <a:p>
            <a:fld id="{735BDD3C-3BCF-8448-9171-68A22E6CA4C1}" type="datetime1">
              <a:rPr lang="en-US" altLang="en-US" smtClean="0"/>
              <a:t>9/13/25</a:t>
            </a:fld>
            <a:endParaRPr lang="en-US" altLang="en-US"/>
          </a:p>
        </p:txBody>
      </p:sp>
      <p:sp>
        <p:nvSpPr>
          <p:cNvPr id="6" name="Footer Placeholder 5">
            <a:extLst>
              <a:ext uri="{FF2B5EF4-FFF2-40B4-BE49-F238E27FC236}">
                <a16:creationId xmlns:a16="http://schemas.microsoft.com/office/drawing/2014/main" id="{2382BEBC-CA84-BE43-8871-3A7017AA60B6}"/>
              </a:ext>
            </a:extLst>
          </p:cNvPr>
          <p:cNvSpPr>
            <a:spLocks noGrp="1"/>
          </p:cNvSpPr>
          <p:nvPr>
            <p:ph type="ftr" sz="quarter" idx="11"/>
          </p:nvPr>
        </p:nvSpPr>
        <p:spPr>
          <a:xfrm>
            <a:off x="1728788" y="3076222"/>
            <a:ext cx="1459865" cy="138499"/>
          </a:xfrm>
        </p:spPr>
        <p:txBody>
          <a:bodyPr/>
          <a:lstStyle>
            <a:lvl1pPr>
              <a:defRPr/>
            </a:lvl1pPr>
          </a:lstStyle>
          <a:p>
            <a:r>
              <a:rPr lang="en-US" altLang="en-US"/>
              <a:t>Dr. Malak Abdullah</a:t>
            </a:r>
          </a:p>
        </p:txBody>
      </p:sp>
      <p:sp>
        <p:nvSpPr>
          <p:cNvPr id="7" name="Slide Number Placeholder 6">
            <a:extLst>
              <a:ext uri="{FF2B5EF4-FFF2-40B4-BE49-F238E27FC236}">
                <a16:creationId xmlns:a16="http://schemas.microsoft.com/office/drawing/2014/main" id="{6407BC10-3CB7-1A45-BA62-B539AFB7BA05}"/>
              </a:ext>
            </a:extLst>
          </p:cNvPr>
          <p:cNvSpPr>
            <a:spLocks noGrp="1"/>
          </p:cNvSpPr>
          <p:nvPr>
            <p:ph type="sldNum" sz="quarter" idx="12"/>
          </p:nvPr>
        </p:nvSpPr>
        <p:spPr>
          <a:xfrm>
            <a:off x="3457575" y="3076222"/>
            <a:ext cx="960438" cy="123111"/>
          </a:xfrm>
        </p:spPr>
        <p:txBody>
          <a:bodyPr/>
          <a:lstStyle>
            <a:lvl1pPr>
              <a:defRPr/>
            </a:lvl1pPr>
          </a:lstStyle>
          <a:p>
            <a:fld id="{5937EBC3-8281-014E-B844-F80FED7523C0}" type="slidenum">
              <a:rPr lang="en-US" altLang="en-US"/>
              <a:pPr/>
              <a:t>‹#›</a:t>
            </a:fld>
            <a:endParaRPr lang="en-US" altLang="en-US"/>
          </a:p>
        </p:txBody>
      </p:sp>
    </p:spTree>
    <p:extLst>
      <p:ext uri="{BB962C8B-B14F-4D97-AF65-F5344CB8AC3E}">
        <p14:creationId xmlns:p14="http://schemas.microsoft.com/office/powerpoint/2010/main" val="2115198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23500" y="921265"/>
            <a:ext cx="1900160" cy="43242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389690" y="921265"/>
            <a:ext cx="1903466" cy="43242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390F14-EA6E-BD4E-94F2-57C139DF28A7}" type="datetime1">
              <a:rPr lang="en-US" smtClean="0"/>
              <a:t>9/13/25</a:t>
            </a:fld>
            <a:endParaRPr lang="en-US"/>
          </a:p>
        </p:txBody>
      </p:sp>
      <p:sp>
        <p:nvSpPr>
          <p:cNvPr id="6" name="Footer Placeholder 5"/>
          <p:cNvSpPr>
            <a:spLocks noGrp="1"/>
          </p:cNvSpPr>
          <p:nvPr>
            <p:ph type="ftr" sz="quarter" idx="11"/>
          </p:nvPr>
        </p:nvSpPr>
        <p:spPr/>
        <p:txBody>
          <a:bodyPr/>
          <a:lstStyle/>
          <a:p>
            <a:r>
              <a:rPr lang="en-US"/>
              <a:t>Dr. Malak Abdullah</a:t>
            </a:r>
          </a:p>
        </p:txBody>
      </p:sp>
      <p:sp>
        <p:nvSpPr>
          <p:cNvPr id="7" name="Slide Number Placeholder 6"/>
          <p:cNvSpPr>
            <a:spLocks noGrp="1"/>
          </p:cNvSpPr>
          <p:nvPr>
            <p:ph type="sldNum" sz="quarter" idx="12"/>
          </p:nvPr>
        </p:nvSpPr>
        <p:spPr>
          <a:xfrm>
            <a:off x="4214215" y="3342078"/>
            <a:ext cx="314362" cy="123111"/>
          </a:xfrm>
        </p:spPr>
        <p:txBody>
          <a:bodyPr/>
          <a:lstStyle/>
          <a:p>
            <a:fld id="{0DD7F9D7-D2BC-4631-976E-D7AD9C0E1082}" type="slidenum">
              <a:rPr lang="en-US" smtClean="0"/>
              <a:t>‹#›</a:t>
            </a:fld>
            <a:endParaRPr lang="en-US"/>
          </a:p>
        </p:txBody>
      </p:sp>
    </p:spTree>
    <p:extLst>
      <p:ext uri="{BB962C8B-B14F-4D97-AF65-F5344CB8AC3E}">
        <p14:creationId xmlns:p14="http://schemas.microsoft.com/office/powerpoint/2010/main" val="2136967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17545" y="184253"/>
            <a:ext cx="3976211" cy="215444"/>
          </a:xfrm>
        </p:spPr>
        <p:txBody>
          <a:bodyPr/>
          <a:lstStyle/>
          <a:p>
            <a:r>
              <a:rPr lang="en-US"/>
              <a:t>Click to edit Master title style</a:t>
            </a:r>
            <a:endParaRPr lang="en-US" dirty="0"/>
          </a:p>
        </p:txBody>
      </p:sp>
      <p:sp>
        <p:nvSpPr>
          <p:cNvPr id="3" name="Text Placeholder 2"/>
          <p:cNvSpPr>
            <a:spLocks noGrp="1"/>
          </p:cNvSpPr>
          <p:nvPr>
            <p:ph type="body" idx="1"/>
          </p:nvPr>
        </p:nvSpPr>
        <p:spPr>
          <a:xfrm>
            <a:off x="423500" y="1124545"/>
            <a:ext cx="1900160" cy="139590"/>
          </a:xfrm>
        </p:spPr>
        <p:txBody>
          <a:bodyPr anchor="b"/>
          <a:lstStyle>
            <a:lvl1pPr marL="0" indent="0">
              <a:buNone/>
              <a:defRPr sz="907"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172867" indent="0">
              <a:buNone/>
              <a:defRPr sz="756" b="1"/>
            </a:lvl2pPr>
            <a:lvl3pPr marL="345735" indent="0">
              <a:buNone/>
              <a:defRPr sz="681" b="1"/>
            </a:lvl3pPr>
            <a:lvl4pPr marL="518602" indent="0">
              <a:buNone/>
              <a:defRPr sz="605" b="1"/>
            </a:lvl4pPr>
            <a:lvl5pPr marL="691469" indent="0">
              <a:buNone/>
              <a:defRPr sz="605" b="1"/>
            </a:lvl5pPr>
            <a:lvl6pPr marL="864337" indent="0">
              <a:buNone/>
              <a:defRPr sz="605" b="1"/>
            </a:lvl6pPr>
            <a:lvl7pPr marL="1037204" indent="0">
              <a:buNone/>
              <a:defRPr sz="605" b="1"/>
            </a:lvl7pPr>
            <a:lvl8pPr marL="1210071" indent="0">
              <a:buNone/>
              <a:defRPr sz="605" b="1"/>
            </a:lvl8pPr>
            <a:lvl9pPr marL="1382939" indent="0">
              <a:buNone/>
              <a:defRPr sz="605" b="1"/>
            </a:lvl9pPr>
          </a:lstStyle>
          <a:p>
            <a:pPr lvl="0"/>
            <a:r>
              <a:rPr lang="en-US"/>
              <a:t>Click to edit Master text styles</a:t>
            </a:r>
          </a:p>
        </p:txBody>
      </p:sp>
      <p:sp>
        <p:nvSpPr>
          <p:cNvPr id="4" name="Content Placeholder 3"/>
          <p:cNvSpPr>
            <a:spLocks noGrp="1"/>
          </p:cNvSpPr>
          <p:nvPr>
            <p:ph sz="half" idx="2"/>
          </p:nvPr>
        </p:nvSpPr>
        <p:spPr>
          <a:xfrm>
            <a:off x="423500" y="1264135"/>
            <a:ext cx="1900160" cy="43242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89689" y="848365"/>
            <a:ext cx="1904067" cy="415770"/>
          </a:xfrm>
        </p:spPr>
        <p:txBody>
          <a:bodyPr vert="horz" lIns="91440" tIns="45720" rIns="91440" bIns="45720" rtlCol="0" anchor="b">
            <a:normAutofit/>
          </a:bodyPr>
          <a:lstStyle>
            <a:lvl1pPr>
              <a:buNone/>
              <a:defRPr lang="en-US" sz="907"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2389689" y="1264135"/>
            <a:ext cx="1904067" cy="43242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EC3A16-BD4F-EE49-8DB8-7CDA5E954CF7}" type="datetime1">
              <a:rPr lang="en-US" smtClean="0"/>
              <a:t>9/13/25</a:t>
            </a:fld>
            <a:endParaRPr lang="en-US"/>
          </a:p>
        </p:txBody>
      </p:sp>
      <p:sp>
        <p:nvSpPr>
          <p:cNvPr id="8" name="Footer Placeholder 7"/>
          <p:cNvSpPr>
            <a:spLocks noGrp="1"/>
          </p:cNvSpPr>
          <p:nvPr>
            <p:ph type="ftr" sz="quarter" idx="11"/>
          </p:nvPr>
        </p:nvSpPr>
        <p:spPr/>
        <p:txBody>
          <a:bodyPr/>
          <a:lstStyle/>
          <a:p>
            <a:r>
              <a:rPr lang="en-US"/>
              <a:t>Dr. Malak Abdullah</a:t>
            </a:r>
          </a:p>
        </p:txBody>
      </p:sp>
      <p:sp>
        <p:nvSpPr>
          <p:cNvPr id="9" name="Slide Number Placeholder 8"/>
          <p:cNvSpPr>
            <a:spLocks noGrp="1"/>
          </p:cNvSpPr>
          <p:nvPr>
            <p:ph type="sldNum" sz="quarter" idx="12"/>
          </p:nvPr>
        </p:nvSpPr>
        <p:spPr>
          <a:xfrm>
            <a:off x="4214215" y="3342078"/>
            <a:ext cx="314362" cy="123111"/>
          </a:xfrm>
        </p:spPr>
        <p:txBody>
          <a:bodyPr/>
          <a:lstStyle/>
          <a:p>
            <a:fld id="{0DD7F9D7-D2BC-4631-976E-D7AD9C0E1082}" type="slidenum">
              <a:rPr lang="en-US" smtClean="0"/>
              <a:t>‹#›</a:t>
            </a:fld>
            <a:endParaRPr lang="en-US"/>
          </a:p>
        </p:txBody>
      </p:sp>
    </p:spTree>
    <p:extLst>
      <p:ext uri="{BB962C8B-B14F-4D97-AF65-F5344CB8AC3E}">
        <p14:creationId xmlns:p14="http://schemas.microsoft.com/office/powerpoint/2010/main" val="491125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F975-AE50-5F43-A24F-270AEB51A374}"/>
              </a:ext>
            </a:extLst>
          </p:cNvPr>
          <p:cNvSpPr>
            <a:spLocks noGrp="1"/>
          </p:cNvSpPr>
          <p:nvPr>
            <p:ph type="title"/>
          </p:nvPr>
        </p:nvSpPr>
        <p:spPr>
          <a:xfrm>
            <a:off x="230505" y="140194"/>
            <a:ext cx="4149090" cy="215444"/>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5B80CA24-E017-5041-AF18-A7D8B04FAA52}"/>
              </a:ext>
            </a:extLst>
          </p:cNvPr>
          <p:cNvSpPr>
            <a:spLocks noGrp="1"/>
          </p:cNvSpPr>
          <p:nvPr>
            <p:ph type="body" sz="half" idx="1"/>
          </p:nvPr>
        </p:nvSpPr>
        <p:spPr>
          <a:xfrm>
            <a:off x="230505" y="807509"/>
            <a:ext cx="2036128" cy="2939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03F2A2-2B3A-214F-8CC0-BB32A968CCB8}"/>
              </a:ext>
            </a:extLst>
          </p:cNvPr>
          <p:cNvSpPr>
            <a:spLocks noGrp="1"/>
          </p:cNvSpPr>
          <p:nvPr>
            <p:ph sz="half" idx="2"/>
          </p:nvPr>
        </p:nvSpPr>
        <p:spPr>
          <a:xfrm>
            <a:off x="2343467" y="807509"/>
            <a:ext cx="2036128" cy="2939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DFCC44-7061-9944-AE51-1EA36163FF28}"/>
              </a:ext>
            </a:extLst>
          </p:cNvPr>
          <p:cNvSpPr>
            <a:spLocks noGrp="1"/>
          </p:cNvSpPr>
          <p:nvPr>
            <p:ph type="dt" sz="half" idx="10"/>
          </p:nvPr>
        </p:nvSpPr>
        <p:spPr>
          <a:xfrm>
            <a:off x="230505" y="3150725"/>
            <a:ext cx="1075690" cy="246221"/>
          </a:xfrm>
        </p:spPr>
        <p:txBody>
          <a:bodyPr/>
          <a:lstStyle>
            <a:lvl1pPr>
              <a:defRPr/>
            </a:lvl1pPr>
          </a:lstStyle>
          <a:p>
            <a:fld id="{340A4492-E9BC-C549-800E-9FFF15B78F40}" type="datetime1">
              <a:rPr lang="en-US" altLang="zh-CN" smtClean="0"/>
              <a:t>9/13/25</a:t>
            </a:fld>
            <a:endParaRPr lang="en-US" altLang="zh-CN"/>
          </a:p>
        </p:txBody>
      </p:sp>
      <p:sp>
        <p:nvSpPr>
          <p:cNvPr id="6" name="Footer Placeholder 5">
            <a:extLst>
              <a:ext uri="{FF2B5EF4-FFF2-40B4-BE49-F238E27FC236}">
                <a16:creationId xmlns:a16="http://schemas.microsoft.com/office/drawing/2014/main" id="{3A2785CB-6EDD-D744-943B-6AFCA51058F8}"/>
              </a:ext>
            </a:extLst>
          </p:cNvPr>
          <p:cNvSpPr>
            <a:spLocks noGrp="1"/>
          </p:cNvSpPr>
          <p:nvPr>
            <p:ph type="ftr" sz="quarter" idx="11"/>
          </p:nvPr>
        </p:nvSpPr>
        <p:spPr>
          <a:xfrm>
            <a:off x="1575118" y="3153128"/>
            <a:ext cx="1459865" cy="138499"/>
          </a:xfrm>
        </p:spPr>
        <p:txBody>
          <a:bodyPr/>
          <a:lstStyle>
            <a:lvl1pPr>
              <a:defRPr/>
            </a:lvl1pPr>
          </a:lstStyle>
          <a:p>
            <a:r>
              <a:rPr lang="en-US" altLang="zh-CN"/>
              <a:t>Dr. Malak Abdullah</a:t>
            </a:r>
          </a:p>
        </p:txBody>
      </p:sp>
      <p:sp>
        <p:nvSpPr>
          <p:cNvPr id="7" name="Slide Number Placeholder 6">
            <a:extLst>
              <a:ext uri="{FF2B5EF4-FFF2-40B4-BE49-F238E27FC236}">
                <a16:creationId xmlns:a16="http://schemas.microsoft.com/office/drawing/2014/main" id="{53C62D73-BB9E-9248-8CE4-71306B200576}"/>
              </a:ext>
            </a:extLst>
          </p:cNvPr>
          <p:cNvSpPr>
            <a:spLocks noGrp="1"/>
          </p:cNvSpPr>
          <p:nvPr>
            <p:ph type="sldNum" sz="quarter" idx="12"/>
          </p:nvPr>
        </p:nvSpPr>
        <p:spPr>
          <a:xfrm>
            <a:off x="3303905" y="3150725"/>
            <a:ext cx="1075690" cy="123111"/>
          </a:xfrm>
        </p:spPr>
        <p:txBody>
          <a:bodyPr/>
          <a:lstStyle>
            <a:lvl1pPr>
              <a:defRPr/>
            </a:lvl1pPr>
          </a:lstStyle>
          <a:p>
            <a:fld id="{A330EDA8-A071-2D49-A815-3ABBCCF52F78}" type="slidenum">
              <a:rPr lang="en-US" altLang="zh-CN"/>
              <a:pPr/>
              <a:t>‹#›</a:t>
            </a:fld>
            <a:endParaRPr lang="en-US" altLang="zh-CN"/>
          </a:p>
        </p:txBody>
      </p:sp>
    </p:spTree>
    <p:extLst>
      <p:ext uri="{BB962C8B-B14F-4D97-AF65-F5344CB8AC3E}">
        <p14:creationId xmlns:p14="http://schemas.microsoft.com/office/powerpoint/2010/main" val="34615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1" cstate="print"/>
          <a:stretch>
            <a:fillRect/>
          </a:stretch>
        </p:blipFill>
        <p:spPr>
          <a:xfrm>
            <a:off x="0" y="0"/>
            <a:ext cx="4608004" cy="449999"/>
          </a:xfrm>
          <a:prstGeom prst="rect">
            <a:avLst/>
          </a:prstGeom>
        </p:spPr>
      </p:pic>
      <p:sp>
        <p:nvSpPr>
          <p:cNvPr id="2" name="Holder 2"/>
          <p:cNvSpPr>
            <a:spLocks noGrp="1"/>
          </p:cNvSpPr>
          <p:nvPr>
            <p:ph type="title"/>
          </p:nvPr>
        </p:nvSpPr>
        <p:spPr>
          <a:xfrm>
            <a:off x="606488" y="211465"/>
            <a:ext cx="3394075" cy="215444"/>
          </a:xfrm>
          <a:prstGeom prst="rect">
            <a:avLst/>
          </a:prstGeom>
        </p:spPr>
        <p:txBody>
          <a:bodyPr wrap="square" lIns="0" tIns="0" rIns="0" bIns="0">
            <a:spAutoFit/>
          </a:bodyPr>
          <a:lstStyle>
            <a:lvl1pPr>
              <a:defRPr sz="1400" b="0" i="0">
                <a:solidFill>
                  <a:srgbClr val="3333B2"/>
                </a:solidFill>
                <a:latin typeface="Calibri"/>
                <a:cs typeface="Calibri"/>
              </a:defRPr>
            </a:lvl1pPr>
          </a:lstStyle>
          <a:p>
            <a:pPr rtl="0"/>
            <a:endParaRPr dirty="0"/>
          </a:p>
        </p:txBody>
      </p:sp>
      <p:sp>
        <p:nvSpPr>
          <p:cNvPr id="3" name="Holder 3"/>
          <p:cNvSpPr>
            <a:spLocks noGrp="1"/>
          </p:cNvSpPr>
          <p:nvPr>
            <p:ph type="body" idx="1"/>
          </p:nvPr>
        </p:nvSpPr>
        <p:spPr>
          <a:xfrm>
            <a:off x="491858" y="1078076"/>
            <a:ext cx="3766820" cy="1338580"/>
          </a:xfrm>
          <a:prstGeom prst="rect">
            <a:avLst/>
          </a:prstGeom>
        </p:spPr>
        <p:txBody>
          <a:bodyPr wrap="square" lIns="0" tIns="0" rIns="0" bIns="0">
            <a:spAutoFit/>
          </a:bodyPr>
          <a:lstStyle>
            <a:lvl1pPr>
              <a:defRPr sz="11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1567434" y="3218497"/>
            <a:ext cx="1475232" cy="138499"/>
          </a:xfrm>
          <a:prstGeom prst="rect">
            <a:avLst/>
          </a:prstGeom>
        </p:spPr>
        <p:txBody>
          <a:bodyPr wrap="square" lIns="0" tIns="0" rIns="0" bIns="0">
            <a:spAutoFit/>
          </a:bodyPr>
          <a:lstStyle>
            <a:lvl1pPr algn="ctr">
              <a:defRPr sz="900">
                <a:solidFill>
                  <a:schemeClr val="tx1">
                    <a:tint val="75000"/>
                  </a:schemeClr>
                </a:solidFill>
              </a:defRPr>
            </a:lvl1pPr>
          </a:lstStyle>
          <a:p>
            <a:pPr rtl="0"/>
            <a:r>
              <a:rPr lang="en-US"/>
              <a:t>Dr. Malak Abdullah</a:t>
            </a:r>
            <a:endParaRPr lang="en-JO" dirty="0"/>
          </a:p>
        </p:txBody>
      </p:sp>
      <p:sp>
        <p:nvSpPr>
          <p:cNvPr id="5" name="Holder 5"/>
          <p:cNvSpPr>
            <a:spLocks noGrp="1"/>
          </p:cNvSpPr>
          <p:nvPr>
            <p:ph type="dt" sz="half" idx="6"/>
          </p:nvPr>
        </p:nvSpPr>
        <p:spPr>
          <a:xfrm>
            <a:off x="230505" y="3218497"/>
            <a:ext cx="1060323" cy="123111"/>
          </a:xfrm>
          <a:prstGeom prst="rect">
            <a:avLst/>
          </a:prstGeom>
        </p:spPr>
        <p:txBody>
          <a:bodyPr wrap="square" lIns="0" tIns="0" rIns="0" bIns="0">
            <a:spAutoFit/>
          </a:bodyPr>
          <a:lstStyle>
            <a:lvl1pPr algn="l">
              <a:defRPr sz="800">
                <a:solidFill>
                  <a:schemeClr val="tx1">
                    <a:tint val="75000"/>
                  </a:schemeClr>
                </a:solidFill>
              </a:defRPr>
            </a:lvl1pPr>
          </a:lstStyle>
          <a:p>
            <a:fld id="{703F93AB-74D0-9B44-8C75-B4D4BE6CBB15}" type="datetime1">
              <a:rPr lang="en-US" smtClean="0"/>
              <a:t>9/13/25</a:t>
            </a:fld>
            <a:endParaRPr lang="en-US" dirty="0"/>
          </a:p>
        </p:txBody>
      </p:sp>
      <p:sp>
        <p:nvSpPr>
          <p:cNvPr id="6" name="Holder 6"/>
          <p:cNvSpPr>
            <a:spLocks noGrp="1"/>
          </p:cNvSpPr>
          <p:nvPr>
            <p:ph type="sldNum" sz="quarter" idx="7"/>
          </p:nvPr>
        </p:nvSpPr>
        <p:spPr>
          <a:xfrm>
            <a:off x="4214215" y="3342078"/>
            <a:ext cx="314362" cy="183063"/>
          </a:xfrm>
          <a:prstGeom prst="rect">
            <a:avLst/>
          </a:prstGeom>
        </p:spPr>
        <p:txBody>
          <a:bodyPr wrap="square" lIns="0" tIns="0" rIns="0" bIns="0">
            <a:spAutoFit/>
          </a:bodyPr>
          <a:lstStyle>
            <a:lvl1pPr>
              <a:defRPr sz="800" b="0" i="0">
                <a:solidFill>
                  <a:srgbClr val="7F7F7F"/>
                </a:solidFill>
                <a:latin typeface="Lucida Console"/>
                <a:cs typeface="Lucida Console"/>
              </a:defRPr>
            </a:lvl1pPr>
          </a:lstStyle>
          <a:p>
            <a:pPr marL="84455">
              <a:lnSpc>
                <a:spcPts val="670"/>
              </a:lnSpc>
            </a:pPr>
            <a:fld id="{81D60167-4931-47E6-BA6A-407CBD079E47}" type="slidenum">
              <a:rPr lang="en-JO" smtClean="0"/>
              <a:pPr marL="84455">
                <a:lnSpc>
                  <a:spcPts val="670"/>
                </a:lnSpc>
              </a:pPr>
              <a:t>‹#›</a:t>
            </a:fld>
            <a:r>
              <a:rPr lang="en-JO" spc="-240"/>
              <a:t> </a:t>
            </a:r>
            <a:r>
              <a:rPr lang="en-JO"/>
              <a:t>/</a:t>
            </a:r>
            <a:r>
              <a:rPr lang="en-JO" spc="-240"/>
              <a:t> </a:t>
            </a:r>
            <a:r>
              <a:rPr lang="en-JO" spc="-25"/>
              <a:t>21</a:t>
            </a:r>
            <a:endParaRPr lang="en-JO"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8" r:id="rId7"/>
    <p:sldLayoutId id="2147483669" r:id="rId8"/>
    <p:sldLayoutId id="2147483670" r:id="rId9"/>
  </p:sldLayoutIdLst>
  <p:hf sldNum="0" hdr="0" dt="0"/>
  <p:txStyles>
    <p:titleStyle>
      <a:lvl1pPr>
        <a:defRPr>
          <a:solidFill>
            <a:srgbClr val="00B050"/>
          </a:solidFill>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wikiwand.com/en/NP-hardnes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blog.quantinsti.com/gini-index/"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watch?v=7VeUPuFGJHk&amp;feature=youtu.be&amp;t=210"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medium.com/@rishabhjain_22692/decision-trees-it-begins-here-93ff54ef134"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83E1-3189-FC28-3D43-C9253B4F7EE5}"/>
              </a:ext>
            </a:extLst>
          </p:cNvPr>
          <p:cNvSpPr>
            <a:spLocks noGrp="1"/>
          </p:cNvSpPr>
          <p:nvPr>
            <p:ph type="ctrTitle"/>
          </p:nvPr>
        </p:nvSpPr>
        <p:spPr>
          <a:xfrm>
            <a:off x="345757" y="1072832"/>
            <a:ext cx="3918585" cy="830997"/>
          </a:xfrm>
        </p:spPr>
        <p:txBody>
          <a:bodyPr/>
          <a:lstStyle/>
          <a:p>
            <a:pPr algn="ctr" rtl="1"/>
            <a:r>
              <a:rPr lang="en-US" sz="1800" b="1" dirty="0"/>
              <a:t>Machine Learning</a:t>
            </a:r>
            <a:br>
              <a:rPr lang="en-US" sz="1800" b="1" dirty="0"/>
            </a:br>
            <a:br>
              <a:rPr lang="en-US" sz="1800" b="1" dirty="0"/>
            </a:br>
            <a:r>
              <a:rPr lang="en-US" sz="1800" b="1" dirty="0"/>
              <a:t>07- Decision Tree</a:t>
            </a:r>
            <a:endParaRPr lang="en-JO" sz="1800" b="1" dirty="0"/>
          </a:p>
        </p:txBody>
      </p:sp>
      <p:sp>
        <p:nvSpPr>
          <p:cNvPr id="3" name="Subtitle 2">
            <a:extLst>
              <a:ext uri="{FF2B5EF4-FFF2-40B4-BE49-F238E27FC236}">
                <a16:creationId xmlns:a16="http://schemas.microsoft.com/office/drawing/2014/main" id="{C0DC9349-7CA4-CF89-6833-B5AD9FAED9B6}"/>
              </a:ext>
            </a:extLst>
          </p:cNvPr>
          <p:cNvSpPr>
            <a:spLocks noGrp="1"/>
          </p:cNvSpPr>
          <p:nvPr>
            <p:ph type="subTitle" idx="4"/>
          </p:nvPr>
        </p:nvSpPr>
        <p:spPr>
          <a:xfrm>
            <a:off x="628650" y="2263775"/>
            <a:ext cx="3227070" cy="507831"/>
          </a:xfrm>
        </p:spPr>
        <p:txBody>
          <a:bodyPr/>
          <a:lstStyle/>
          <a:p>
            <a:pPr algn="ctr"/>
            <a:r>
              <a:rPr lang="en-US" dirty="0"/>
              <a:t>Dr. Malak Abdullah</a:t>
            </a:r>
          </a:p>
          <a:p>
            <a:pPr algn="ctr"/>
            <a:r>
              <a:rPr lang="en-US" dirty="0"/>
              <a:t>Computer Science Department</a:t>
            </a:r>
          </a:p>
          <a:p>
            <a:pPr algn="ctr"/>
            <a:r>
              <a:rPr lang="en-US" dirty="0"/>
              <a:t>Jordan University of Science and Technology</a:t>
            </a:r>
          </a:p>
        </p:txBody>
      </p:sp>
      <p:sp>
        <p:nvSpPr>
          <p:cNvPr id="4" name="Footer Placeholder 3">
            <a:extLst>
              <a:ext uri="{FF2B5EF4-FFF2-40B4-BE49-F238E27FC236}">
                <a16:creationId xmlns:a16="http://schemas.microsoft.com/office/drawing/2014/main" id="{20098ADD-A18F-1DD0-8ED0-12A44C3146C6}"/>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2595582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FF5C769-21B2-ACEC-062F-D1FC291B849F}"/>
              </a:ext>
            </a:extLst>
          </p:cNvPr>
          <p:cNvPicPr>
            <a:picLocks noChangeAspect="1"/>
          </p:cNvPicPr>
          <p:nvPr/>
        </p:nvPicPr>
        <p:blipFill>
          <a:blip r:embed="rId2"/>
          <a:stretch>
            <a:fillRect/>
          </a:stretch>
        </p:blipFill>
        <p:spPr>
          <a:xfrm>
            <a:off x="-9303" y="1678795"/>
            <a:ext cx="4610100" cy="1804180"/>
          </a:xfrm>
          <a:prstGeom prst="rect">
            <a:avLst/>
          </a:prstGeom>
        </p:spPr>
      </p:pic>
      <p:sp>
        <p:nvSpPr>
          <p:cNvPr id="2" name="Title 1">
            <a:extLst>
              <a:ext uri="{FF2B5EF4-FFF2-40B4-BE49-F238E27FC236}">
                <a16:creationId xmlns:a16="http://schemas.microsoft.com/office/drawing/2014/main" id="{3148DDD5-A55C-B6FB-844B-2E91B7F265F2}"/>
              </a:ext>
            </a:extLst>
          </p:cNvPr>
          <p:cNvSpPr>
            <a:spLocks noGrp="1"/>
          </p:cNvSpPr>
          <p:nvPr>
            <p:ph type="title"/>
          </p:nvPr>
        </p:nvSpPr>
        <p:spPr>
          <a:xfrm>
            <a:off x="0" y="221237"/>
            <a:ext cx="3394075" cy="215444"/>
          </a:xfrm>
        </p:spPr>
        <p:txBody>
          <a:bodyPr/>
          <a:lstStyle/>
          <a:p>
            <a:r>
              <a:rPr lang="en-US" dirty="0">
                <a:solidFill>
                  <a:srgbClr val="00B050"/>
                </a:solidFill>
              </a:rPr>
              <a:t>Decision Trees in Machine Learning</a:t>
            </a:r>
          </a:p>
        </p:txBody>
      </p:sp>
      <p:graphicFrame>
        <p:nvGraphicFramePr>
          <p:cNvPr id="5" name="Content Placeholder 4">
            <a:extLst>
              <a:ext uri="{FF2B5EF4-FFF2-40B4-BE49-F238E27FC236}">
                <a16:creationId xmlns:a16="http://schemas.microsoft.com/office/drawing/2014/main" id="{134AAC27-CF46-ED63-1C1F-F82BBB7DEF89}"/>
              </a:ext>
            </a:extLst>
          </p:cNvPr>
          <p:cNvGraphicFramePr>
            <a:graphicFrameLocks noGrp="1"/>
          </p:cNvGraphicFramePr>
          <p:nvPr>
            <p:ph sz="half" idx="2"/>
            <p:extLst>
              <p:ext uri="{D42A27DB-BD31-4B8C-83A1-F6EECF244321}">
                <p14:modId xmlns:p14="http://schemas.microsoft.com/office/powerpoint/2010/main" val="2386056914"/>
              </p:ext>
            </p:extLst>
          </p:nvPr>
        </p:nvGraphicFramePr>
        <p:xfrm>
          <a:off x="2609850" y="328959"/>
          <a:ext cx="1903465" cy="1553816"/>
        </p:xfrm>
        <a:graphic>
          <a:graphicData uri="http://schemas.openxmlformats.org/drawingml/2006/table">
            <a:tbl>
              <a:tblPr firstRow="1" bandRow="1">
                <a:tableStyleId>{073A0DAA-6AF3-43AB-8588-CEC1D06C72B9}</a:tableStyleId>
              </a:tblPr>
              <a:tblGrid>
                <a:gridCol w="380693">
                  <a:extLst>
                    <a:ext uri="{9D8B030D-6E8A-4147-A177-3AD203B41FA5}">
                      <a16:colId xmlns:a16="http://schemas.microsoft.com/office/drawing/2014/main" val="3450265340"/>
                    </a:ext>
                  </a:extLst>
                </a:gridCol>
                <a:gridCol w="380693">
                  <a:extLst>
                    <a:ext uri="{9D8B030D-6E8A-4147-A177-3AD203B41FA5}">
                      <a16:colId xmlns:a16="http://schemas.microsoft.com/office/drawing/2014/main" val="4004315611"/>
                    </a:ext>
                  </a:extLst>
                </a:gridCol>
                <a:gridCol w="380693">
                  <a:extLst>
                    <a:ext uri="{9D8B030D-6E8A-4147-A177-3AD203B41FA5}">
                      <a16:colId xmlns:a16="http://schemas.microsoft.com/office/drawing/2014/main" val="1647615792"/>
                    </a:ext>
                  </a:extLst>
                </a:gridCol>
                <a:gridCol w="380693">
                  <a:extLst>
                    <a:ext uri="{9D8B030D-6E8A-4147-A177-3AD203B41FA5}">
                      <a16:colId xmlns:a16="http://schemas.microsoft.com/office/drawing/2014/main" val="4046886412"/>
                    </a:ext>
                  </a:extLst>
                </a:gridCol>
                <a:gridCol w="380693">
                  <a:extLst>
                    <a:ext uri="{9D8B030D-6E8A-4147-A177-3AD203B41FA5}">
                      <a16:colId xmlns:a16="http://schemas.microsoft.com/office/drawing/2014/main" val="1537549284"/>
                    </a:ext>
                  </a:extLst>
                </a:gridCol>
              </a:tblGrid>
              <a:tr h="140224">
                <a:tc>
                  <a:txBody>
                    <a:bodyPr/>
                    <a:lstStyle/>
                    <a:p>
                      <a:r>
                        <a:rPr lang="en-US" sz="700" dirty="0"/>
                        <a:t>#</a:t>
                      </a:r>
                    </a:p>
                  </a:txBody>
                  <a:tcPr marL="33591" marR="33591" marT="17288" marB="17288"/>
                </a:tc>
                <a:tc>
                  <a:txBody>
                    <a:bodyPr/>
                    <a:lstStyle/>
                    <a:p>
                      <a:r>
                        <a:rPr lang="en-US" sz="700" dirty="0"/>
                        <a:t>Gender</a:t>
                      </a:r>
                    </a:p>
                  </a:txBody>
                  <a:tcPr marL="33591" marR="33591" marT="17288" marB="17288"/>
                </a:tc>
                <a:tc>
                  <a:txBody>
                    <a:bodyPr/>
                    <a:lstStyle/>
                    <a:p>
                      <a:r>
                        <a:rPr lang="en-US" sz="700" dirty="0"/>
                        <a:t>Age</a:t>
                      </a:r>
                    </a:p>
                  </a:txBody>
                  <a:tcPr marL="33591" marR="33591" marT="17288" marB="17288"/>
                </a:tc>
                <a:tc>
                  <a:txBody>
                    <a:bodyPr/>
                    <a:lstStyle/>
                    <a:p>
                      <a:r>
                        <a:rPr lang="en-US" sz="700" dirty="0"/>
                        <a:t>Major</a:t>
                      </a:r>
                    </a:p>
                  </a:txBody>
                  <a:tcPr marL="33591" marR="33591" marT="17288" marB="17288"/>
                </a:tc>
                <a:tc>
                  <a:txBody>
                    <a:bodyPr/>
                    <a:lstStyle/>
                    <a:p>
                      <a:r>
                        <a:rPr lang="en-US" sz="700" dirty="0"/>
                        <a:t>Laptop</a:t>
                      </a:r>
                    </a:p>
                  </a:txBody>
                  <a:tcPr marL="33591" marR="33591" marT="17288" marB="17288"/>
                </a:tc>
                <a:extLst>
                  <a:ext uri="{0D108BD9-81ED-4DB2-BD59-A6C34878D82A}">
                    <a16:rowId xmlns:a16="http://schemas.microsoft.com/office/drawing/2014/main" val="2246160612"/>
                  </a:ext>
                </a:extLst>
              </a:tr>
              <a:tr h="140224">
                <a:tc>
                  <a:txBody>
                    <a:bodyPr/>
                    <a:lstStyle/>
                    <a:p>
                      <a:r>
                        <a:rPr lang="en-US" sz="700" dirty="0"/>
                        <a:t>1</a:t>
                      </a:r>
                    </a:p>
                  </a:txBody>
                  <a:tcPr marL="33591" marR="33591" marT="17288" marB="17288"/>
                </a:tc>
                <a:tc>
                  <a:txBody>
                    <a:bodyPr/>
                    <a:lstStyle/>
                    <a:p>
                      <a:r>
                        <a:rPr lang="en-US" sz="700" dirty="0"/>
                        <a:t>M</a:t>
                      </a:r>
                    </a:p>
                  </a:txBody>
                  <a:tcPr marL="33591" marR="33591" marT="17288" marB="17288"/>
                </a:tc>
                <a:tc>
                  <a:txBody>
                    <a:bodyPr/>
                    <a:lstStyle/>
                    <a:p>
                      <a:r>
                        <a:rPr lang="en-US" sz="700" dirty="0"/>
                        <a:t>22</a:t>
                      </a:r>
                    </a:p>
                  </a:txBody>
                  <a:tcPr marL="33591" marR="33591" marT="17288" marB="17288"/>
                </a:tc>
                <a:tc>
                  <a:txBody>
                    <a:bodyPr/>
                    <a:lstStyle/>
                    <a:p>
                      <a:r>
                        <a:rPr lang="en-US" sz="700" dirty="0"/>
                        <a:t>IT</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980875538"/>
                  </a:ext>
                </a:extLst>
              </a:tr>
              <a:tr h="140224">
                <a:tc>
                  <a:txBody>
                    <a:bodyPr/>
                    <a:lstStyle/>
                    <a:p>
                      <a:r>
                        <a:rPr lang="en-US" sz="700" dirty="0"/>
                        <a:t>2</a:t>
                      </a:r>
                    </a:p>
                  </a:txBody>
                  <a:tcPr marL="33591" marR="33591" marT="17288" marB="17288"/>
                </a:tc>
                <a:tc>
                  <a:txBody>
                    <a:bodyPr/>
                    <a:lstStyle/>
                    <a:p>
                      <a:r>
                        <a:rPr lang="en-US" sz="700" dirty="0"/>
                        <a:t>F</a:t>
                      </a:r>
                    </a:p>
                  </a:txBody>
                  <a:tcPr marL="33591" marR="33591" marT="17288" marB="17288"/>
                </a:tc>
                <a:tc>
                  <a:txBody>
                    <a:bodyPr/>
                    <a:lstStyle/>
                    <a:p>
                      <a:r>
                        <a:rPr lang="en-US" sz="700" dirty="0"/>
                        <a:t>21</a:t>
                      </a:r>
                    </a:p>
                  </a:txBody>
                  <a:tcPr marL="33591" marR="33591" marT="17288" marB="17288"/>
                </a:tc>
                <a:tc>
                  <a:txBody>
                    <a:bodyPr/>
                    <a:lstStyle/>
                    <a:p>
                      <a:r>
                        <a:rPr lang="en-US" sz="700" dirty="0"/>
                        <a:t>IT</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3388653665"/>
                  </a:ext>
                </a:extLst>
              </a:tr>
              <a:tr h="140224">
                <a:tc>
                  <a:txBody>
                    <a:bodyPr/>
                    <a:lstStyle/>
                    <a:p>
                      <a:r>
                        <a:rPr lang="en-US" sz="700" dirty="0"/>
                        <a:t>3</a:t>
                      </a:r>
                    </a:p>
                  </a:txBody>
                  <a:tcPr marL="33591" marR="33591" marT="17288" marB="17288"/>
                </a:tc>
                <a:tc>
                  <a:txBody>
                    <a:bodyPr/>
                    <a:lstStyle/>
                    <a:p>
                      <a:r>
                        <a:rPr lang="en-US" sz="700" dirty="0"/>
                        <a:t>M</a:t>
                      </a:r>
                    </a:p>
                  </a:txBody>
                  <a:tcPr marL="33591" marR="33591" marT="17288" marB="17288"/>
                </a:tc>
                <a:tc>
                  <a:txBody>
                    <a:bodyPr/>
                    <a:lstStyle/>
                    <a:p>
                      <a:r>
                        <a:rPr lang="en-US" sz="700" dirty="0"/>
                        <a:t>35</a:t>
                      </a:r>
                    </a:p>
                  </a:txBody>
                  <a:tcPr marL="33591" marR="33591" marT="17288" marB="17288"/>
                </a:tc>
                <a:tc>
                  <a:txBody>
                    <a:bodyPr/>
                    <a:lstStyle/>
                    <a:p>
                      <a:r>
                        <a:rPr lang="en-US" sz="700" dirty="0"/>
                        <a:t>ENG</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3571208766"/>
                  </a:ext>
                </a:extLst>
              </a:tr>
              <a:tr h="140224">
                <a:tc>
                  <a:txBody>
                    <a:bodyPr/>
                    <a:lstStyle/>
                    <a:p>
                      <a:r>
                        <a:rPr lang="en-US" sz="700" dirty="0"/>
                        <a:t>4</a:t>
                      </a:r>
                    </a:p>
                  </a:txBody>
                  <a:tcPr marL="33591" marR="33591" marT="17288" marB="17288"/>
                </a:tc>
                <a:tc>
                  <a:txBody>
                    <a:bodyPr/>
                    <a:lstStyle/>
                    <a:p>
                      <a:r>
                        <a:rPr lang="en-US" sz="700" dirty="0"/>
                        <a:t>F</a:t>
                      </a:r>
                    </a:p>
                  </a:txBody>
                  <a:tcPr marL="33591" marR="33591" marT="17288" marB="17288"/>
                </a:tc>
                <a:tc>
                  <a:txBody>
                    <a:bodyPr/>
                    <a:lstStyle/>
                    <a:p>
                      <a:r>
                        <a:rPr lang="en-US" sz="700" dirty="0"/>
                        <a:t>31</a:t>
                      </a:r>
                    </a:p>
                  </a:txBody>
                  <a:tcPr marL="33591" marR="33591" marT="17288" marB="17288"/>
                </a:tc>
                <a:tc>
                  <a:txBody>
                    <a:bodyPr/>
                    <a:lstStyle/>
                    <a:p>
                      <a:r>
                        <a:rPr lang="en-US" sz="700" dirty="0"/>
                        <a:t>IT</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3140725782"/>
                  </a:ext>
                </a:extLst>
              </a:tr>
              <a:tr h="140224">
                <a:tc>
                  <a:txBody>
                    <a:bodyPr/>
                    <a:lstStyle/>
                    <a:p>
                      <a:r>
                        <a:rPr lang="en-US" sz="700" dirty="0"/>
                        <a:t>5</a:t>
                      </a:r>
                    </a:p>
                  </a:txBody>
                  <a:tcPr marL="33591" marR="33591" marT="17288" marB="17288"/>
                </a:tc>
                <a:tc>
                  <a:txBody>
                    <a:bodyPr/>
                    <a:lstStyle/>
                    <a:p>
                      <a:r>
                        <a:rPr lang="en-US" sz="700" dirty="0"/>
                        <a:t>M</a:t>
                      </a:r>
                    </a:p>
                  </a:txBody>
                  <a:tcPr marL="33591" marR="33591" marT="17288" marB="17288"/>
                </a:tc>
                <a:tc>
                  <a:txBody>
                    <a:bodyPr/>
                    <a:lstStyle/>
                    <a:p>
                      <a:r>
                        <a:rPr lang="en-US" sz="700" dirty="0"/>
                        <a:t>29</a:t>
                      </a:r>
                    </a:p>
                  </a:txBody>
                  <a:tcPr marL="33591" marR="33591" marT="17288" marB="17288"/>
                </a:tc>
                <a:tc>
                  <a:txBody>
                    <a:bodyPr/>
                    <a:lstStyle/>
                    <a:p>
                      <a:r>
                        <a:rPr lang="en-US" sz="700" dirty="0"/>
                        <a:t>IT</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3844282171"/>
                  </a:ext>
                </a:extLst>
              </a:tr>
              <a:tr h="140224">
                <a:tc>
                  <a:txBody>
                    <a:bodyPr/>
                    <a:lstStyle/>
                    <a:p>
                      <a:r>
                        <a:rPr lang="en-US" sz="700" dirty="0"/>
                        <a:t>6</a:t>
                      </a:r>
                    </a:p>
                  </a:txBody>
                  <a:tcPr marL="33591" marR="33591" marT="17288" marB="17288"/>
                </a:tc>
                <a:tc>
                  <a:txBody>
                    <a:bodyPr/>
                    <a:lstStyle/>
                    <a:p>
                      <a:r>
                        <a:rPr lang="en-US" sz="700" dirty="0"/>
                        <a:t>F</a:t>
                      </a:r>
                    </a:p>
                  </a:txBody>
                  <a:tcPr marL="33591" marR="33591" marT="17288" marB="17288"/>
                </a:tc>
                <a:tc>
                  <a:txBody>
                    <a:bodyPr/>
                    <a:lstStyle/>
                    <a:p>
                      <a:r>
                        <a:rPr lang="en-US" sz="700" dirty="0"/>
                        <a:t>24</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2040126952"/>
                  </a:ext>
                </a:extLst>
              </a:tr>
              <a:tr h="140224">
                <a:tc>
                  <a:txBody>
                    <a:bodyPr/>
                    <a:lstStyle/>
                    <a:p>
                      <a:r>
                        <a:rPr lang="en-US" sz="700" dirty="0"/>
                        <a:t>7</a:t>
                      </a:r>
                    </a:p>
                  </a:txBody>
                  <a:tcPr marL="33591" marR="33591" marT="17288" marB="17288"/>
                </a:tc>
                <a:tc>
                  <a:txBody>
                    <a:bodyPr/>
                    <a:lstStyle/>
                    <a:p>
                      <a:r>
                        <a:rPr lang="en-US" sz="700" dirty="0"/>
                        <a:t>M</a:t>
                      </a:r>
                    </a:p>
                  </a:txBody>
                  <a:tcPr marL="33591" marR="33591" marT="17288" marB="17288"/>
                </a:tc>
                <a:tc>
                  <a:txBody>
                    <a:bodyPr/>
                    <a:lstStyle/>
                    <a:p>
                      <a:r>
                        <a:rPr lang="en-US" sz="700" dirty="0"/>
                        <a:t>34</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3338026430"/>
                  </a:ext>
                </a:extLst>
              </a:tr>
              <a:tr h="140224">
                <a:tc>
                  <a:txBody>
                    <a:bodyPr/>
                    <a:lstStyle/>
                    <a:p>
                      <a:r>
                        <a:rPr lang="en-US" sz="700" dirty="0"/>
                        <a:t>8</a:t>
                      </a:r>
                    </a:p>
                  </a:txBody>
                  <a:tcPr marL="33591" marR="33591" marT="17288" marB="17288"/>
                </a:tc>
                <a:tc>
                  <a:txBody>
                    <a:bodyPr/>
                    <a:lstStyle/>
                    <a:p>
                      <a:r>
                        <a:rPr lang="en-US" sz="700" dirty="0"/>
                        <a:t>F</a:t>
                      </a:r>
                    </a:p>
                  </a:txBody>
                  <a:tcPr marL="33591" marR="33591" marT="17288" marB="17288"/>
                </a:tc>
                <a:tc>
                  <a:txBody>
                    <a:bodyPr/>
                    <a:lstStyle/>
                    <a:p>
                      <a:r>
                        <a:rPr lang="en-US" sz="700" dirty="0"/>
                        <a:t>39</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202149010"/>
                  </a:ext>
                </a:extLst>
              </a:tr>
              <a:tr h="140224">
                <a:tc>
                  <a:txBody>
                    <a:bodyPr/>
                    <a:lstStyle/>
                    <a:p>
                      <a:r>
                        <a:rPr lang="en-US" sz="700" dirty="0"/>
                        <a:t>9</a:t>
                      </a:r>
                    </a:p>
                  </a:txBody>
                  <a:tcPr marL="33591" marR="33591" marT="17288" marB="17288"/>
                </a:tc>
                <a:tc>
                  <a:txBody>
                    <a:bodyPr/>
                    <a:lstStyle/>
                    <a:p>
                      <a:r>
                        <a:rPr lang="en-US" sz="700" dirty="0"/>
                        <a:t>M</a:t>
                      </a:r>
                    </a:p>
                  </a:txBody>
                  <a:tcPr marL="33591" marR="33591" marT="17288" marB="17288"/>
                </a:tc>
                <a:tc>
                  <a:txBody>
                    <a:bodyPr/>
                    <a:lstStyle/>
                    <a:p>
                      <a:r>
                        <a:rPr lang="en-US" sz="700" dirty="0"/>
                        <a:t>25</a:t>
                      </a:r>
                    </a:p>
                  </a:txBody>
                  <a:tcPr marL="33591" marR="33591" marT="17288" marB="17288"/>
                </a:tc>
                <a:tc>
                  <a:txBody>
                    <a:bodyPr/>
                    <a:lstStyle/>
                    <a:p>
                      <a:r>
                        <a:rPr lang="en-US" sz="700" dirty="0"/>
                        <a:t>IT</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2732041923"/>
                  </a:ext>
                </a:extLst>
              </a:tr>
              <a:tr h="140224">
                <a:tc>
                  <a:txBody>
                    <a:bodyPr/>
                    <a:lstStyle/>
                    <a:p>
                      <a:r>
                        <a:rPr lang="en-US" sz="700" dirty="0"/>
                        <a:t>10</a:t>
                      </a:r>
                    </a:p>
                  </a:txBody>
                  <a:tcPr marL="33591" marR="33591" marT="17288" marB="17288"/>
                </a:tc>
                <a:tc>
                  <a:txBody>
                    <a:bodyPr/>
                    <a:lstStyle/>
                    <a:p>
                      <a:r>
                        <a:rPr lang="en-US" sz="700" dirty="0"/>
                        <a:t>F</a:t>
                      </a:r>
                    </a:p>
                  </a:txBody>
                  <a:tcPr marL="33591" marR="33591" marT="17288" marB="17288"/>
                </a:tc>
                <a:tc>
                  <a:txBody>
                    <a:bodyPr/>
                    <a:lstStyle/>
                    <a:p>
                      <a:r>
                        <a:rPr lang="en-US" sz="700" dirty="0"/>
                        <a:t>30</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2212904055"/>
                  </a:ext>
                </a:extLst>
              </a:tr>
            </a:tbl>
          </a:graphicData>
        </a:graphic>
      </p:graphicFrame>
      <p:sp>
        <p:nvSpPr>
          <p:cNvPr id="9" name="TextBox 8">
            <a:extLst>
              <a:ext uri="{FF2B5EF4-FFF2-40B4-BE49-F238E27FC236}">
                <a16:creationId xmlns:a16="http://schemas.microsoft.com/office/drawing/2014/main" id="{6A04636E-8CC8-7546-0341-A8C1A1B9F7C7}"/>
              </a:ext>
            </a:extLst>
          </p:cNvPr>
          <p:cNvSpPr txBox="1"/>
          <p:nvPr/>
        </p:nvSpPr>
        <p:spPr>
          <a:xfrm>
            <a:off x="124048" y="478466"/>
            <a:ext cx="2352452" cy="1323439"/>
          </a:xfrm>
          <a:prstGeom prst="rect">
            <a:avLst/>
          </a:prstGeom>
          <a:noFill/>
        </p:spPr>
        <p:txBody>
          <a:bodyPr wrap="square">
            <a:spAutoFit/>
          </a:bodyPr>
          <a:lstStyle/>
          <a:p>
            <a:r>
              <a:rPr lang="en-US" sz="800" dirty="0"/>
              <a:t>Many unique decision trees could be created for the same dataset, especially when the dataset contains numerous continuous variables.</a:t>
            </a:r>
          </a:p>
          <a:p>
            <a:r>
              <a:rPr lang="en-US" sz="800" dirty="0"/>
              <a:t>Despite the two decision trees' almost equal effectiveness, the second decision looks simpler, which is better in machine learning.</a:t>
            </a:r>
          </a:p>
          <a:p>
            <a:r>
              <a:rPr lang="en-US" sz="800" dirty="0"/>
              <a:t>Simple enough machine learning models are usually more effective and efficient than complex models.</a:t>
            </a:r>
          </a:p>
        </p:txBody>
      </p:sp>
      <p:sp>
        <p:nvSpPr>
          <p:cNvPr id="3" name="Footer Placeholder 2">
            <a:extLst>
              <a:ext uri="{FF2B5EF4-FFF2-40B4-BE49-F238E27FC236}">
                <a16:creationId xmlns:a16="http://schemas.microsoft.com/office/drawing/2014/main" id="{6C7AA155-DFFD-1572-3680-69174517A881}"/>
              </a:ext>
            </a:extLst>
          </p:cNvPr>
          <p:cNvSpPr>
            <a:spLocks noGrp="1"/>
          </p:cNvSpPr>
          <p:nvPr>
            <p:ph type="ftr" sz="quarter" idx="11"/>
          </p:nvPr>
        </p:nvSpPr>
        <p:spPr/>
        <p:txBody>
          <a:bodyPr/>
          <a:lstStyle/>
          <a:p>
            <a:r>
              <a:rPr lang="en-US"/>
              <a:t>Dr. Malak Abdullah</a:t>
            </a:r>
          </a:p>
        </p:txBody>
      </p:sp>
    </p:spTree>
    <p:extLst>
      <p:ext uri="{BB962C8B-B14F-4D97-AF65-F5344CB8AC3E}">
        <p14:creationId xmlns:p14="http://schemas.microsoft.com/office/powerpoint/2010/main" val="2913492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E5D4-5714-354E-B1D3-0A392F8D2736}"/>
              </a:ext>
            </a:extLst>
          </p:cNvPr>
          <p:cNvSpPr>
            <a:spLocks noGrp="1"/>
          </p:cNvSpPr>
          <p:nvPr>
            <p:ph type="title"/>
          </p:nvPr>
        </p:nvSpPr>
        <p:spPr/>
        <p:txBody>
          <a:bodyPr/>
          <a:lstStyle/>
          <a:p>
            <a:r>
              <a:rPr lang="en-US" b="1" dirty="0"/>
              <a:t>Splitting</a:t>
            </a:r>
          </a:p>
        </p:txBody>
      </p:sp>
      <p:sp>
        <p:nvSpPr>
          <p:cNvPr id="3" name="Content Placeholder 2">
            <a:extLst>
              <a:ext uri="{FF2B5EF4-FFF2-40B4-BE49-F238E27FC236}">
                <a16:creationId xmlns:a16="http://schemas.microsoft.com/office/drawing/2014/main" id="{885491E7-8AEC-9648-AD81-BD5102B4101A}"/>
              </a:ext>
            </a:extLst>
          </p:cNvPr>
          <p:cNvSpPr>
            <a:spLocks noGrp="1"/>
          </p:cNvSpPr>
          <p:nvPr>
            <p:ph idx="1"/>
          </p:nvPr>
        </p:nvSpPr>
        <p:spPr>
          <a:xfrm>
            <a:off x="314324" y="739775"/>
            <a:ext cx="3895726" cy="2362200"/>
          </a:xfrm>
        </p:spPr>
        <p:txBody>
          <a:bodyPr>
            <a:normAutofit fontScale="92500"/>
          </a:bodyPr>
          <a:lstStyle/>
          <a:p>
            <a:r>
              <a:rPr lang="en-US" dirty="0"/>
              <a:t>Trying to find and return the smallest possible decision tree that accurately classifies the training set is very very hard. In fact, it’s an </a:t>
            </a:r>
            <a:r>
              <a:rPr lang="en-US" dirty="0">
                <a:hlinkClick r:id="rId2"/>
              </a:rPr>
              <a:t>NP-hard</a:t>
            </a:r>
            <a:r>
              <a:rPr lang="en-US" dirty="0"/>
              <a:t> problem.</a:t>
            </a:r>
          </a:p>
          <a:p>
            <a:endParaRPr lang="ar-SA" dirty="0"/>
          </a:p>
          <a:p>
            <a:r>
              <a:rPr lang="en-US" dirty="0"/>
              <a:t>Instead, we’ll try to </a:t>
            </a:r>
            <a:r>
              <a:rPr lang="en-US" dirty="0">
                <a:solidFill>
                  <a:schemeClr val="accent1"/>
                </a:solidFill>
              </a:rPr>
              <a:t>approximate the best result</a:t>
            </a:r>
            <a:r>
              <a:rPr lang="en-US" dirty="0"/>
              <a:t> instead of getting the best result. We’re going to talk a lot about probability and statistics</a:t>
            </a:r>
            <a:r>
              <a:rPr lang="ar-SA" dirty="0"/>
              <a:t>.</a:t>
            </a:r>
            <a:endParaRPr lang="en-US" dirty="0"/>
          </a:p>
          <a:p>
            <a:endParaRPr lang="ar-SA" dirty="0"/>
          </a:p>
          <a:p>
            <a:pPr fontAlgn="base"/>
            <a:r>
              <a:rPr lang="en-US" dirty="0"/>
              <a:t>What we want is information that explicitly splits the data into two. We don’t want something that can include both A and B classes, we want </a:t>
            </a:r>
            <a:r>
              <a:rPr lang="en-US" dirty="0">
                <a:solidFill>
                  <a:schemeClr val="accent1"/>
                </a:solidFill>
              </a:rPr>
              <a:t>purity</a:t>
            </a:r>
            <a:r>
              <a:rPr lang="en-US" dirty="0"/>
              <a:t>. One singular class for each split.</a:t>
            </a:r>
          </a:p>
          <a:p>
            <a:pPr fontAlgn="base"/>
            <a:endParaRPr lang="en-US" dirty="0"/>
          </a:p>
          <a:p>
            <a:pPr fontAlgn="base"/>
            <a:r>
              <a:rPr lang="en-US" dirty="0"/>
              <a:t>The measure of </a:t>
            </a:r>
            <a:r>
              <a:rPr lang="en-US" dirty="0">
                <a:solidFill>
                  <a:schemeClr val="accent1"/>
                </a:solidFill>
              </a:rPr>
              <a:t>purity</a:t>
            </a:r>
            <a:r>
              <a:rPr lang="en-US" dirty="0"/>
              <a:t> is called </a:t>
            </a:r>
            <a:r>
              <a:rPr lang="en-US" dirty="0">
                <a:solidFill>
                  <a:schemeClr val="accent1"/>
                </a:solidFill>
              </a:rPr>
              <a:t>information</a:t>
            </a:r>
            <a:r>
              <a:rPr lang="en-US" dirty="0"/>
              <a:t>. It represents the expected amount of information that would be needed to specify whether a new instance should be classified as the left or right split.</a:t>
            </a:r>
          </a:p>
          <a:p>
            <a:pPr fontAlgn="base"/>
            <a:endParaRPr lang="en-US" dirty="0"/>
          </a:p>
          <a:p>
            <a:pPr fontAlgn="base"/>
            <a:r>
              <a:rPr lang="en-US" dirty="0">
                <a:solidFill>
                  <a:schemeClr val="accent1"/>
                </a:solidFill>
              </a:rPr>
              <a:t>Entropy </a:t>
            </a:r>
            <a:r>
              <a:rPr lang="en-US" dirty="0"/>
              <a:t>is a measure of </a:t>
            </a:r>
            <a:r>
              <a:rPr lang="en-US" dirty="0">
                <a:solidFill>
                  <a:schemeClr val="accent1"/>
                </a:solidFill>
              </a:rPr>
              <a:t>impurity.</a:t>
            </a:r>
            <a:r>
              <a:rPr lang="en-US" dirty="0"/>
              <a:t> It’s how uncertain something is.</a:t>
            </a:r>
          </a:p>
        </p:txBody>
      </p:sp>
      <p:sp>
        <p:nvSpPr>
          <p:cNvPr id="5" name="Footer Placeholder 4">
            <a:extLst>
              <a:ext uri="{FF2B5EF4-FFF2-40B4-BE49-F238E27FC236}">
                <a16:creationId xmlns:a16="http://schemas.microsoft.com/office/drawing/2014/main" id="{1DD49B5B-2DB3-0C40-95E1-828A1DCB0084}"/>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3130470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FFFB-DA91-524B-9115-5CF206BF3280}"/>
              </a:ext>
            </a:extLst>
          </p:cNvPr>
          <p:cNvSpPr>
            <a:spLocks noGrp="1"/>
          </p:cNvSpPr>
          <p:nvPr>
            <p:ph type="title"/>
          </p:nvPr>
        </p:nvSpPr>
        <p:spPr/>
        <p:txBody>
          <a:bodyPr/>
          <a:lstStyle/>
          <a:p>
            <a:r>
              <a:rPr lang="en-US" b="1" dirty="0"/>
              <a:t>DT algorithms</a:t>
            </a:r>
          </a:p>
        </p:txBody>
      </p:sp>
      <p:sp>
        <p:nvSpPr>
          <p:cNvPr id="3" name="Content Placeholder 2">
            <a:extLst>
              <a:ext uri="{FF2B5EF4-FFF2-40B4-BE49-F238E27FC236}">
                <a16:creationId xmlns:a16="http://schemas.microsoft.com/office/drawing/2014/main" id="{778D7060-5EA1-2949-905A-BBCD78068BC1}"/>
              </a:ext>
            </a:extLst>
          </p:cNvPr>
          <p:cNvSpPr>
            <a:spLocks noGrp="1"/>
          </p:cNvSpPr>
          <p:nvPr>
            <p:ph idx="1"/>
          </p:nvPr>
        </p:nvSpPr>
        <p:spPr>
          <a:xfrm>
            <a:off x="233742" y="511175"/>
            <a:ext cx="4204907" cy="2667000"/>
          </a:xfrm>
        </p:spPr>
        <p:txBody>
          <a:bodyPr>
            <a:normAutofit/>
          </a:bodyPr>
          <a:lstStyle/>
          <a:p>
            <a:r>
              <a:rPr lang="en-US" dirty="0"/>
              <a:t>Decision trees use multiple algorithms to split a node into two or more sub-nodes. The creation of sub-nodes increases the homogeneity of the resultant sub-nodes. In other words, the purity of the node increases with respect to the target variable. A decision tree splits the nodes on all available variables and then selects the split that results in the most homogeneous sub-nodes.</a:t>
            </a:r>
          </a:p>
          <a:p>
            <a:endParaRPr lang="en-US" dirty="0"/>
          </a:p>
          <a:p>
            <a:r>
              <a:rPr lang="en-US" b="1" dirty="0"/>
              <a:t>The algorithm selection is also based on the type of target variables. The four most commonly used algorithms in decision trees are: </a:t>
            </a:r>
          </a:p>
          <a:p>
            <a:endParaRPr lang="en-US" b="1" dirty="0"/>
          </a:p>
          <a:p>
            <a:pPr marL="280909" indent="-280909" algn="l">
              <a:buFont typeface="+mj-lt"/>
              <a:buAutoNum type="arabicPeriod"/>
            </a:pPr>
            <a:r>
              <a:rPr lang="en-US" b="1" dirty="0"/>
              <a:t>Gini Index</a:t>
            </a:r>
            <a:endParaRPr lang="ar-SA" b="1" dirty="0"/>
          </a:p>
          <a:p>
            <a:pPr marL="172867" indent="-172867" algn="l">
              <a:buFont typeface="+mj-lt"/>
              <a:buAutoNum type="arabicPeriod"/>
            </a:pPr>
            <a:r>
              <a:rPr lang="en-US" b="1" dirty="0"/>
              <a:t>    Information Gain</a:t>
            </a:r>
            <a:endParaRPr lang="ar-SA" b="1" dirty="0"/>
          </a:p>
          <a:p>
            <a:pPr marL="172867" indent="-172867" algn="l">
              <a:buFont typeface="+mj-lt"/>
              <a:buAutoNum type="arabicPeriod"/>
            </a:pPr>
            <a:r>
              <a:rPr lang="en-US" b="1" dirty="0"/>
              <a:t>    Chi-square    </a:t>
            </a:r>
            <a:endParaRPr lang="ar-SA" b="1" dirty="0"/>
          </a:p>
          <a:p>
            <a:pPr marL="172867" indent="-172867" algn="l">
              <a:buFont typeface="+mj-lt"/>
              <a:buAutoNum type="arabicPeriod"/>
            </a:pPr>
            <a:r>
              <a:rPr lang="ar-SA" b="1" dirty="0"/>
              <a:t>    </a:t>
            </a:r>
            <a:r>
              <a:rPr lang="en-US" b="1" dirty="0"/>
              <a:t>Reduction in Variance</a:t>
            </a:r>
          </a:p>
        </p:txBody>
      </p:sp>
      <p:sp>
        <p:nvSpPr>
          <p:cNvPr id="5" name="Footer Placeholder 4">
            <a:extLst>
              <a:ext uri="{FF2B5EF4-FFF2-40B4-BE49-F238E27FC236}">
                <a16:creationId xmlns:a16="http://schemas.microsoft.com/office/drawing/2014/main" id="{DF3F63E0-D618-9D4A-B383-EF36AD12342B}"/>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2838827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8FB4-CC53-3440-B513-C15CBC9396CA}"/>
              </a:ext>
            </a:extLst>
          </p:cNvPr>
          <p:cNvSpPr>
            <a:spLocks noGrp="1"/>
          </p:cNvSpPr>
          <p:nvPr>
            <p:ph type="title"/>
          </p:nvPr>
        </p:nvSpPr>
        <p:spPr>
          <a:xfrm>
            <a:off x="608012" y="348603"/>
            <a:ext cx="3394075" cy="215444"/>
          </a:xfrm>
        </p:spPr>
        <p:txBody>
          <a:bodyPr/>
          <a:lstStyle/>
          <a:p>
            <a:r>
              <a:rPr lang="en-US" b="1" dirty="0"/>
              <a:t>Decision</a:t>
            </a:r>
            <a:r>
              <a:rPr lang="en-US" dirty="0"/>
              <a:t> </a:t>
            </a:r>
            <a:r>
              <a:rPr lang="en-US" b="1" dirty="0"/>
              <a:t>Trees</a:t>
            </a:r>
          </a:p>
        </p:txBody>
      </p:sp>
      <p:sp>
        <p:nvSpPr>
          <p:cNvPr id="3" name="Content Placeholder 2">
            <a:extLst>
              <a:ext uri="{FF2B5EF4-FFF2-40B4-BE49-F238E27FC236}">
                <a16:creationId xmlns:a16="http://schemas.microsoft.com/office/drawing/2014/main" id="{5D4F1ABD-629B-2544-BFEB-3DFE0D6D7AA2}"/>
              </a:ext>
            </a:extLst>
          </p:cNvPr>
          <p:cNvSpPr>
            <a:spLocks noGrp="1"/>
          </p:cNvSpPr>
          <p:nvPr>
            <p:ph idx="1"/>
          </p:nvPr>
        </p:nvSpPr>
        <p:spPr>
          <a:xfrm>
            <a:off x="491858" y="1078076"/>
            <a:ext cx="3766820" cy="169277"/>
          </a:xfrm>
        </p:spPr>
        <p:txBody>
          <a:bodyPr/>
          <a:lstStyle/>
          <a:p>
            <a:endParaRPr lang="en-US"/>
          </a:p>
        </p:txBody>
      </p:sp>
      <p:sp>
        <p:nvSpPr>
          <p:cNvPr id="5" name="Footer Placeholder 4">
            <a:extLst>
              <a:ext uri="{FF2B5EF4-FFF2-40B4-BE49-F238E27FC236}">
                <a16:creationId xmlns:a16="http://schemas.microsoft.com/office/drawing/2014/main" id="{13448A31-C6B8-DA4B-BD97-6004FEDF2EB7}"/>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7" name="Picture 6">
            <a:extLst>
              <a:ext uri="{FF2B5EF4-FFF2-40B4-BE49-F238E27FC236}">
                <a16:creationId xmlns:a16="http://schemas.microsoft.com/office/drawing/2014/main" id="{56BE27D3-1F42-9F4C-B2F1-804CF0EE8D9E}"/>
              </a:ext>
            </a:extLst>
          </p:cNvPr>
          <p:cNvPicPr>
            <a:picLocks noChangeAspect="1"/>
          </p:cNvPicPr>
          <p:nvPr/>
        </p:nvPicPr>
        <p:blipFill>
          <a:blip r:embed="rId2"/>
          <a:stretch>
            <a:fillRect/>
          </a:stretch>
        </p:blipFill>
        <p:spPr>
          <a:xfrm>
            <a:off x="422226" y="663575"/>
            <a:ext cx="3765646" cy="2133600"/>
          </a:xfrm>
          <a:prstGeom prst="rect">
            <a:avLst/>
          </a:prstGeom>
        </p:spPr>
      </p:pic>
    </p:spTree>
    <p:extLst>
      <p:ext uri="{BB962C8B-B14F-4D97-AF65-F5344CB8AC3E}">
        <p14:creationId xmlns:p14="http://schemas.microsoft.com/office/powerpoint/2010/main" val="3248923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DF2F274-30A2-6F44-89DC-9B15F8471016}"/>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7" name="Picture 6">
            <a:extLst>
              <a:ext uri="{FF2B5EF4-FFF2-40B4-BE49-F238E27FC236}">
                <a16:creationId xmlns:a16="http://schemas.microsoft.com/office/drawing/2014/main" id="{25065557-EA56-6149-8999-17E499BA393A}"/>
              </a:ext>
            </a:extLst>
          </p:cNvPr>
          <p:cNvPicPr>
            <a:picLocks noChangeAspect="1"/>
          </p:cNvPicPr>
          <p:nvPr/>
        </p:nvPicPr>
        <p:blipFill rotWithShape="1">
          <a:blip r:embed="rId2"/>
          <a:srcRect l="5015"/>
          <a:stretch/>
        </p:blipFill>
        <p:spPr>
          <a:xfrm>
            <a:off x="320970" y="346489"/>
            <a:ext cx="3196873" cy="850486"/>
          </a:xfrm>
          <a:prstGeom prst="rect">
            <a:avLst/>
          </a:prstGeom>
        </p:spPr>
      </p:pic>
      <p:pic>
        <p:nvPicPr>
          <p:cNvPr id="8" name="Picture 7">
            <a:extLst>
              <a:ext uri="{FF2B5EF4-FFF2-40B4-BE49-F238E27FC236}">
                <a16:creationId xmlns:a16="http://schemas.microsoft.com/office/drawing/2014/main" id="{439A04A7-FB8F-9041-B4B9-9A189C13201F}"/>
              </a:ext>
            </a:extLst>
          </p:cNvPr>
          <p:cNvPicPr>
            <a:picLocks noChangeAspect="1"/>
          </p:cNvPicPr>
          <p:nvPr/>
        </p:nvPicPr>
        <p:blipFill rotWithShape="1">
          <a:blip r:embed="rId3"/>
          <a:srcRect t="4709"/>
          <a:stretch/>
        </p:blipFill>
        <p:spPr>
          <a:xfrm>
            <a:off x="320970" y="1438902"/>
            <a:ext cx="3470705" cy="582946"/>
          </a:xfrm>
          <a:prstGeom prst="rect">
            <a:avLst/>
          </a:prstGeom>
        </p:spPr>
      </p:pic>
      <p:pic>
        <p:nvPicPr>
          <p:cNvPr id="9" name="Picture 8">
            <a:extLst>
              <a:ext uri="{FF2B5EF4-FFF2-40B4-BE49-F238E27FC236}">
                <a16:creationId xmlns:a16="http://schemas.microsoft.com/office/drawing/2014/main" id="{A4CB3C6A-0F6F-DF4B-9815-6B2B6BD01D0B}"/>
              </a:ext>
            </a:extLst>
          </p:cNvPr>
          <p:cNvPicPr>
            <a:picLocks noChangeAspect="1"/>
          </p:cNvPicPr>
          <p:nvPr/>
        </p:nvPicPr>
        <p:blipFill>
          <a:blip r:embed="rId4"/>
          <a:stretch>
            <a:fillRect/>
          </a:stretch>
        </p:blipFill>
        <p:spPr>
          <a:xfrm>
            <a:off x="320970" y="2339975"/>
            <a:ext cx="3838346" cy="549382"/>
          </a:xfrm>
          <a:prstGeom prst="rect">
            <a:avLst/>
          </a:prstGeom>
        </p:spPr>
      </p:pic>
    </p:spTree>
    <p:extLst>
      <p:ext uri="{BB962C8B-B14F-4D97-AF65-F5344CB8AC3E}">
        <p14:creationId xmlns:p14="http://schemas.microsoft.com/office/powerpoint/2010/main" val="2864607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6F5E-4682-6DC7-9A76-7D9A4787CD1C}"/>
              </a:ext>
            </a:extLst>
          </p:cNvPr>
          <p:cNvSpPr>
            <a:spLocks noGrp="1"/>
          </p:cNvSpPr>
          <p:nvPr>
            <p:ph type="title"/>
          </p:nvPr>
        </p:nvSpPr>
        <p:spPr/>
        <p:txBody>
          <a:bodyPr/>
          <a:lstStyle/>
          <a:p>
            <a:r>
              <a:rPr lang="en-US" b="1" dirty="0">
                <a:solidFill>
                  <a:srgbClr val="00B050"/>
                </a:solidFill>
              </a:rPr>
              <a:t>Dataset Purity</a:t>
            </a:r>
          </a:p>
        </p:txBody>
      </p:sp>
      <p:sp>
        <p:nvSpPr>
          <p:cNvPr id="3" name="Content Placeholder 2">
            <a:extLst>
              <a:ext uri="{FF2B5EF4-FFF2-40B4-BE49-F238E27FC236}">
                <a16:creationId xmlns:a16="http://schemas.microsoft.com/office/drawing/2014/main" id="{CC8D5214-002F-5A9C-9D3E-5A210ACE9A2B}"/>
              </a:ext>
            </a:extLst>
          </p:cNvPr>
          <p:cNvSpPr>
            <a:spLocks noGrp="1"/>
          </p:cNvSpPr>
          <p:nvPr>
            <p:ph sz="half" idx="1"/>
          </p:nvPr>
        </p:nvSpPr>
        <p:spPr>
          <a:xfrm>
            <a:off x="410250" y="511175"/>
            <a:ext cx="3786550" cy="1523494"/>
          </a:xfrm>
        </p:spPr>
        <p:txBody>
          <a:bodyPr/>
          <a:lstStyle/>
          <a:p>
            <a:r>
              <a:rPr lang="en-US" dirty="0"/>
              <a:t>Dataset purity is an indicator of how diverse (Different) the dataset’s elements are.</a:t>
            </a:r>
          </a:p>
          <a:p>
            <a:endParaRPr lang="en-US" dirty="0"/>
          </a:p>
          <a:p>
            <a:r>
              <a:rPr lang="en-US" dirty="0"/>
              <a:t>When all elements inside the dataset are identical, the dataset is said to be </a:t>
            </a:r>
            <a:r>
              <a:rPr lang="en-US" b="1" dirty="0"/>
              <a:t>Pure</a:t>
            </a:r>
            <a:r>
              <a:rPr lang="en-US" dirty="0"/>
              <a:t>.</a:t>
            </a:r>
          </a:p>
          <a:p>
            <a:endParaRPr lang="en-US" dirty="0"/>
          </a:p>
          <a:p>
            <a:r>
              <a:rPr lang="en-US" dirty="0"/>
              <a:t>When every element inside the dataset is different from the other elements, the dataset is said to be </a:t>
            </a:r>
            <a:r>
              <a:rPr lang="en-US" b="1" dirty="0"/>
              <a:t>Impure</a:t>
            </a:r>
            <a:r>
              <a:rPr lang="en-US" dirty="0"/>
              <a:t>.</a:t>
            </a:r>
          </a:p>
          <a:p>
            <a:endParaRPr lang="en-US" dirty="0"/>
          </a:p>
        </p:txBody>
      </p:sp>
      <p:pic>
        <p:nvPicPr>
          <p:cNvPr id="8" name="Picture 7">
            <a:extLst>
              <a:ext uri="{FF2B5EF4-FFF2-40B4-BE49-F238E27FC236}">
                <a16:creationId xmlns:a16="http://schemas.microsoft.com/office/drawing/2014/main" id="{204E6771-452C-518C-FBE4-E23BEF5249EF}"/>
              </a:ext>
            </a:extLst>
          </p:cNvPr>
          <p:cNvPicPr>
            <a:picLocks noChangeAspect="1"/>
          </p:cNvPicPr>
          <p:nvPr/>
        </p:nvPicPr>
        <p:blipFill>
          <a:blip r:embed="rId2"/>
          <a:stretch>
            <a:fillRect/>
          </a:stretch>
        </p:blipFill>
        <p:spPr>
          <a:xfrm>
            <a:off x="476250" y="1897911"/>
            <a:ext cx="1556157" cy="1501775"/>
          </a:xfrm>
          <a:prstGeom prst="rect">
            <a:avLst/>
          </a:prstGeom>
        </p:spPr>
      </p:pic>
      <p:pic>
        <p:nvPicPr>
          <p:cNvPr id="9" name="Picture 8">
            <a:extLst>
              <a:ext uri="{FF2B5EF4-FFF2-40B4-BE49-F238E27FC236}">
                <a16:creationId xmlns:a16="http://schemas.microsoft.com/office/drawing/2014/main" id="{0036708E-0D2E-10C1-FC62-C42455C2AD73}"/>
              </a:ext>
            </a:extLst>
          </p:cNvPr>
          <p:cNvPicPr>
            <a:picLocks noChangeAspect="1"/>
          </p:cNvPicPr>
          <p:nvPr/>
        </p:nvPicPr>
        <p:blipFill>
          <a:blip r:embed="rId3"/>
          <a:stretch>
            <a:fillRect/>
          </a:stretch>
        </p:blipFill>
        <p:spPr>
          <a:xfrm>
            <a:off x="2529391" y="1882775"/>
            <a:ext cx="1471321" cy="1516912"/>
          </a:xfrm>
          <a:prstGeom prst="rect">
            <a:avLst/>
          </a:prstGeom>
        </p:spPr>
      </p:pic>
      <p:sp>
        <p:nvSpPr>
          <p:cNvPr id="4" name="Footer Placeholder 3">
            <a:extLst>
              <a:ext uri="{FF2B5EF4-FFF2-40B4-BE49-F238E27FC236}">
                <a16:creationId xmlns:a16="http://schemas.microsoft.com/office/drawing/2014/main" id="{AFC1386E-4092-B1A6-F8BC-81768F0CAEF6}"/>
              </a:ext>
            </a:extLst>
          </p:cNvPr>
          <p:cNvSpPr>
            <a:spLocks noGrp="1"/>
          </p:cNvSpPr>
          <p:nvPr>
            <p:ph type="ftr" sz="quarter" idx="11"/>
          </p:nvPr>
        </p:nvSpPr>
        <p:spPr/>
        <p:txBody>
          <a:bodyPr/>
          <a:lstStyle/>
          <a:p>
            <a:r>
              <a:rPr lang="en-US"/>
              <a:t>Dr. Malak Abdullah</a:t>
            </a:r>
          </a:p>
        </p:txBody>
      </p:sp>
    </p:spTree>
    <p:extLst>
      <p:ext uri="{BB962C8B-B14F-4D97-AF65-F5344CB8AC3E}">
        <p14:creationId xmlns:p14="http://schemas.microsoft.com/office/powerpoint/2010/main" val="2819974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99B15-8330-F890-9A70-682EC6E13842}"/>
              </a:ext>
            </a:extLst>
          </p:cNvPr>
          <p:cNvSpPr>
            <a:spLocks noGrp="1"/>
          </p:cNvSpPr>
          <p:nvPr>
            <p:ph type="title"/>
          </p:nvPr>
        </p:nvSpPr>
        <p:spPr/>
        <p:txBody>
          <a:bodyPr/>
          <a:lstStyle/>
          <a:p>
            <a:r>
              <a:rPr lang="en-US" b="1" dirty="0">
                <a:solidFill>
                  <a:srgbClr val="00B050"/>
                </a:solidFill>
              </a:rPr>
              <a:t>Partially Pure Datasets</a:t>
            </a:r>
          </a:p>
        </p:txBody>
      </p:sp>
      <p:sp>
        <p:nvSpPr>
          <p:cNvPr id="3" name="Content Placeholder 2">
            <a:extLst>
              <a:ext uri="{FF2B5EF4-FFF2-40B4-BE49-F238E27FC236}">
                <a16:creationId xmlns:a16="http://schemas.microsoft.com/office/drawing/2014/main" id="{2B9B13D6-9337-5050-D7EC-057187A1FF2D}"/>
              </a:ext>
            </a:extLst>
          </p:cNvPr>
          <p:cNvSpPr>
            <a:spLocks noGrp="1"/>
          </p:cNvSpPr>
          <p:nvPr>
            <p:ph sz="half" idx="1"/>
          </p:nvPr>
        </p:nvSpPr>
        <p:spPr>
          <a:xfrm>
            <a:off x="448350" y="587376"/>
            <a:ext cx="3710350" cy="1221932"/>
          </a:xfrm>
        </p:spPr>
        <p:txBody>
          <a:bodyPr>
            <a:normAutofit/>
          </a:bodyPr>
          <a:lstStyle/>
          <a:p>
            <a:r>
              <a:rPr lang="en-US" dirty="0"/>
              <a:t>Dataset Purity can also be measured by determining how certain we are about the type of element that is drawn (Chosen) randomly from a dataset.</a:t>
            </a:r>
          </a:p>
          <a:p>
            <a:endParaRPr lang="en-US" dirty="0"/>
          </a:p>
          <a:p>
            <a:r>
              <a:rPr lang="en-US" sz="1100" dirty="0"/>
              <a:t>More certainty means more purity (And less impurity)</a:t>
            </a:r>
          </a:p>
          <a:p>
            <a:endParaRPr lang="en-US" sz="1100" dirty="0"/>
          </a:p>
          <a:p>
            <a:r>
              <a:rPr lang="en-US" sz="1100" dirty="0"/>
              <a:t>Less certainty means less purity (And more impurity)</a:t>
            </a:r>
          </a:p>
        </p:txBody>
      </p:sp>
      <p:sp>
        <p:nvSpPr>
          <p:cNvPr id="4" name="Content Placeholder 2">
            <a:extLst>
              <a:ext uri="{FF2B5EF4-FFF2-40B4-BE49-F238E27FC236}">
                <a16:creationId xmlns:a16="http://schemas.microsoft.com/office/drawing/2014/main" id="{37121CB2-7894-1A12-F0A4-7F984B65D430}"/>
              </a:ext>
            </a:extLst>
          </p:cNvPr>
          <p:cNvSpPr txBox="1">
            <a:spLocks/>
          </p:cNvSpPr>
          <p:nvPr/>
        </p:nvSpPr>
        <p:spPr>
          <a:xfrm>
            <a:off x="273755" y="1956243"/>
            <a:ext cx="1900160" cy="129304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0">
            <a:normAutofit/>
          </a:bodyPr>
          <a:lstStyle>
            <a:lvl1pPr marL="0">
              <a:defRPr sz="11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900" dirty="0"/>
              <a:t>If a dataset contains 9 elements of type X and 1 element of type Y, and we draw a random element from the dataset, we will be certain 90% of the drawn element will be of type X.</a:t>
            </a:r>
          </a:p>
          <a:p>
            <a:endParaRPr lang="en-US" sz="900" dirty="0"/>
          </a:p>
          <a:p>
            <a:r>
              <a:rPr lang="en-US" sz="900" dirty="0"/>
              <a:t>This high certainty means high purity.</a:t>
            </a:r>
          </a:p>
          <a:p>
            <a:r>
              <a:rPr lang="en-US" sz="900" b="1" dirty="0"/>
              <a:t>If one element dominates a dataset, the dataset is purer.</a:t>
            </a:r>
          </a:p>
        </p:txBody>
      </p:sp>
      <p:sp>
        <p:nvSpPr>
          <p:cNvPr id="17" name="Content Placeholder 3">
            <a:extLst>
              <a:ext uri="{FF2B5EF4-FFF2-40B4-BE49-F238E27FC236}">
                <a16:creationId xmlns:a16="http://schemas.microsoft.com/office/drawing/2014/main" id="{50A88B5F-6D89-D09C-163F-BD900C0733EA}"/>
              </a:ext>
            </a:extLst>
          </p:cNvPr>
          <p:cNvSpPr>
            <a:spLocks noGrp="1"/>
          </p:cNvSpPr>
          <p:nvPr>
            <p:ph sz="half" idx="2"/>
          </p:nvPr>
        </p:nvSpPr>
        <p:spPr>
          <a:xfrm>
            <a:off x="2381250" y="1962519"/>
            <a:ext cx="1958402" cy="1286765"/>
          </a:xfrm>
          <a:ln/>
        </p:spPr>
        <p:style>
          <a:lnRef idx="1">
            <a:schemeClr val="dk1"/>
          </a:lnRef>
          <a:fillRef idx="2">
            <a:schemeClr val="dk1"/>
          </a:fillRef>
          <a:effectRef idx="1">
            <a:schemeClr val="dk1"/>
          </a:effectRef>
          <a:fontRef idx="minor">
            <a:schemeClr val="dk1"/>
          </a:fontRef>
        </p:style>
        <p:txBody>
          <a:bodyPr>
            <a:normAutofit/>
          </a:bodyPr>
          <a:lstStyle/>
          <a:p>
            <a:r>
              <a:rPr lang="en-US" sz="900" dirty="0"/>
              <a:t>If a dataset contains 5 elements of type X and 5 elements of type Y, and we draw a random element from the dataset, we will be certain that 50% of the drawn element will be of type X.</a:t>
            </a:r>
          </a:p>
          <a:p>
            <a:endParaRPr lang="en-US" sz="900" dirty="0"/>
          </a:p>
          <a:p>
            <a:r>
              <a:rPr lang="en-US" sz="900" dirty="0"/>
              <a:t>This low certainty means low purity.</a:t>
            </a:r>
          </a:p>
          <a:p>
            <a:r>
              <a:rPr lang="en-US" sz="900" b="1" dirty="0"/>
              <a:t>If no element dominates a dataset, the dataset is more impure.</a:t>
            </a:r>
          </a:p>
        </p:txBody>
      </p:sp>
      <p:sp>
        <p:nvSpPr>
          <p:cNvPr id="5" name="Footer Placeholder 4">
            <a:extLst>
              <a:ext uri="{FF2B5EF4-FFF2-40B4-BE49-F238E27FC236}">
                <a16:creationId xmlns:a16="http://schemas.microsoft.com/office/drawing/2014/main" id="{E3F18FA0-7C54-3CD6-D126-7973D71D5006}"/>
              </a:ext>
            </a:extLst>
          </p:cNvPr>
          <p:cNvSpPr>
            <a:spLocks noGrp="1"/>
          </p:cNvSpPr>
          <p:nvPr>
            <p:ph type="ftr" sz="quarter" idx="11"/>
          </p:nvPr>
        </p:nvSpPr>
        <p:spPr/>
        <p:txBody>
          <a:bodyPr/>
          <a:lstStyle/>
          <a:p>
            <a:r>
              <a:rPr lang="en-US"/>
              <a:t>Dr. Malak Abdullah</a:t>
            </a:r>
          </a:p>
        </p:txBody>
      </p:sp>
    </p:spTree>
    <p:extLst>
      <p:ext uri="{BB962C8B-B14F-4D97-AF65-F5344CB8AC3E}">
        <p14:creationId xmlns:p14="http://schemas.microsoft.com/office/powerpoint/2010/main" val="1105990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3121-42FB-31D0-FF85-4A58BBEE6FC2}"/>
              </a:ext>
            </a:extLst>
          </p:cNvPr>
          <p:cNvSpPr>
            <a:spLocks noGrp="1"/>
          </p:cNvSpPr>
          <p:nvPr>
            <p:ph type="title"/>
          </p:nvPr>
        </p:nvSpPr>
        <p:spPr/>
        <p:txBody>
          <a:bodyPr/>
          <a:lstStyle/>
          <a:p>
            <a:r>
              <a:rPr lang="en-US" b="1" dirty="0">
                <a:solidFill>
                  <a:srgbClr val="00B050"/>
                </a:solidFill>
              </a:rPr>
              <a:t>Dataset Splitting. 1</a:t>
            </a:r>
          </a:p>
        </p:txBody>
      </p:sp>
      <p:sp>
        <p:nvSpPr>
          <p:cNvPr id="3" name="Text Placeholder 2">
            <a:extLst>
              <a:ext uri="{FF2B5EF4-FFF2-40B4-BE49-F238E27FC236}">
                <a16:creationId xmlns:a16="http://schemas.microsoft.com/office/drawing/2014/main" id="{02FC8C21-0BD7-DD66-297C-99B141670509}"/>
              </a:ext>
            </a:extLst>
          </p:cNvPr>
          <p:cNvSpPr>
            <a:spLocks noGrp="1"/>
          </p:cNvSpPr>
          <p:nvPr>
            <p:ph type="body" idx="1"/>
          </p:nvPr>
        </p:nvSpPr>
        <p:spPr>
          <a:xfrm>
            <a:off x="171450" y="2083504"/>
            <a:ext cx="1900160" cy="139590"/>
          </a:xfrm>
        </p:spPr>
        <p:txBody>
          <a:bodyPr>
            <a:normAutofit/>
          </a:bodyPr>
          <a:lstStyle/>
          <a:p>
            <a:r>
              <a:rPr lang="en-US" sz="870" dirty="0"/>
              <a:t>Splitting based on Gender (Gender = M)</a:t>
            </a:r>
          </a:p>
        </p:txBody>
      </p:sp>
      <p:graphicFrame>
        <p:nvGraphicFramePr>
          <p:cNvPr id="7" name="Content Placeholder 6">
            <a:extLst>
              <a:ext uri="{FF2B5EF4-FFF2-40B4-BE49-F238E27FC236}">
                <a16:creationId xmlns:a16="http://schemas.microsoft.com/office/drawing/2014/main" id="{CEB686A4-57B9-1D74-2DC8-6DCE3F51ED5E}"/>
              </a:ext>
            </a:extLst>
          </p:cNvPr>
          <p:cNvGraphicFramePr>
            <a:graphicFrameLocks noGrp="1"/>
          </p:cNvGraphicFramePr>
          <p:nvPr>
            <p:ph sz="half" idx="2"/>
            <p:extLst>
              <p:ext uri="{D42A27DB-BD31-4B8C-83A1-F6EECF244321}">
                <p14:modId xmlns:p14="http://schemas.microsoft.com/office/powerpoint/2010/main" val="2696552835"/>
              </p:ext>
            </p:extLst>
          </p:nvPr>
        </p:nvGraphicFramePr>
        <p:xfrm>
          <a:off x="171743" y="2339975"/>
          <a:ext cx="1899865" cy="847536"/>
        </p:xfrm>
        <a:graphic>
          <a:graphicData uri="http://schemas.openxmlformats.org/drawingml/2006/table">
            <a:tbl>
              <a:tblPr firstRow="1" bandRow="1">
                <a:tableStyleId>{073A0DAA-6AF3-43AB-8588-CEC1D06C72B9}</a:tableStyleId>
              </a:tblPr>
              <a:tblGrid>
                <a:gridCol w="379973">
                  <a:extLst>
                    <a:ext uri="{9D8B030D-6E8A-4147-A177-3AD203B41FA5}">
                      <a16:colId xmlns:a16="http://schemas.microsoft.com/office/drawing/2014/main" val="4219573723"/>
                    </a:ext>
                  </a:extLst>
                </a:gridCol>
                <a:gridCol w="379973">
                  <a:extLst>
                    <a:ext uri="{9D8B030D-6E8A-4147-A177-3AD203B41FA5}">
                      <a16:colId xmlns:a16="http://schemas.microsoft.com/office/drawing/2014/main" val="175487994"/>
                    </a:ext>
                  </a:extLst>
                </a:gridCol>
                <a:gridCol w="379973">
                  <a:extLst>
                    <a:ext uri="{9D8B030D-6E8A-4147-A177-3AD203B41FA5}">
                      <a16:colId xmlns:a16="http://schemas.microsoft.com/office/drawing/2014/main" val="1588224010"/>
                    </a:ext>
                  </a:extLst>
                </a:gridCol>
                <a:gridCol w="379973">
                  <a:extLst>
                    <a:ext uri="{9D8B030D-6E8A-4147-A177-3AD203B41FA5}">
                      <a16:colId xmlns:a16="http://schemas.microsoft.com/office/drawing/2014/main" val="3766839108"/>
                    </a:ext>
                  </a:extLst>
                </a:gridCol>
                <a:gridCol w="379973">
                  <a:extLst>
                    <a:ext uri="{9D8B030D-6E8A-4147-A177-3AD203B41FA5}">
                      <a16:colId xmlns:a16="http://schemas.microsoft.com/office/drawing/2014/main" val="2695596010"/>
                    </a:ext>
                  </a:extLst>
                </a:gridCol>
              </a:tblGrid>
              <a:tr h="140224">
                <a:tc>
                  <a:txBody>
                    <a:bodyPr/>
                    <a:lstStyle/>
                    <a:p>
                      <a:r>
                        <a:rPr lang="en-US" sz="700" dirty="0"/>
                        <a:t>#</a:t>
                      </a:r>
                    </a:p>
                  </a:txBody>
                  <a:tcPr marL="33682" marR="33682" marT="17288" marB="17288"/>
                </a:tc>
                <a:tc>
                  <a:txBody>
                    <a:bodyPr/>
                    <a:lstStyle/>
                    <a:p>
                      <a:r>
                        <a:rPr lang="en-US" sz="700" dirty="0"/>
                        <a:t>Gender</a:t>
                      </a:r>
                    </a:p>
                  </a:txBody>
                  <a:tcPr marL="33682" marR="33682" marT="17288" marB="17288"/>
                </a:tc>
                <a:tc>
                  <a:txBody>
                    <a:bodyPr/>
                    <a:lstStyle/>
                    <a:p>
                      <a:r>
                        <a:rPr lang="en-US" sz="700" dirty="0"/>
                        <a:t>Age</a:t>
                      </a:r>
                    </a:p>
                  </a:txBody>
                  <a:tcPr marL="33682" marR="33682" marT="17288" marB="17288"/>
                </a:tc>
                <a:tc>
                  <a:txBody>
                    <a:bodyPr/>
                    <a:lstStyle/>
                    <a:p>
                      <a:r>
                        <a:rPr lang="en-US" sz="700" dirty="0"/>
                        <a:t>Major</a:t>
                      </a:r>
                    </a:p>
                  </a:txBody>
                  <a:tcPr marL="33682" marR="33682" marT="17288" marB="17288"/>
                </a:tc>
                <a:tc>
                  <a:txBody>
                    <a:bodyPr/>
                    <a:lstStyle/>
                    <a:p>
                      <a:r>
                        <a:rPr lang="en-US" sz="700" dirty="0"/>
                        <a:t>Laptop</a:t>
                      </a:r>
                    </a:p>
                  </a:txBody>
                  <a:tcPr marL="33682" marR="33682" marT="17288" marB="17288"/>
                </a:tc>
                <a:extLst>
                  <a:ext uri="{0D108BD9-81ED-4DB2-BD59-A6C34878D82A}">
                    <a16:rowId xmlns:a16="http://schemas.microsoft.com/office/drawing/2014/main" val="291879988"/>
                  </a:ext>
                </a:extLst>
              </a:tr>
              <a:tr h="140224">
                <a:tc>
                  <a:txBody>
                    <a:bodyPr/>
                    <a:lstStyle/>
                    <a:p>
                      <a:r>
                        <a:rPr lang="en-US" sz="700" dirty="0"/>
                        <a:t>1</a:t>
                      </a:r>
                    </a:p>
                  </a:txBody>
                  <a:tcPr marL="33682" marR="33682" marT="17288" marB="17288"/>
                </a:tc>
                <a:tc>
                  <a:txBody>
                    <a:bodyPr/>
                    <a:lstStyle/>
                    <a:p>
                      <a:r>
                        <a:rPr lang="en-US" sz="700" dirty="0"/>
                        <a:t>M</a:t>
                      </a:r>
                    </a:p>
                  </a:txBody>
                  <a:tcPr marL="33682" marR="33682" marT="17288" marB="17288"/>
                </a:tc>
                <a:tc>
                  <a:txBody>
                    <a:bodyPr/>
                    <a:lstStyle/>
                    <a:p>
                      <a:r>
                        <a:rPr lang="en-US" sz="700" dirty="0"/>
                        <a:t>22</a:t>
                      </a:r>
                    </a:p>
                  </a:txBody>
                  <a:tcPr marL="33682" marR="33682" marT="17288" marB="17288"/>
                </a:tc>
                <a:tc>
                  <a:txBody>
                    <a:bodyPr/>
                    <a:lstStyle/>
                    <a:p>
                      <a:r>
                        <a:rPr lang="en-US" sz="700" dirty="0"/>
                        <a:t>IT</a:t>
                      </a:r>
                    </a:p>
                  </a:txBody>
                  <a:tcPr marL="33682" marR="33682" marT="17288" marB="17288"/>
                </a:tc>
                <a:tc>
                  <a:txBody>
                    <a:bodyPr/>
                    <a:lstStyle/>
                    <a:p>
                      <a:r>
                        <a:rPr lang="en-US" sz="700" dirty="0"/>
                        <a:t>HP</a:t>
                      </a:r>
                    </a:p>
                  </a:txBody>
                  <a:tcPr marL="33682" marR="33682" marT="17288" marB="17288"/>
                </a:tc>
                <a:extLst>
                  <a:ext uri="{0D108BD9-81ED-4DB2-BD59-A6C34878D82A}">
                    <a16:rowId xmlns:a16="http://schemas.microsoft.com/office/drawing/2014/main" val="431758624"/>
                  </a:ext>
                </a:extLst>
              </a:tr>
              <a:tr h="140224">
                <a:tc>
                  <a:txBody>
                    <a:bodyPr/>
                    <a:lstStyle/>
                    <a:p>
                      <a:r>
                        <a:rPr lang="en-US" sz="700" dirty="0"/>
                        <a:t>3</a:t>
                      </a:r>
                    </a:p>
                  </a:txBody>
                  <a:tcPr marL="33682" marR="33682" marT="17288" marB="17288"/>
                </a:tc>
                <a:tc>
                  <a:txBody>
                    <a:bodyPr/>
                    <a:lstStyle/>
                    <a:p>
                      <a:r>
                        <a:rPr lang="en-US" sz="700" dirty="0"/>
                        <a:t>M</a:t>
                      </a:r>
                    </a:p>
                  </a:txBody>
                  <a:tcPr marL="33682" marR="33682" marT="17288" marB="17288"/>
                </a:tc>
                <a:tc>
                  <a:txBody>
                    <a:bodyPr/>
                    <a:lstStyle/>
                    <a:p>
                      <a:r>
                        <a:rPr lang="en-US" sz="700" dirty="0"/>
                        <a:t>35</a:t>
                      </a:r>
                    </a:p>
                  </a:txBody>
                  <a:tcPr marL="33682" marR="33682" marT="17288" marB="17288"/>
                </a:tc>
                <a:tc>
                  <a:txBody>
                    <a:bodyPr/>
                    <a:lstStyle/>
                    <a:p>
                      <a:r>
                        <a:rPr lang="en-US" sz="700" dirty="0"/>
                        <a:t>ENG</a:t>
                      </a:r>
                    </a:p>
                  </a:txBody>
                  <a:tcPr marL="33682" marR="33682" marT="17288" marB="17288"/>
                </a:tc>
                <a:tc>
                  <a:txBody>
                    <a:bodyPr/>
                    <a:lstStyle/>
                    <a:p>
                      <a:r>
                        <a:rPr lang="en-US" sz="700" dirty="0"/>
                        <a:t>HP</a:t>
                      </a:r>
                    </a:p>
                  </a:txBody>
                  <a:tcPr marL="33682" marR="33682" marT="17288" marB="17288"/>
                </a:tc>
                <a:extLst>
                  <a:ext uri="{0D108BD9-81ED-4DB2-BD59-A6C34878D82A}">
                    <a16:rowId xmlns:a16="http://schemas.microsoft.com/office/drawing/2014/main" val="1450301049"/>
                  </a:ext>
                </a:extLst>
              </a:tr>
              <a:tr h="140224">
                <a:tc>
                  <a:txBody>
                    <a:bodyPr/>
                    <a:lstStyle/>
                    <a:p>
                      <a:r>
                        <a:rPr lang="en-US" sz="700" dirty="0"/>
                        <a:t>5</a:t>
                      </a:r>
                    </a:p>
                  </a:txBody>
                  <a:tcPr marL="33682" marR="33682" marT="17288" marB="17288"/>
                </a:tc>
                <a:tc>
                  <a:txBody>
                    <a:bodyPr/>
                    <a:lstStyle/>
                    <a:p>
                      <a:r>
                        <a:rPr lang="en-US" sz="700" dirty="0"/>
                        <a:t>M</a:t>
                      </a:r>
                    </a:p>
                  </a:txBody>
                  <a:tcPr marL="33682" marR="33682" marT="17288" marB="17288"/>
                </a:tc>
                <a:tc>
                  <a:txBody>
                    <a:bodyPr/>
                    <a:lstStyle/>
                    <a:p>
                      <a:r>
                        <a:rPr lang="en-US" sz="700" dirty="0"/>
                        <a:t>29</a:t>
                      </a:r>
                    </a:p>
                  </a:txBody>
                  <a:tcPr marL="33682" marR="33682" marT="17288" marB="17288"/>
                </a:tc>
                <a:tc>
                  <a:txBody>
                    <a:bodyPr/>
                    <a:lstStyle/>
                    <a:p>
                      <a:r>
                        <a:rPr lang="en-US" sz="700" dirty="0"/>
                        <a:t>IT</a:t>
                      </a:r>
                    </a:p>
                  </a:txBody>
                  <a:tcPr marL="33682" marR="33682" marT="17288" marB="17288"/>
                </a:tc>
                <a:tc>
                  <a:txBody>
                    <a:bodyPr/>
                    <a:lstStyle/>
                    <a:p>
                      <a:r>
                        <a:rPr lang="en-US" sz="700" dirty="0"/>
                        <a:t>HP</a:t>
                      </a:r>
                    </a:p>
                  </a:txBody>
                  <a:tcPr marL="33682" marR="33682" marT="17288" marB="17288"/>
                </a:tc>
                <a:extLst>
                  <a:ext uri="{0D108BD9-81ED-4DB2-BD59-A6C34878D82A}">
                    <a16:rowId xmlns:a16="http://schemas.microsoft.com/office/drawing/2014/main" val="2306164689"/>
                  </a:ext>
                </a:extLst>
              </a:tr>
              <a:tr h="140224">
                <a:tc>
                  <a:txBody>
                    <a:bodyPr/>
                    <a:lstStyle/>
                    <a:p>
                      <a:r>
                        <a:rPr lang="en-US" sz="700" dirty="0"/>
                        <a:t>7</a:t>
                      </a:r>
                    </a:p>
                  </a:txBody>
                  <a:tcPr marL="33682" marR="33682" marT="17288" marB="17288"/>
                </a:tc>
                <a:tc>
                  <a:txBody>
                    <a:bodyPr/>
                    <a:lstStyle/>
                    <a:p>
                      <a:r>
                        <a:rPr lang="en-US" sz="700" dirty="0"/>
                        <a:t>M</a:t>
                      </a:r>
                    </a:p>
                  </a:txBody>
                  <a:tcPr marL="33682" marR="33682" marT="17288" marB="17288"/>
                </a:tc>
                <a:tc>
                  <a:txBody>
                    <a:bodyPr/>
                    <a:lstStyle/>
                    <a:p>
                      <a:r>
                        <a:rPr lang="en-US" sz="700" dirty="0"/>
                        <a:t>34</a:t>
                      </a:r>
                    </a:p>
                  </a:txBody>
                  <a:tcPr marL="33682" marR="33682" marT="17288" marB="17288"/>
                </a:tc>
                <a:tc>
                  <a:txBody>
                    <a:bodyPr/>
                    <a:lstStyle/>
                    <a:p>
                      <a:r>
                        <a:rPr lang="en-US" sz="700" dirty="0"/>
                        <a:t>ENG</a:t>
                      </a:r>
                    </a:p>
                  </a:txBody>
                  <a:tcPr marL="33682" marR="33682" marT="17288" marB="17288"/>
                </a:tc>
                <a:tc>
                  <a:txBody>
                    <a:bodyPr/>
                    <a:lstStyle/>
                    <a:p>
                      <a:r>
                        <a:rPr lang="en-US" sz="700" dirty="0"/>
                        <a:t>DELL</a:t>
                      </a:r>
                    </a:p>
                  </a:txBody>
                  <a:tcPr marL="33682" marR="33682" marT="17288" marB="17288"/>
                </a:tc>
                <a:extLst>
                  <a:ext uri="{0D108BD9-81ED-4DB2-BD59-A6C34878D82A}">
                    <a16:rowId xmlns:a16="http://schemas.microsoft.com/office/drawing/2014/main" val="48634991"/>
                  </a:ext>
                </a:extLst>
              </a:tr>
              <a:tr h="140224">
                <a:tc>
                  <a:txBody>
                    <a:bodyPr/>
                    <a:lstStyle/>
                    <a:p>
                      <a:r>
                        <a:rPr lang="en-US" sz="700" dirty="0"/>
                        <a:t>9</a:t>
                      </a:r>
                    </a:p>
                  </a:txBody>
                  <a:tcPr marL="33682" marR="33682" marT="17288" marB="17288"/>
                </a:tc>
                <a:tc>
                  <a:txBody>
                    <a:bodyPr/>
                    <a:lstStyle/>
                    <a:p>
                      <a:r>
                        <a:rPr lang="en-US" sz="700" dirty="0"/>
                        <a:t>M</a:t>
                      </a:r>
                    </a:p>
                  </a:txBody>
                  <a:tcPr marL="33682" marR="33682" marT="17288" marB="17288"/>
                </a:tc>
                <a:tc>
                  <a:txBody>
                    <a:bodyPr/>
                    <a:lstStyle/>
                    <a:p>
                      <a:r>
                        <a:rPr lang="en-US" sz="700" dirty="0"/>
                        <a:t>25</a:t>
                      </a:r>
                    </a:p>
                  </a:txBody>
                  <a:tcPr marL="33682" marR="33682" marT="17288" marB="17288"/>
                </a:tc>
                <a:tc>
                  <a:txBody>
                    <a:bodyPr/>
                    <a:lstStyle/>
                    <a:p>
                      <a:r>
                        <a:rPr lang="en-US" sz="700" dirty="0"/>
                        <a:t>IT</a:t>
                      </a:r>
                    </a:p>
                  </a:txBody>
                  <a:tcPr marL="33682" marR="33682" marT="17288" marB="17288"/>
                </a:tc>
                <a:tc>
                  <a:txBody>
                    <a:bodyPr/>
                    <a:lstStyle/>
                    <a:p>
                      <a:r>
                        <a:rPr lang="en-US" sz="700" dirty="0"/>
                        <a:t>DELL</a:t>
                      </a:r>
                    </a:p>
                  </a:txBody>
                  <a:tcPr marL="33682" marR="33682" marT="17288" marB="17288"/>
                </a:tc>
                <a:extLst>
                  <a:ext uri="{0D108BD9-81ED-4DB2-BD59-A6C34878D82A}">
                    <a16:rowId xmlns:a16="http://schemas.microsoft.com/office/drawing/2014/main" val="888660574"/>
                  </a:ext>
                </a:extLst>
              </a:tr>
            </a:tbl>
          </a:graphicData>
        </a:graphic>
      </p:graphicFrame>
      <p:sp>
        <p:nvSpPr>
          <p:cNvPr id="5" name="Text Placeholder 4">
            <a:extLst>
              <a:ext uri="{FF2B5EF4-FFF2-40B4-BE49-F238E27FC236}">
                <a16:creationId xmlns:a16="http://schemas.microsoft.com/office/drawing/2014/main" id="{4E76D623-8E50-DA2A-1540-7109476AC898}"/>
              </a:ext>
            </a:extLst>
          </p:cNvPr>
          <p:cNvSpPr>
            <a:spLocks noGrp="1"/>
          </p:cNvSpPr>
          <p:nvPr>
            <p:ph type="body" sz="quarter" idx="3"/>
          </p:nvPr>
        </p:nvSpPr>
        <p:spPr>
          <a:xfrm>
            <a:off x="2389691" y="1807324"/>
            <a:ext cx="2048961" cy="415770"/>
          </a:xfrm>
        </p:spPr>
        <p:txBody>
          <a:bodyPr>
            <a:normAutofit/>
          </a:bodyPr>
          <a:lstStyle/>
          <a:p>
            <a:r>
              <a:rPr lang="en-US" sz="870" dirty="0"/>
              <a:t>Splitting based on Gender (Gender = F)</a:t>
            </a:r>
          </a:p>
        </p:txBody>
      </p:sp>
      <p:graphicFrame>
        <p:nvGraphicFramePr>
          <p:cNvPr id="8" name="Content Placeholder 7">
            <a:extLst>
              <a:ext uri="{FF2B5EF4-FFF2-40B4-BE49-F238E27FC236}">
                <a16:creationId xmlns:a16="http://schemas.microsoft.com/office/drawing/2014/main" id="{36AAB59A-3A0A-8B07-5355-B1DD8841F3AF}"/>
              </a:ext>
            </a:extLst>
          </p:cNvPr>
          <p:cNvGraphicFramePr>
            <a:graphicFrameLocks noGrp="1"/>
          </p:cNvGraphicFramePr>
          <p:nvPr>
            <p:ph sz="quarter" idx="4"/>
            <p:extLst>
              <p:ext uri="{D42A27DB-BD31-4B8C-83A1-F6EECF244321}">
                <p14:modId xmlns:p14="http://schemas.microsoft.com/office/powerpoint/2010/main" val="1805156942"/>
              </p:ext>
            </p:extLst>
          </p:nvPr>
        </p:nvGraphicFramePr>
        <p:xfrm>
          <a:off x="2389691" y="2339975"/>
          <a:ext cx="1904065" cy="847536"/>
        </p:xfrm>
        <a:graphic>
          <a:graphicData uri="http://schemas.openxmlformats.org/drawingml/2006/table">
            <a:tbl>
              <a:tblPr firstRow="1" bandRow="1">
                <a:tableStyleId>{073A0DAA-6AF3-43AB-8588-CEC1D06C72B9}</a:tableStyleId>
              </a:tblPr>
              <a:tblGrid>
                <a:gridCol w="380813">
                  <a:extLst>
                    <a:ext uri="{9D8B030D-6E8A-4147-A177-3AD203B41FA5}">
                      <a16:colId xmlns:a16="http://schemas.microsoft.com/office/drawing/2014/main" val="252255922"/>
                    </a:ext>
                  </a:extLst>
                </a:gridCol>
                <a:gridCol w="380813">
                  <a:extLst>
                    <a:ext uri="{9D8B030D-6E8A-4147-A177-3AD203B41FA5}">
                      <a16:colId xmlns:a16="http://schemas.microsoft.com/office/drawing/2014/main" val="1558515341"/>
                    </a:ext>
                  </a:extLst>
                </a:gridCol>
                <a:gridCol w="380813">
                  <a:extLst>
                    <a:ext uri="{9D8B030D-6E8A-4147-A177-3AD203B41FA5}">
                      <a16:colId xmlns:a16="http://schemas.microsoft.com/office/drawing/2014/main" val="1368566016"/>
                    </a:ext>
                  </a:extLst>
                </a:gridCol>
                <a:gridCol w="380813">
                  <a:extLst>
                    <a:ext uri="{9D8B030D-6E8A-4147-A177-3AD203B41FA5}">
                      <a16:colId xmlns:a16="http://schemas.microsoft.com/office/drawing/2014/main" val="4094974347"/>
                    </a:ext>
                  </a:extLst>
                </a:gridCol>
                <a:gridCol w="380813">
                  <a:extLst>
                    <a:ext uri="{9D8B030D-6E8A-4147-A177-3AD203B41FA5}">
                      <a16:colId xmlns:a16="http://schemas.microsoft.com/office/drawing/2014/main" val="4119025526"/>
                    </a:ext>
                  </a:extLst>
                </a:gridCol>
              </a:tblGrid>
              <a:tr h="140224">
                <a:tc>
                  <a:txBody>
                    <a:bodyPr/>
                    <a:lstStyle/>
                    <a:p>
                      <a:r>
                        <a:rPr lang="en-US" sz="700" dirty="0"/>
                        <a:t>#</a:t>
                      </a:r>
                    </a:p>
                  </a:txBody>
                  <a:tcPr marL="33591" marR="33591" marT="17288" marB="17288"/>
                </a:tc>
                <a:tc>
                  <a:txBody>
                    <a:bodyPr/>
                    <a:lstStyle/>
                    <a:p>
                      <a:r>
                        <a:rPr lang="en-US" sz="700" dirty="0"/>
                        <a:t>Gender</a:t>
                      </a:r>
                    </a:p>
                  </a:txBody>
                  <a:tcPr marL="33591" marR="33591" marT="17288" marB="17288"/>
                </a:tc>
                <a:tc>
                  <a:txBody>
                    <a:bodyPr/>
                    <a:lstStyle/>
                    <a:p>
                      <a:r>
                        <a:rPr lang="en-US" sz="700" dirty="0"/>
                        <a:t>Age</a:t>
                      </a:r>
                    </a:p>
                  </a:txBody>
                  <a:tcPr marL="33591" marR="33591" marT="17288" marB="17288"/>
                </a:tc>
                <a:tc>
                  <a:txBody>
                    <a:bodyPr/>
                    <a:lstStyle/>
                    <a:p>
                      <a:r>
                        <a:rPr lang="en-US" sz="700" dirty="0"/>
                        <a:t>Major</a:t>
                      </a:r>
                    </a:p>
                  </a:txBody>
                  <a:tcPr marL="33591" marR="33591" marT="17288" marB="17288"/>
                </a:tc>
                <a:tc>
                  <a:txBody>
                    <a:bodyPr/>
                    <a:lstStyle/>
                    <a:p>
                      <a:r>
                        <a:rPr lang="en-US" sz="700" dirty="0"/>
                        <a:t>Laptop</a:t>
                      </a:r>
                    </a:p>
                  </a:txBody>
                  <a:tcPr marL="33591" marR="33591" marT="17288" marB="17288"/>
                </a:tc>
                <a:extLst>
                  <a:ext uri="{0D108BD9-81ED-4DB2-BD59-A6C34878D82A}">
                    <a16:rowId xmlns:a16="http://schemas.microsoft.com/office/drawing/2014/main" val="3086219467"/>
                  </a:ext>
                </a:extLst>
              </a:tr>
              <a:tr h="140224">
                <a:tc>
                  <a:txBody>
                    <a:bodyPr/>
                    <a:lstStyle/>
                    <a:p>
                      <a:r>
                        <a:rPr lang="en-US" sz="700" dirty="0"/>
                        <a:t>2</a:t>
                      </a:r>
                    </a:p>
                  </a:txBody>
                  <a:tcPr marL="33591" marR="33591" marT="17288" marB="17288"/>
                </a:tc>
                <a:tc>
                  <a:txBody>
                    <a:bodyPr/>
                    <a:lstStyle/>
                    <a:p>
                      <a:r>
                        <a:rPr lang="en-US" sz="700" dirty="0"/>
                        <a:t>F</a:t>
                      </a:r>
                    </a:p>
                  </a:txBody>
                  <a:tcPr marL="33591" marR="33591" marT="17288" marB="17288"/>
                </a:tc>
                <a:tc>
                  <a:txBody>
                    <a:bodyPr/>
                    <a:lstStyle/>
                    <a:p>
                      <a:r>
                        <a:rPr lang="en-US" sz="700" dirty="0"/>
                        <a:t>21</a:t>
                      </a:r>
                    </a:p>
                  </a:txBody>
                  <a:tcPr marL="33591" marR="33591" marT="17288" marB="17288"/>
                </a:tc>
                <a:tc>
                  <a:txBody>
                    <a:bodyPr/>
                    <a:lstStyle/>
                    <a:p>
                      <a:r>
                        <a:rPr lang="en-US" sz="700" dirty="0"/>
                        <a:t>IT</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1017025513"/>
                  </a:ext>
                </a:extLst>
              </a:tr>
              <a:tr h="140224">
                <a:tc>
                  <a:txBody>
                    <a:bodyPr/>
                    <a:lstStyle/>
                    <a:p>
                      <a:r>
                        <a:rPr lang="en-US" sz="700" dirty="0"/>
                        <a:t>4</a:t>
                      </a:r>
                    </a:p>
                  </a:txBody>
                  <a:tcPr marL="33591" marR="33591" marT="17288" marB="17288"/>
                </a:tc>
                <a:tc>
                  <a:txBody>
                    <a:bodyPr/>
                    <a:lstStyle/>
                    <a:p>
                      <a:r>
                        <a:rPr lang="en-US" sz="700" dirty="0"/>
                        <a:t>F</a:t>
                      </a:r>
                    </a:p>
                  </a:txBody>
                  <a:tcPr marL="33591" marR="33591" marT="17288" marB="17288"/>
                </a:tc>
                <a:tc>
                  <a:txBody>
                    <a:bodyPr/>
                    <a:lstStyle/>
                    <a:p>
                      <a:r>
                        <a:rPr lang="en-US" sz="700" dirty="0"/>
                        <a:t>31</a:t>
                      </a:r>
                    </a:p>
                  </a:txBody>
                  <a:tcPr marL="33591" marR="33591" marT="17288" marB="17288"/>
                </a:tc>
                <a:tc>
                  <a:txBody>
                    <a:bodyPr/>
                    <a:lstStyle/>
                    <a:p>
                      <a:r>
                        <a:rPr lang="en-US" sz="700" dirty="0"/>
                        <a:t>IT</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2422420300"/>
                  </a:ext>
                </a:extLst>
              </a:tr>
              <a:tr h="140224">
                <a:tc>
                  <a:txBody>
                    <a:bodyPr/>
                    <a:lstStyle/>
                    <a:p>
                      <a:r>
                        <a:rPr lang="en-US" sz="700" dirty="0"/>
                        <a:t>6</a:t>
                      </a:r>
                    </a:p>
                  </a:txBody>
                  <a:tcPr marL="33591" marR="33591" marT="17288" marB="17288"/>
                </a:tc>
                <a:tc>
                  <a:txBody>
                    <a:bodyPr/>
                    <a:lstStyle/>
                    <a:p>
                      <a:r>
                        <a:rPr lang="en-US" sz="700" dirty="0"/>
                        <a:t>F</a:t>
                      </a:r>
                    </a:p>
                  </a:txBody>
                  <a:tcPr marL="33591" marR="33591" marT="17288" marB="17288"/>
                </a:tc>
                <a:tc>
                  <a:txBody>
                    <a:bodyPr/>
                    <a:lstStyle/>
                    <a:p>
                      <a:r>
                        <a:rPr lang="en-US" sz="700" dirty="0"/>
                        <a:t>24</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4022977040"/>
                  </a:ext>
                </a:extLst>
              </a:tr>
              <a:tr h="140224">
                <a:tc>
                  <a:txBody>
                    <a:bodyPr/>
                    <a:lstStyle/>
                    <a:p>
                      <a:r>
                        <a:rPr lang="en-US" sz="700" dirty="0"/>
                        <a:t>8</a:t>
                      </a:r>
                    </a:p>
                  </a:txBody>
                  <a:tcPr marL="33591" marR="33591" marT="17288" marB="17288"/>
                </a:tc>
                <a:tc>
                  <a:txBody>
                    <a:bodyPr/>
                    <a:lstStyle/>
                    <a:p>
                      <a:r>
                        <a:rPr lang="en-US" sz="700" dirty="0"/>
                        <a:t>F</a:t>
                      </a:r>
                    </a:p>
                  </a:txBody>
                  <a:tcPr marL="33591" marR="33591" marT="17288" marB="17288"/>
                </a:tc>
                <a:tc>
                  <a:txBody>
                    <a:bodyPr/>
                    <a:lstStyle/>
                    <a:p>
                      <a:r>
                        <a:rPr lang="en-US" sz="700" dirty="0"/>
                        <a:t>39</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2438190853"/>
                  </a:ext>
                </a:extLst>
              </a:tr>
              <a:tr h="140224">
                <a:tc>
                  <a:txBody>
                    <a:bodyPr/>
                    <a:lstStyle/>
                    <a:p>
                      <a:r>
                        <a:rPr lang="en-US" sz="700" dirty="0"/>
                        <a:t>10</a:t>
                      </a:r>
                    </a:p>
                  </a:txBody>
                  <a:tcPr marL="33591" marR="33591" marT="17288" marB="17288"/>
                </a:tc>
                <a:tc>
                  <a:txBody>
                    <a:bodyPr/>
                    <a:lstStyle/>
                    <a:p>
                      <a:r>
                        <a:rPr lang="en-US" sz="700" dirty="0"/>
                        <a:t>F</a:t>
                      </a:r>
                    </a:p>
                  </a:txBody>
                  <a:tcPr marL="33591" marR="33591" marT="17288" marB="17288"/>
                </a:tc>
                <a:tc>
                  <a:txBody>
                    <a:bodyPr/>
                    <a:lstStyle/>
                    <a:p>
                      <a:r>
                        <a:rPr lang="en-US" sz="700" dirty="0"/>
                        <a:t>30</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2611188009"/>
                  </a:ext>
                </a:extLst>
              </a:tr>
            </a:tbl>
          </a:graphicData>
        </a:graphic>
      </p:graphicFrame>
      <p:graphicFrame>
        <p:nvGraphicFramePr>
          <p:cNvPr id="4" name="Content Placeholder 5">
            <a:extLst>
              <a:ext uri="{FF2B5EF4-FFF2-40B4-BE49-F238E27FC236}">
                <a16:creationId xmlns:a16="http://schemas.microsoft.com/office/drawing/2014/main" id="{9A1F81B3-6C3A-58CC-F0FB-D1AF217BD036}"/>
              </a:ext>
            </a:extLst>
          </p:cNvPr>
          <p:cNvGraphicFramePr>
            <a:graphicFrameLocks/>
          </p:cNvGraphicFramePr>
          <p:nvPr>
            <p:extLst>
              <p:ext uri="{D42A27DB-BD31-4B8C-83A1-F6EECF244321}">
                <p14:modId xmlns:p14="http://schemas.microsoft.com/office/powerpoint/2010/main" val="4208695330"/>
              </p:ext>
            </p:extLst>
          </p:nvPr>
        </p:nvGraphicFramePr>
        <p:xfrm>
          <a:off x="2286886" y="99610"/>
          <a:ext cx="1903465" cy="1553816"/>
        </p:xfrm>
        <a:graphic>
          <a:graphicData uri="http://schemas.openxmlformats.org/drawingml/2006/table">
            <a:tbl>
              <a:tblPr firstRow="1" bandRow="1">
                <a:tableStyleId>{073A0DAA-6AF3-43AB-8588-CEC1D06C72B9}</a:tableStyleId>
              </a:tblPr>
              <a:tblGrid>
                <a:gridCol w="380693">
                  <a:extLst>
                    <a:ext uri="{9D8B030D-6E8A-4147-A177-3AD203B41FA5}">
                      <a16:colId xmlns:a16="http://schemas.microsoft.com/office/drawing/2014/main" val="788240184"/>
                    </a:ext>
                  </a:extLst>
                </a:gridCol>
                <a:gridCol w="380693">
                  <a:extLst>
                    <a:ext uri="{9D8B030D-6E8A-4147-A177-3AD203B41FA5}">
                      <a16:colId xmlns:a16="http://schemas.microsoft.com/office/drawing/2014/main" val="2836701279"/>
                    </a:ext>
                  </a:extLst>
                </a:gridCol>
                <a:gridCol w="380693">
                  <a:extLst>
                    <a:ext uri="{9D8B030D-6E8A-4147-A177-3AD203B41FA5}">
                      <a16:colId xmlns:a16="http://schemas.microsoft.com/office/drawing/2014/main" val="4039113978"/>
                    </a:ext>
                  </a:extLst>
                </a:gridCol>
                <a:gridCol w="380693">
                  <a:extLst>
                    <a:ext uri="{9D8B030D-6E8A-4147-A177-3AD203B41FA5}">
                      <a16:colId xmlns:a16="http://schemas.microsoft.com/office/drawing/2014/main" val="985213099"/>
                    </a:ext>
                  </a:extLst>
                </a:gridCol>
                <a:gridCol w="380693">
                  <a:extLst>
                    <a:ext uri="{9D8B030D-6E8A-4147-A177-3AD203B41FA5}">
                      <a16:colId xmlns:a16="http://schemas.microsoft.com/office/drawing/2014/main" val="3429123646"/>
                    </a:ext>
                  </a:extLst>
                </a:gridCol>
              </a:tblGrid>
              <a:tr h="140224">
                <a:tc>
                  <a:txBody>
                    <a:bodyPr/>
                    <a:lstStyle/>
                    <a:p>
                      <a:r>
                        <a:rPr lang="en-US" sz="700" dirty="0"/>
                        <a:t>#</a:t>
                      </a:r>
                    </a:p>
                  </a:txBody>
                  <a:tcPr marL="33591" marR="33591" marT="17288" marB="17288"/>
                </a:tc>
                <a:tc>
                  <a:txBody>
                    <a:bodyPr/>
                    <a:lstStyle/>
                    <a:p>
                      <a:r>
                        <a:rPr lang="en-US" sz="700" dirty="0"/>
                        <a:t>Gender</a:t>
                      </a:r>
                    </a:p>
                  </a:txBody>
                  <a:tcPr marL="33591" marR="33591" marT="17288" marB="17288"/>
                </a:tc>
                <a:tc>
                  <a:txBody>
                    <a:bodyPr/>
                    <a:lstStyle/>
                    <a:p>
                      <a:r>
                        <a:rPr lang="en-US" sz="700" dirty="0"/>
                        <a:t>Age</a:t>
                      </a:r>
                    </a:p>
                  </a:txBody>
                  <a:tcPr marL="33591" marR="33591" marT="17288" marB="17288"/>
                </a:tc>
                <a:tc>
                  <a:txBody>
                    <a:bodyPr/>
                    <a:lstStyle/>
                    <a:p>
                      <a:r>
                        <a:rPr lang="en-US" sz="700" dirty="0"/>
                        <a:t>Major</a:t>
                      </a:r>
                    </a:p>
                  </a:txBody>
                  <a:tcPr marL="33591" marR="33591" marT="17288" marB="17288"/>
                </a:tc>
                <a:tc>
                  <a:txBody>
                    <a:bodyPr/>
                    <a:lstStyle/>
                    <a:p>
                      <a:r>
                        <a:rPr lang="en-US" sz="700" dirty="0"/>
                        <a:t>Laptop</a:t>
                      </a:r>
                    </a:p>
                  </a:txBody>
                  <a:tcPr marL="33591" marR="33591" marT="17288" marB="17288"/>
                </a:tc>
                <a:extLst>
                  <a:ext uri="{0D108BD9-81ED-4DB2-BD59-A6C34878D82A}">
                    <a16:rowId xmlns:a16="http://schemas.microsoft.com/office/drawing/2014/main" val="2198923234"/>
                  </a:ext>
                </a:extLst>
              </a:tr>
              <a:tr h="140224">
                <a:tc>
                  <a:txBody>
                    <a:bodyPr/>
                    <a:lstStyle/>
                    <a:p>
                      <a:r>
                        <a:rPr lang="en-US" sz="700" dirty="0"/>
                        <a:t>1</a:t>
                      </a:r>
                    </a:p>
                  </a:txBody>
                  <a:tcPr marL="33591" marR="33591" marT="17288" marB="17288"/>
                </a:tc>
                <a:tc>
                  <a:txBody>
                    <a:bodyPr/>
                    <a:lstStyle/>
                    <a:p>
                      <a:r>
                        <a:rPr lang="en-US" sz="700" dirty="0"/>
                        <a:t>M</a:t>
                      </a:r>
                    </a:p>
                  </a:txBody>
                  <a:tcPr marL="33591" marR="33591" marT="17288" marB="17288"/>
                </a:tc>
                <a:tc>
                  <a:txBody>
                    <a:bodyPr/>
                    <a:lstStyle/>
                    <a:p>
                      <a:r>
                        <a:rPr lang="en-US" sz="700" dirty="0"/>
                        <a:t>22</a:t>
                      </a:r>
                    </a:p>
                  </a:txBody>
                  <a:tcPr marL="33591" marR="33591" marT="17288" marB="17288"/>
                </a:tc>
                <a:tc>
                  <a:txBody>
                    <a:bodyPr/>
                    <a:lstStyle/>
                    <a:p>
                      <a:r>
                        <a:rPr lang="en-US" sz="700" dirty="0"/>
                        <a:t>IT</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609614452"/>
                  </a:ext>
                </a:extLst>
              </a:tr>
              <a:tr h="140224">
                <a:tc>
                  <a:txBody>
                    <a:bodyPr/>
                    <a:lstStyle/>
                    <a:p>
                      <a:r>
                        <a:rPr lang="en-US" sz="700" dirty="0"/>
                        <a:t>2</a:t>
                      </a:r>
                    </a:p>
                  </a:txBody>
                  <a:tcPr marL="33591" marR="33591" marT="17288" marB="17288"/>
                </a:tc>
                <a:tc>
                  <a:txBody>
                    <a:bodyPr/>
                    <a:lstStyle/>
                    <a:p>
                      <a:r>
                        <a:rPr lang="en-US" sz="700" dirty="0"/>
                        <a:t>F</a:t>
                      </a:r>
                    </a:p>
                  </a:txBody>
                  <a:tcPr marL="33591" marR="33591" marT="17288" marB="17288"/>
                </a:tc>
                <a:tc>
                  <a:txBody>
                    <a:bodyPr/>
                    <a:lstStyle/>
                    <a:p>
                      <a:r>
                        <a:rPr lang="en-US" sz="700" dirty="0"/>
                        <a:t>21</a:t>
                      </a:r>
                    </a:p>
                  </a:txBody>
                  <a:tcPr marL="33591" marR="33591" marT="17288" marB="17288"/>
                </a:tc>
                <a:tc>
                  <a:txBody>
                    <a:bodyPr/>
                    <a:lstStyle/>
                    <a:p>
                      <a:r>
                        <a:rPr lang="en-US" sz="700" dirty="0"/>
                        <a:t>IT</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4294672935"/>
                  </a:ext>
                </a:extLst>
              </a:tr>
              <a:tr h="140224">
                <a:tc>
                  <a:txBody>
                    <a:bodyPr/>
                    <a:lstStyle/>
                    <a:p>
                      <a:r>
                        <a:rPr lang="en-US" sz="700" dirty="0"/>
                        <a:t>3</a:t>
                      </a:r>
                    </a:p>
                  </a:txBody>
                  <a:tcPr marL="33591" marR="33591" marT="17288" marB="17288"/>
                </a:tc>
                <a:tc>
                  <a:txBody>
                    <a:bodyPr/>
                    <a:lstStyle/>
                    <a:p>
                      <a:r>
                        <a:rPr lang="en-US" sz="700" dirty="0"/>
                        <a:t>M</a:t>
                      </a:r>
                    </a:p>
                  </a:txBody>
                  <a:tcPr marL="33591" marR="33591" marT="17288" marB="17288"/>
                </a:tc>
                <a:tc>
                  <a:txBody>
                    <a:bodyPr/>
                    <a:lstStyle/>
                    <a:p>
                      <a:r>
                        <a:rPr lang="en-US" sz="700" dirty="0"/>
                        <a:t>35</a:t>
                      </a:r>
                    </a:p>
                  </a:txBody>
                  <a:tcPr marL="33591" marR="33591" marT="17288" marB="17288"/>
                </a:tc>
                <a:tc>
                  <a:txBody>
                    <a:bodyPr/>
                    <a:lstStyle/>
                    <a:p>
                      <a:r>
                        <a:rPr lang="en-US" sz="700" dirty="0"/>
                        <a:t>ENG</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3462134347"/>
                  </a:ext>
                </a:extLst>
              </a:tr>
              <a:tr h="140224">
                <a:tc>
                  <a:txBody>
                    <a:bodyPr/>
                    <a:lstStyle/>
                    <a:p>
                      <a:r>
                        <a:rPr lang="en-US" sz="700" dirty="0"/>
                        <a:t>4</a:t>
                      </a:r>
                    </a:p>
                  </a:txBody>
                  <a:tcPr marL="33591" marR="33591" marT="17288" marB="17288"/>
                </a:tc>
                <a:tc>
                  <a:txBody>
                    <a:bodyPr/>
                    <a:lstStyle/>
                    <a:p>
                      <a:r>
                        <a:rPr lang="en-US" sz="700" dirty="0"/>
                        <a:t>F</a:t>
                      </a:r>
                    </a:p>
                  </a:txBody>
                  <a:tcPr marL="33591" marR="33591" marT="17288" marB="17288"/>
                </a:tc>
                <a:tc>
                  <a:txBody>
                    <a:bodyPr/>
                    <a:lstStyle/>
                    <a:p>
                      <a:r>
                        <a:rPr lang="en-US" sz="700" dirty="0"/>
                        <a:t>31</a:t>
                      </a:r>
                    </a:p>
                  </a:txBody>
                  <a:tcPr marL="33591" marR="33591" marT="17288" marB="17288"/>
                </a:tc>
                <a:tc>
                  <a:txBody>
                    <a:bodyPr/>
                    <a:lstStyle/>
                    <a:p>
                      <a:r>
                        <a:rPr lang="en-US" sz="700" dirty="0"/>
                        <a:t>IT</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3628126463"/>
                  </a:ext>
                </a:extLst>
              </a:tr>
              <a:tr h="140224">
                <a:tc>
                  <a:txBody>
                    <a:bodyPr/>
                    <a:lstStyle/>
                    <a:p>
                      <a:r>
                        <a:rPr lang="en-US" sz="700" dirty="0"/>
                        <a:t>5</a:t>
                      </a:r>
                    </a:p>
                  </a:txBody>
                  <a:tcPr marL="33591" marR="33591" marT="17288" marB="17288"/>
                </a:tc>
                <a:tc>
                  <a:txBody>
                    <a:bodyPr/>
                    <a:lstStyle/>
                    <a:p>
                      <a:r>
                        <a:rPr lang="en-US" sz="700" dirty="0"/>
                        <a:t>M</a:t>
                      </a:r>
                    </a:p>
                  </a:txBody>
                  <a:tcPr marL="33591" marR="33591" marT="17288" marB="17288"/>
                </a:tc>
                <a:tc>
                  <a:txBody>
                    <a:bodyPr/>
                    <a:lstStyle/>
                    <a:p>
                      <a:r>
                        <a:rPr lang="en-US" sz="700" dirty="0"/>
                        <a:t>29</a:t>
                      </a:r>
                    </a:p>
                  </a:txBody>
                  <a:tcPr marL="33591" marR="33591" marT="17288" marB="17288"/>
                </a:tc>
                <a:tc>
                  <a:txBody>
                    <a:bodyPr/>
                    <a:lstStyle/>
                    <a:p>
                      <a:r>
                        <a:rPr lang="en-US" sz="700" dirty="0"/>
                        <a:t>IT</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2291867911"/>
                  </a:ext>
                </a:extLst>
              </a:tr>
              <a:tr h="140224">
                <a:tc>
                  <a:txBody>
                    <a:bodyPr/>
                    <a:lstStyle/>
                    <a:p>
                      <a:r>
                        <a:rPr lang="en-US" sz="700" dirty="0"/>
                        <a:t>6</a:t>
                      </a:r>
                    </a:p>
                  </a:txBody>
                  <a:tcPr marL="33591" marR="33591" marT="17288" marB="17288"/>
                </a:tc>
                <a:tc>
                  <a:txBody>
                    <a:bodyPr/>
                    <a:lstStyle/>
                    <a:p>
                      <a:r>
                        <a:rPr lang="en-US" sz="700" dirty="0"/>
                        <a:t>F</a:t>
                      </a:r>
                    </a:p>
                  </a:txBody>
                  <a:tcPr marL="33591" marR="33591" marT="17288" marB="17288"/>
                </a:tc>
                <a:tc>
                  <a:txBody>
                    <a:bodyPr/>
                    <a:lstStyle/>
                    <a:p>
                      <a:r>
                        <a:rPr lang="en-US" sz="700" dirty="0"/>
                        <a:t>24</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580648062"/>
                  </a:ext>
                </a:extLst>
              </a:tr>
              <a:tr h="140224">
                <a:tc>
                  <a:txBody>
                    <a:bodyPr/>
                    <a:lstStyle/>
                    <a:p>
                      <a:r>
                        <a:rPr lang="en-US" sz="700" dirty="0"/>
                        <a:t>7</a:t>
                      </a:r>
                    </a:p>
                  </a:txBody>
                  <a:tcPr marL="33591" marR="33591" marT="17288" marB="17288"/>
                </a:tc>
                <a:tc>
                  <a:txBody>
                    <a:bodyPr/>
                    <a:lstStyle/>
                    <a:p>
                      <a:r>
                        <a:rPr lang="en-US" sz="700" dirty="0"/>
                        <a:t>M</a:t>
                      </a:r>
                    </a:p>
                  </a:txBody>
                  <a:tcPr marL="33591" marR="33591" marT="17288" marB="17288"/>
                </a:tc>
                <a:tc>
                  <a:txBody>
                    <a:bodyPr/>
                    <a:lstStyle/>
                    <a:p>
                      <a:r>
                        <a:rPr lang="en-US" sz="700" dirty="0"/>
                        <a:t>34</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798006990"/>
                  </a:ext>
                </a:extLst>
              </a:tr>
              <a:tr h="140224">
                <a:tc>
                  <a:txBody>
                    <a:bodyPr/>
                    <a:lstStyle/>
                    <a:p>
                      <a:r>
                        <a:rPr lang="en-US" sz="700" dirty="0"/>
                        <a:t>8</a:t>
                      </a:r>
                    </a:p>
                  </a:txBody>
                  <a:tcPr marL="33591" marR="33591" marT="17288" marB="17288"/>
                </a:tc>
                <a:tc>
                  <a:txBody>
                    <a:bodyPr/>
                    <a:lstStyle/>
                    <a:p>
                      <a:r>
                        <a:rPr lang="en-US" sz="700" dirty="0"/>
                        <a:t>F</a:t>
                      </a:r>
                    </a:p>
                  </a:txBody>
                  <a:tcPr marL="33591" marR="33591" marT="17288" marB="17288"/>
                </a:tc>
                <a:tc>
                  <a:txBody>
                    <a:bodyPr/>
                    <a:lstStyle/>
                    <a:p>
                      <a:r>
                        <a:rPr lang="en-US" sz="700" dirty="0"/>
                        <a:t>39</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4264435969"/>
                  </a:ext>
                </a:extLst>
              </a:tr>
              <a:tr h="140224">
                <a:tc>
                  <a:txBody>
                    <a:bodyPr/>
                    <a:lstStyle/>
                    <a:p>
                      <a:r>
                        <a:rPr lang="en-US" sz="700" dirty="0"/>
                        <a:t>9</a:t>
                      </a:r>
                    </a:p>
                  </a:txBody>
                  <a:tcPr marL="33591" marR="33591" marT="17288" marB="17288"/>
                </a:tc>
                <a:tc>
                  <a:txBody>
                    <a:bodyPr/>
                    <a:lstStyle/>
                    <a:p>
                      <a:r>
                        <a:rPr lang="en-US" sz="700" dirty="0"/>
                        <a:t>M</a:t>
                      </a:r>
                    </a:p>
                  </a:txBody>
                  <a:tcPr marL="33591" marR="33591" marT="17288" marB="17288"/>
                </a:tc>
                <a:tc>
                  <a:txBody>
                    <a:bodyPr/>
                    <a:lstStyle/>
                    <a:p>
                      <a:r>
                        <a:rPr lang="en-US" sz="700" dirty="0"/>
                        <a:t>25</a:t>
                      </a:r>
                    </a:p>
                  </a:txBody>
                  <a:tcPr marL="33591" marR="33591" marT="17288" marB="17288"/>
                </a:tc>
                <a:tc>
                  <a:txBody>
                    <a:bodyPr/>
                    <a:lstStyle/>
                    <a:p>
                      <a:r>
                        <a:rPr lang="en-US" sz="700" dirty="0"/>
                        <a:t>IT</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4223838446"/>
                  </a:ext>
                </a:extLst>
              </a:tr>
              <a:tr h="140224">
                <a:tc>
                  <a:txBody>
                    <a:bodyPr/>
                    <a:lstStyle/>
                    <a:p>
                      <a:r>
                        <a:rPr lang="en-US" sz="700" dirty="0"/>
                        <a:t>10</a:t>
                      </a:r>
                    </a:p>
                  </a:txBody>
                  <a:tcPr marL="33591" marR="33591" marT="17288" marB="17288"/>
                </a:tc>
                <a:tc>
                  <a:txBody>
                    <a:bodyPr/>
                    <a:lstStyle/>
                    <a:p>
                      <a:r>
                        <a:rPr lang="en-US" sz="700" dirty="0"/>
                        <a:t>F</a:t>
                      </a:r>
                    </a:p>
                  </a:txBody>
                  <a:tcPr marL="33591" marR="33591" marT="17288" marB="17288"/>
                </a:tc>
                <a:tc>
                  <a:txBody>
                    <a:bodyPr/>
                    <a:lstStyle/>
                    <a:p>
                      <a:r>
                        <a:rPr lang="en-US" sz="700" dirty="0"/>
                        <a:t>30</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2970520957"/>
                  </a:ext>
                </a:extLst>
              </a:tr>
            </a:tbl>
          </a:graphicData>
        </a:graphic>
      </p:graphicFrame>
      <p:sp>
        <p:nvSpPr>
          <p:cNvPr id="6" name="Footer Placeholder 5">
            <a:extLst>
              <a:ext uri="{FF2B5EF4-FFF2-40B4-BE49-F238E27FC236}">
                <a16:creationId xmlns:a16="http://schemas.microsoft.com/office/drawing/2014/main" id="{F55F4CD1-720B-659E-F4F9-B1562F91AECB}"/>
              </a:ext>
            </a:extLst>
          </p:cNvPr>
          <p:cNvSpPr>
            <a:spLocks noGrp="1"/>
          </p:cNvSpPr>
          <p:nvPr>
            <p:ph type="ftr" sz="quarter" idx="11"/>
          </p:nvPr>
        </p:nvSpPr>
        <p:spPr/>
        <p:txBody>
          <a:bodyPr/>
          <a:lstStyle/>
          <a:p>
            <a:r>
              <a:rPr lang="en-US"/>
              <a:t>Dr. Malak Abdullah</a:t>
            </a:r>
          </a:p>
        </p:txBody>
      </p:sp>
    </p:spTree>
    <p:extLst>
      <p:ext uri="{BB962C8B-B14F-4D97-AF65-F5344CB8AC3E}">
        <p14:creationId xmlns:p14="http://schemas.microsoft.com/office/powerpoint/2010/main" val="271165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69E63-08B7-0655-45D0-EB6D2052659B}"/>
              </a:ext>
            </a:extLst>
          </p:cNvPr>
          <p:cNvSpPr>
            <a:spLocks noGrp="1"/>
          </p:cNvSpPr>
          <p:nvPr>
            <p:ph type="title"/>
          </p:nvPr>
        </p:nvSpPr>
        <p:spPr/>
        <p:txBody>
          <a:bodyPr/>
          <a:lstStyle/>
          <a:p>
            <a:r>
              <a:rPr lang="en-US" b="1" dirty="0">
                <a:solidFill>
                  <a:srgbClr val="00B050"/>
                </a:solidFill>
              </a:rPr>
              <a:t>Dataset Splitting. 2</a:t>
            </a:r>
          </a:p>
        </p:txBody>
      </p:sp>
      <p:sp>
        <p:nvSpPr>
          <p:cNvPr id="3" name="Text Placeholder 2">
            <a:extLst>
              <a:ext uri="{FF2B5EF4-FFF2-40B4-BE49-F238E27FC236}">
                <a16:creationId xmlns:a16="http://schemas.microsoft.com/office/drawing/2014/main" id="{F9510B7C-FFC3-4595-D6A7-D27FF1723360}"/>
              </a:ext>
            </a:extLst>
          </p:cNvPr>
          <p:cNvSpPr>
            <a:spLocks noGrp="1"/>
          </p:cNvSpPr>
          <p:nvPr>
            <p:ph type="body" idx="1"/>
          </p:nvPr>
        </p:nvSpPr>
        <p:spPr>
          <a:xfrm>
            <a:off x="171450" y="1813457"/>
            <a:ext cx="1900160" cy="139590"/>
          </a:xfrm>
        </p:spPr>
        <p:txBody>
          <a:bodyPr/>
          <a:lstStyle/>
          <a:p>
            <a:r>
              <a:rPr lang="en-US" dirty="0"/>
              <a:t>Splitting based on Age (Age &lt;= 30)</a:t>
            </a:r>
          </a:p>
        </p:txBody>
      </p:sp>
      <p:graphicFrame>
        <p:nvGraphicFramePr>
          <p:cNvPr id="7" name="Content Placeholder 6">
            <a:extLst>
              <a:ext uri="{FF2B5EF4-FFF2-40B4-BE49-F238E27FC236}">
                <a16:creationId xmlns:a16="http://schemas.microsoft.com/office/drawing/2014/main" id="{3DED4107-3445-E193-450D-FBC2DFE7B226}"/>
              </a:ext>
            </a:extLst>
          </p:cNvPr>
          <p:cNvGraphicFramePr>
            <a:graphicFrameLocks noGrp="1"/>
          </p:cNvGraphicFramePr>
          <p:nvPr>
            <p:ph sz="half" idx="2"/>
            <p:extLst>
              <p:ext uri="{D42A27DB-BD31-4B8C-83A1-F6EECF244321}">
                <p14:modId xmlns:p14="http://schemas.microsoft.com/office/powerpoint/2010/main" val="1596461249"/>
              </p:ext>
            </p:extLst>
          </p:nvPr>
        </p:nvGraphicFramePr>
        <p:xfrm>
          <a:off x="171743" y="2069928"/>
          <a:ext cx="1899865" cy="988792"/>
        </p:xfrm>
        <a:graphic>
          <a:graphicData uri="http://schemas.openxmlformats.org/drawingml/2006/table">
            <a:tbl>
              <a:tblPr firstRow="1" bandRow="1">
                <a:tableStyleId>{073A0DAA-6AF3-43AB-8588-CEC1D06C72B9}</a:tableStyleId>
              </a:tblPr>
              <a:tblGrid>
                <a:gridCol w="379973">
                  <a:extLst>
                    <a:ext uri="{9D8B030D-6E8A-4147-A177-3AD203B41FA5}">
                      <a16:colId xmlns:a16="http://schemas.microsoft.com/office/drawing/2014/main" val="2299840951"/>
                    </a:ext>
                  </a:extLst>
                </a:gridCol>
                <a:gridCol w="379973">
                  <a:extLst>
                    <a:ext uri="{9D8B030D-6E8A-4147-A177-3AD203B41FA5}">
                      <a16:colId xmlns:a16="http://schemas.microsoft.com/office/drawing/2014/main" val="2487988708"/>
                    </a:ext>
                  </a:extLst>
                </a:gridCol>
                <a:gridCol w="379973">
                  <a:extLst>
                    <a:ext uri="{9D8B030D-6E8A-4147-A177-3AD203B41FA5}">
                      <a16:colId xmlns:a16="http://schemas.microsoft.com/office/drawing/2014/main" val="309740719"/>
                    </a:ext>
                  </a:extLst>
                </a:gridCol>
                <a:gridCol w="379973">
                  <a:extLst>
                    <a:ext uri="{9D8B030D-6E8A-4147-A177-3AD203B41FA5}">
                      <a16:colId xmlns:a16="http://schemas.microsoft.com/office/drawing/2014/main" val="234298657"/>
                    </a:ext>
                  </a:extLst>
                </a:gridCol>
                <a:gridCol w="379973">
                  <a:extLst>
                    <a:ext uri="{9D8B030D-6E8A-4147-A177-3AD203B41FA5}">
                      <a16:colId xmlns:a16="http://schemas.microsoft.com/office/drawing/2014/main" val="1718583597"/>
                    </a:ext>
                  </a:extLst>
                </a:gridCol>
              </a:tblGrid>
              <a:tr h="140224">
                <a:tc>
                  <a:txBody>
                    <a:bodyPr/>
                    <a:lstStyle/>
                    <a:p>
                      <a:r>
                        <a:rPr lang="en-US" sz="700" dirty="0"/>
                        <a:t>#</a:t>
                      </a:r>
                    </a:p>
                  </a:txBody>
                  <a:tcPr marL="33682" marR="33682" marT="17288" marB="17288"/>
                </a:tc>
                <a:tc>
                  <a:txBody>
                    <a:bodyPr/>
                    <a:lstStyle/>
                    <a:p>
                      <a:r>
                        <a:rPr lang="en-US" sz="700" dirty="0"/>
                        <a:t>Gender</a:t>
                      </a:r>
                    </a:p>
                  </a:txBody>
                  <a:tcPr marL="33682" marR="33682" marT="17288" marB="17288"/>
                </a:tc>
                <a:tc>
                  <a:txBody>
                    <a:bodyPr/>
                    <a:lstStyle/>
                    <a:p>
                      <a:r>
                        <a:rPr lang="en-US" sz="700" dirty="0"/>
                        <a:t>Age</a:t>
                      </a:r>
                    </a:p>
                  </a:txBody>
                  <a:tcPr marL="33682" marR="33682" marT="17288" marB="17288"/>
                </a:tc>
                <a:tc>
                  <a:txBody>
                    <a:bodyPr/>
                    <a:lstStyle/>
                    <a:p>
                      <a:r>
                        <a:rPr lang="en-US" sz="700" dirty="0"/>
                        <a:t>Major</a:t>
                      </a:r>
                    </a:p>
                  </a:txBody>
                  <a:tcPr marL="33682" marR="33682" marT="17288" marB="17288"/>
                </a:tc>
                <a:tc>
                  <a:txBody>
                    <a:bodyPr/>
                    <a:lstStyle/>
                    <a:p>
                      <a:r>
                        <a:rPr lang="en-US" sz="700" dirty="0"/>
                        <a:t>Laptop</a:t>
                      </a:r>
                    </a:p>
                  </a:txBody>
                  <a:tcPr marL="33682" marR="33682" marT="17288" marB="17288"/>
                </a:tc>
                <a:extLst>
                  <a:ext uri="{0D108BD9-81ED-4DB2-BD59-A6C34878D82A}">
                    <a16:rowId xmlns:a16="http://schemas.microsoft.com/office/drawing/2014/main" val="118995345"/>
                  </a:ext>
                </a:extLst>
              </a:tr>
              <a:tr h="140224">
                <a:tc>
                  <a:txBody>
                    <a:bodyPr/>
                    <a:lstStyle/>
                    <a:p>
                      <a:r>
                        <a:rPr lang="en-US" sz="700" dirty="0"/>
                        <a:t>1</a:t>
                      </a:r>
                    </a:p>
                  </a:txBody>
                  <a:tcPr marL="33682" marR="33682" marT="17288" marB="17288"/>
                </a:tc>
                <a:tc>
                  <a:txBody>
                    <a:bodyPr/>
                    <a:lstStyle/>
                    <a:p>
                      <a:r>
                        <a:rPr lang="en-US" sz="700" dirty="0"/>
                        <a:t>M</a:t>
                      </a:r>
                    </a:p>
                  </a:txBody>
                  <a:tcPr marL="33682" marR="33682" marT="17288" marB="17288"/>
                </a:tc>
                <a:tc>
                  <a:txBody>
                    <a:bodyPr/>
                    <a:lstStyle/>
                    <a:p>
                      <a:r>
                        <a:rPr lang="en-US" sz="700" dirty="0"/>
                        <a:t>22</a:t>
                      </a:r>
                    </a:p>
                  </a:txBody>
                  <a:tcPr marL="33682" marR="33682" marT="17288" marB="17288"/>
                </a:tc>
                <a:tc>
                  <a:txBody>
                    <a:bodyPr/>
                    <a:lstStyle/>
                    <a:p>
                      <a:r>
                        <a:rPr lang="en-US" sz="700" dirty="0"/>
                        <a:t>IT</a:t>
                      </a:r>
                    </a:p>
                  </a:txBody>
                  <a:tcPr marL="33682" marR="33682" marT="17288" marB="17288"/>
                </a:tc>
                <a:tc>
                  <a:txBody>
                    <a:bodyPr/>
                    <a:lstStyle/>
                    <a:p>
                      <a:r>
                        <a:rPr lang="en-US" sz="700" dirty="0"/>
                        <a:t>HP</a:t>
                      </a:r>
                    </a:p>
                  </a:txBody>
                  <a:tcPr marL="33682" marR="33682" marT="17288" marB="17288"/>
                </a:tc>
                <a:extLst>
                  <a:ext uri="{0D108BD9-81ED-4DB2-BD59-A6C34878D82A}">
                    <a16:rowId xmlns:a16="http://schemas.microsoft.com/office/drawing/2014/main" val="2417055183"/>
                  </a:ext>
                </a:extLst>
              </a:tr>
              <a:tr h="140224">
                <a:tc>
                  <a:txBody>
                    <a:bodyPr/>
                    <a:lstStyle/>
                    <a:p>
                      <a:r>
                        <a:rPr lang="en-US" sz="700" dirty="0"/>
                        <a:t>2</a:t>
                      </a:r>
                    </a:p>
                  </a:txBody>
                  <a:tcPr marL="33682" marR="33682" marT="17288" marB="17288"/>
                </a:tc>
                <a:tc>
                  <a:txBody>
                    <a:bodyPr/>
                    <a:lstStyle/>
                    <a:p>
                      <a:r>
                        <a:rPr lang="en-US" sz="700" dirty="0"/>
                        <a:t>F</a:t>
                      </a:r>
                    </a:p>
                  </a:txBody>
                  <a:tcPr marL="33682" marR="33682" marT="17288" marB="17288"/>
                </a:tc>
                <a:tc>
                  <a:txBody>
                    <a:bodyPr/>
                    <a:lstStyle/>
                    <a:p>
                      <a:r>
                        <a:rPr lang="en-US" sz="700" dirty="0"/>
                        <a:t>21</a:t>
                      </a:r>
                    </a:p>
                  </a:txBody>
                  <a:tcPr marL="33682" marR="33682" marT="17288" marB="17288"/>
                </a:tc>
                <a:tc>
                  <a:txBody>
                    <a:bodyPr/>
                    <a:lstStyle/>
                    <a:p>
                      <a:r>
                        <a:rPr lang="en-US" sz="700" dirty="0"/>
                        <a:t>IT</a:t>
                      </a:r>
                    </a:p>
                  </a:txBody>
                  <a:tcPr marL="33682" marR="33682" marT="17288" marB="17288"/>
                </a:tc>
                <a:tc>
                  <a:txBody>
                    <a:bodyPr/>
                    <a:lstStyle/>
                    <a:p>
                      <a:r>
                        <a:rPr lang="en-US" sz="700" dirty="0"/>
                        <a:t>HP</a:t>
                      </a:r>
                    </a:p>
                  </a:txBody>
                  <a:tcPr marL="33682" marR="33682" marT="17288" marB="17288"/>
                </a:tc>
                <a:extLst>
                  <a:ext uri="{0D108BD9-81ED-4DB2-BD59-A6C34878D82A}">
                    <a16:rowId xmlns:a16="http://schemas.microsoft.com/office/drawing/2014/main" val="3509777530"/>
                  </a:ext>
                </a:extLst>
              </a:tr>
              <a:tr h="140224">
                <a:tc>
                  <a:txBody>
                    <a:bodyPr/>
                    <a:lstStyle/>
                    <a:p>
                      <a:r>
                        <a:rPr lang="en-US" sz="700" dirty="0"/>
                        <a:t>5</a:t>
                      </a:r>
                    </a:p>
                  </a:txBody>
                  <a:tcPr marL="33682" marR="33682" marT="17288" marB="17288"/>
                </a:tc>
                <a:tc>
                  <a:txBody>
                    <a:bodyPr/>
                    <a:lstStyle/>
                    <a:p>
                      <a:r>
                        <a:rPr lang="en-US" sz="700" dirty="0"/>
                        <a:t>M</a:t>
                      </a:r>
                    </a:p>
                  </a:txBody>
                  <a:tcPr marL="33682" marR="33682" marT="17288" marB="17288"/>
                </a:tc>
                <a:tc>
                  <a:txBody>
                    <a:bodyPr/>
                    <a:lstStyle/>
                    <a:p>
                      <a:r>
                        <a:rPr lang="en-US" sz="700" dirty="0"/>
                        <a:t>29</a:t>
                      </a:r>
                    </a:p>
                  </a:txBody>
                  <a:tcPr marL="33682" marR="33682" marT="17288" marB="17288"/>
                </a:tc>
                <a:tc>
                  <a:txBody>
                    <a:bodyPr/>
                    <a:lstStyle/>
                    <a:p>
                      <a:r>
                        <a:rPr lang="en-US" sz="700" dirty="0"/>
                        <a:t>IT</a:t>
                      </a:r>
                    </a:p>
                  </a:txBody>
                  <a:tcPr marL="33682" marR="33682" marT="17288" marB="17288"/>
                </a:tc>
                <a:tc>
                  <a:txBody>
                    <a:bodyPr/>
                    <a:lstStyle/>
                    <a:p>
                      <a:r>
                        <a:rPr lang="en-US" sz="700" dirty="0"/>
                        <a:t>HP</a:t>
                      </a:r>
                    </a:p>
                  </a:txBody>
                  <a:tcPr marL="33682" marR="33682" marT="17288" marB="17288"/>
                </a:tc>
                <a:extLst>
                  <a:ext uri="{0D108BD9-81ED-4DB2-BD59-A6C34878D82A}">
                    <a16:rowId xmlns:a16="http://schemas.microsoft.com/office/drawing/2014/main" val="3910140404"/>
                  </a:ext>
                </a:extLst>
              </a:tr>
              <a:tr h="140224">
                <a:tc>
                  <a:txBody>
                    <a:bodyPr/>
                    <a:lstStyle/>
                    <a:p>
                      <a:r>
                        <a:rPr lang="en-US" sz="700" dirty="0"/>
                        <a:t>6</a:t>
                      </a:r>
                    </a:p>
                  </a:txBody>
                  <a:tcPr marL="33682" marR="33682" marT="17288" marB="17288"/>
                </a:tc>
                <a:tc>
                  <a:txBody>
                    <a:bodyPr/>
                    <a:lstStyle/>
                    <a:p>
                      <a:r>
                        <a:rPr lang="en-US" sz="700" dirty="0"/>
                        <a:t>F</a:t>
                      </a:r>
                    </a:p>
                  </a:txBody>
                  <a:tcPr marL="33682" marR="33682" marT="17288" marB="17288"/>
                </a:tc>
                <a:tc>
                  <a:txBody>
                    <a:bodyPr/>
                    <a:lstStyle/>
                    <a:p>
                      <a:r>
                        <a:rPr lang="en-US" sz="700" dirty="0"/>
                        <a:t>24</a:t>
                      </a:r>
                    </a:p>
                  </a:txBody>
                  <a:tcPr marL="33682" marR="33682" marT="17288" marB="17288"/>
                </a:tc>
                <a:tc>
                  <a:txBody>
                    <a:bodyPr/>
                    <a:lstStyle/>
                    <a:p>
                      <a:r>
                        <a:rPr lang="en-US" sz="700" dirty="0"/>
                        <a:t>ENG</a:t>
                      </a:r>
                    </a:p>
                  </a:txBody>
                  <a:tcPr marL="33682" marR="33682" marT="17288" marB="17288"/>
                </a:tc>
                <a:tc>
                  <a:txBody>
                    <a:bodyPr/>
                    <a:lstStyle/>
                    <a:p>
                      <a:r>
                        <a:rPr lang="en-US" sz="700" dirty="0"/>
                        <a:t>DELL</a:t>
                      </a:r>
                    </a:p>
                  </a:txBody>
                  <a:tcPr marL="33682" marR="33682" marT="17288" marB="17288"/>
                </a:tc>
                <a:extLst>
                  <a:ext uri="{0D108BD9-81ED-4DB2-BD59-A6C34878D82A}">
                    <a16:rowId xmlns:a16="http://schemas.microsoft.com/office/drawing/2014/main" val="3166426735"/>
                  </a:ext>
                </a:extLst>
              </a:tr>
              <a:tr h="140224">
                <a:tc>
                  <a:txBody>
                    <a:bodyPr/>
                    <a:lstStyle/>
                    <a:p>
                      <a:r>
                        <a:rPr lang="en-US" sz="700" dirty="0"/>
                        <a:t>9</a:t>
                      </a:r>
                    </a:p>
                  </a:txBody>
                  <a:tcPr marL="33682" marR="33682" marT="17288" marB="17288"/>
                </a:tc>
                <a:tc>
                  <a:txBody>
                    <a:bodyPr/>
                    <a:lstStyle/>
                    <a:p>
                      <a:r>
                        <a:rPr lang="en-US" sz="700" dirty="0"/>
                        <a:t>M</a:t>
                      </a:r>
                    </a:p>
                  </a:txBody>
                  <a:tcPr marL="33682" marR="33682" marT="17288" marB="17288"/>
                </a:tc>
                <a:tc>
                  <a:txBody>
                    <a:bodyPr/>
                    <a:lstStyle/>
                    <a:p>
                      <a:r>
                        <a:rPr lang="en-US" sz="700" dirty="0"/>
                        <a:t>25</a:t>
                      </a:r>
                    </a:p>
                  </a:txBody>
                  <a:tcPr marL="33682" marR="33682" marT="17288" marB="17288"/>
                </a:tc>
                <a:tc>
                  <a:txBody>
                    <a:bodyPr/>
                    <a:lstStyle/>
                    <a:p>
                      <a:r>
                        <a:rPr lang="en-US" sz="700" dirty="0"/>
                        <a:t>IT</a:t>
                      </a:r>
                    </a:p>
                  </a:txBody>
                  <a:tcPr marL="33682" marR="33682" marT="17288" marB="17288"/>
                </a:tc>
                <a:tc>
                  <a:txBody>
                    <a:bodyPr/>
                    <a:lstStyle/>
                    <a:p>
                      <a:r>
                        <a:rPr lang="en-US" sz="700" dirty="0"/>
                        <a:t>DELL</a:t>
                      </a:r>
                    </a:p>
                  </a:txBody>
                  <a:tcPr marL="33682" marR="33682" marT="17288" marB="17288"/>
                </a:tc>
                <a:extLst>
                  <a:ext uri="{0D108BD9-81ED-4DB2-BD59-A6C34878D82A}">
                    <a16:rowId xmlns:a16="http://schemas.microsoft.com/office/drawing/2014/main" val="2076381906"/>
                  </a:ext>
                </a:extLst>
              </a:tr>
              <a:tr h="140224">
                <a:tc>
                  <a:txBody>
                    <a:bodyPr/>
                    <a:lstStyle/>
                    <a:p>
                      <a:r>
                        <a:rPr lang="en-US" sz="700" dirty="0"/>
                        <a:t>10</a:t>
                      </a:r>
                    </a:p>
                  </a:txBody>
                  <a:tcPr marL="33682" marR="33682" marT="17288" marB="17288"/>
                </a:tc>
                <a:tc>
                  <a:txBody>
                    <a:bodyPr/>
                    <a:lstStyle/>
                    <a:p>
                      <a:r>
                        <a:rPr lang="en-US" sz="700" dirty="0"/>
                        <a:t>F</a:t>
                      </a:r>
                    </a:p>
                  </a:txBody>
                  <a:tcPr marL="33682" marR="33682" marT="17288" marB="17288"/>
                </a:tc>
                <a:tc>
                  <a:txBody>
                    <a:bodyPr/>
                    <a:lstStyle/>
                    <a:p>
                      <a:r>
                        <a:rPr lang="en-US" sz="700" dirty="0"/>
                        <a:t>30</a:t>
                      </a:r>
                    </a:p>
                  </a:txBody>
                  <a:tcPr marL="33682" marR="33682" marT="17288" marB="17288"/>
                </a:tc>
                <a:tc>
                  <a:txBody>
                    <a:bodyPr/>
                    <a:lstStyle/>
                    <a:p>
                      <a:r>
                        <a:rPr lang="en-US" sz="700" dirty="0"/>
                        <a:t>ENG</a:t>
                      </a:r>
                    </a:p>
                  </a:txBody>
                  <a:tcPr marL="33682" marR="33682" marT="17288" marB="17288"/>
                </a:tc>
                <a:tc>
                  <a:txBody>
                    <a:bodyPr/>
                    <a:lstStyle/>
                    <a:p>
                      <a:r>
                        <a:rPr lang="en-US" sz="700" dirty="0"/>
                        <a:t>DELL</a:t>
                      </a:r>
                    </a:p>
                  </a:txBody>
                  <a:tcPr marL="33682" marR="33682" marT="17288" marB="17288"/>
                </a:tc>
                <a:extLst>
                  <a:ext uri="{0D108BD9-81ED-4DB2-BD59-A6C34878D82A}">
                    <a16:rowId xmlns:a16="http://schemas.microsoft.com/office/drawing/2014/main" val="384310254"/>
                  </a:ext>
                </a:extLst>
              </a:tr>
            </a:tbl>
          </a:graphicData>
        </a:graphic>
      </p:graphicFrame>
      <p:sp>
        <p:nvSpPr>
          <p:cNvPr id="5" name="Text Placeholder 4">
            <a:extLst>
              <a:ext uri="{FF2B5EF4-FFF2-40B4-BE49-F238E27FC236}">
                <a16:creationId xmlns:a16="http://schemas.microsoft.com/office/drawing/2014/main" id="{C75DFB7E-4E57-68B7-DFA4-30949FF30DEE}"/>
              </a:ext>
            </a:extLst>
          </p:cNvPr>
          <p:cNvSpPr>
            <a:spLocks noGrp="1"/>
          </p:cNvSpPr>
          <p:nvPr>
            <p:ph type="body" sz="quarter" idx="3"/>
          </p:nvPr>
        </p:nvSpPr>
        <p:spPr>
          <a:xfrm>
            <a:off x="2396335" y="1801445"/>
            <a:ext cx="1904067" cy="215444"/>
          </a:xfrm>
        </p:spPr>
        <p:txBody>
          <a:bodyPr>
            <a:normAutofit fontScale="92500"/>
          </a:bodyPr>
          <a:lstStyle/>
          <a:p>
            <a:r>
              <a:rPr lang="en-US" dirty="0"/>
              <a:t>Splitting based on Age (Age &gt; 30)</a:t>
            </a:r>
          </a:p>
        </p:txBody>
      </p:sp>
      <p:graphicFrame>
        <p:nvGraphicFramePr>
          <p:cNvPr id="8" name="Content Placeholder 7">
            <a:extLst>
              <a:ext uri="{FF2B5EF4-FFF2-40B4-BE49-F238E27FC236}">
                <a16:creationId xmlns:a16="http://schemas.microsoft.com/office/drawing/2014/main" id="{5A163B44-1A4B-0294-122F-89643B09D433}"/>
              </a:ext>
            </a:extLst>
          </p:cNvPr>
          <p:cNvGraphicFramePr>
            <a:graphicFrameLocks noGrp="1"/>
          </p:cNvGraphicFramePr>
          <p:nvPr>
            <p:ph sz="quarter" idx="4"/>
            <p:extLst>
              <p:ext uri="{D42A27DB-BD31-4B8C-83A1-F6EECF244321}">
                <p14:modId xmlns:p14="http://schemas.microsoft.com/office/powerpoint/2010/main" val="3215457279"/>
              </p:ext>
            </p:extLst>
          </p:nvPr>
        </p:nvGraphicFramePr>
        <p:xfrm>
          <a:off x="2389690" y="2069928"/>
          <a:ext cx="1904065" cy="706280"/>
        </p:xfrm>
        <a:graphic>
          <a:graphicData uri="http://schemas.openxmlformats.org/drawingml/2006/table">
            <a:tbl>
              <a:tblPr firstRow="1" bandRow="1">
                <a:tableStyleId>{073A0DAA-6AF3-43AB-8588-CEC1D06C72B9}</a:tableStyleId>
              </a:tblPr>
              <a:tblGrid>
                <a:gridCol w="380813">
                  <a:extLst>
                    <a:ext uri="{9D8B030D-6E8A-4147-A177-3AD203B41FA5}">
                      <a16:colId xmlns:a16="http://schemas.microsoft.com/office/drawing/2014/main" val="4260735431"/>
                    </a:ext>
                  </a:extLst>
                </a:gridCol>
                <a:gridCol w="380813">
                  <a:extLst>
                    <a:ext uri="{9D8B030D-6E8A-4147-A177-3AD203B41FA5}">
                      <a16:colId xmlns:a16="http://schemas.microsoft.com/office/drawing/2014/main" val="1827550623"/>
                    </a:ext>
                  </a:extLst>
                </a:gridCol>
                <a:gridCol w="380813">
                  <a:extLst>
                    <a:ext uri="{9D8B030D-6E8A-4147-A177-3AD203B41FA5}">
                      <a16:colId xmlns:a16="http://schemas.microsoft.com/office/drawing/2014/main" val="1736184474"/>
                    </a:ext>
                  </a:extLst>
                </a:gridCol>
                <a:gridCol w="380813">
                  <a:extLst>
                    <a:ext uri="{9D8B030D-6E8A-4147-A177-3AD203B41FA5}">
                      <a16:colId xmlns:a16="http://schemas.microsoft.com/office/drawing/2014/main" val="68041807"/>
                    </a:ext>
                  </a:extLst>
                </a:gridCol>
                <a:gridCol w="380813">
                  <a:extLst>
                    <a:ext uri="{9D8B030D-6E8A-4147-A177-3AD203B41FA5}">
                      <a16:colId xmlns:a16="http://schemas.microsoft.com/office/drawing/2014/main" val="3497915875"/>
                    </a:ext>
                  </a:extLst>
                </a:gridCol>
              </a:tblGrid>
              <a:tr h="140224">
                <a:tc>
                  <a:txBody>
                    <a:bodyPr/>
                    <a:lstStyle/>
                    <a:p>
                      <a:r>
                        <a:rPr lang="en-US" sz="700" dirty="0"/>
                        <a:t>#</a:t>
                      </a:r>
                    </a:p>
                  </a:txBody>
                  <a:tcPr marL="33591" marR="33591" marT="17288" marB="17288"/>
                </a:tc>
                <a:tc>
                  <a:txBody>
                    <a:bodyPr/>
                    <a:lstStyle/>
                    <a:p>
                      <a:r>
                        <a:rPr lang="en-US" sz="700" dirty="0"/>
                        <a:t>Gender</a:t>
                      </a:r>
                    </a:p>
                  </a:txBody>
                  <a:tcPr marL="33591" marR="33591" marT="17288" marB="17288"/>
                </a:tc>
                <a:tc>
                  <a:txBody>
                    <a:bodyPr/>
                    <a:lstStyle/>
                    <a:p>
                      <a:r>
                        <a:rPr lang="en-US" sz="700" dirty="0"/>
                        <a:t>Age</a:t>
                      </a:r>
                    </a:p>
                  </a:txBody>
                  <a:tcPr marL="33591" marR="33591" marT="17288" marB="17288"/>
                </a:tc>
                <a:tc>
                  <a:txBody>
                    <a:bodyPr/>
                    <a:lstStyle/>
                    <a:p>
                      <a:r>
                        <a:rPr lang="en-US" sz="700" dirty="0"/>
                        <a:t>Major</a:t>
                      </a:r>
                    </a:p>
                  </a:txBody>
                  <a:tcPr marL="33591" marR="33591" marT="17288" marB="17288"/>
                </a:tc>
                <a:tc>
                  <a:txBody>
                    <a:bodyPr/>
                    <a:lstStyle/>
                    <a:p>
                      <a:r>
                        <a:rPr lang="en-US" sz="700" dirty="0"/>
                        <a:t>Laptop</a:t>
                      </a:r>
                    </a:p>
                  </a:txBody>
                  <a:tcPr marL="33591" marR="33591" marT="17288" marB="17288"/>
                </a:tc>
                <a:extLst>
                  <a:ext uri="{0D108BD9-81ED-4DB2-BD59-A6C34878D82A}">
                    <a16:rowId xmlns:a16="http://schemas.microsoft.com/office/drawing/2014/main" val="486883315"/>
                  </a:ext>
                </a:extLst>
              </a:tr>
              <a:tr h="140224">
                <a:tc>
                  <a:txBody>
                    <a:bodyPr/>
                    <a:lstStyle/>
                    <a:p>
                      <a:r>
                        <a:rPr lang="en-US" sz="700" dirty="0"/>
                        <a:t>3</a:t>
                      </a:r>
                    </a:p>
                  </a:txBody>
                  <a:tcPr marL="33591" marR="33591" marT="17288" marB="17288"/>
                </a:tc>
                <a:tc>
                  <a:txBody>
                    <a:bodyPr/>
                    <a:lstStyle/>
                    <a:p>
                      <a:r>
                        <a:rPr lang="en-US" sz="700" dirty="0"/>
                        <a:t>M</a:t>
                      </a:r>
                    </a:p>
                  </a:txBody>
                  <a:tcPr marL="33591" marR="33591" marT="17288" marB="17288"/>
                </a:tc>
                <a:tc>
                  <a:txBody>
                    <a:bodyPr/>
                    <a:lstStyle/>
                    <a:p>
                      <a:r>
                        <a:rPr lang="en-US" sz="700" dirty="0"/>
                        <a:t>35</a:t>
                      </a:r>
                    </a:p>
                  </a:txBody>
                  <a:tcPr marL="33591" marR="33591" marT="17288" marB="17288"/>
                </a:tc>
                <a:tc>
                  <a:txBody>
                    <a:bodyPr/>
                    <a:lstStyle/>
                    <a:p>
                      <a:r>
                        <a:rPr lang="en-US" sz="700" dirty="0"/>
                        <a:t>ENG</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1144908893"/>
                  </a:ext>
                </a:extLst>
              </a:tr>
              <a:tr h="140224">
                <a:tc>
                  <a:txBody>
                    <a:bodyPr/>
                    <a:lstStyle/>
                    <a:p>
                      <a:r>
                        <a:rPr lang="en-US" sz="700" dirty="0"/>
                        <a:t>4</a:t>
                      </a:r>
                    </a:p>
                  </a:txBody>
                  <a:tcPr marL="33591" marR="33591" marT="17288" marB="17288"/>
                </a:tc>
                <a:tc>
                  <a:txBody>
                    <a:bodyPr/>
                    <a:lstStyle/>
                    <a:p>
                      <a:r>
                        <a:rPr lang="en-US" sz="700" dirty="0"/>
                        <a:t>F</a:t>
                      </a:r>
                    </a:p>
                  </a:txBody>
                  <a:tcPr marL="33591" marR="33591" marT="17288" marB="17288"/>
                </a:tc>
                <a:tc>
                  <a:txBody>
                    <a:bodyPr/>
                    <a:lstStyle/>
                    <a:p>
                      <a:r>
                        <a:rPr lang="en-US" sz="700" dirty="0"/>
                        <a:t>31</a:t>
                      </a:r>
                    </a:p>
                  </a:txBody>
                  <a:tcPr marL="33591" marR="33591" marT="17288" marB="17288"/>
                </a:tc>
                <a:tc>
                  <a:txBody>
                    <a:bodyPr/>
                    <a:lstStyle/>
                    <a:p>
                      <a:r>
                        <a:rPr lang="en-US" sz="700" dirty="0"/>
                        <a:t>IT</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3253401510"/>
                  </a:ext>
                </a:extLst>
              </a:tr>
              <a:tr h="140224">
                <a:tc>
                  <a:txBody>
                    <a:bodyPr/>
                    <a:lstStyle/>
                    <a:p>
                      <a:r>
                        <a:rPr lang="en-US" sz="700" dirty="0"/>
                        <a:t>7</a:t>
                      </a:r>
                    </a:p>
                  </a:txBody>
                  <a:tcPr marL="33591" marR="33591" marT="17288" marB="17288"/>
                </a:tc>
                <a:tc>
                  <a:txBody>
                    <a:bodyPr/>
                    <a:lstStyle/>
                    <a:p>
                      <a:r>
                        <a:rPr lang="en-US" sz="700" dirty="0"/>
                        <a:t>M</a:t>
                      </a:r>
                    </a:p>
                  </a:txBody>
                  <a:tcPr marL="33591" marR="33591" marT="17288" marB="17288"/>
                </a:tc>
                <a:tc>
                  <a:txBody>
                    <a:bodyPr/>
                    <a:lstStyle/>
                    <a:p>
                      <a:r>
                        <a:rPr lang="en-US" sz="700" dirty="0"/>
                        <a:t>34</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134000472"/>
                  </a:ext>
                </a:extLst>
              </a:tr>
              <a:tr h="140224">
                <a:tc>
                  <a:txBody>
                    <a:bodyPr/>
                    <a:lstStyle/>
                    <a:p>
                      <a:r>
                        <a:rPr lang="en-US" sz="700" dirty="0"/>
                        <a:t>8</a:t>
                      </a:r>
                    </a:p>
                  </a:txBody>
                  <a:tcPr marL="33591" marR="33591" marT="17288" marB="17288"/>
                </a:tc>
                <a:tc>
                  <a:txBody>
                    <a:bodyPr/>
                    <a:lstStyle/>
                    <a:p>
                      <a:r>
                        <a:rPr lang="en-US" sz="700" dirty="0"/>
                        <a:t>F</a:t>
                      </a:r>
                    </a:p>
                  </a:txBody>
                  <a:tcPr marL="33591" marR="33591" marT="17288" marB="17288"/>
                </a:tc>
                <a:tc>
                  <a:txBody>
                    <a:bodyPr/>
                    <a:lstStyle/>
                    <a:p>
                      <a:r>
                        <a:rPr lang="en-US" sz="700" dirty="0"/>
                        <a:t>39</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871366580"/>
                  </a:ext>
                </a:extLst>
              </a:tr>
            </a:tbl>
          </a:graphicData>
        </a:graphic>
      </p:graphicFrame>
      <p:sp>
        <p:nvSpPr>
          <p:cNvPr id="9" name="TextBox 8">
            <a:extLst>
              <a:ext uri="{FF2B5EF4-FFF2-40B4-BE49-F238E27FC236}">
                <a16:creationId xmlns:a16="http://schemas.microsoft.com/office/drawing/2014/main" id="{1D177D97-09DB-FA8E-B568-28F917A6E2C8}"/>
              </a:ext>
            </a:extLst>
          </p:cNvPr>
          <p:cNvSpPr txBox="1"/>
          <p:nvPr/>
        </p:nvSpPr>
        <p:spPr>
          <a:xfrm>
            <a:off x="316344" y="3057908"/>
            <a:ext cx="4198505" cy="369332"/>
          </a:xfrm>
          <a:prstGeom prst="rect">
            <a:avLst/>
          </a:prstGeom>
          <a:noFill/>
        </p:spPr>
        <p:txBody>
          <a:bodyPr wrap="square" rtlCol="0">
            <a:spAutoFit/>
          </a:bodyPr>
          <a:lstStyle/>
          <a:p>
            <a:r>
              <a:rPr lang="en-US" sz="900" dirty="0"/>
              <a:t>The threshold 30 was chosen randomly to split the dataset. You can choose a different threshold to split the dataset.</a:t>
            </a:r>
          </a:p>
        </p:txBody>
      </p:sp>
      <p:graphicFrame>
        <p:nvGraphicFramePr>
          <p:cNvPr id="4" name="Content Placeholder 5">
            <a:extLst>
              <a:ext uri="{FF2B5EF4-FFF2-40B4-BE49-F238E27FC236}">
                <a16:creationId xmlns:a16="http://schemas.microsoft.com/office/drawing/2014/main" id="{627C080B-8AF1-20E2-1970-56129842D812}"/>
              </a:ext>
            </a:extLst>
          </p:cNvPr>
          <p:cNvGraphicFramePr>
            <a:graphicFrameLocks/>
          </p:cNvGraphicFramePr>
          <p:nvPr>
            <p:extLst>
              <p:ext uri="{D42A27DB-BD31-4B8C-83A1-F6EECF244321}">
                <p14:modId xmlns:p14="http://schemas.microsoft.com/office/powerpoint/2010/main" val="2429750884"/>
              </p:ext>
            </p:extLst>
          </p:nvPr>
        </p:nvGraphicFramePr>
        <p:xfrm>
          <a:off x="2286886" y="99610"/>
          <a:ext cx="1903465" cy="1553816"/>
        </p:xfrm>
        <a:graphic>
          <a:graphicData uri="http://schemas.openxmlformats.org/drawingml/2006/table">
            <a:tbl>
              <a:tblPr firstRow="1" bandRow="1">
                <a:tableStyleId>{073A0DAA-6AF3-43AB-8588-CEC1D06C72B9}</a:tableStyleId>
              </a:tblPr>
              <a:tblGrid>
                <a:gridCol w="380693">
                  <a:extLst>
                    <a:ext uri="{9D8B030D-6E8A-4147-A177-3AD203B41FA5}">
                      <a16:colId xmlns:a16="http://schemas.microsoft.com/office/drawing/2014/main" val="788240184"/>
                    </a:ext>
                  </a:extLst>
                </a:gridCol>
                <a:gridCol w="380693">
                  <a:extLst>
                    <a:ext uri="{9D8B030D-6E8A-4147-A177-3AD203B41FA5}">
                      <a16:colId xmlns:a16="http://schemas.microsoft.com/office/drawing/2014/main" val="2836701279"/>
                    </a:ext>
                  </a:extLst>
                </a:gridCol>
                <a:gridCol w="380693">
                  <a:extLst>
                    <a:ext uri="{9D8B030D-6E8A-4147-A177-3AD203B41FA5}">
                      <a16:colId xmlns:a16="http://schemas.microsoft.com/office/drawing/2014/main" val="4039113978"/>
                    </a:ext>
                  </a:extLst>
                </a:gridCol>
                <a:gridCol w="380693">
                  <a:extLst>
                    <a:ext uri="{9D8B030D-6E8A-4147-A177-3AD203B41FA5}">
                      <a16:colId xmlns:a16="http://schemas.microsoft.com/office/drawing/2014/main" val="985213099"/>
                    </a:ext>
                  </a:extLst>
                </a:gridCol>
                <a:gridCol w="380693">
                  <a:extLst>
                    <a:ext uri="{9D8B030D-6E8A-4147-A177-3AD203B41FA5}">
                      <a16:colId xmlns:a16="http://schemas.microsoft.com/office/drawing/2014/main" val="3429123646"/>
                    </a:ext>
                  </a:extLst>
                </a:gridCol>
              </a:tblGrid>
              <a:tr h="140224">
                <a:tc>
                  <a:txBody>
                    <a:bodyPr/>
                    <a:lstStyle/>
                    <a:p>
                      <a:r>
                        <a:rPr lang="en-US" sz="700" dirty="0"/>
                        <a:t>#</a:t>
                      </a:r>
                    </a:p>
                  </a:txBody>
                  <a:tcPr marL="33591" marR="33591" marT="17288" marB="17288"/>
                </a:tc>
                <a:tc>
                  <a:txBody>
                    <a:bodyPr/>
                    <a:lstStyle/>
                    <a:p>
                      <a:r>
                        <a:rPr lang="en-US" sz="700" dirty="0"/>
                        <a:t>Gender</a:t>
                      </a:r>
                    </a:p>
                  </a:txBody>
                  <a:tcPr marL="33591" marR="33591" marT="17288" marB="17288"/>
                </a:tc>
                <a:tc>
                  <a:txBody>
                    <a:bodyPr/>
                    <a:lstStyle/>
                    <a:p>
                      <a:r>
                        <a:rPr lang="en-US" sz="700" dirty="0"/>
                        <a:t>Age</a:t>
                      </a:r>
                    </a:p>
                  </a:txBody>
                  <a:tcPr marL="33591" marR="33591" marT="17288" marB="17288"/>
                </a:tc>
                <a:tc>
                  <a:txBody>
                    <a:bodyPr/>
                    <a:lstStyle/>
                    <a:p>
                      <a:r>
                        <a:rPr lang="en-US" sz="700" dirty="0"/>
                        <a:t>Major</a:t>
                      </a:r>
                    </a:p>
                  </a:txBody>
                  <a:tcPr marL="33591" marR="33591" marT="17288" marB="17288"/>
                </a:tc>
                <a:tc>
                  <a:txBody>
                    <a:bodyPr/>
                    <a:lstStyle/>
                    <a:p>
                      <a:r>
                        <a:rPr lang="en-US" sz="700" dirty="0"/>
                        <a:t>Laptop</a:t>
                      </a:r>
                    </a:p>
                  </a:txBody>
                  <a:tcPr marL="33591" marR="33591" marT="17288" marB="17288"/>
                </a:tc>
                <a:extLst>
                  <a:ext uri="{0D108BD9-81ED-4DB2-BD59-A6C34878D82A}">
                    <a16:rowId xmlns:a16="http://schemas.microsoft.com/office/drawing/2014/main" val="2198923234"/>
                  </a:ext>
                </a:extLst>
              </a:tr>
              <a:tr h="140224">
                <a:tc>
                  <a:txBody>
                    <a:bodyPr/>
                    <a:lstStyle/>
                    <a:p>
                      <a:r>
                        <a:rPr lang="en-US" sz="700" dirty="0"/>
                        <a:t>1</a:t>
                      </a:r>
                    </a:p>
                  </a:txBody>
                  <a:tcPr marL="33591" marR="33591" marT="17288" marB="17288"/>
                </a:tc>
                <a:tc>
                  <a:txBody>
                    <a:bodyPr/>
                    <a:lstStyle/>
                    <a:p>
                      <a:r>
                        <a:rPr lang="en-US" sz="700" dirty="0"/>
                        <a:t>M</a:t>
                      </a:r>
                    </a:p>
                  </a:txBody>
                  <a:tcPr marL="33591" marR="33591" marT="17288" marB="17288"/>
                </a:tc>
                <a:tc>
                  <a:txBody>
                    <a:bodyPr/>
                    <a:lstStyle/>
                    <a:p>
                      <a:r>
                        <a:rPr lang="en-US" sz="700" dirty="0"/>
                        <a:t>22</a:t>
                      </a:r>
                    </a:p>
                  </a:txBody>
                  <a:tcPr marL="33591" marR="33591" marT="17288" marB="17288"/>
                </a:tc>
                <a:tc>
                  <a:txBody>
                    <a:bodyPr/>
                    <a:lstStyle/>
                    <a:p>
                      <a:r>
                        <a:rPr lang="en-US" sz="700" dirty="0"/>
                        <a:t>IT</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609614452"/>
                  </a:ext>
                </a:extLst>
              </a:tr>
              <a:tr h="140224">
                <a:tc>
                  <a:txBody>
                    <a:bodyPr/>
                    <a:lstStyle/>
                    <a:p>
                      <a:r>
                        <a:rPr lang="en-US" sz="700" dirty="0"/>
                        <a:t>2</a:t>
                      </a:r>
                    </a:p>
                  </a:txBody>
                  <a:tcPr marL="33591" marR="33591" marT="17288" marB="17288"/>
                </a:tc>
                <a:tc>
                  <a:txBody>
                    <a:bodyPr/>
                    <a:lstStyle/>
                    <a:p>
                      <a:r>
                        <a:rPr lang="en-US" sz="700" dirty="0"/>
                        <a:t>F</a:t>
                      </a:r>
                    </a:p>
                  </a:txBody>
                  <a:tcPr marL="33591" marR="33591" marT="17288" marB="17288"/>
                </a:tc>
                <a:tc>
                  <a:txBody>
                    <a:bodyPr/>
                    <a:lstStyle/>
                    <a:p>
                      <a:r>
                        <a:rPr lang="en-US" sz="700" dirty="0"/>
                        <a:t>21</a:t>
                      </a:r>
                    </a:p>
                  </a:txBody>
                  <a:tcPr marL="33591" marR="33591" marT="17288" marB="17288"/>
                </a:tc>
                <a:tc>
                  <a:txBody>
                    <a:bodyPr/>
                    <a:lstStyle/>
                    <a:p>
                      <a:r>
                        <a:rPr lang="en-US" sz="700" dirty="0"/>
                        <a:t>IT</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4294672935"/>
                  </a:ext>
                </a:extLst>
              </a:tr>
              <a:tr h="140224">
                <a:tc>
                  <a:txBody>
                    <a:bodyPr/>
                    <a:lstStyle/>
                    <a:p>
                      <a:r>
                        <a:rPr lang="en-US" sz="700" dirty="0"/>
                        <a:t>3</a:t>
                      </a:r>
                    </a:p>
                  </a:txBody>
                  <a:tcPr marL="33591" marR="33591" marT="17288" marB="17288"/>
                </a:tc>
                <a:tc>
                  <a:txBody>
                    <a:bodyPr/>
                    <a:lstStyle/>
                    <a:p>
                      <a:r>
                        <a:rPr lang="en-US" sz="700" dirty="0"/>
                        <a:t>M</a:t>
                      </a:r>
                    </a:p>
                  </a:txBody>
                  <a:tcPr marL="33591" marR="33591" marT="17288" marB="17288"/>
                </a:tc>
                <a:tc>
                  <a:txBody>
                    <a:bodyPr/>
                    <a:lstStyle/>
                    <a:p>
                      <a:r>
                        <a:rPr lang="en-US" sz="700" dirty="0"/>
                        <a:t>35</a:t>
                      </a:r>
                    </a:p>
                  </a:txBody>
                  <a:tcPr marL="33591" marR="33591" marT="17288" marB="17288"/>
                </a:tc>
                <a:tc>
                  <a:txBody>
                    <a:bodyPr/>
                    <a:lstStyle/>
                    <a:p>
                      <a:r>
                        <a:rPr lang="en-US" sz="700" dirty="0"/>
                        <a:t>ENG</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3462134347"/>
                  </a:ext>
                </a:extLst>
              </a:tr>
              <a:tr h="140224">
                <a:tc>
                  <a:txBody>
                    <a:bodyPr/>
                    <a:lstStyle/>
                    <a:p>
                      <a:r>
                        <a:rPr lang="en-US" sz="700" dirty="0"/>
                        <a:t>4</a:t>
                      </a:r>
                    </a:p>
                  </a:txBody>
                  <a:tcPr marL="33591" marR="33591" marT="17288" marB="17288"/>
                </a:tc>
                <a:tc>
                  <a:txBody>
                    <a:bodyPr/>
                    <a:lstStyle/>
                    <a:p>
                      <a:r>
                        <a:rPr lang="en-US" sz="700" dirty="0"/>
                        <a:t>F</a:t>
                      </a:r>
                    </a:p>
                  </a:txBody>
                  <a:tcPr marL="33591" marR="33591" marT="17288" marB="17288"/>
                </a:tc>
                <a:tc>
                  <a:txBody>
                    <a:bodyPr/>
                    <a:lstStyle/>
                    <a:p>
                      <a:r>
                        <a:rPr lang="en-US" sz="700" dirty="0"/>
                        <a:t>31</a:t>
                      </a:r>
                    </a:p>
                  </a:txBody>
                  <a:tcPr marL="33591" marR="33591" marT="17288" marB="17288"/>
                </a:tc>
                <a:tc>
                  <a:txBody>
                    <a:bodyPr/>
                    <a:lstStyle/>
                    <a:p>
                      <a:r>
                        <a:rPr lang="en-US" sz="700" dirty="0"/>
                        <a:t>IT</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3628126463"/>
                  </a:ext>
                </a:extLst>
              </a:tr>
              <a:tr h="140224">
                <a:tc>
                  <a:txBody>
                    <a:bodyPr/>
                    <a:lstStyle/>
                    <a:p>
                      <a:r>
                        <a:rPr lang="en-US" sz="700" dirty="0"/>
                        <a:t>5</a:t>
                      </a:r>
                    </a:p>
                  </a:txBody>
                  <a:tcPr marL="33591" marR="33591" marT="17288" marB="17288"/>
                </a:tc>
                <a:tc>
                  <a:txBody>
                    <a:bodyPr/>
                    <a:lstStyle/>
                    <a:p>
                      <a:r>
                        <a:rPr lang="en-US" sz="700" dirty="0"/>
                        <a:t>M</a:t>
                      </a:r>
                    </a:p>
                  </a:txBody>
                  <a:tcPr marL="33591" marR="33591" marT="17288" marB="17288"/>
                </a:tc>
                <a:tc>
                  <a:txBody>
                    <a:bodyPr/>
                    <a:lstStyle/>
                    <a:p>
                      <a:r>
                        <a:rPr lang="en-US" sz="700" dirty="0"/>
                        <a:t>29</a:t>
                      </a:r>
                    </a:p>
                  </a:txBody>
                  <a:tcPr marL="33591" marR="33591" marT="17288" marB="17288"/>
                </a:tc>
                <a:tc>
                  <a:txBody>
                    <a:bodyPr/>
                    <a:lstStyle/>
                    <a:p>
                      <a:r>
                        <a:rPr lang="en-US" sz="700" dirty="0"/>
                        <a:t>IT</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2291867911"/>
                  </a:ext>
                </a:extLst>
              </a:tr>
              <a:tr h="140224">
                <a:tc>
                  <a:txBody>
                    <a:bodyPr/>
                    <a:lstStyle/>
                    <a:p>
                      <a:r>
                        <a:rPr lang="en-US" sz="700" dirty="0"/>
                        <a:t>6</a:t>
                      </a:r>
                    </a:p>
                  </a:txBody>
                  <a:tcPr marL="33591" marR="33591" marT="17288" marB="17288"/>
                </a:tc>
                <a:tc>
                  <a:txBody>
                    <a:bodyPr/>
                    <a:lstStyle/>
                    <a:p>
                      <a:r>
                        <a:rPr lang="en-US" sz="700" dirty="0"/>
                        <a:t>F</a:t>
                      </a:r>
                    </a:p>
                  </a:txBody>
                  <a:tcPr marL="33591" marR="33591" marT="17288" marB="17288"/>
                </a:tc>
                <a:tc>
                  <a:txBody>
                    <a:bodyPr/>
                    <a:lstStyle/>
                    <a:p>
                      <a:r>
                        <a:rPr lang="en-US" sz="700" dirty="0"/>
                        <a:t>24</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580648062"/>
                  </a:ext>
                </a:extLst>
              </a:tr>
              <a:tr h="140224">
                <a:tc>
                  <a:txBody>
                    <a:bodyPr/>
                    <a:lstStyle/>
                    <a:p>
                      <a:r>
                        <a:rPr lang="en-US" sz="700" dirty="0"/>
                        <a:t>7</a:t>
                      </a:r>
                    </a:p>
                  </a:txBody>
                  <a:tcPr marL="33591" marR="33591" marT="17288" marB="17288"/>
                </a:tc>
                <a:tc>
                  <a:txBody>
                    <a:bodyPr/>
                    <a:lstStyle/>
                    <a:p>
                      <a:r>
                        <a:rPr lang="en-US" sz="700" dirty="0"/>
                        <a:t>M</a:t>
                      </a:r>
                    </a:p>
                  </a:txBody>
                  <a:tcPr marL="33591" marR="33591" marT="17288" marB="17288"/>
                </a:tc>
                <a:tc>
                  <a:txBody>
                    <a:bodyPr/>
                    <a:lstStyle/>
                    <a:p>
                      <a:r>
                        <a:rPr lang="en-US" sz="700" dirty="0"/>
                        <a:t>34</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798006990"/>
                  </a:ext>
                </a:extLst>
              </a:tr>
              <a:tr h="140224">
                <a:tc>
                  <a:txBody>
                    <a:bodyPr/>
                    <a:lstStyle/>
                    <a:p>
                      <a:r>
                        <a:rPr lang="en-US" sz="700" dirty="0"/>
                        <a:t>8</a:t>
                      </a:r>
                    </a:p>
                  </a:txBody>
                  <a:tcPr marL="33591" marR="33591" marT="17288" marB="17288"/>
                </a:tc>
                <a:tc>
                  <a:txBody>
                    <a:bodyPr/>
                    <a:lstStyle/>
                    <a:p>
                      <a:r>
                        <a:rPr lang="en-US" sz="700" dirty="0"/>
                        <a:t>F</a:t>
                      </a:r>
                    </a:p>
                  </a:txBody>
                  <a:tcPr marL="33591" marR="33591" marT="17288" marB="17288"/>
                </a:tc>
                <a:tc>
                  <a:txBody>
                    <a:bodyPr/>
                    <a:lstStyle/>
                    <a:p>
                      <a:r>
                        <a:rPr lang="en-US" sz="700" dirty="0"/>
                        <a:t>39</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4264435969"/>
                  </a:ext>
                </a:extLst>
              </a:tr>
              <a:tr h="140224">
                <a:tc>
                  <a:txBody>
                    <a:bodyPr/>
                    <a:lstStyle/>
                    <a:p>
                      <a:r>
                        <a:rPr lang="en-US" sz="700" dirty="0"/>
                        <a:t>9</a:t>
                      </a:r>
                    </a:p>
                  </a:txBody>
                  <a:tcPr marL="33591" marR="33591" marT="17288" marB="17288"/>
                </a:tc>
                <a:tc>
                  <a:txBody>
                    <a:bodyPr/>
                    <a:lstStyle/>
                    <a:p>
                      <a:r>
                        <a:rPr lang="en-US" sz="700" dirty="0"/>
                        <a:t>M</a:t>
                      </a:r>
                    </a:p>
                  </a:txBody>
                  <a:tcPr marL="33591" marR="33591" marT="17288" marB="17288"/>
                </a:tc>
                <a:tc>
                  <a:txBody>
                    <a:bodyPr/>
                    <a:lstStyle/>
                    <a:p>
                      <a:r>
                        <a:rPr lang="en-US" sz="700" dirty="0"/>
                        <a:t>25</a:t>
                      </a:r>
                    </a:p>
                  </a:txBody>
                  <a:tcPr marL="33591" marR="33591" marT="17288" marB="17288"/>
                </a:tc>
                <a:tc>
                  <a:txBody>
                    <a:bodyPr/>
                    <a:lstStyle/>
                    <a:p>
                      <a:r>
                        <a:rPr lang="en-US" sz="700" dirty="0"/>
                        <a:t>IT</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4223838446"/>
                  </a:ext>
                </a:extLst>
              </a:tr>
              <a:tr h="140224">
                <a:tc>
                  <a:txBody>
                    <a:bodyPr/>
                    <a:lstStyle/>
                    <a:p>
                      <a:r>
                        <a:rPr lang="en-US" sz="700" dirty="0"/>
                        <a:t>10</a:t>
                      </a:r>
                    </a:p>
                  </a:txBody>
                  <a:tcPr marL="33591" marR="33591" marT="17288" marB="17288"/>
                </a:tc>
                <a:tc>
                  <a:txBody>
                    <a:bodyPr/>
                    <a:lstStyle/>
                    <a:p>
                      <a:r>
                        <a:rPr lang="en-US" sz="700" dirty="0"/>
                        <a:t>F</a:t>
                      </a:r>
                    </a:p>
                  </a:txBody>
                  <a:tcPr marL="33591" marR="33591" marT="17288" marB="17288"/>
                </a:tc>
                <a:tc>
                  <a:txBody>
                    <a:bodyPr/>
                    <a:lstStyle/>
                    <a:p>
                      <a:r>
                        <a:rPr lang="en-US" sz="700" dirty="0"/>
                        <a:t>30</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2970520957"/>
                  </a:ext>
                </a:extLst>
              </a:tr>
            </a:tbl>
          </a:graphicData>
        </a:graphic>
      </p:graphicFrame>
      <p:sp>
        <p:nvSpPr>
          <p:cNvPr id="6" name="Footer Placeholder 5">
            <a:extLst>
              <a:ext uri="{FF2B5EF4-FFF2-40B4-BE49-F238E27FC236}">
                <a16:creationId xmlns:a16="http://schemas.microsoft.com/office/drawing/2014/main" id="{2949CBC4-029F-83C7-0C10-A41D81B67A5C}"/>
              </a:ext>
            </a:extLst>
          </p:cNvPr>
          <p:cNvSpPr>
            <a:spLocks noGrp="1"/>
          </p:cNvSpPr>
          <p:nvPr>
            <p:ph type="ftr" sz="quarter" idx="11"/>
          </p:nvPr>
        </p:nvSpPr>
        <p:spPr/>
        <p:txBody>
          <a:bodyPr/>
          <a:lstStyle/>
          <a:p>
            <a:r>
              <a:rPr lang="en-US"/>
              <a:t>Dr. Malak Abdullah</a:t>
            </a:r>
          </a:p>
        </p:txBody>
      </p:sp>
    </p:spTree>
    <p:extLst>
      <p:ext uri="{BB962C8B-B14F-4D97-AF65-F5344CB8AC3E}">
        <p14:creationId xmlns:p14="http://schemas.microsoft.com/office/powerpoint/2010/main" val="1464585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6A165-956D-40A4-AC51-8B62AE840C4B}"/>
              </a:ext>
            </a:extLst>
          </p:cNvPr>
          <p:cNvSpPr>
            <a:spLocks noGrp="1"/>
          </p:cNvSpPr>
          <p:nvPr>
            <p:ph type="title"/>
          </p:nvPr>
        </p:nvSpPr>
        <p:spPr/>
        <p:txBody>
          <a:bodyPr/>
          <a:lstStyle/>
          <a:p>
            <a:r>
              <a:rPr lang="en-US" b="1" dirty="0">
                <a:solidFill>
                  <a:srgbClr val="00B050"/>
                </a:solidFill>
              </a:rPr>
              <a:t>Dataset Splitting. 3</a:t>
            </a:r>
          </a:p>
        </p:txBody>
      </p:sp>
      <p:sp>
        <p:nvSpPr>
          <p:cNvPr id="3" name="Text Placeholder 2">
            <a:extLst>
              <a:ext uri="{FF2B5EF4-FFF2-40B4-BE49-F238E27FC236}">
                <a16:creationId xmlns:a16="http://schemas.microsoft.com/office/drawing/2014/main" id="{D0A212A9-30CD-1383-BCA7-1413A52DF455}"/>
              </a:ext>
            </a:extLst>
          </p:cNvPr>
          <p:cNvSpPr>
            <a:spLocks noGrp="1"/>
          </p:cNvSpPr>
          <p:nvPr>
            <p:ph type="body" idx="1"/>
          </p:nvPr>
        </p:nvSpPr>
        <p:spPr>
          <a:xfrm>
            <a:off x="247650" y="2235904"/>
            <a:ext cx="1900160" cy="139590"/>
          </a:xfrm>
        </p:spPr>
        <p:txBody>
          <a:bodyPr>
            <a:normAutofit/>
          </a:bodyPr>
          <a:lstStyle/>
          <a:p>
            <a:r>
              <a:rPr lang="en-US" sz="870" dirty="0"/>
              <a:t>Splitting based on Major (Major = IT)</a:t>
            </a:r>
          </a:p>
        </p:txBody>
      </p:sp>
      <p:graphicFrame>
        <p:nvGraphicFramePr>
          <p:cNvPr id="7" name="Content Placeholder 6">
            <a:extLst>
              <a:ext uri="{FF2B5EF4-FFF2-40B4-BE49-F238E27FC236}">
                <a16:creationId xmlns:a16="http://schemas.microsoft.com/office/drawing/2014/main" id="{0CEE3445-845B-392B-CEC5-D70B374B6052}"/>
              </a:ext>
            </a:extLst>
          </p:cNvPr>
          <p:cNvGraphicFramePr>
            <a:graphicFrameLocks noGrp="1"/>
          </p:cNvGraphicFramePr>
          <p:nvPr>
            <p:ph sz="half" idx="2"/>
            <p:extLst>
              <p:ext uri="{D42A27DB-BD31-4B8C-83A1-F6EECF244321}">
                <p14:modId xmlns:p14="http://schemas.microsoft.com/office/powerpoint/2010/main" val="63317100"/>
              </p:ext>
            </p:extLst>
          </p:nvPr>
        </p:nvGraphicFramePr>
        <p:xfrm>
          <a:off x="247943" y="2492375"/>
          <a:ext cx="1899865" cy="847536"/>
        </p:xfrm>
        <a:graphic>
          <a:graphicData uri="http://schemas.openxmlformats.org/drawingml/2006/table">
            <a:tbl>
              <a:tblPr firstRow="1" bandRow="1">
                <a:tableStyleId>{073A0DAA-6AF3-43AB-8588-CEC1D06C72B9}</a:tableStyleId>
              </a:tblPr>
              <a:tblGrid>
                <a:gridCol w="379973">
                  <a:extLst>
                    <a:ext uri="{9D8B030D-6E8A-4147-A177-3AD203B41FA5}">
                      <a16:colId xmlns:a16="http://schemas.microsoft.com/office/drawing/2014/main" val="3721404940"/>
                    </a:ext>
                  </a:extLst>
                </a:gridCol>
                <a:gridCol w="379973">
                  <a:extLst>
                    <a:ext uri="{9D8B030D-6E8A-4147-A177-3AD203B41FA5}">
                      <a16:colId xmlns:a16="http://schemas.microsoft.com/office/drawing/2014/main" val="762192334"/>
                    </a:ext>
                  </a:extLst>
                </a:gridCol>
                <a:gridCol w="379973">
                  <a:extLst>
                    <a:ext uri="{9D8B030D-6E8A-4147-A177-3AD203B41FA5}">
                      <a16:colId xmlns:a16="http://schemas.microsoft.com/office/drawing/2014/main" val="1136968426"/>
                    </a:ext>
                  </a:extLst>
                </a:gridCol>
                <a:gridCol w="379973">
                  <a:extLst>
                    <a:ext uri="{9D8B030D-6E8A-4147-A177-3AD203B41FA5}">
                      <a16:colId xmlns:a16="http://schemas.microsoft.com/office/drawing/2014/main" val="3344073620"/>
                    </a:ext>
                  </a:extLst>
                </a:gridCol>
                <a:gridCol w="379973">
                  <a:extLst>
                    <a:ext uri="{9D8B030D-6E8A-4147-A177-3AD203B41FA5}">
                      <a16:colId xmlns:a16="http://schemas.microsoft.com/office/drawing/2014/main" val="1929181178"/>
                    </a:ext>
                  </a:extLst>
                </a:gridCol>
              </a:tblGrid>
              <a:tr h="140224">
                <a:tc>
                  <a:txBody>
                    <a:bodyPr/>
                    <a:lstStyle/>
                    <a:p>
                      <a:r>
                        <a:rPr lang="en-US" sz="700" dirty="0"/>
                        <a:t>#</a:t>
                      </a:r>
                    </a:p>
                  </a:txBody>
                  <a:tcPr marL="33682" marR="33682" marT="17288" marB="17288"/>
                </a:tc>
                <a:tc>
                  <a:txBody>
                    <a:bodyPr/>
                    <a:lstStyle/>
                    <a:p>
                      <a:r>
                        <a:rPr lang="en-US" sz="700" dirty="0"/>
                        <a:t>Gender</a:t>
                      </a:r>
                    </a:p>
                  </a:txBody>
                  <a:tcPr marL="33682" marR="33682" marT="17288" marB="17288"/>
                </a:tc>
                <a:tc>
                  <a:txBody>
                    <a:bodyPr/>
                    <a:lstStyle/>
                    <a:p>
                      <a:r>
                        <a:rPr lang="en-US" sz="700" dirty="0"/>
                        <a:t>Age</a:t>
                      </a:r>
                    </a:p>
                  </a:txBody>
                  <a:tcPr marL="33682" marR="33682" marT="17288" marB="17288"/>
                </a:tc>
                <a:tc>
                  <a:txBody>
                    <a:bodyPr/>
                    <a:lstStyle/>
                    <a:p>
                      <a:r>
                        <a:rPr lang="en-US" sz="700" dirty="0"/>
                        <a:t>Major</a:t>
                      </a:r>
                    </a:p>
                  </a:txBody>
                  <a:tcPr marL="33682" marR="33682" marT="17288" marB="17288"/>
                </a:tc>
                <a:tc>
                  <a:txBody>
                    <a:bodyPr/>
                    <a:lstStyle/>
                    <a:p>
                      <a:r>
                        <a:rPr lang="en-US" sz="700" dirty="0"/>
                        <a:t>Laptop</a:t>
                      </a:r>
                    </a:p>
                  </a:txBody>
                  <a:tcPr marL="33682" marR="33682" marT="17288" marB="17288"/>
                </a:tc>
                <a:extLst>
                  <a:ext uri="{0D108BD9-81ED-4DB2-BD59-A6C34878D82A}">
                    <a16:rowId xmlns:a16="http://schemas.microsoft.com/office/drawing/2014/main" val="2326149064"/>
                  </a:ext>
                </a:extLst>
              </a:tr>
              <a:tr h="140224">
                <a:tc>
                  <a:txBody>
                    <a:bodyPr/>
                    <a:lstStyle/>
                    <a:p>
                      <a:r>
                        <a:rPr lang="en-US" sz="700" dirty="0"/>
                        <a:t>1</a:t>
                      </a:r>
                    </a:p>
                  </a:txBody>
                  <a:tcPr marL="33682" marR="33682" marT="17288" marB="17288"/>
                </a:tc>
                <a:tc>
                  <a:txBody>
                    <a:bodyPr/>
                    <a:lstStyle/>
                    <a:p>
                      <a:r>
                        <a:rPr lang="en-US" sz="700" dirty="0"/>
                        <a:t>M</a:t>
                      </a:r>
                    </a:p>
                  </a:txBody>
                  <a:tcPr marL="33682" marR="33682" marT="17288" marB="17288"/>
                </a:tc>
                <a:tc>
                  <a:txBody>
                    <a:bodyPr/>
                    <a:lstStyle/>
                    <a:p>
                      <a:r>
                        <a:rPr lang="en-US" sz="700" dirty="0"/>
                        <a:t>22</a:t>
                      </a:r>
                    </a:p>
                  </a:txBody>
                  <a:tcPr marL="33682" marR="33682" marT="17288" marB="17288"/>
                </a:tc>
                <a:tc>
                  <a:txBody>
                    <a:bodyPr/>
                    <a:lstStyle/>
                    <a:p>
                      <a:r>
                        <a:rPr lang="en-US" sz="700" dirty="0"/>
                        <a:t>IT</a:t>
                      </a:r>
                    </a:p>
                  </a:txBody>
                  <a:tcPr marL="33682" marR="33682" marT="17288" marB="17288"/>
                </a:tc>
                <a:tc>
                  <a:txBody>
                    <a:bodyPr/>
                    <a:lstStyle/>
                    <a:p>
                      <a:r>
                        <a:rPr lang="en-US" sz="700" dirty="0"/>
                        <a:t>HP</a:t>
                      </a:r>
                    </a:p>
                  </a:txBody>
                  <a:tcPr marL="33682" marR="33682" marT="17288" marB="17288"/>
                </a:tc>
                <a:extLst>
                  <a:ext uri="{0D108BD9-81ED-4DB2-BD59-A6C34878D82A}">
                    <a16:rowId xmlns:a16="http://schemas.microsoft.com/office/drawing/2014/main" val="3146372769"/>
                  </a:ext>
                </a:extLst>
              </a:tr>
              <a:tr h="140224">
                <a:tc>
                  <a:txBody>
                    <a:bodyPr/>
                    <a:lstStyle/>
                    <a:p>
                      <a:r>
                        <a:rPr lang="en-US" sz="700" dirty="0"/>
                        <a:t>2</a:t>
                      </a:r>
                    </a:p>
                  </a:txBody>
                  <a:tcPr marL="33682" marR="33682" marT="17288" marB="17288"/>
                </a:tc>
                <a:tc>
                  <a:txBody>
                    <a:bodyPr/>
                    <a:lstStyle/>
                    <a:p>
                      <a:r>
                        <a:rPr lang="en-US" sz="700" dirty="0"/>
                        <a:t>F</a:t>
                      </a:r>
                    </a:p>
                  </a:txBody>
                  <a:tcPr marL="33682" marR="33682" marT="17288" marB="17288"/>
                </a:tc>
                <a:tc>
                  <a:txBody>
                    <a:bodyPr/>
                    <a:lstStyle/>
                    <a:p>
                      <a:r>
                        <a:rPr lang="en-US" sz="700" dirty="0"/>
                        <a:t>21</a:t>
                      </a:r>
                    </a:p>
                  </a:txBody>
                  <a:tcPr marL="33682" marR="33682" marT="17288" marB="17288"/>
                </a:tc>
                <a:tc>
                  <a:txBody>
                    <a:bodyPr/>
                    <a:lstStyle/>
                    <a:p>
                      <a:r>
                        <a:rPr lang="en-US" sz="700" dirty="0"/>
                        <a:t>IT</a:t>
                      </a:r>
                    </a:p>
                  </a:txBody>
                  <a:tcPr marL="33682" marR="33682" marT="17288" marB="17288"/>
                </a:tc>
                <a:tc>
                  <a:txBody>
                    <a:bodyPr/>
                    <a:lstStyle/>
                    <a:p>
                      <a:r>
                        <a:rPr lang="en-US" sz="700" dirty="0"/>
                        <a:t>HP</a:t>
                      </a:r>
                    </a:p>
                  </a:txBody>
                  <a:tcPr marL="33682" marR="33682" marT="17288" marB="17288"/>
                </a:tc>
                <a:extLst>
                  <a:ext uri="{0D108BD9-81ED-4DB2-BD59-A6C34878D82A}">
                    <a16:rowId xmlns:a16="http://schemas.microsoft.com/office/drawing/2014/main" val="2619782111"/>
                  </a:ext>
                </a:extLst>
              </a:tr>
              <a:tr h="140224">
                <a:tc>
                  <a:txBody>
                    <a:bodyPr/>
                    <a:lstStyle/>
                    <a:p>
                      <a:r>
                        <a:rPr lang="en-US" sz="700" dirty="0"/>
                        <a:t>4</a:t>
                      </a:r>
                    </a:p>
                  </a:txBody>
                  <a:tcPr marL="33682" marR="33682" marT="17288" marB="17288"/>
                </a:tc>
                <a:tc>
                  <a:txBody>
                    <a:bodyPr/>
                    <a:lstStyle/>
                    <a:p>
                      <a:r>
                        <a:rPr lang="en-US" sz="700" dirty="0"/>
                        <a:t>F</a:t>
                      </a:r>
                    </a:p>
                  </a:txBody>
                  <a:tcPr marL="33682" marR="33682" marT="17288" marB="17288"/>
                </a:tc>
                <a:tc>
                  <a:txBody>
                    <a:bodyPr/>
                    <a:lstStyle/>
                    <a:p>
                      <a:r>
                        <a:rPr lang="en-US" sz="700" dirty="0"/>
                        <a:t>31</a:t>
                      </a:r>
                    </a:p>
                  </a:txBody>
                  <a:tcPr marL="33682" marR="33682" marT="17288" marB="17288"/>
                </a:tc>
                <a:tc>
                  <a:txBody>
                    <a:bodyPr/>
                    <a:lstStyle/>
                    <a:p>
                      <a:r>
                        <a:rPr lang="en-US" sz="700" dirty="0"/>
                        <a:t>IT</a:t>
                      </a:r>
                    </a:p>
                  </a:txBody>
                  <a:tcPr marL="33682" marR="33682" marT="17288" marB="17288"/>
                </a:tc>
                <a:tc>
                  <a:txBody>
                    <a:bodyPr/>
                    <a:lstStyle/>
                    <a:p>
                      <a:r>
                        <a:rPr lang="en-US" sz="700" dirty="0"/>
                        <a:t>HP</a:t>
                      </a:r>
                    </a:p>
                  </a:txBody>
                  <a:tcPr marL="33682" marR="33682" marT="17288" marB="17288"/>
                </a:tc>
                <a:extLst>
                  <a:ext uri="{0D108BD9-81ED-4DB2-BD59-A6C34878D82A}">
                    <a16:rowId xmlns:a16="http://schemas.microsoft.com/office/drawing/2014/main" val="1261720076"/>
                  </a:ext>
                </a:extLst>
              </a:tr>
              <a:tr h="140224">
                <a:tc>
                  <a:txBody>
                    <a:bodyPr/>
                    <a:lstStyle/>
                    <a:p>
                      <a:r>
                        <a:rPr lang="en-US" sz="700" dirty="0"/>
                        <a:t>5</a:t>
                      </a:r>
                    </a:p>
                  </a:txBody>
                  <a:tcPr marL="33682" marR="33682" marT="17288" marB="17288"/>
                </a:tc>
                <a:tc>
                  <a:txBody>
                    <a:bodyPr/>
                    <a:lstStyle/>
                    <a:p>
                      <a:r>
                        <a:rPr lang="en-US" sz="700" dirty="0"/>
                        <a:t>M</a:t>
                      </a:r>
                    </a:p>
                  </a:txBody>
                  <a:tcPr marL="33682" marR="33682" marT="17288" marB="17288"/>
                </a:tc>
                <a:tc>
                  <a:txBody>
                    <a:bodyPr/>
                    <a:lstStyle/>
                    <a:p>
                      <a:r>
                        <a:rPr lang="en-US" sz="700" dirty="0"/>
                        <a:t>29</a:t>
                      </a:r>
                    </a:p>
                  </a:txBody>
                  <a:tcPr marL="33682" marR="33682" marT="17288" marB="17288"/>
                </a:tc>
                <a:tc>
                  <a:txBody>
                    <a:bodyPr/>
                    <a:lstStyle/>
                    <a:p>
                      <a:r>
                        <a:rPr lang="en-US" sz="700" dirty="0"/>
                        <a:t>IT</a:t>
                      </a:r>
                    </a:p>
                  </a:txBody>
                  <a:tcPr marL="33682" marR="33682" marT="17288" marB="17288"/>
                </a:tc>
                <a:tc>
                  <a:txBody>
                    <a:bodyPr/>
                    <a:lstStyle/>
                    <a:p>
                      <a:r>
                        <a:rPr lang="en-US" sz="700" dirty="0"/>
                        <a:t>HP</a:t>
                      </a:r>
                    </a:p>
                  </a:txBody>
                  <a:tcPr marL="33682" marR="33682" marT="17288" marB="17288"/>
                </a:tc>
                <a:extLst>
                  <a:ext uri="{0D108BD9-81ED-4DB2-BD59-A6C34878D82A}">
                    <a16:rowId xmlns:a16="http://schemas.microsoft.com/office/drawing/2014/main" val="2094364914"/>
                  </a:ext>
                </a:extLst>
              </a:tr>
              <a:tr h="140224">
                <a:tc>
                  <a:txBody>
                    <a:bodyPr/>
                    <a:lstStyle/>
                    <a:p>
                      <a:r>
                        <a:rPr lang="en-US" sz="700" dirty="0"/>
                        <a:t>9</a:t>
                      </a:r>
                    </a:p>
                  </a:txBody>
                  <a:tcPr marL="33682" marR="33682" marT="17288" marB="17288"/>
                </a:tc>
                <a:tc>
                  <a:txBody>
                    <a:bodyPr/>
                    <a:lstStyle/>
                    <a:p>
                      <a:r>
                        <a:rPr lang="en-US" sz="700" dirty="0"/>
                        <a:t>M</a:t>
                      </a:r>
                    </a:p>
                  </a:txBody>
                  <a:tcPr marL="33682" marR="33682" marT="17288" marB="17288"/>
                </a:tc>
                <a:tc>
                  <a:txBody>
                    <a:bodyPr/>
                    <a:lstStyle/>
                    <a:p>
                      <a:r>
                        <a:rPr lang="en-US" sz="700" dirty="0"/>
                        <a:t>25</a:t>
                      </a:r>
                    </a:p>
                  </a:txBody>
                  <a:tcPr marL="33682" marR="33682" marT="17288" marB="17288"/>
                </a:tc>
                <a:tc>
                  <a:txBody>
                    <a:bodyPr/>
                    <a:lstStyle/>
                    <a:p>
                      <a:r>
                        <a:rPr lang="en-US" sz="700" dirty="0"/>
                        <a:t>IT</a:t>
                      </a:r>
                    </a:p>
                  </a:txBody>
                  <a:tcPr marL="33682" marR="33682" marT="17288" marB="17288"/>
                </a:tc>
                <a:tc>
                  <a:txBody>
                    <a:bodyPr/>
                    <a:lstStyle/>
                    <a:p>
                      <a:r>
                        <a:rPr lang="en-US" sz="700" dirty="0"/>
                        <a:t>DELL</a:t>
                      </a:r>
                    </a:p>
                  </a:txBody>
                  <a:tcPr marL="33682" marR="33682" marT="17288" marB="17288"/>
                </a:tc>
                <a:extLst>
                  <a:ext uri="{0D108BD9-81ED-4DB2-BD59-A6C34878D82A}">
                    <a16:rowId xmlns:a16="http://schemas.microsoft.com/office/drawing/2014/main" val="3474923173"/>
                  </a:ext>
                </a:extLst>
              </a:tr>
            </a:tbl>
          </a:graphicData>
        </a:graphic>
      </p:graphicFrame>
      <p:sp>
        <p:nvSpPr>
          <p:cNvPr id="5" name="Text Placeholder 4">
            <a:extLst>
              <a:ext uri="{FF2B5EF4-FFF2-40B4-BE49-F238E27FC236}">
                <a16:creationId xmlns:a16="http://schemas.microsoft.com/office/drawing/2014/main" id="{BF76A724-E867-0383-B6D0-1109DACBA391}"/>
              </a:ext>
            </a:extLst>
          </p:cNvPr>
          <p:cNvSpPr>
            <a:spLocks noGrp="1"/>
          </p:cNvSpPr>
          <p:nvPr>
            <p:ph type="body" sz="quarter" idx="3"/>
          </p:nvPr>
        </p:nvSpPr>
        <p:spPr>
          <a:xfrm>
            <a:off x="2389691" y="1959724"/>
            <a:ext cx="2048959" cy="415770"/>
          </a:xfrm>
        </p:spPr>
        <p:txBody>
          <a:bodyPr>
            <a:normAutofit/>
          </a:bodyPr>
          <a:lstStyle/>
          <a:p>
            <a:r>
              <a:rPr lang="en-US" sz="870" dirty="0"/>
              <a:t>Splitting based on Major (Major = ENG)</a:t>
            </a:r>
          </a:p>
        </p:txBody>
      </p:sp>
      <p:graphicFrame>
        <p:nvGraphicFramePr>
          <p:cNvPr id="8" name="Content Placeholder 7">
            <a:extLst>
              <a:ext uri="{FF2B5EF4-FFF2-40B4-BE49-F238E27FC236}">
                <a16:creationId xmlns:a16="http://schemas.microsoft.com/office/drawing/2014/main" id="{3CCFAD5D-695F-B8DA-A983-7223790FD146}"/>
              </a:ext>
            </a:extLst>
          </p:cNvPr>
          <p:cNvGraphicFramePr>
            <a:graphicFrameLocks noGrp="1"/>
          </p:cNvGraphicFramePr>
          <p:nvPr>
            <p:ph sz="quarter" idx="4"/>
            <p:extLst>
              <p:ext uri="{D42A27DB-BD31-4B8C-83A1-F6EECF244321}">
                <p14:modId xmlns:p14="http://schemas.microsoft.com/office/powerpoint/2010/main" val="2091970253"/>
              </p:ext>
            </p:extLst>
          </p:nvPr>
        </p:nvGraphicFramePr>
        <p:xfrm>
          <a:off x="2389691" y="2492375"/>
          <a:ext cx="1904065" cy="847536"/>
        </p:xfrm>
        <a:graphic>
          <a:graphicData uri="http://schemas.openxmlformats.org/drawingml/2006/table">
            <a:tbl>
              <a:tblPr firstRow="1" bandRow="1">
                <a:tableStyleId>{073A0DAA-6AF3-43AB-8588-CEC1D06C72B9}</a:tableStyleId>
              </a:tblPr>
              <a:tblGrid>
                <a:gridCol w="380813">
                  <a:extLst>
                    <a:ext uri="{9D8B030D-6E8A-4147-A177-3AD203B41FA5}">
                      <a16:colId xmlns:a16="http://schemas.microsoft.com/office/drawing/2014/main" val="4257039461"/>
                    </a:ext>
                  </a:extLst>
                </a:gridCol>
                <a:gridCol w="380813">
                  <a:extLst>
                    <a:ext uri="{9D8B030D-6E8A-4147-A177-3AD203B41FA5}">
                      <a16:colId xmlns:a16="http://schemas.microsoft.com/office/drawing/2014/main" val="3541296535"/>
                    </a:ext>
                  </a:extLst>
                </a:gridCol>
                <a:gridCol w="380813">
                  <a:extLst>
                    <a:ext uri="{9D8B030D-6E8A-4147-A177-3AD203B41FA5}">
                      <a16:colId xmlns:a16="http://schemas.microsoft.com/office/drawing/2014/main" val="613743381"/>
                    </a:ext>
                  </a:extLst>
                </a:gridCol>
                <a:gridCol w="380813">
                  <a:extLst>
                    <a:ext uri="{9D8B030D-6E8A-4147-A177-3AD203B41FA5}">
                      <a16:colId xmlns:a16="http://schemas.microsoft.com/office/drawing/2014/main" val="4278596372"/>
                    </a:ext>
                  </a:extLst>
                </a:gridCol>
                <a:gridCol w="380813">
                  <a:extLst>
                    <a:ext uri="{9D8B030D-6E8A-4147-A177-3AD203B41FA5}">
                      <a16:colId xmlns:a16="http://schemas.microsoft.com/office/drawing/2014/main" val="442940012"/>
                    </a:ext>
                  </a:extLst>
                </a:gridCol>
              </a:tblGrid>
              <a:tr h="140224">
                <a:tc>
                  <a:txBody>
                    <a:bodyPr/>
                    <a:lstStyle/>
                    <a:p>
                      <a:r>
                        <a:rPr lang="en-US" sz="700" dirty="0"/>
                        <a:t>#</a:t>
                      </a:r>
                    </a:p>
                  </a:txBody>
                  <a:tcPr marL="33591" marR="33591" marT="17288" marB="17288"/>
                </a:tc>
                <a:tc>
                  <a:txBody>
                    <a:bodyPr/>
                    <a:lstStyle/>
                    <a:p>
                      <a:r>
                        <a:rPr lang="en-US" sz="700" dirty="0"/>
                        <a:t>Gender</a:t>
                      </a:r>
                    </a:p>
                  </a:txBody>
                  <a:tcPr marL="33591" marR="33591" marT="17288" marB="17288"/>
                </a:tc>
                <a:tc>
                  <a:txBody>
                    <a:bodyPr/>
                    <a:lstStyle/>
                    <a:p>
                      <a:r>
                        <a:rPr lang="en-US" sz="700" dirty="0"/>
                        <a:t>Age</a:t>
                      </a:r>
                    </a:p>
                  </a:txBody>
                  <a:tcPr marL="33591" marR="33591" marT="17288" marB="17288"/>
                </a:tc>
                <a:tc>
                  <a:txBody>
                    <a:bodyPr/>
                    <a:lstStyle/>
                    <a:p>
                      <a:r>
                        <a:rPr lang="en-US" sz="700" dirty="0"/>
                        <a:t>Major</a:t>
                      </a:r>
                    </a:p>
                  </a:txBody>
                  <a:tcPr marL="33591" marR="33591" marT="17288" marB="17288"/>
                </a:tc>
                <a:tc>
                  <a:txBody>
                    <a:bodyPr/>
                    <a:lstStyle/>
                    <a:p>
                      <a:r>
                        <a:rPr lang="en-US" sz="700" dirty="0"/>
                        <a:t>Laptop</a:t>
                      </a:r>
                    </a:p>
                  </a:txBody>
                  <a:tcPr marL="33591" marR="33591" marT="17288" marB="17288"/>
                </a:tc>
                <a:extLst>
                  <a:ext uri="{0D108BD9-81ED-4DB2-BD59-A6C34878D82A}">
                    <a16:rowId xmlns:a16="http://schemas.microsoft.com/office/drawing/2014/main" val="4212677579"/>
                  </a:ext>
                </a:extLst>
              </a:tr>
              <a:tr h="140224">
                <a:tc>
                  <a:txBody>
                    <a:bodyPr/>
                    <a:lstStyle/>
                    <a:p>
                      <a:r>
                        <a:rPr lang="en-US" sz="700" dirty="0"/>
                        <a:t>3</a:t>
                      </a:r>
                    </a:p>
                  </a:txBody>
                  <a:tcPr marL="33591" marR="33591" marT="17288" marB="17288"/>
                </a:tc>
                <a:tc>
                  <a:txBody>
                    <a:bodyPr/>
                    <a:lstStyle/>
                    <a:p>
                      <a:r>
                        <a:rPr lang="en-US" sz="700" dirty="0"/>
                        <a:t>M</a:t>
                      </a:r>
                    </a:p>
                  </a:txBody>
                  <a:tcPr marL="33591" marR="33591" marT="17288" marB="17288"/>
                </a:tc>
                <a:tc>
                  <a:txBody>
                    <a:bodyPr/>
                    <a:lstStyle/>
                    <a:p>
                      <a:r>
                        <a:rPr lang="en-US" sz="700" dirty="0"/>
                        <a:t>35</a:t>
                      </a:r>
                    </a:p>
                  </a:txBody>
                  <a:tcPr marL="33591" marR="33591" marT="17288" marB="17288"/>
                </a:tc>
                <a:tc>
                  <a:txBody>
                    <a:bodyPr/>
                    <a:lstStyle/>
                    <a:p>
                      <a:r>
                        <a:rPr lang="en-US" sz="700" dirty="0"/>
                        <a:t>ENG</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2521784455"/>
                  </a:ext>
                </a:extLst>
              </a:tr>
              <a:tr h="140224">
                <a:tc>
                  <a:txBody>
                    <a:bodyPr/>
                    <a:lstStyle/>
                    <a:p>
                      <a:r>
                        <a:rPr lang="en-US" sz="700" dirty="0"/>
                        <a:t>6</a:t>
                      </a:r>
                    </a:p>
                  </a:txBody>
                  <a:tcPr marL="33591" marR="33591" marT="17288" marB="17288"/>
                </a:tc>
                <a:tc>
                  <a:txBody>
                    <a:bodyPr/>
                    <a:lstStyle/>
                    <a:p>
                      <a:r>
                        <a:rPr lang="en-US" sz="700" dirty="0"/>
                        <a:t>F</a:t>
                      </a:r>
                    </a:p>
                  </a:txBody>
                  <a:tcPr marL="33591" marR="33591" marT="17288" marB="17288"/>
                </a:tc>
                <a:tc>
                  <a:txBody>
                    <a:bodyPr/>
                    <a:lstStyle/>
                    <a:p>
                      <a:r>
                        <a:rPr lang="en-US" sz="700" dirty="0"/>
                        <a:t>24</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1100106195"/>
                  </a:ext>
                </a:extLst>
              </a:tr>
              <a:tr h="140224">
                <a:tc>
                  <a:txBody>
                    <a:bodyPr/>
                    <a:lstStyle/>
                    <a:p>
                      <a:r>
                        <a:rPr lang="en-US" sz="700" dirty="0"/>
                        <a:t>7</a:t>
                      </a:r>
                    </a:p>
                  </a:txBody>
                  <a:tcPr marL="33591" marR="33591" marT="17288" marB="17288"/>
                </a:tc>
                <a:tc>
                  <a:txBody>
                    <a:bodyPr/>
                    <a:lstStyle/>
                    <a:p>
                      <a:r>
                        <a:rPr lang="en-US" sz="700" dirty="0"/>
                        <a:t>M</a:t>
                      </a:r>
                    </a:p>
                  </a:txBody>
                  <a:tcPr marL="33591" marR="33591" marT="17288" marB="17288"/>
                </a:tc>
                <a:tc>
                  <a:txBody>
                    <a:bodyPr/>
                    <a:lstStyle/>
                    <a:p>
                      <a:r>
                        <a:rPr lang="en-US" sz="700" dirty="0"/>
                        <a:t>34</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3136659003"/>
                  </a:ext>
                </a:extLst>
              </a:tr>
              <a:tr h="140224">
                <a:tc>
                  <a:txBody>
                    <a:bodyPr/>
                    <a:lstStyle/>
                    <a:p>
                      <a:r>
                        <a:rPr lang="en-US" sz="700" dirty="0"/>
                        <a:t>8</a:t>
                      </a:r>
                    </a:p>
                  </a:txBody>
                  <a:tcPr marL="33591" marR="33591" marT="17288" marB="17288"/>
                </a:tc>
                <a:tc>
                  <a:txBody>
                    <a:bodyPr/>
                    <a:lstStyle/>
                    <a:p>
                      <a:r>
                        <a:rPr lang="en-US" sz="700" dirty="0"/>
                        <a:t>F</a:t>
                      </a:r>
                    </a:p>
                  </a:txBody>
                  <a:tcPr marL="33591" marR="33591" marT="17288" marB="17288"/>
                </a:tc>
                <a:tc>
                  <a:txBody>
                    <a:bodyPr/>
                    <a:lstStyle/>
                    <a:p>
                      <a:r>
                        <a:rPr lang="en-US" sz="700" dirty="0"/>
                        <a:t>39</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577112946"/>
                  </a:ext>
                </a:extLst>
              </a:tr>
              <a:tr h="140224">
                <a:tc>
                  <a:txBody>
                    <a:bodyPr/>
                    <a:lstStyle/>
                    <a:p>
                      <a:r>
                        <a:rPr lang="en-US" sz="700" dirty="0"/>
                        <a:t>10</a:t>
                      </a:r>
                    </a:p>
                  </a:txBody>
                  <a:tcPr marL="33591" marR="33591" marT="17288" marB="17288"/>
                </a:tc>
                <a:tc>
                  <a:txBody>
                    <a:bodyPr/>
                    <a:lstStyle/>
                    <a:p>
                      <a:r>
                        <a:rPr lang="en-US" sz="700" dirty="0"/>
                        <a:t>F</a:t>
                      </a:r>
                    </a:p>
                  </a:txBody>
                  <a:tcPr marL="33591" marR="33591" marT="17288" marB="17288"/>
                </a:tc>
                <a:tc>
                  <a:txBody>
                    <a:bodyPr/>
                    <a:lstStyle/>
                    <a:p>
                      <a:r>
                        <a:rPr lang="en-US" sz="700" dirty="0"/>
                        <a:t>30</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226333359"/>
                  </a:ext>
                </a:extLst>
              </a:tr>
            </a:tbl>
          </a:graphicData>
        </a:graphic>
      </p:graphicFrame>
      <p:graphicFrame>
        <p:nvGraphicFramePr>
          <p:cNvPr id="4" name="Content Placeholder 5">
            <a:extLst>
              <a:ext uri="{FF2B5EF4-FFF2-40B4-BE49-F238E27FC236}">
                <a16:creationId xmlns:a16="http://schemas.microsoft.com/office/drawing/2014/main" id="{C8F31401-B67A-A2C5-6920-74635C54C582}"/>
              </a:ext>
            </a:extLst>
          </p:cNvPr>
          <p:cNvGraphicFramePr>
            <a:graphicFrameLocks/>
          </p:cNvGraphicFramePr>
          <p:nvPr>
            <p:extLst>
              <p:ext uri="{D42A27DB-BD31-4B8C-83A1-F6EECF244321}">
                <p14:modId xmlns:p14="http://schemas.microsoft.com/office/powerpoint/2010/main" val="3271090673"/>
              </p:ext>
            </p:extLst>
          </p:nvPr>
        </p:nvGraphicFramePr>
        <p:xfrm>
          <a:off x="2389090" y="291975"/>
          <a:ext cx="1903465" cy="1553816"/>
        </p:xfrm>
        <a:graphic>
          <a:graphicData uri="http://schemas.openxmlformats.org/drawingml/2006/table">
            <a:tbl>
              <a:tblPr firstRow="1" bandRow="1">
                <a:tableStyleId>{073A0DAA-6AF3-43AB-8588-CEC1D06C72B9}</a:tableStyleId>
              </a:tblPr>
              <a:tblGrid>
                <a:gridCol w="380693">
                  <a:extLst>
                    <a:ext uri="{9D8B030D-6E8A-4147-A177-3AD203B41FA5}">
                      <a16:colId xmlns:a16="http://schemas.microsoft.com/office/drawing/2014/main" val="788240184"/>
                    </a:ext>
                  </a:extLst>
                </a:gridCol>
                <a:gridCol w="380693">
                  <a:extLst>
                    <a:ext uri="{9D8B030D-6E8A-4147-A177-3AD203B41FA5}">
                      <a16:colId xmlns:a16="http://schemas.microsoft.com/office/drawing/2014/main" val="2836701279"/>
                    </a:ext>
                  </a:extLst>
                </a:gridCol>
                <a:gridCol w="380693">
                  <a:extLst>
                    <a:ext uri="{9D8B030D-6E8A-4147-A177-3AD203B41FA5}">
                      <a16:colId xmlns:a16="http://schemas.microsoft.com/office/drawing/2014/main" val="4039113978"/>
                    </a:ext>
                  </a:extLst>
                </a:gridCol>
                <a:gridCol w="380693">
                  <a:extLst>
                    <a:ext uri="{9D8B030D-6E8A-4147-A177-3AD203B41FA5}">
                      <a16:colId xmlns:a16="http://schemas.microsoft.com/office/drawing/2014/main" val="985213099"/>
                    </a:ext>
                  </a:extLst>
                </a:gridCol>
                <a:gridCol w="380693">
                  <a:extLst>
                    <a:ext uri="{9D8B030D-6E8A-4147-A177-3AD203B41FA5}">
                      <a16:colId xmlns:a16="http://schemas.microsoft.com/office/drawing/2014/main" val="3429123646"/>
                    </a:ext>
                  </a:extLst>
                </a:gridCol>
              </a:tblGrid>
              <a:tr h="140224">
                <a:tc>
                  <a:txBody>
                    <a:bodyPr/>
                    <a:lstStyle/>
                    <a:p>
                      <a:r>
                        <a:rPr lang="en-US" sz="700" dirty="0"/>
                        <a:t>#</a:t>
                      </a:r>
                    </a:p>
                  </a:txBody>
                  <a:tcPr marL="33591" marR="33591" marT="17288" marB="17288"/>
                </a:tc>
                <a:tc>
                  <a:txBody>
                    <a:bodyPr/>
                    <a:lstStyle/>
                    <a:p>
                      <a:r>
                        <a:rPr lang="en-US" sz="700" dirty="0"/>
                        <a:t>Gender</a:t>
                      </a:r>
                    </a:p>
                  </a:txBody>
                  <a:tcPr marL="33591" marR="33591" marT="17288" marB="17288"/>
                </a:tc>
                <a:tc>
                  <a:txBody>
                    <a:bodyPr/>
                    <a:lstStyle/>
                    <a:p>
                      <a:r>
                        <a:rPr lang="en-US" sz="700" dirty="0"/>
                        <a:t>Age</a:t>
                      </a:r>
                    </a:p>
                  </a:txBody>
                  <a:tcPr marL="33591" marR="33591" marT="17288" marB="17288"/>
                </a:tc>
                <a:tc>
                  <a:txBody>
                    <a:bodyPr/>
                    <a:lstStyle/>
                    <a:p>
                      <a:r>
                        <a:rPr lang="en-US" sz="700" dirty="0"/>
                        <a:t>Major</a:t>
                      </a:r>
                    </a:p>
                  </a:txBody>
                  <a:tcPr marL="33591" marR="33591" marT="17288" marB="17288"/>
                </a:tc>
                <a:tc>
                  <a:txBody>
                    <a:bodyPr/>
                    <a:lstStyle/>
                    <a:p>
                      <a:r>
                        <a:rPr lang="en-US" sz="700" dirty="0"/>
                        <a:t>Laptop</a:t>
                      </a:r>
                    </a:p>
                  </a:txBody>
                  <a:tcPr marL="33591" marR="33591" marT="17288" marB="17288"/>
                </a:tc>
                <a:extLst>
                  <a:ext uri="{0D108BD9-81ED-4DB2-BD59-A6C34878D82A}">
                    <a16:rowId xmlns:a16="http://schemas.microsoft.com/office/drawing/2014/main" val="2198923234"/>
                  </a:ext>
                </a:extLst>
              </a:tr>
              <a:tr h="140224">
                <a:tc>
                  <a:txBody>
                    <a:bodyPr/>
                    <a:lstStyle/>
                    <a:p>
                      <a:r>
                        <a:rPr lang="en-US" sz="700" dirty="0"/>
                        <a:t>1</a:t>
                      </a:r>
                    </a:p>
                  </a:txBody>
                  <a:tcPr marL="33591" marR="33591" marT="17288" marB="17288"/>
                </a:tc>
                <a:tc>
                  <a:txBody>
                    <a:bodyPr/>
                    <a:lstStyle/>
                    <a:p>
                      <a:r>
                        <a:rPr lang="en-US" sz="700" dirty="0"/>
                        <a:t>M</a:t>
                      </a:r>
                    </a:p>
                  </a:txBody>
                  <a:tcPr marL="33591" marR="33591" marT="17288" marB="17288"/>
                </a:tc>
                <a:tc>
                  <a:txBody>
                    <a:bodyPr/>
                    <a:lstStyle/>
                    <a:p>
                      <a:r>
                        <a:rPr lang="en-US" sz="700" dirty="0"/>
                        <a:t>22</a:t>
                      </a:r>
                    </a:p>
                  </a:txBody>
                  <a:tcPr marL="33591" marR="33591" marT="17288" marB="17288"/>
                </a:tc>
                <a:tc>
                  <a:txBody>
                    <a:bodyPr/>
                    <a:lstStyle/>
                    <a:p>
                      <a:r>
                        <a:rPr lang="en-US" sz="700" dirty="0"/>
                        <a:t>IT</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609614452"/>
                  </a:ext>
                </a:extLst>
              </a:tr>
              <a:tr h="140224">
                <a:tc>
                  <a:txBody>
                    <a:bodyPr/>
                    <a:lstStyle/>
                    <a:p>
                      <a:r>
                        <a:rPr lang="en-US" sz="700" dirty="0"/>
                        <a:t>2</a:t>
                      </a:r>
                    </a:p>
                  </a:txBody>
                  <a:tcPr marL="33591" marR="33591" marT="17288" marB="17288"/>
                </a:tc>
                <a:tc>
                  <a:txBody>
                    <a:bodyPr/>
                    <a:lstStyle/>
                    <a:p>
                      <a:r>
                        <a:rPr lang="en-US" sz="700" dirty="0"/>
                        <a:t>F</a:t>
                      </a:r>
                    </a:p>
                  </a:txBody>
                  <a:tcPr marL="33591" marR="33591" marT="17288" marB="17288"/>
                </a:tc>
                <a:tc>
                  <a:txBody>
                    <a:bodyPr/>
                    <a:lstStyle/>
                    <a:p>
                      <a:r>
                        <a:rPr lang="en-US" sz="700" dirty="0"/>
                        <a:t>21</a:t>
                      </a:r>
                    </a:p>
                  </a:txBody>
                  <a:tcPr marL="33591" marR="33591" marT="17288" marB="17288"/>
                </a:tc>
                <a:tc>
                  <a:txBody>
                    <a:bodyPr/>
                    <a:lstStyle/>
                    <a:p>
                      <a:r>
                        <a:rPr lang="en-US" sz="700" dirty="0"/>
                        <a:t>IT</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4294672935"/>
                  </a:ext>
                </a:extLst>
              </a:tr>
              <a:tr h="140224">
                <a:tc>
                  <a:txBody>
                    <a:bodyPr/>
                    <a:lstStyle/>
                    <a:p>
                      <a:r>
                        <a:rPr lang="en-US" sz="700" dirty="0"/>
                        <a:t>3</a:t>
                      </a:r>
                    </a:p>
                  </a:txBody>
                  <a:tcPr marL="33591" marR="33591" marT="17288" marB="17288"/>
                </a:tc>
                <a:tc>
                  <a:txBody>
                    <a:bodyPr/>
                    <a:lstStyle/>
                    <a:p>
                      <a:r>
                        <a:rPr lang="en-US" sz="700" dirty="0"/>
                        <a:t>M</a:t>
                      </a:r>
                    </a:p>
                  </a:txBody>
                  <a:tcPr marL="33591" marR="33591" marT="17288" marB="17288"/>
                </a:tc>
                <a:tc>
                  <a:txBody>
                    <a:bodyPr/>
                    <a:lstStyle/>
                    <a:p>
                      <a:r>
                        <a:rPr lang="en-US" sz="700" dirty="0"/>
                        <a:t>35</a:t>
                      </a:r>
                    </a:p>
                  </a:txBody>
                  <a:tcPr marL="33591" marR="33591" marT="17288" marB="17288"/>
                </a:tc>
                <a:tc>
                  <a:txBody>
                    <a:bodyPr/>
                    <a:lstStyle/>
                    <a:p>
                      <a:r>
                        <a:rPr lang="en-US" sz="700" dirty="0"/>
                        <a:t>ENG</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3462134347"/>
                  </a:ext>
                </a:extLst>
              </a:tr>
              <a:tr h="140224">
                <a:tc>
                  <a:txBody>
                    <a:bodyPr/>
                    <a:lstStyle/>
                    <a:p>
                      <a:r>
                        <a:rPr lang="en-US" sz="700" dirty="0"/>
                        <a:t>4</a:t>
                      </a:r>
                    </a:p>
                  </a:txBody>
                  <a:tcPr marL="33591" marR="33591" marT="17288" marB="17288"/>
                </a:tc>
                <a:tc>
                  <a:txBody>
                    <a:bodyPr/>
                    <a:lstStyle/>
                    <a:p>
                      <a:r>
                        <a:rPr lang="en-US" sz="700" dirty="0"/>
                        <a:t>F</a:t>
                      </a:r>
                    </a:p>
                  </a:txBody>
                  <a:tcPr marL="33591" marR="33591" marT="17288" marB="17288"/>
                </a:tc>
                <a:tc>
                  <a:txBody>
                    <a:bodyPr/>
                    <a:lstStyle/>
                    <a:p>
                      <a:r>
                        <a:rPr lang="en-US" sz="700" dirty="0"/>
                        <a:t>31</a:t>
                      </a:r>
                    </a:p>
                  </a:txBody>
                  <a:tcPr marL="33591" marR="33591" marT="17288" marB="17288"/>
                </a:tc>
                <a:tc>
                  <a:txBody>
                    <a:bodyPr/>
                    <a:lstStyle/>
                    <a:p>
                      <a:r>
                        <a:rPr lang="en-US" sz="700" dirty="0"/>
                        <a:t>IT</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3628126463"/>
                  </a:ext>
                </a:extLst>
              </a:tr>
              <a:tr h="140224">
                <a:tc>
                  <a:txBody>
                    <a:bodyPr/>
                    <a:lstStyle/>
                    <a:p>
                      <a:r>
                        <a:rPr lang="en-US" sz="700" dirty="0"/>
                        <a:t>5</a:t>
                      </a:r>
                    </a:p>
                  </a:txBody>
                  <a:tcPr marL="33591" marR="33591" marT="17288" marB="17288"/>
                </a:tc>
                <a:tc>
                  <a:txBody>
                    <a:bodyPr/>
                    <a:lstStyle/>
                    <a:p>
                      <a:r>
                        <a:rPr lang="en-US" sz="700" dirty="0"/>
                        <a:t>M</a:t>
                      </a:r>
                    </a:p>
                  </a:txBody>
                  <a:tcPr marL="33591" marR="33591" marT="17288" marB="17288"/>
                </a:tc>
                <a:tc>
                  <a:txBody>
                    <a:bodyPr/>
                    <a:lstStyle/>
                    <a:p>
                      <a:r>
                        <a:rPr lang="en-US" sz="700" dirty="0"/>
                        <a:t>29</a:t>
                      </a:r>
                    </a:p>
                  </a:txBody>
                  <a:tcPr marL="33591" marR="33591" marT="17288" marB="17288"/>
                </a:tc>
                <a:tc>
                  <a:txBody>
                    <a:bodyPr/>
                    <a:lstStyle/>
                    <a:p>
                      <a:r>
                        <a:rPr lang="en-US" sz="700" dirty="0"/>
                        <a:t>IT</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2291867911"/>
                  </a:ext>
                </a:extLst>
              </a:tr>
              <a:tr h="140224">
                <a:tc>
                  <a:txBody>
                    <a:bodyPr/>
                    <a:lstStyle/>
                    <a:p>
                      <a:r>
                        <a:rPr lang="en-US" sz="700" dirty="0"/>
                        <a:t>6</a:t>
                      </a:r>
                    </a:p>
                  </a:txBody>
                  <a:tcPr marL="33591" marR="33591" marT="17288" marB="17288"/>
                </a:tc>
                <a:tc>
                  <a:txBody>
                    <a:bodyPr/>
                    <a:lstStyle/>
                    <a:p>
                      <a:r>
                        <a:rPr lang="en-US" sz="700" dirty="0"/>
                        <a:t>F</a:t>
                      </a:r>
                    </a:p>
                  </a:txBody>
                  <a:tcPr marL="33591" marR="33591" marT="17288" marB="17288"/>
                </a:tc>
                <a:tc>
                  <a:txBody>
                    <a:bodyPr/>
                    <a:lstStyle/>
                    <a:p>
                      <a:r>
                        <a:rPr lang="en-US" sz="700" dirty="0"/>
                        <a:t>24</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580648062"/>
                  </a:ext>
                </a:extLst>
              </a:tr>
              <a:tr h="140224">
                <a:tc>
                  <a:txBody>
                    <a:bodyPr/>
                    <a:lstStyle/>
                    <a:p>
                      <a:r>
                        <a:rPr lang="en-US" sz="700" dirty="0"/>
                        <a:t>7</a:t>
                      </a:r>
                    </a:p>
                  </a:txBody>
                  <a:tcPr marL="33591" marR="33591" marT="17288" marB="17288"/>
                </a:tc>
                <a:tc>
                  <a:txBody>
                    <a:bodyPr/>
                    <a:lstStyle/>
                    <a:p>
                      <a:r>
                        <a:rPr lang="en-US" sz="700" dirty="0"/>
                        <a:t>M</a:t>
                      </a:r>
                    </a:p>
                  </a:txBody>
                  <a:tcPr marL="33591" marR="33591" marT="17288" marB="17288"/>
                </a:tc>
                <a:tc>
                  <a:txBody>
                    <a:bodyPr/>
                    <a:lstStyle/>
                    <a:p>
                      <a:r>
                        <a:rPr lang="en-US" sz="700" dirty="0"/>
                        <a:t>34</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798006990"/>
                  </a:ext>
                </a:extLst>
              </a:tr>
              <a:tr h="140224">
                <a:tc>
                  <a:txBody>
                    <a:bodyPr/>
                    <a:lstStyle/>
                    <a:p>
                      <a:r>
                        <a:rPr lang="en-US" sz="700" dirty="0"/>
                        <a:t>8</a:t>
                      </a:r>
                    </a:p>
                  </a:txBody>
                  <a:tcPr marL="33591" marR="33591" marT="17288" marB="17288"/>
                </a:tc>
                <a:tc>
                  <a:txBody>
                    <a:bodyPr/>
                    <a:lstStyle/>
                    <a:p>
                      <a:r>
                        <a:rPr lang="en-US" sz="700" dirty="0"/>
                        <a:t>F</a:t>
                      </a:r>
                    </a:p>
                  </a:txBody>
                  <a:tcPr marL="33591" marR="33591" marT="17288" marB="17288"/>
                </a:tc>
                <a:tc>
                  <a:txBody>
                    <a:bodyPr/>
                    <a:lstStyle/>
                    <a:p>
                      <a:r>
                        <a:rPr lang="en-US" sz="700" dirty="0"/>
                        <a:t>39</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4264435969"/>
                  </a:ext>
                </a:extLst>
              </a:tr>
              <a:tr h="140224">
                <a:tc>
                  <a:txBody>
                    <a:bodyPr/>
                    <a:lstStyle/>
                    <a:p>
                      <a:r>
                        <a:rPr lang="en-US" sz="700" dirty="0"/>
                        <a:t>9</a:t>
                      </a:r>
                    </a:p>
                  </a:txBody>
                  <a:tcPr marL="33591" marR="33591" marT="17288" marB="17288"/>
                </a:tc>
                <a:tc>
                  <a:txBody>
                    <a:bodyPr/>
                    <a:lstStyle/>
                    <a:p>
                      <a:r>
                        <a:rPr lang="en-US" sz="700" dirty="0"/>
                        <a:t>M</a:t>
                      </a:r>
                    </a:p>
                  </a:txBody>
                  <a:tcPr marL="33591" marR="33591" marT="17288" marB="17288"/>
                </a:tc>
                <a:tc>
                  <a:txBody>
                    <a:bodyPr/>
                    <a:lstStyle/>
                    <a:p>
                      <a:r>
                        <a:rPr lang="en-US" sz="700" dirty="0"/>
                        <a:t>25</a:t>
                      </a:r>
                    </a:p>
                  </a:txBody>
                  <a:tcPr marL="33591" marR="33591" marT="17288" marB="17288"/>
                </a:tc>
                <a:tc>
                  <a:txBody>
                    <a:bodyPr/>
                    <a:lstStyle/>
                    <a:p>
                      <a:r>
                        <a:rPr lang="en-US" sz="700" dirty="0"/>
                        <a:t>IT</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4223838446"/>
                  </a:ext>
                </a:extLst>
              </a:tr>
              <a:tr h="140224">
                <a:tc>
                  <a:txBody>
                    <a:bodyPr/>
                    <a:lstStyle/>
                    <a:p>
                      <a:r>
                        <a:rPr lang="en-US" sz="700" dirty="0"/>
                        <a:t>10</a:t>
                      </a:r>
                    </a:p>
                  </a:txBody>
                  <a:tcPr marL="33591" marR="33591" marT="17288" marB="17288"/>
                </a:tc>
                <a:tc>
                  <a:txBody>
                    <a:bodyPr/>
                    <a:lstStyle/>
                    <a:p>
                      <a:r>
                        <a:rPr lang="en-US" sz="700" dirty="0"/>
                        <a:t>F</a:t>
                      </a:r>
                    </a:p>
                  </a:txBody>
                  <a:tcPr marL="33591" marR="33591" marT="17288" marB="17288"/>
                </a:tc>
                <a:tc>
                  <a:txBody>
                    <a:bodyPr/>
                    <a:lstStyle/>
                    <a:p>
                      <a:r>
                        <a:rPr lang="en-US" sz="700" dirty="0"/>
                        <a:t>30</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2970520957"/>
                  </a:ext>
                </a:extLst>
              </a:tr>
            </a:tbl>
          </a:graphicData>
        </a:graphic>
      </p:graphicFrame>
      <p:sp>
        <p:nvSpPr>
          <p:cNvPr id="6" name="Footer Placeholder 5">
            <a:extLst>
              <a:ext uri="{FF2B5EF4-FFF2-40B4-BE49-F238E27FC236}">
                <a16:creationId xmlns:a16="http://schemas.microsoft.com/office/drawing/2014/main" id="{F6E22B06-569A-0188-496E-5D810B0DB09F}"/>
              </a:ext>
            </a:extLst>
          </p:cNvPr>
          <p:cNvSpPr>
            <a:spLocks noGrp="1"/>
          </p:cNvSpPr>
          <p:nvPr>
            <p:ph type="ftr" sz="quarter" idx="11"/>
          </p:nvPr>
        </p:nvSpPr>
        <p:spPr/>
        <p:txBody>
          <a:bodyPr/>
          <a:lstStyle/>
          <a:p>
            <a:r>
              <a:rPr lang="en-US"/>
              <a:t>Dr. Malak Abdullah</a:t>
            </a:r>
          </a:p>
        </p:txBody>
      </p:sp>
    </p:spTree>
    <p:extLst>
      <p:ext uri="{BB962C8B-B14F-4D97-AF65-F5344CB8AC3E}">
        <p14:creationId xmlns:p14="http://schemas.microsoft.com/office/powerpoint/2010/main" val="2929474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7FD6-E2A7-9047-BBA8-7FF334C161B5}"/>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3BD5B56D-C165-FC49-B02D-AD03AE1A8012}"/>
              </a:ext>
            </a:extLst>
          </p:cNvPr>
          <p:cNvSpPr>
            <a:spLocks noGrp="1"/>
          </p:cNvSpPr>
          <p:nvPr>
            <p:ph idx="1"/>
          </p:nvPr>
        </p:nvSpPr>
        <p:spPr>
          <a:xfrm>
            <a:off x="95250" y="663575"/>
            <a:ext cx="4305761" cy="507831"/>
          </a:xfrm>
        </p:spPr>
        <p:txBody>
          <a:bodyPr/>
          <a:lstStyle/>
          <a:p>
            <a:r>
              <a:rPr lang="en-US" dirty="0"/>
              <a:t>A decision tree is a tree where each node represents a feature (attribute), each link (branch) represents a decision(rule) and each leaf represents an outcome (categorical or continues value).</a:t>
            </a:r>
          </a:p>
        </p:txBody>
      </p:sp>
      <p:sp>
        <p:nvSpPr>
          <p:cNvPr id="7" name="Footer Placeholder 6">
            <a:extLst>
              <a:ext uri="{FF2B5EF4-FFF2-40B4-BE49-F238E27FC236}">
                <a16:creationId xmlns:a16="http://schemas.microsoft.com/office/drawing/2014/main" id="{E17DDB51-CD34-8844-8FE1-9D58F58F4563}"/>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9" name="Picture 8" descr="A diagram of a tree&#10;&#10;Description automatically generated">
            <a:extLst>
              <a:ext uri="{FF2B5EF4-FFF2-40B4-BE49-F238E27FC236}">
                <a16:creationId xmlns:a16="http://schemas.microsoft.com/office/drawing/2014/main" id="{D84F5DF5-CDBF-3224-DCB5-00C60302B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631" y="1355785"/>
            <a:ext cx="3756837" cy="2075652"/>
          </a:xfrm>
          <a:prstGeom prst="rect">
            <a:avLst/>
          </a:prstGeom>
        </p:spPr>
      </p:pic>
    </p:spTree>
    <p:extLst>
      <p:ext uri="{BB962C8B-B14F-4D97-AF65-F5344CB8AC3E}">
        <p14:creationId xmlns:p14="http://schemas.microsoft.com/office/powerpoint/2010/main" val="3781778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2872EB-A9B8-F89B-4B7F-E3614A260174}"/>
              </a:ext>
            </a:extLst>
          </p:cNvPr>
          <p:cNvSpPr>
            <a:spLocks noGrp="1"/>
          </p:cNvSpPr>
          <p:nvPr>
            <p:ph type="title"/>
          </p:nvPr>
        </p:nvSpPr>
        <p:spPr/>
        <p:txBody>
          <a:bodyPr/>
          <a:lstStyle/>
          <a:p>
            <a:r>
              <a:rPr lang="en-US" b="1" dirty="0"/>
              <a:t>Dataset Splitting</a:t>
            </a:r>
          </a:p>
        </p:txBody>
      </p:sp>
      <p:sp>
        <p:nvSpPr>
          <p:cNvPr id="8" name="Content Placeholder 7">
            <a:extLst>
              <a:ext uri="{FF2B5EF4-FFF2-40B4-BE49-F238E27FC236}">
                <a16:creationId xmlns:a16="http://schemas.microsoft.com/office/drawing/2014/main" id="{E6F68056-3CAF-EB77-2328-4086544B1A55}"/>
              </a:ext>
            </a:extLst>
          </p:cNvPr>
          <p:cNvSpPr>
            <a:spLocks noGrp="1"/>
          </p:cNvSpPr>
          <p:nvPr>
            <p:ph idx="1"/>
          </p:nvPr>
        </p:nvSpPr>
        <p:spPr>
          <a:xfrm>
            <a:off x="323850" y="739775"/>
            <a:ext cx="3766820" cy="2438400"/>
          </a:xfrm>
        </p:spPr>
        <p:txBody>
          <a:bodyPr>
            <a:normAutofit/>
          </a:bodyPr>
          <a:lstStyle/>
          <a:p>
            <a:r>
              <a:rPr lang="en-US" dirty="0"/>
              <a:t>Which one of the above splits did result in the purest datasets?</a:t>
            </a:r>
          </a:p>
          <a:p>
            <a:endParaRPr lang="en-US" dirty="0"/>
          </a:p>
          <a:p>
            <a:r>
              <a:rPr lang="en-US" dirty="0"/>
              <a:t>It is obvious that splitting based on the </a:t>
            </a:r>
            <a:r>
              <a:rPr lang="en-US" b="1" dirty="0"/>
              <a:t>Major</a:t>
            </a:r>
            <a:r>
              <a:rPr lang="en-US" dirty="0"/>
              <a:t> resulted in the purest datasets.</a:t>
            </a:r>
          </a:p>
          <a:p>
            <a:endParaRPr lang="en-US" dirty="0"/>
          </a:p>
          <a:p>
            <a:r>
              <a:rPr lang="en-US" dirty="0"/>
              <a:t>It is because every smaller dataset almost has identical elements.</a:t>
            </a:r>
          </a:p>
          <a:p>
            <a:endParaRPr lang="en-US" dirty="0"/>
          </a:p>
          <a:p>
            <a:r>
              <a:rPr lang="en-US" dirty="0"/>
              <a:t>That is why we had a more efficient decision tree when we initially used the Major to build the decision tree.</a:t>
            </a:r>
          </a:p>
          <a:p>
            <a:endParaRPr lang="en-US" dirty="0"/>
          </a:p>
          <a:p>
            <a:r>
              <a:rPr lang="en-US" u="sng" dirty="0"/>
              <a:t>The key factor we use to specify the sequence of features to build the decision tree is the </a:t>
            </a:r>
            <a:r>
              <a:rPr lang="en-US" b="1" u="sng" dirty="0"/>
              <a:t>Dataset Purity when Splitting the Dataset</a:t>
            </a:r>
            <a:r>
              <a:rPr lang="en-US" u="sng" dirty="0"/>
              <a:t>.</a:t>
            </a:r>
          </a:p>
        </p:txBody>
      </p:sp>
      <p:sp>
        <p:nvSpPr>
          <p:cNvPr id="2" name="Footer Placeholder 1">
            <a:extLst>
              <a:ext uri="{FF2B5EF4-FFF2-40B4-BE49-F238E27FC236}">
                <a16:creationId xmlns:a16="http://schemas.microsoft.com/office/drawing/2014/main" id="{6660C106-EAF2-2A5F-98E3-2A945D681BBE}"/>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1875426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2210-B2F8-7DD1-AB59-38D1EBAF9E33}"/>
              </a:ext>
            </a:extLst>
          </p:cNvPr>
          <p:cNvSpPr>
            <a:spLocks noGrp="1"/>
          </p:cNvSpPr>
          <p:nvPr>
            <p:ph type="title"/>
          </p:nvPr>
        </p:nvSpPr>
        <p:spPr/>
        <p:txBody>
          <a:bodyPr/>
          <a:lstStyle/>
          <a:p>
            <a:r>
              <a:rPr lang="en-US" b="1" dirty="0"/>
              <a:t>Attribute Selection Measures</a:t>
            </a:r>
          </a:p>
        </p:txBody>
      </p:sp>
      <p:sp>
        <p:nvSpPr>
          <p:cNvPr id="3" name="Content Placeholder 2">
            <a:extLst>
              <a:ext uri="{FF2B5EF4-FFF2-40B4-BE49-F238E27FC236}">
                <a16:creationId xmlns:a16="http://schemas.microsoft.com/office/drawing/2014/main" id="{427F7518-64CC-7F15-88EB-401FA593E455}"/>
              </a:ext>
            </a:extLst>
          </p:cNvPr>
          <p:cNvSpPr>
            <a:spLocks noGrp="1"/>
          </p:cNvSpPr>
          <p:nvPr>
            <p:ph idx="1"/>
          </p:nvPr>
        </p:nvSpPr>
        <p:spPr>
          <a:xfrm>
            <a:off x="323850" y="587375"/>
            <a:ext cx="3962400" cy="2539157"/>
          </a:xfrm>
        </p:spPr>
        <p:txBody>
          <a:bodyPr/>
          <a:lstStyle/>
          <a:p>
            <a:r>
              <a:rPr lang="en-US" dirty="0"/>
              <a:t>There are several measures that could be used to select the attributes (Features) to split the dataset.</a:t>
            </a:r>
          </a:p>
          <a:p>
            <a:endParaRPr lang="en-US" dirty="0"/>
          </a:p>
          <a:p>
            <a:r>
              <a:rPr lang="en-US" dirty="0"/>
              <a:t>These measures are called Attribute Selection Measures.</a:t>
            </a:r>
          </a:p>
          <a:p>
            <a:r>
              <a:rPr lang="en-US" dirty="0"/>
              <a:t>Such measures should assign a rank (Or score) to each feature. </a:t>
            </a:r>
          </a:p>
          <a:p>
            <a:endParaRPr lang="en-US" dirty="0"/>
          </a:p>
          <a:p>
            <a:r>
              <a:rPr lang="en-US" dirty="0"/>
              <a:t>This rank (Score) will determine the next splitting attribute.</a:t>
            </a:r>
          </a:p>
          <a:p>
            <a:endParaRPr lang="en-US" dirty="0"/>
          </a:p>
          <a:p>
            <a:endParaRPr lang="en-US" dirty="0"/>
          </a:p>
          <a:p>
            <a:r>
              <a:rPr lang="en-US" dirty="0"/>
              <a:t>Most popular Attribute Selection Measures:</a:t>
            </a:r>
          </a:p>
          <a:p>
            <a:pPr marL="628650" lvl="1" indent="-171450">
              <a:buFont typeface="Arial" panose="020B0604020202020204" pitchFamily="34" charset="0"/>
              <a:buChar char="•"/>
            </a:pPr>
            <a:r>
              <a:rPr lang="en-US" sz="1100" dirty="0"/>
              <a:t>Information Gain (IG)</a:t>
            </a:r>
          </a:p>
          <a:p>
            <a:pPr marL="628650" lvl="1" indent="-171450">
              <a:buFont typeface="Arial" panose="020B0604020202020204" pitchFamily="34" charset="0"/>
              <a:buChar char="•"/>
            </a:pPr>
            <a:r>
              <a:rPr lang="en-US" sz="1100" dirty="0"/>
              <a:t>Gini-Index</a:t>
            </a:r>
          </a:p>
          <a:p>
            <a:pPr marL="628650" lvl="1" indent="-171450">
              <a:buFont typeface="Arial" panose="020B0604020202020204" pitchFamily="34" charset="0"/>
              <a:buChar char="•"/>
            </a:pPr>
            <a:r>
              <a:rPr lang="en-US" sz="1100" dirty="0"/>
              <a:t>Chi-Square</a:t>
            </a:r>
          </a:p>
          <a:p>
            <a:endParaRPr lang="en-US" dirty="0"/>
          </a:p>
          <a:p>
            <a:endParaRPr lang="en-US" dirty="0"/>
          </a:p>
        </p:txBody>
      </p:sp>
      <p:sp>
        <p:nvSpPr>
          <p:cNvPr id="4" name="Footer Placeholder 3">
            <a:extLst>
              <a:ext uri="{FF2B5EF4-FFF2-40B4-BE49-F238E27FC236}">
                <a16:creationId xmlns:a16="http://schemas.microsoft.com/office/drawing/2014/main" id="{69EA0E56-9675-3C54-C217-3E25A50A5059}"/>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31999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D16AA-B2DC-6D48-8EAA-0261CC0C5A64}"/>
              </a:ext>
            </a:extLst>
          </p:cNvPr>
          <p:cNvSpPr>
            <a:spLocks noGrp="1"/>
          </p:cNvSpPr>
          <p:nvPr>
            <p:ph type="title"/>
          </p:nvPr>
        </p:nvSpPr>
        <p:spPr/>
        <p:txBody>
          <a:bodyPr/>
          <a:lstStyle/>
          <a:p>
            <a:r>
              <a:rPr lang="en-US" b="1" dirty="0"/>
              <a:t>CART</a:t>
            </a:r>
            <a:r>
              <a:rPr lang="en-US" dirty="0"/>
              <a:t> &amp; </a:t>
            </a:r>
            <a:r>
              <a:rPr lang="en-US" b="1" dirty="0"/>
              <a:t>ID3</a:t>
            </a:r>
          </a:p>
        </p:txBody>
      </p:sp>
      <p:sp>
        <p:nvSpPr>
          <p:cNvPr id="3" name="Content Placeholder 2">
            <a:extLst>
              <a:ext uri="{FF2B5EF4-FFF2-40B4-BE49-F238E27FC236}">
                <a16:creationId xmlns:a16="http://schemas.microsoft.com/office/drawing/2014/main" id="{91E98280-4AD4-4A40-820A-70444D62075B}"/>
              </a:ext>
            </a:extLst>
          </p:cNvPr>
          <p:cNvSpPr>
            <a:spLocks noGrp="1"/>
          </p:cNvSpPr>
          <p:nvPr>
            <p:ph idx="1"/>
          </p:nvPr>
        </p:nvSpPr>
        <p:spPr>
          <a:xfrm>
            <a:off x="420115" y="690715"/>
            <a:ext cx="3766820" cy="1184940"/>
          </a:xfrm>
        </p:spPr>
        <p:txBody>
          <a:bodyPr/>
          <a:lstStyle/>
          <a:p>
            <a:r>
              <a:rPr lang="en-US" dirty="0"/>
              <a:t>Scikit-Learn uses the </a:t>
            </a:r>
            <a:r>
              <a:rPr lang="en-US" b="1" dirty="0"/>
              <a:t>CART</a:t>
            </a:r>
            <a:r>
              <a:rPr lang="en-US" dirty="0"/>
              <a:t> algorithm by default, which produces only binary trees: non-leaf nodes always </a:t>
            </a:r>
            <a:r>
              <a:rPr lang="en-US" b="1" dirty="0"/>
              <a:t>have two children </a:t>
            </a:r>
            <a:r>
              <a:rPr lang="en-US" dirty="0"/>
              <a:t>(i.e., questions only have yes/no answers). </a:t>
            </a:r>
          </a:p>
          <a:p>
            <a:endParaRPr lang="en-US" dirty="0"/>
          </a:p>
          <a:p>
            <a:r>
              <a:rPr lang="en-US" dirty="0"/>
              <a:t>Other algorithms, such as </a:t>
            </a:r>
            <a:r>
              <a:rPr lang="en-US" b="1" dirty="0"/>
              <a:t>ID3</a:t>
            </a:r>
            <a:r>
              <a:rPr lang="en-US" dirty="0"/>
              <a:t>, can produce Decision Trees with nodes that have more than two children.</a:t>
            </a:r>
          </a:p>
          <a:p>
            <a:endParaRPr lang="en-US" dirty="0"/>
          </a:p>
        </p:txBody>
      </p:sp>
      <p:sp>
        <p:nvSpPr>
          <p:cNvPr id="5" name="Footer Placeholder 4">
            <a:extLst>
              <a:ext uri="{FF2B5EF4-FFF2-40B4-BE49-F238E27FC236}">
                <a16:creationId xmlns:a16="http://schemas.microsoft.com/office/drawing/2014/main" id="{D478BD42-A85D-B447-A7F2-9C8795DC2FC3}"/>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7" name="Picture 6">
            <a:extLst>
              <a:ext uri="{FF2B5EF4-FFF2-40B4-BE49-F238E27FC236}">
                <a16:creationId xmlns:a16="http://schemas.microsoft.com/office/drawing/2014/main" id="{E225403D-42C9-0242-8635-985123F3220E}"/>
              </a:ext>
            </a:extLst>
          </p:cNvPr>
          <p:cNvPicPr>
            <a:picLocks noChangeAspect="1"/>
          </p:cNvPicPr>
          <p:nvPr/>
        </p:nvPicPr>
        <p:blipFill rotWithShape="1">
          <a:blip r:embed="rId2"/>
          <a:srcRect t="30001"/>
          <a:stretch/>
        </p:blipFill>
        <p:spPr>
          <a:xfrm>
            <a:off x="247650" y="1780534"/>
            <a:ext cx="4193496" cy="1015662"/>
          </a:xfrm>
          <a:prstGeom prst="rect">
            <a:avLst/>
          </a:prstGeom>
        </p:spPr>
      </p:pic>
    </p:spTree>
    <p:extLst>
      <p:ext uri="{BB962C8B-B14F-4D97-AF65-F5344CB8AC3E}">
        <p14:creationId xmlns:p14="http://schemas.microsoft.com/office/powerpoint/2010/main" val="1698975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1404-4B20-4840-885F-CD90EFF23574}"/>
              </a:ext>
            </a:extLst>
          </p:cNvPr>
          <p:cNvSpPr>
            <a:spLocks noGrp="1"/>
          </p:cNvSpPr>
          <p:nvPr>
            <p:ph type="title"/>
          </p:nvPr>
        </p:nvSpPr>
        <p:spPr/>
        <p:txBody>
          <a:bodyPr>
            <a:normAutofit/>
          </a:bodyPr>
          <a:lstStyle/>
          <a:p>
            <a:pPr algn="l" rtl="1"/>
            <a:r>
              <a:rPr lang="en-US" b="1" dirty="0"/>
              <a:t>Gini</a:t>
            </a:r>
            <a:r>
              <a:rPr lang="en-US" b="1" dirty="0">
                <a:solidFill>
                  <a:schemeClr val="tx1"/>
                </a:solidFill>
              </a:rPr>
              <a:t> </a:t>
            </a:r>
            <a:r>
              <a:rPr lang="en-US" b="1" dirty="0"/>
              <a:t>Index</a:t>
            </a:r>
            <a:endParaRPr lang="en-US" dirty="0"/>
          </a:p>
        </p:txBody>
      </p:sp>
      <p:sp>
        <p:nvSpPr>
          <p:cNvPr id="3" name="Content Placeholder 2">
            <a:extLst>
              <a:ext uri="{FF2B5EF4-FFF2-40B4-BE49-F238E27FC236}">
                <a16:creationId xmlns:a16="http://schemas.microsoft.com/office/drawing/2014/main" id="{EDFB1CF5-88A9-9041-859D-9310AFAAE4A6}"/>
              </a:ext>
            </a:extLst>
          </p:cNvPr>
          <p:cNvSpPr>
            <a:spLocks noGrp="1"/>
          </p:cNvSpPr>
          <p:nvPr>
            <p:ph idx="1"/>
          </p:nvPr>
        </p:nvSpPr>
        <p:spPr>
          <a:xfrm>
            <a:off x="246124" y="452531"/>
            <a:ext cx="4116325" cy="2878044"/>
          </a:xfrm>
        </p:spPr>
        <p:txBody>
          <a:bodyPr>
            <a:noAutofit/>
          </a:bodyPr>
          <a:lstStyle/>
          <a:p>
            <a:r>
              <a:rPr lang="en-US" sz="1050" b="0" i="0" dirty="0">
                <a:solidFill>
                  <a:srgbClr val="242424"/>
                </a:solidFill>
                <a:effectLst/>
                <a:latin typeface="source-serif-pro"/>
              </a:rPr>
              <a:t>The Gini Index is also known as </a:t>
            </a:r>
            <a:r>
              <a:rPr lang="en-US" sz="1050" b="0" i="0" dirty="0">
                <a:solidFill>
                  <a:srgbClr val="00B050"/>
                </a:solidFill>
                <a:effectLst/>
                <a:latin typeface="source-serif-pro"/>
              </a:rPr>
              <a:t>Gini impurity</a:t>
            </a:r>
            <a:r>
              <a:rPr lang="en-US" sz="1050" b="0" i="0" dirty="0">
                <a:solidFill>
                  <a:srgbClr val="242424"/>
                </a:solidFill>
                <a:effectLst/>
                <a:latin typeface="source-serif-pro"/>
              </a:rPr>
              <a:t>. It is a measure of how mixed or impure a dataset is. </a:t>
            </a:r>
            <a:r>
              <a:rPr lang="en-US" sz="1050" b="0" i="0" u="sng" dirty="0">
                <a:solidFill>
                  <a:srgbClr val="242424"/>
                </a:solidFill>
                <a:effectLst/>
                <a:latin typeface="source-serif-pro"/>
              </a:rPr>
              <a:t>The Gini impurity ranges between 0 and 1</a:t>
            </a:r>
            <a:r>
              <a:rPr lang="en-US" sz="1050" b="0" i="0" dirty="0">
                <a:solidFill>
                  <a:srgbClr val="242424"/>
                </a:solidFill>
                <a:effectLst/>
                <a:latin typeface="source-serif-pro"/>
              </a:rPr>
              <a:t>, </a:t>
            </a:r>
          </a:p>
          <a:p>
            <a:r>
              <a:rPr lang="en-US" sz="1050" b="0" i="0" dirty="0">
                <a:solidFill>
                  <a:srgbClr val="242424"/>
                </a:solidFill>
                <a:effectLst/>
                <a:latin typeface="source-serif-pro"/>
              </a:rPr>
              <a:t>where </a:t>
            </a:r>
            <a:r>
              <a:rPr lang="en-US" sz="1050" b="1" i="0" dirty="0">
                <a:solidFill>
                  <a:srgbClr val="242424"/>
                </a:solidFill>
                <a:effectLst/>
                <a:latin typeface="source-serif-pro"/>
              </a:rPr>
              <a:t>0 represents a pure dataset</a:t>
            </a:r>
            <a:r>
              <a:rPr lang="en-US" sz="1050" b="0" i="0" dirty="0">
                <a:solidFill>
                  <a:srgbClr val="242424"/>
                </a:solidFill>
                <a:effectLst/>
                <a:latin typeface="source-serif-pro"/>
              </a:rPr>
              <a:t> and </a:t>
            </a:r>
            <a:r>
              <a:rPr lang="en-US" sz="1050" b="1" i="0" dirty="0">
                <a:solidFill>
                  <a:srgbClr val="242424"/>
                </a:solidFill>
                <a:effectLst/>
                <a:latin typeface="source-serif-pro"/>
              </a:rPr>
              <a:t>1 represents a completely impure </a:t>
            </a:r>
            <a:r>
              <a:rPr lang="en-US" sz="1050" b="0" i="0" dirty="0">
                <a:solidFill>
                  <a:srgbClr val="242424"/>
                </a:solidFill>
                <a:effectLst/>
                <a:latin typeface="source-serif-pro"/>
              </a:rPr>
              <a:t>dataset (In a pure dataset, all the samples belong to the same class or category. On the other hand, an impure dataset contains a mixture of different classes or categories). </a:t>
            </a:r>
          </a:p>
          <a:p>
            <a:endParaRPr lang="en-US" sz="1050" dirty="0">
              <a:solidFill>
                <a:srgbClr val="242424"/>
              </a:solidFill>
              <a:latin typeface="source-serif-pro"/>
            </a:endParaRPr>
          </a:p>
          <a:p>
            <a:r>
              <a:rPr lang="en-US" sz="1050" b="0" i="0" dirty="0">
                <a:solidFill>
                  <a:srgbClr val="242424"/>
                </a:solidFill>
                <a:effectLst/>
                <a:latin typeface="source-serif-pro"/>
              </a:rPr>
              <a:t>This means an attribute with a lower Gini index should be preferred. The lower the Gini impurity, the better the feature is for splitting the dataset.</a:t>
            </a:r>
          </a:p>
          <a:p>
            <a:endParaRPr lang="en-US" sz="1050" dirty="0"/>
          </a:p>
          <a:p>
            <a:r>
              <a:rPr lang="en-US" sz="1050" dirty="0"/>
              <a:t>A Gini Index of 0.5 denotes equally distributed elements into some classes.</a:t>
            </a:r>
          </a:p>
          <a:p>
            <a:endParaRPr lang="en-US" sz="1050" dirty="0"/>
          </a:p>
          <a:p>
            <a:r>
              <a:rPr lang="en-US" sz="1050" dirty="0"/>
              <a:t>It works with the categorical target variable “Success” or “Failure”.</a:t>
            </a:r>
          </a:p>
          <a:p>
            <a:endParaRPr lang="en-US" sz="1050" dirty="0"/>
          </a:p>
          <a:p>
            <a:r>
              <a:rPr lang="en-US" sz="1050" dirty="0"/>
              <a:t>It performs only </a:t>
            </a:r>
            <a:r>
              <a:rPr lang="en-US" sz="1050" b="1" dirty="0"/>
              <a:t>Binary splits (doesn’t mean binary classification)</a:t>
            </a:r>
            <a:r>
              <a:rPr lang="en-US" sz="1050" dirty="0"/>
              <a:t>.</a:t>
            </a:r>
          </a:p>
          <a:p>
            <a:endParaRPr lang="en-US" sz="1050" dirty="0"/>
          </a:p>
          <a:p>
            <a:r>
              <a:rPr lang="en-US" sz="1050" dirty="0"/>
              <a:t>CART (Classification and Regression Tree) uses the Gini method to create binary splits.</a:t>
            </a:r>
          </a:p>
        </p:txBody>
      </p:sp>
      <p:sp>
        <p:nvSpPr>
          <p:cNvPr id="5" name="Footer Placeholder 4">
            <a:extLst>
              <a:ext uri="{FF2B5EF4-FFF2-40B4-BE49-F238E27FC236}">
                <a16:creationId xmlns:a16="http://schemas.microsoft.com/office/drawing/2014/main" id="{E8E10271-96FC-ABFF-70E2-1FCBE5CC2496}"/>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3206340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FC1B-0C51-3F42-8A76-7FAEEFF20B03}"/>
              </a:ext>
            </a:extLst>
          </p:cNvPr>
          <p:cNvSpPr>
            <a:spLocks noGrp="1"/>
          </p:cNvSpPr>
          <p:nvPr>
            <p:ph type="title"/>
          </p:nvPr>
        </p:nvSpPr>
        <p:spPr/>
        <p:txBody>
          <a:bodyPr>
            <a:normAutofit/>
          </a:bodyPr>
          <a:lstStyle/>
          <a:p>
            <a:r>
              <a:rPr lang="en-US" b="1" dirty="0"/>
              <a:t>Steps to Calculate Gini for a split</a:t>
            </a:r>
            <a:endParaRPr lang="en-US" dirty="0"/>
          </a:p>
        </p:txBody>
      </p:sp>
      <p:sp>
        <p:nvSpPr>
          <p:cNvPr id="3" name="Content Placeholder 2">
            <a:extLst>
              <a:ext uri="{FF2B5EF4-FFF2-40B4-BE49-F238E27FC236}">
                <a16:creationId xmlns:a16="http://schemas.microsoft.com/office/drawing/2014/main" id="{AC9881CA-7C36-5E41-AC56-E35211A4E657}"/>
              </a:ext>
            </a:extLst>
          </p:cNvPr>
          <p:cNvSpPr>
            <a:spLocks noGrp="1"/>
          </p:cNvSpPr>
          <p:nvPr>
            <p:ph idx="1"/>
          </p:nvPr>
        </p:nvSpPr>
        <p:spPr>
          <a:xfrm>
            <a:off x="95250" y="663575"/>
            <a:ext cx="4419599" cy="541332"/>
          </a:xfrm>
        </p:spPr>
        <p:txBody>
          <a:bodyPr/>
          <a:lstStyle/>
          <a:p>
            <a:r>
              <a:rPr lang="en-US" dirty="0"/>
              <a:t>Calculate Gini for split using </a:t>
            </a:r>
            <a:r>
              <a:rPr lang="en-US" dirty="0">
                <a:solidFill>
                  <a:srgbClr val="FF0000"/>
                </a:solidFill>
              </a:rPr>
              <a:t>weighted</a:t>
            </a:r>
            <a:r>
              <a:rPr lang="en-US" dirty="0"/>
              <a:t> Gini score of each node of that split</a:t>
            </a:r>
          </a:p>
          <a:p>
            <a:endParaRPr lang="en-US" dirty="0"/>
          </a:p>
        </p:txBody>
      </p:sp>
      <p:sp>
        <p:nvSpPr>
          <p:cNvPr id="5" name="Footer Placeholder 4">
            <a:extLst>
              <a:ext uri="{FF2B5EF4-FFF2-40B4-BE49-F238E27FC236}">
                <a16:creationId xmlns:a16="http://schemas.microsoft.com/office/drawing/2014/main" id="{B37891D5-7864-6342-921E-D9A7E274EB0F}"/>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7" name="Picture 6">
            <a:extLst>
              <a:ext uri="{FF2B5EF4-FFF2-40B4-BE49-F238E27FC236}">
                <a16:creationId xmlns:a16="http://schemas.microsoft.com/office/drawing/2014/main" id="{8496440E-F887-3940-9F97-7FB96FBDCEBD}"/>
              </a:ext>
            </a:extLst>
          </p:cNvPr>
          <p:cNvPicPr>
            <a:picLocks noChangeAspect="1"/>
          </p:cNvPicPr>
          <p:nvPr/>
        </p:nvPicPr>
        <p:blipFill>
          <a:blip r:embed="rId2"/>
          <a:stretch>
            <a:fillRect/>
          </a:stretch>
        </p:blipFill>
        <p:spPr>
          <a:xfrm>
            <a:off x="59612" y="876983"/>
            <a:ext cx="3316029" cy="1394724"/>
          </a:xfrm>
          <a:prstGeom prst="rect">
            <a:avLst/>
          </a:prstGeom>
        </p:spPr>
      </p:pic>
      <p:pic>
        <p:nvPicPr>
          <p:cNvPr id="8" name="Picture 7">
            <a:extLst>
              <a:ext uri="{FF2B5EF4-FFF2-40B4-BE49-F238E27FC236}">
                <a16:creationId xmlns:a16="http://schemas.microsoft.com/office/drawing/2014/main" id="{DD82F13D-1BFE-B29A-398B-E00133DE28E8}"/>
              </a:ext>
            </a:extLst>
          </p:cNvPr>
          <p:cNvPicPr>
            <a:picLocks noChangeAspect="1"/>
          </p:cNvPicPr>
          <p:nvPr/>
        </p:nvPicPr>
        <p:blipFill>
          <a:blip r:embed="rId3"/>
          <a:stretch>
            <a:fillRect/>
          </a:stretch>
        </p:blipFill>
        <p:spPr>
          <a:xfrm>
            <a:off x="1517682" y="2111374"/>
            <a:ext cx="2768568" cy="1341471"/>
          </a:xfrm>
          <a:prstGeom prst="rect">
            <a:avLst/>
          </a:prstGeom>
        </p:spPr>
      </p:pic>
      <p:sp>
        <p:nvSpPr>
          <p:cNvPr id="9" name="TextBox 8">
            <a:extLst>
              <a:ext uri="{FF2B5EF4-FFF2-40B4-BE49-F238E27FC236}">
                <a16:creationId xmlns:a16="http://schemas.microsoft.com/office/drawing/2014/main" id="{9F7A3234-87B8-B5EE-0637-D3B76C8AC872}"/>
              </a:ext>
            </a:extLst>
          </p:cNvPr>
          <p:cNvSpPr txBox="1"/>
          <p:nvPr/>
        </p:nvSpPr>
        <p:spPr>
          <a:xfrm>
            <a:off x="650458" y="2797175"/>
            <a:ext cx="867224" cy="307777"/>
          </a:xfrm>
          <a:prstGeom prst="rect">
            <a:avLst/>
          </a:prstGeom>
          <a:noFill/>
        </p:spPr>
        <p:txBody>
          <a:bodyPr wrap="square" rtlCol="0">
            <a:spAutoFit/>
          </a:bodyPr>
          <a:lstStyle/>
          <a:p>
            <a:pPr algn="l" rtl="0"/>
            <a:r>
              <a:rPr lang="en-JO" sz="1400" dirty="0"/>
              <a:t>example</a:t>
            </a:r>
          </a:p>
        </p:txBody>
      </p:sp>
    </p:spTree>
    <p:extLst>
      <p:ext uri="{BB962C8B-B14F-4D97-AF65-F5344CB8AC3E}">
        <p14:creationId xmlns:p14="http://schemas.microsoft.com/office/powerpoint/2010/main" val="1073044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BE19-68AB-534F-B0F7-2F5F3FF79675}"/>
              </a:ext>
            </a:extLst>
          </p:cNvPr>
          <p:cNvSpPr>
            <a:spLocks noGrp="1"/>
          </p:cNvSpPr>
          <p:nvPr>
            <p:ph type="title"/>
          </p:nvPr>
        </p:nvSpPr>
        <p:spPr>
          <a:xfrm>
            <a:off x="95250" y="161370"/>
            <a:ext cx="3803333" cy="608533"/>
          </a:xfrm>
        </p:spPr>
        <p:txBody>
          <a:bodyPr>
            <a:normAutofit/>
          </a:bodyPr>
          <a:lstStyle/>
          <a:p>
            <a:r>
              <a:rPr lang="en-US" sz="2042" dirty="0"/>
              <a:t>Example of Gini index Decision tree</a:t>
            </a:r>
          </a:p>
        </p:txBody>
      </p:sp>
      <p:sp>
        <p:nvSpPr>
          <p:cNvPr id="11" name="Content Placeholder 10">
            <a:extLst>
              <a:ext uri="{FF2B5EF4-FFF2-40B4-BE49-F238E27FC236}">
                <a16:creationId xmlns:a16="http://schemas.microsoft.com/office/drawing/2014/main" id="{D60329F3-D41E-47EE-83FC-75A831143B01}"/>
              </a:ext>
            </a:extLst>
          </p:cNvPr>
          <p:cNvSpPr>
            <a:spLocks noGrp="1"/>
          </p:cNvSpPr>
          <p:nvPr>
            <p:ph idx="1"/>
          </p:nvPr>
        </p:nvSpPr>
        <p:spPr>
          <a:xfrm>
            <a:off x="95250" y="761855"/>
            <a:ext cx="3200400" cy="2266620"/>
          </a:xfrm>
        </p:spPr>
        <p:txBody>
          <a:bodyPr>
            <a:noAutofit/>
          </a:bodyPr>
          <a:lstStyle/>
          <a:p>
            <a:pPr fontAlgn="base"/>
            <a:r>
              <a:rPr lang="en-US" sz="800" b="1" dirty="0"/>
              <a:t>Let’s start by calculating the Gini Index for ‘Past Trend’.</a:t>
            </a:r>
          </a:p>
          <a:p>
            <a:pPr fontAlgn="base"/>
            <a:r>
              <a:rPr lang="en-US" sz="800" dirty="0"/>
              <a:t>P(Past Trend=Positive): 6/10</a:t>
            </a:r>
          </a:p>
          <a:p>
            <a:pPr fontAlgn="base"/>
            <a:r>
              <a:rPr lang="en-US" sz="800" dirty="0"/>
              <a:t>P(Past Trend=Negative): 4/10</a:t>
            </a:r>
          </a:p>
          <a:p>
            <a:pPr fontAlgn="base"/>
            <a:endParaRPr lang="en-US" sz="800" dirty="0"/>
          </a:p>
          <a:p>
            <a:pPr fontAlgn="base"/>
            <a:endParaRPr lang="en-US" sz="800" dirty="0"/>
          </a:p>
          <a:p>
            <a:pPr fontAlgn="base"/>
            <a:r>
              <a:rPr lang="en-US" sz="800" dirty="0"/>
              <a:t>If (Past Trend = Positive &amp; Return = Up), probability = 4/6</a:t>
            </a:r>
          </a:p>
          <a:p>
            <a:pPr fontAlgn="base"/>
            <a:r>
              <a:rPr lang="en-US" sz="800" dirty="0"/>
              <a:t>If (Past Trend = Positive &amp; Return = Down), probability = 2/6</a:t>
            </a:r>
          </a:p>
          <a:p>
            <a:pPr fontAlgn="base"/>
            <a:r>
              <a:rPr lang="en-US" sz="800" dirty="0"/>
              <a:t>Gini index = 1 - ((4/6)^2 + (2/6)^2) = 0.45</a:t>
            </a:r>
          </a:p>
          <a:p>
            <a:pPr fontAlgn="base"/>
            <a:endParaRPr lang="en-US" sz="800" dirty="0"/>
          </a:p>
          <a:p>
            <a:pPr fontAlgn="base"/>
            <a:endParaRPr lang="en-US" sz="800" dirty="0"/>
          </a:p>
          <a:p>
            <a:pPr fontAlgn="base"/>
            <a:r>
              <a:rPr lang="en-US" sz="800" dirty="0"/>
              <a:t>If (Past Trend = Negative &amp; Return = Up), probability = 0</a:t>
            </a:r>
          </a:p>
          <a:p>
            <a:pPr fontAlgn="base"/>
            <a:r>
              <a:rPr lang="en-US" sz="800" dirty="0"/>
              <a:t>If (Past Trend = Negative &amp; Return = Down), probability = 4/4</a:t>
            </a:r>
          </a:p>
          <a:p>
            <a:pPr fontAlgn="base"/>
            <a:r>
              <a:rPr lang="en-US" sz="800" dirty="0"/>
              <a:t>Gini index = 1 - ((0)^2 + (4/4)^2) = 0</a:t>
            </a:r>
          </a:p>
          <a:p>
            <a:pPr fontAlgn="base"/>
            <a:endParaRPr lang="en-US" sz="800" dirty="0"/>
          </a:p>
          <a:p>
            <a:pPr fontAlgn="base"/>
            <a:endParaRPr lang="en-US" sz="800" dirty="0"/>
          </a:p>
          <a:p>
            <a:pPr fontAlgn="base"/>
            <a:r>
              <a:rPr lang="en-US" sz="800" dirty="0"/>
              <a:t>Weighted sum of the Gini Indices can be calculated as follows:</a:t>
            </a:r>
          </a:p>
          <a:p>
            <a:pPr fontAlgn="base"/>
            <a:r>
              <a:rPr lang="en-US" sz="800" dirty="0"/>
              <a:t>Gini Index for Past Trend = (6/10)</a:t>
            </a:r>
            <a:r>
              <a:rPr lang="en-US" sz="800" i="1" dirty="0"/>
              <a:t>0.45 + (4/10)</a:t>
            </a:r>
            <a:r>
              <a:rPr lang="en-US" sz="800" dirty="0"/>
              <a:t>0 = 0.27</a:t>
            </a:r>
          </a:p>
          <a:p>
            <a:endParaRPr lang="en-US" sz="800" dirty="0"/>
          </a:p>
        </p:txBody>
      </p:sp>
      <p:pic>
        <p:nvPicPr>
          <p:cNvPr id="7" name="Content Placeholder 6">
            <a:extLst>
              <a:ext uri="{FF2B5EF4-FFF2-40B4-BE49-F238E27FC236}">
                <a16:creationId xmlns:a16="http://schemas.microsoft.com/office/drawing/2014/main" id="{BF3D76A4-DE5E-C043-AB41-339213B53097}"/>
              </a:ext>
            </a:extLst>
          </p:cNvPr>
          <p:cNvPicPr>
            <a:picLocks noChangeAspect="1"/>
          </p:cNvPicPr>
          <p:nvPr/>
        </p:nvPicPr>
        <p:blipFill>
          <a:blip r:embed="rId2"/>
          <a:stretch>
            <a:fillRect/>
          </a:stretch>
        </p:blipFill>
        <p:spPr>
          <a:xfrm>
            <a:off x="2575370" y="761855"/>
            <a:ext cx="2041375" cy="1214618"/>
          </a:xfrm>
          <a:prstGeom prst="rect">
            <a:avLst/>
          </a:prstGeom>
        </p:spPr>
      </p:pic>
      <p:sp>
        <p:nvSpPr>
          <p:cNvPr id="5" name="Footer Placeholder 4">
            <a:extLst>
              <a:ext uri="{FF2B5EF4-FFF2-40B4-BE49-F238E27FC236}">
                <a16:creationId xmlns:a16="http://schemas.microsoft.com/office/drawing/2014/main" id="{497D5A6A-05A1-A746-985C-46042A990C49}"/>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227"/>
              </a:spcAft>
            </a:pPr>
            <a:r>
              <a:rPr lang="en-US"/>
              <a:t>Dr. Malak Abdullah</a:t>
            </a:r>
            <a:endParaRPr lang="en-US" sz="416"/>
          </a:p>
        </p:txBody>
      </p:sp>
    </p:spTree>
    <p:extLst>
      <p:ext uri="{BB962C8B-B14F-4D97-AF65-F5344CB8AC3E}">
        <p14:creationId xmlns:p14="http://schemas.microsoft.com/office/powerpoint/2010/main" val="3929497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BE19-68AB-534F-B0F7-2F5F3FF79675}"/>
              </a:ext>
            </a:extLst>
          </p:cNvPr>
          <p:cNvSpPr>
            <a:spLocks noGrp="1"/>
          </p:cNvSpPr>
          <p:nvPr>
            <p:ph type="title"/>
          </p:nvPr>
        </p:nvSpPr>
        <p:spPr>
          <a:xfrm>
            <a:off x="254530" y="189404"/>
            <a:ext cx="3803333" cy="608533"/>
          </a:xfrm>
        </p:spPr>
        <p:txBody>
          <a:bodyPr>
            <a:normAutofit/>
          </a:bodyPr>
          <a:lstStyle/>
          <a:p>
            <a:r>
              <a:rPr lang="en-US" sz="2042" dirty="0"/>
              <a:t>Continue of Example</a:t>
            </a:r>
          </a:p>
        </p:txBody>
      </p:sp>
      <p:sp>
        <p:nvSpPr>
          <p:cNvPr id="11" name="Content Placeholder 10">
            <a:extLst>
              <a:ext uri="{FF2B5EF4-FFF2-40B4-BE49-F238E27FC236}">
                <a16:creationId xmlns:a16="http://schemas.microsoft.com/office/drawing/2014/main" id="{D60329F3-D41E-47EE-83FC-75A831143B01}"/>
              </a:ext>
            </a:extLst>
          </p:cNvPr>
          <p:cNvSpPr>
            <a:spLocks noGrp="1"/>
          </p:cNvSpPr>
          <p:nvPr>
            <p:ph idx="1"/>
          </p:nvPr>
        </p:nvSpPr>
        <p:spPr>
          <a:xfrm>
            <a:off x="254087" y="739775"/>
            <a:ext cx="4243598" cy="2379171"/>
          </a:xfrm>
        </p:spPr>
        <p:txBody>
          <a:bodyPr>
            <a:normAutofit/>
          </a:bodyPr>
          <a:lstStyle/>
          <a:p>
            <a:pPr fontAlgn="base"/>
            <a:r>
              <a:rPr lang="en-US" dirty="0"/>
              <a:t>Gini Index for Past Trend = (6/10)</a:t>
            </a:r>
            <a:r>
              <a:rPr lang="en-US" i="1" dirty="0"/>
              <a:t>0.45 + (4/10)</a:t>
            </a:r>
            <a:r>
              <a:rPr lang="en-US" dirty="0"/>
              <a:t>0 = 0.27</a:t>
            </a:r>
          </a:p>
          <a:p>
            <a:pPr fontAlgn="base"/>
            <a:r>
              <a:rPr lang="en-US" dirty="0"/>
              <a:t>Gini Index for Open Interest = (4/10)</a:t>
            </a:r>
            <a:r>
              <a:rPr lang="en-US" i="1" dirty="0"/>
              <a:t>0.5 + (6/10)</a:t>
            </a:r>
            <a:r>
              <a:rPr lang="en-US" dirty="0"/>
              <a:t>0.45 = 0.47</a:t>
            </a:r>
          </a:p>
          <a:p>
            <a:pPr fontAlgn="base"/>
            <a:r>
              <a:rPr lang="en-US" dirty="0"/>
              <a:t>Gini Index for Trading Volume = (7/10)</a:t>
            </a:r>
            <a:r>
              <a:rPr lang="en-US" i="1" dirty="0"/>
              <a:t>0.49 + (3/10)</a:t>
            </a:r>
            <a:r>
              <a:rPr lang="en-US" dirty="0"/>
              <a:t>0 = 0.34</a:t>
            </a:r>
          </a:p>
          <a:p>
            <a:pPr fontAlgn="base"/>
            <a:endParaRPr lang="en-US" dirty="0"/>
          </a:p>
          <a:p>
            <a:pPr fontAlgn="base"/>
            <a:endParaRPr lang="en-US" dirty="0"/>
          </a:p>
          <a:p>
            <a:pPr fontAlgn="base"/>
            <a:endParaRPr lang="en-US" dirty="0"/>
          </a:p>
          <a:p>
            <a:pPr fontAlgn="base"/>
            <a:endParaRPr lang="en-US" dirty="0"/>
          </a:p>
          <a:p>
            <a:pPr fontAlgn="base"/>
            <a:endParaRPr lang="en-US" dirty="0"/>
          </a:p>
          <a:p>
            <a:pPr fontAlgn="base"/>
            <a:endParaRPr lang="en-US" dirty="0"/>
          </a:p>
          <a:p>
            <a:pPr fontAlgn="base"/>
            <a:r>
              <a:rPr lang="en-US" dirty="0"/>
              <a:t>We observe that ‘Past Trend’ has the </a:t>
            </a:r>
            <a:r>
              <a:rPr lang="en-US" dirty="0">
                <a:solidFill>
                  <a:srgbClr val="FF0000"/>
                </a:solidFill>
              </a:rPr>
              <a:t>lowest</a:t>
            </a:r>
            <a:r>
              <a:rPr lang="en-US" dirty="0"/>
              <a:t> Gini Index and hence it will be chosen as the root node</a:t>
            </a:r>
          </a:p>
          <a:p>
            <a:pPr fontAlgn="base"/>
            <a:endParaRPr lang="en-US" dirty="0"/>
          </a:p>
          <a:p>
            <a:pPr fontAlgn="base"/>
            <a:r>
              <a:rPr lang="en-US" dirty="0"/>
              <a:t>We will repeat the same procedure to determine the sub-nodes or branches of the DT.</a:t>
            </a:r>
          </a:p>
          <a:p>
            <a:pPr fontAlgn="base"/>
            <a:endParaRPr lang="en-US" dirty="0"/>
          </a:p>
          <a:p>
            <a:endParaRPr lang="en-US" dirty="0"/>
          </a:p>
        </p:txBody>
      </p:sp>
      <p:sp>
        <p:nvSpPr>
          <p:cNvPr id="5" name="Footer Placeholder 4">
            <a:extLst>
              <a:ext uri="{FF2B5EF4-FFF2-40B4-BE49-F238E27FC236}">
                <a16:creationId xmlns:a16="http://schemas.microsoft.com/office/drawing/2014/main" id="{497D5A6A-05A1-A746-985C-46042A990C49}"/>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227"/>
              </a:spcAft>
            </a:pPr>
            <a:r>
              <a:rPr lang="en-US"/>
              <a:t>Dr. Malak Abdullah</a:t>
            </a:r>
            <a:endParaRPr lang="en-US" sz="416"/>
          </a:p>
        </p:txBody>
      </p:sp>
      <p:pic>
        <p:nvPicPr>
          <p:cNvPr id="3" name="Picture 2">
            <a:extLst>
              <a:ext uri="{FF2B5EF4-FFF2-40B4-BE49-F238E27FC236}">
                <a16:creationId xmlns:a16="http://schemas.microsoft.com/office/drawing/2014/main" id="{825535AE-F3E9-654D-9B76-9D52BB6F61DB}"/>
              </a:ext>
            </a:extLst>
          </p:cNvPr>
          <p:cNvPicPr>
            <a:picLocks noChangeAspect="1"/>
          </p:cNvPicPr>
          <p:nvPr/>
        </p:nvPicPr>
        <p:blipFill>
          <a:blip r:embed="rId2"/>
          <a:stretch>
            <a:fillRect/>
          </a:stretch>
        </p:blipFill>
        <p:spPr>
          <a:xfrm>
            <a:off x="845696" y="1373930"/>
            <a:ext cx="2621000" cy="652193"/>
          </a:xfrm>
          <a:prstGeom prst="rect">
            <a:avLst/>
          </a:prstGeom>
        </p:spPr>
      </p:pic>
    </p:spTree>
    <p:extLst>
      <p:ext uri="{BB962C8B-B14F-4D97-AF65-F5344CB8AC3E}">
        <p14:creationId xmlns:p14="http://schemas.microsoft.com/office/powerpoint/2010/main" val="6288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BE19-68AB-534F-B0F7-2F5F3FF79675}"/>
              </a:ext>
            </a:extLst>
          </p:cNvPr>
          <p:cNvSpPr>
            <a:spLocks noGrp="1"/>
          </p:cNvSpPr>
          <p:nvPr>
            <p:ph type="title"/>
          </p:nvPr>
        </p:nvSpPr>
        <p:spPr>
          <a:xfrm>
            <a:off x="111972" y="455422"/>
            <a:ext cx="3803333" cy="608533"/>
          </a:xfrm>
        </p:spPr>
        <p:txBody>
          <a:bodyPr>
            <a:normAutofit/>
          </a:bodyPr>
          <a:lstStyle/>
          <a:p>
            <a:r>
              <a:rPr lang="en-US" sz="2042" dirty="0"/>
              <a:t>Continue of Example</a:t>
            </a:r>
          </a:p>
        </p:txBody>
      </p:sp>
      <p:sp>
        <p:nvSpPr>
          <p:cNvPr id="11" name="Content Placeholder 10">
            <a:extLst>
              <a:ext uri="{FF2B5EF4-FFF2-40B4-BE49-F238E27FC236}">
                <a16:creationId xmlns:a16="http://schemas.microsoft.com/office/drawing/2014/main" id="{D60329F3-D41E-47EE-83FC-75A831143B01}"/>
              </a:ext>
            </a:extLst>
          </p:cNvPr>
          <p:cNvSpPr>
            <a:spLocks noGrp="1"/>
          </p:cNvSpPr>
          <p:nvPr>
            <p:ph idx="1"/>
          </p:nvPr>
        </p:nvSpPr>
        <p:spPr>
          <a:xfrm>
            <a:off x="120987" y="1432298"/>
            <a:ext cx="4377141" cy="2471085"/>
          </a:xfrm>
        </p:spPr>
        <p:txBody>
          <a:bodyPr>
            <a:normAutofit/>
          </a:bodyPr>
          <a:lstStyle/>
          <a:p>
            <a:pPr fontAlgn="base"/>
            <a:r>
              <a:rPr lang="en-US" sz="900" dirty="0"/>
              <a:t>If (Open Interest = High &amp; Return = Up), probability = 2/2</a:t>
            </a:r>
          </a:p>
          <a:p>
            <a:pPr fontAlgn="base"/>
            <a:r>
              <a:rPr lang="en-US" sz="900" dirty="0"/>
              <a:t>If (Open Interest = High &amp; Return = Down), probability = 0</a:t>
            </a:r>
          </a:p>
          <a:p>
            <a:pPr fontAlgn="base"/>
            <a:r>
              <a:rPr lang="en-US" sz="900" dirty="0"/>
              <a:t>Gini index = 1 - (</a:t>
            </a:r>
            <a:r>
              <a:rPr lang="en-US" sz="900" dirty="0" err="1"/>
              <a:t>sq</a:t>
            </a:r>
            <a:r>
              <a:rPr lang="en-US" sz="900" dirty="0"/>
              <a:t>(2/2) + </a:t>
            </a:r>
            <a:r>
              <a:rPr lang="en-US" sz="900" dirty="0" err="1"/>
              <a:t>sq</a:t>
            </a:r>
            <a:r>
              <a:rPr lang="en-US" sz="900" dirty="0"/>
              <a:t>(0)) = 0</a:t>
            </a:r>
            <a:endParaRPr lang="ar-SA" sz="900" dirty="0"/>
          </a:p>
          <a:p>
            <a:pPr fontAlgn="base"/>
            <a:endParaRPr lang="ar-SA" sz="900" dirty="0"/>
          </a:p>
          <a:p>
            <a:pPr fontAlgn="base"/>
            <a:r>
              <a:rPr lang="en-US" sz="900" dirty="0"/>
              <a:t>If we do the same for the Open Interest=Low then the Gini =0.5</a:t>
            </a:r>
          </a:p>
          <a:p>
            <a:pPr fontAlgn="base"/>
            <a:endParaRPr lang="en-US" sz="900" dirty="0"/>
          </a:p>
          <a:p>
            <a:r>
              <a:rPr lang="en-US" sz="900" dirty="0"/>
              <a:t>Continue </a:t>
            </a:r>
            <a:r>
              <a:rPr lang="en-US" sz="900" dirty="0">
                <a:sym typeface="Wingdings" pitchFamily="2" charset="2"/>
              </a:rPr>
              <a:t> the weighted average of </a:t>
            </a:r>
            <a:r>
              <a:rPr lang="en-US" sz="900" dirty="0" err="1">
                <a:sym typeface="Wingdings" pitchFamily="2" charset="2"/>
              </a:rPr>
              <a:t>gini</a:t>
            </a:r>
            <a:r>
              <a:rPr lang="en-US" sz="900" dirty="0">
                <a:sym typeface="Wingdings" pitchFamily="2" charset="2"/>
              </a:rPr>
              <a:t></a:t>
            </a:r>
          </a:p>
          <a:p>
            <a:r>
              <a:rPr lang="en-US" sz="900" dirty="0"/>
              <a:t>Gini Index for Open Interest = (2/6)</a:t>
            </a:r>
            <a:r>
              <a:rPr lang="en-US" sz="900" i="1" dirty="0"/>
              <a:t>0 + (4/6)</a:t>
            </a:r>
            <a:r>
              <a:rPr lang="en-US" sz="900" dirty="0"/>
              <a:t>0.50 = 0.33</a:t>
            </a:r>
          </a:p>
          <a:p>
            <a:endParaRPr lang="en-US" sz="900" dirty="0"/>
          </a:p>
          <a:p>
            <a:r>
              <a:rPr lang="en-US" sz="900" dirty="0"/>
              <a:t>Gini Index for Trading Volume = (4/6)</a:t>
            </a:r>
            <a:r>
              <a:rPr lang="en-US" sz="900" i="1" dirty="0"/>
              <a:t>0 + (2/6)</a:t>
            </a:r>
            <a:r>
              <a:rPr lang="en-US" sz="900" dirty="0"/>
              <a:t>0 = 0</a:t>
            </a:r>
          </a:p>
          <a:p>
            <a:r>
              <a:rPr lang="en-US" sz="900" dirty="0"/>
              <a:t>We will split the node further using the ‘Trading Volume’ feature, as it has the minimum Gini index.</a:t>
            </a:r>
          </a:p>
        </p:txBody>
      </p:sp>
      <p:sp>
        <p:nvSpPr>
          <p:cNvPr id="5" name="Footer Placeholder 4">
            <a:extLst>
              <a:ext uri="{FF2B5EF4-FFF2-40B4-BE49-F238E27FC236}">
                <a16:creationId xmlns:a16="http://schemas.microsoft.com/office/drawing/2014/main" id="{497D5A6A-05A1-A746-985C-46042A990C49}"/>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227"/>
              </a:spcAft>
            </a:pPr>
            <a:r>
              <a:rPr lang="en-US"/>
              <a:t>Dr. Malak Abdullah</a:t>
            </a:r>
            <a:endParaRPr lang="en-US" sz="416" dirty="0"/>
          </a:p>
        </p:txBody>
      </p:sp>
      <p:pic>
        <p:nvPicPr>
          <p:cNvPr id="7" name="Picture 6">
            <a:extLst>
              <a:ext uri="{FF2B5EF4-FFF2-40B4-BE49-F238E27FC236}">
                <a16:creationId xmlns:a16="http://schemas.microsoft.com/office/drawing/2014/main" id="{E195A0E8-4CA6-D848-B5F6-1D4F915BA6BE}"/>
              </a:ext>
            </a:extLst>
          </p:cNvPr>
          <p:cNvPicPr>
            <a:picLocks noChangeAspect="1"/>
          </p:cNvPicPr>
          <p:nvPr/>
        </p:nvPicPr>
        <p:blipFill>
          <a:blip r:embed="rId2"/>
          <a:stretch>
            <a:fillRect/>
          </a:stretch>
        </p:blipFill>
        <p:spPr>
          <a:xfrm>
            <a:off x="2381249" y="434976"/>
            <a:ext cx="2201755" cy="997322"/>
          </a:xfrm>
          <a:prstGeom prst="rect">
            <a:avLst/>
          </a:prstGeom>
        </p:spPr>
      </p:pic>
      <p:sp>
        <p:nvSpPr>
          <p:cNvPr id="8" name="Rectangle 7">
            <a:extLst>
              <a:ext uri="{FF2B5EF4-FFF2-40B4-BE49-F238E27FC236}">
                <a16:creationId xmlns:a16="http://schemas.microsoft.com/office/drawing/2014/main" id="{44850E38-BD56-BE4E-BC00-6B07E6C76F37}"/>
              </a:ext>
            </a:extLst>
          </p:cNvPr>
          <p:cNvSpPr/>
          <p:nvPr/>
        </p:nvSpPr>
        <p:spPr>
          <a:xfrm>
            <a:off x="120987" y="3029863"/>
            <a:ext cx="4101314" cy="430887"/>
          </a:xfrm>
          <a:prstGeom prst="rect">
            <a:avLst/>
          </a:prstGeom>
        </p:spPr>
        <p:txBody>
          <a:bodyPr wrap="square">
            <a:spAutoFit/>
          </a:bodyPr>
          <a:lstStyle/>
          <a:p>
            <a:r>
              <a:rPr lang="en-US" sz="1100" dirty="0">
                <a:hlinkClick r:id="rId3"/>
              </a:rPr>
              <a:t>https://blog.quantinsti.com/gini-index/</a:t>
            </a:r>
            <a:endParaRPr lang="en-US" sz="1100" dirty="0"/>
          </a:p>
          <a:p>
            <a:endParaRPr lang="en-US" sz="1100" dirty="0"/>
          </a:p>
        </p:txBody>
      </p:sp>
    </p:spTree>
    <p:extLst>
      <p:ext uri="{BB962C8B-B14F-4D97-AF65-F5344CB8AC3E}">
        <p14:creationId xmlns:p14="http://schemas.microsoft.com/office/powerpoint/2010/main" val="3193877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E8C1-E745-1DDA-EDC7-73CA829484FA}"/>
              </a:ext>
            </a:extLst>
          </p:cNvPr>
          <p:cNvSpPr>
            <a:spLocks noGrp="1"/>
          </p:cNvSpPr>
          <p:nvPr>
            <p:ph type="title"/>
          </p:nvPr>
        </p:nvSpPr>
        <p:spPr>
          <a:xfrm>
            <a:off x="59807" y="189812"/>
            <a:ext cx="4630922" cy="1077218"/>
          </a:xfrm>
        </p:spPr>
        <p:txBody>
          <a:bodyPr/>
          <a:lstStyle/>
          <a:p>
            <a:pPr rtl="0"/>
            <a:r>
              <a:rPr lang="en-US" b="1" i="0" u="none" strike="noStrike" dirty="0">
                <a:effectLst/>
                <a:latin typeface="Nunito" pitchFamily="2" charset="77"/>
              </a:rPr>
              <a:t>To calculate the Gini index in a decision tree, compute the sum of squared probabilities of each class subtracted from one.</a:t>
            </a:r>
            <a:br>
              <a:rPr lang="en-US" b="1" i="0" u="none" strike="noStrike" dirty="0">
                <a:effectLst/>
                <a:latin typeface="Nunito" pitchFamily="2" charset="77"/>
              </a:rPr>
            </a:br>
            <a:endParaRPr lang="en-JO" dirty="0"/>
          </a:p>
        </p:txBody>
      </p:sp>
      <p:sp>
        <p:nvSpPr>
          <p:cNvPr id="3" name="Text Placeholder 2">
            <a:extLst>
              <a:ext uri="{FF2B5EF4-FFF2-40B4-BE49-F238E27FC236}">
                <a16:creationId xmlns:a16="http://schemas.microsoft.com/office/drawing/2014/main" id="{73377F03-1705-885F-75B8-8F9D0AB4E351}"/>
              </a:ext>
            </a:extLst>
          </p:cNvPr>
          <p:cNvSpPr>
            <a:spLocks noGrp="1"/>
          </p:cNvSpPr>
          <p:nvPr>
            <p:ph type="body" idx="1"/>
          </p:nvPr>
        </p:nvSpPr>
        <p:spPr/>
        <p:txBody>
          <a:bodyPr/>
          <a:lstStyle/>
          <a:p>
            <a:endParaRPr lang="en-JO"/>
          </a:p>
        </p:txBody>
      </p:sp>
      <p:pic>
        <p:nvPicPr>
          <p:cNvPr id="4" name="Picture 3">
            <a:extLst>
              <a:ext uri="{FF2B5EF4-FFF2-40B4-BE49-F238E27FC236}">
                <a16:creationId xmlns:a16="http://schemas.microsoft.com/office/drawing/2014/main" id="{81DEEFAD-A92E-6BCE-CEEA-A6916FC40040}"/>
              </a:ext>
            </a:extLst>
          </p:cNvPr>
          <p:cNvPicPr>
            <a:picLocks noChangeAspect="1"/>
          </p:cNvPicPr>
          <p:nvPr/>
        </p:nvPicPr>
        <p:blipFill>
          <a:blip r:embed="rId2"/>
          <a:stretch>
            <a:fillRect/>
          </a:stretch>
        </p:blipFill>
        <p:spPr>
          <a:xfrm>
            <a:off x="0" y="968375"/>
            <a:ext cx="4610100" cy="2302563"/>
          </a:xfrm>
          <a:prstGeom prst="rect">
            <a:avLst/>
          </a:prstGeom>
        </p:spPr>
      </p:pic>
      <p:sp>
        <p:nvSpPr>
          <p:cNvPr id="5" name="Footer Placeholder 4">
            <a:extLst>
              <a:ext uri="{FF2B5EF4-FFF2-40B4-BE49-F238E27FC236}">
                <a16:creationId xmlns:a16="http://schemas.microsoft.com/office/drawing/2014/main" id="{C9A5E475-3D1B-5F93-F3B5-04B36DA8A1B6}"/>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329615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854C4-CD7C-A7C9-55D4-10E6BB71655E}"/>
              </a:ext>
            </a:extLst>
          </p:cNvPr>
          <p:cNvSpPr>
            <a:spLocks noGrp="1"/>
          </p:cNvSpPr>
          <p:nvPr>
            <p:ph type="title"/>
          </p:nvPr>
        </p:nvSpPr>
        <p:spPr/>
        <p:txBody>
          <a:bodyPr/>
          <a:lstStyle/>
          <a:p>
            <a:pPr rtl="0"/>
            <a:r>
              <a:rPr lang="en-JO" dirty="0"/>
              <a:t>Another example </a:t>
            </a:r>
            <a:r>
              <a:rPr lang="en-JO" dirty="0">
                <a:sym typeface="Wingdings" pitchFamily="2" charset="2"/>
              </a:rPr>
              <a:t></a:t>
            </a:r>
            <a:endParaRPr lang="en-JO" dirty="0"/>
          </a:p>
        </p:txBody>
      </p:sp>
      <p:sp>
        <p:nvSpPr>
          <p:cNvPr id="3" name="Text Placeholder 2">
            <a:extLst>
              <a:ext uri="{FF2B5EF4-FFF2-40B4-BE49-F238E27FC236}">
                <a16:creationId xmlns:a16="http://schemas.microsoft.com/office/drawing/2014/main" id="{51D95C8B-74F5-7203-AA8A-25F402F1E5B9}"/>
              </a:ext>
            </a:extLst>
          </p:cNvPr>
          <p:cNvSpPr>
            <a:spLocks noGrp="1"/>
          </p:cNvSpPr>
          <p:nvPr>
            <p:ph type="body" idx="1"/>
          </p:nvPr>
        </p:nvSpPr>
        <p:spPr/>
        <p:txBody>
          <a:bodyPr/>
          <a:lstStyle/>
          <a:p>
            <a:endParaRPr lang="en-JO"/>
          </a:p>
        </p:txBody>
      </p:sp>
      <p:pic>
        <p:nvPicPr>
          <p:cNvPr id="5" name="Picture 4" descr="A diagram of a student and a student&#10;&#10;Description automatically generated">
            <a:extLst>
              <a:ext uri="{FF2B5EF4-FFF2-40B4-BE49-F238E27FC236}">
                <a16:creationId xmlns:a16="http://schemas.microsoft.com/office/drawing/2014/main" id="{11CE3789-4386-F1B0-7E2B-3816EA884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8132"/>
            <a:ext cx="2798033" cy="1739444"/>
          </a:xfrm>
          <a:prstGeom prst="rect">
            <a:avLst/>
          </a:prstGeom>
        </p:spPr>
      </p:pic>
      <p:pic>
        <p:nvPicPr>
          <p:cNvPr id="6" name="Picture 5">
            <a:extLst>
              <a:ext uri="{FF2B5EF4-FFF2-40B4-BE49-F238E27FC236}">
                <a16:creationId xmlns:a16="http://schemas.microsoft.com/office/drawing/2014/main" id="{FD36F0D8-093F-EB6E-C217-0E805DBAB654}"/>
              </a:ext>
            </a:extLst>
          </p:cNvPr>
          <p:cNvPicPr>
            <a:picLocks noChangeAspect="1"/>
          </p:cNvPicPr>
          <p:nvPr/>
        </p:nvPicPr>
        <p:blipFill>
          <a:blip r:embed="rId3"/>
          <a:stretch>
            <a:fillRect/>
          </a:stretch>
        </p:blipFill>
        <p:spPr>
          <a:xfrm>
            <a:off x="2829488" y="511175"/>
            <a:ext cx="1683779" cy="1410438"/>
          </a:xfrm>
          <a:prstGeom prst="rect">
            <a:avLst/>
          </a:prstGeom>
        </p:spPr>
      </p:pic>
      <p:sp>
        <p:nvSpPr>
          <p:cNvPr id="4" name="Footer Placeholder 3">
            <a:extLst>
              <a:ext uri="{FF2B5EF4-FFF2-40B4-BE49-F238E27FC236}">
                <a16:creationId xmlns:a16="http://schemas.microsoft.com/office/drawing/2014/main" id="{78391ED9-F0C7-7614-37E6-1C359CBDC75F}"/>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305036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6590-F78B-1D4A-ADF9-5FD8581302AF}"/>
              </a:ext>
            </a:extLst>
          </p:cNvPr>
          <p:cNvSpPr>
            <a:spLocks noGrp="1"/>
          </p:cNvSpPr>
          <p:nvPr>
            <p:ph type="title"/>
          </p:nvPr>
        </p:nvSpPr>
        <p:spPr/>
        <p:txBody>
          <a:bodyPr/>
          <a:lstStyle/>
          <a:p>
            <a:r>
              <a:rPr lang="en-US" b="1" dirty="0"/>
              <a:t>Decision Tree</a:t>
            </a:r>
            <a:endParaRPr lang="en-US" dirty="0"/>
          </a:p>
        </p:txBody>
      </p:sp>
      <p:sp>
        <p:nvSpPr>
          <p:cNvPr id="3" name="Content Placeholder 2">
            <a:extLst>
              <a:ext uri="{FF2B5EF4-FFF2-40B4-BE49-F238E27FC236}">
                <a16:creationId xmlns:a16="http://schemas.microsoft.com/office/drawing/2014/main" id="{8E4B79E8-77C5-B944-B3C2-F096567B4244}"/>
              </a:ext>
            </a:extLst>
          </p:cNvPr>
          <p:cNvSpPr>
            <a:spLocks noGrp="1"/>
          </p:cNvSpPr>
          <p:nvPr>
            <p:ph idx="1"/>
          </p:nvPr>
        </p:nvSpPr>
        <p:spPr>
          <a:xfrm>
            <a:off x="176942" y="739775"/>
            <a:ext cx="4253165" cy="2104072"/>
          </a:xfrm>
        </p:spPr>
        <p:txBody>
          <a:bodyPr>
            <a:normAutofit fontScale="92500" lnSpcReduction="10000"/>
          </a:bodyPr>
          <a:lstStyle/>
          <a:p>
            <a:r>
              <a:rPr lang="en-US" b="1" dirty="0"/>
              <a:t>Decision Tree : </a:t>
            </a:r>
            <a:r>
              <a:rPr lang="en-US" dirty="0"/>
              <a:t>Decision tree is the most popular tool for classification and prediction. A Decision tree is a flowchart-like tree structure where each internal node denotes a test on an attribute, each branch represents an outcome of the test, and each leaf node (terminal node) holds a class label.</a:t>
            </a:r>
          </a:p>
          <a:p>
            <a:endParaRPr lang="en-US" dirty="0"/>
          </a:p>
          <a:p>
            <a:r>
              <a:rPr lang="en-US" dirty="0"/>
              <a:t>Decision tree is a type of </a:t>
            </a:r>
            <a:r>
              <a:rPr lang="en-US" b="1" dirty="0"/>
              <a:t>supervised learning algorithm </a:t>
            </a:r>
            <a:r>
              <a:rPr lang="en-US" dirty="0"/>
              <a:t>(having a pre-defined target variable) that is mostly used in classification problems. It works for both categorical and continuous input and output variables. In this technique, we split the population or sample into two or more homogeneous sets (or sub-populations) based on most significant </a:t>
            </a:r>
            <a:r>
              <a:rPr lang="en-US" b="1" u="sng" dirty="0"/>
              <a:t>splitter / differentiator </a:t>
            </a:r>
            <a:r>
              <a:rPr lang="en-US" dirty="0"/>
              <a:t>in input variables.</a:t>
            </a:r>
          </a:p>
          <a:p>
            <a:endParaRPr lang="en-US" dirty="0"/>
          </a:p>
          <a:p>
            <a:r>
              <a:rPr lang="en-US" b="1" dirty="0"/>
              <a:t>The decision tree algorithm tries to solve the problem by using tree representation. Each internal node of the tree corresponds to an attribute, and each leaf node corresponds to a class label.</a:t>
            </a:r>
            <a:br>
              <a:rPr lang="en-US" dirty="0"/>
            </a:br>
            <a:endParaRPr lang="en-US" dirty="0"/>
          </a:p>
        </p:txBody>
      </p:sp>
      <p:sp>
        <p:nvSpPr>
          <p:cNvPr id="5" name="Footer Placeholder 4">
            <a:extLst>
              <a:ext uri="{FF2B5EF4-FFF2-40B4-BE49-F238E27FC236}">
                <a16:creationId xmlns:a16="http://schemas.microsoft.com/office/drawing/2014/main" id="{48EB2B68-4BBA-1943-ADCD-C77FCF666CC1}"/>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1732379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32CFC-D72F-BF4C-8DB1-5421F173843D}"/>
              </a:ext>
            </a:extLst>
          </p:cNvPr>
          <p:cNvSpPr>
            <a:spLocks noGrp="1"/>
          </p:cNvSpPr>
          <p:nvPr>
            <p:ph type="title"/>
          </p:nvPr>
        </p:nvSpPr>
        <p:spPr/>
        <p:txBody>
          <a:bodyPr/>
          <a:lstStyle/>
          <a:p>
            <a:r>
              <a:rPr lang="en-US" dirty="0"/>
              <a:t>Let’s watch the following video</a:t>
            </a:r>
          </a:p>
        </p:txBody>
      </p:sp>
      <p:sp>
        <p:nvSpPr>
          <p:cNvPr id="3" name="Content Placeholder 2">
            <a:extLst>
              <a:ext uri="{FF2B5EF4-FFF2-40B4-BE49-F238E27FC236}">
                <a16:creationId xmlns:a16="http://schemas.microsoft.com/office/drawing/2014/main" id="{05B7F8F0-399B-B246-BB06-D5EA5BE8BACF}"/>
              </a:ext>
            </a:extLst>
          </p:cNvPr>
          <p:cNvSpPr>
            <a:spLocks noGrp="1"/>
          </p:cNvSpPr>
          <p:nvPr>
            <p:ph idx="1"/>
          </p:nvPr>
        </p:nvSpPr>
        <p:spPr>
          <a:xfrm>
            <a:off x="491858" y="1078076"/>
            <a:ext cx="3766820" cy="507831"/>
          </a:xfrm>
        </p:spPr>
        <p:txBody>
          <a:bodyPr/>
          <a:lstStyle/>
          <a:p>
            <a:r>
              <a:rPr lang="en-US" dirty="0">
                <a:hlinkClick r:id="rId2"/>
              </a:rPr>
              <a:t>https://www.youtube.com/watch?v=7VeUPuFGJHk&amp;feature=youtu.be&amp;t=210</a:t>
            </a:r>
            <a:endParaRPr lang="en-US" dirty="0"/>
          </a:p>
          <a:p>
            <a:endParaRPr lang="en-US" dirty="0"/>
          </a:p>
        </p:txBody>
      </p:sp>
      <p:sp>
        <p:nvSpPr>
          <p:cNvPr id="5" name="Footer Placeholder 4">
            <a:extLst>
              <a:ext uri="{FF2B5EF4-FFF2-40B4-BE49-F238E27FC236}">
                <a16:creationId xmlns:a16="http://schemas.microsoft.com/office/drawing/2014/main" id="{F2D4F578-16A0-3545-9B05-3DB3A01B83A2}"/>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3840287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B95B3-F9CD-7C4A-8514-43EFC5348F0D}"/>
              </a:ext>
            </a:extLst>
          </p:cNvPr>
          <p:cNvSpPr>
            <a:spLocks noGrp="1"/>
          </p:cNvSpPr>
          <p:nvPr>
            <p:ph type="title"/>
          </p:nvPr>
        </p:nvSpPr>
        <p:spPr/>
        <p:txBody>
          <a:bodyPr/>
          <a:lstStyle/>
          <a:p>
            <a:r>
              <a:rPr lang="en-US" dirty="0" err="1"/>
              <a:t>Sklearn</a:t>
            </a:r>
            <a:r>
              <a:rPr lang="en-US" dirty="0"/>
              <a:t> decision tree</a:t>
            </a:r>
          </a:p>
        </p:txBody>
      </p:sp>
      <p:sp>
        <p:nvSpPr>
          <p:cNvPr id="3" name="Content Placeholder 2">
            <a:extLst>
              <a:ext uri="{FF2B5EF4-FFF2-40B4-BE49-F238E27FC236}">
                <a16:creationId xmlns:a16="http://schemas.microsoft.com/office/drawing/2014/main" id="{8961CD17-CD92-E04F-B630-C4583E4AFFFF}"/>
              </a:ext>
            </a:extLst>
          </p:cNvPr>
          <p:cNvSpPr>
            <a:spLocks noGrp="1"/>
          </p:cNvSpPr>
          <p:nvPr>
            <p:ph idx="1"/>
          </p:nvPr>
        </p:nvSpPr>
        <p:spPr>
          <a:xfrm>
            <a:off x="491858" y="1078076"/>
            <a:ext cx="3766820" cy="169277"/>
          </a:xfrm>
        </p:spPr>
        <p:txBody>
          <a:bodyPr/>
          <a:lstStyle/>
          <a:p>
            <a:endParaRPr lang="en-US"/>
          </a:p>
        </p:txBody>
      </p:sp>
      <p:pic>
        <p:nvPicPr>
          <p:cNvPr id="7" name="Picture 6">
            <a:extLst>
              <a:ext uri="{FF2B5EF4-FFF2-40B4-BE49-F238E27FC236}">
                <a16:creationId xmlns:a16="http://schemas.microsoft.com/office/drawing/2014/main" id="{0F7F4D3F-52DF-714D-A1BF-DFFDE5C04DBC}"/>
              </a:ext>
            </a:extLst>
          </p:cNvPr>
          <p:cNvPicPr>
            <a:picLocks noChangeAspect="1"/>
          </p:cNvPicPr>
          <p:nvPr/>
        </p:nvPicPr>
        <p:blipFill>
          <a:blip r:embed="rId2"/>
          <a:stretch>
            <a:fillRect/>
          </a:stretch>
        </p:blipFill>
        <p:spPr>
          <a:xfrm>
            <a:off x="2838608" y="433785"/>
            <a:ext cx="1824685" cy="2593181"/>
          </a:xfrm>
          <a:prstGeom prst="rect">
            <a:avLst/>
          </a:prstGeom>
        </p:spPr>
      </p:pic>
      <p:pic>
        <p:nvPicPr>
          <p:cNvPr id="8" name="Picture 7">
            <a:extLst>
              <a:ext uri="{FF2B5EF4-FFF2-40B4-BE49-F238E27FC236}">
                <a16:creationId xmlns:a16="http://schemas.microsoft.com/office/drawing/2014/main" id="{45F032B6-846D-3846-923B-2DFB0A312C74}"/>
              </a:ext>
            </a:extLst>
          </p:cNvPr>
          <p:cNvPicPr>
            <a:picLocks noChangeAspect="1"/>
          </p:cNvPicPr>
          <p:nvPr/>
        </p:nvPicPr>
        <p:blipFill>
          <a:blip r:embed="rId3"/>
          <a:stretch>
            <a:fillRect/>
          </a:stretch>
        </p:blipFill>
        <p:spPr>
          <a:xfrm>
            <a:off x="28679" y="1064947"/>
            <a:ext cx="2888465" cy="1878797"/>
          </a:xfrm>
          <a:prstGeom prst="rect">
            <a:avLst/>
          </a:prstGeom>
        </p:spPr>
      </p:pic>
      <p:sp>
        <p:nvSpPr>
          <p:cNvPr id="6" name="Footer Placeholder 5">
            <a:extLst>
              <a:ext uri="{FF2B5EF4-FFF2-40B4-BE49-F238E27FC236}">
                <a16:creationId xmlns:a16="http://schemas.microsoft.com/office/drawing/2014/main" id="{FF627B9A-7078-5B4E-A677-F9FAE362AF0E}"/>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1995493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9B20-9101-944C-9F9D-0E94959D49DE}"/>
              </a:ext>
            </a:extLst>
          </p:cNvPr>
          <p:cNvSpPr>
            <a:spLocks noGrp="1"/>
          </p:cNvSpPr>
          <p:nvPr>
            <p:ph type="title"/>
          </p:nvPr>
        </p:nvSpPr>
        <p:spPr/>
        <p:txBody>
          <a:bodyPr>
            <a:normAutofit/>
          </a:bodyPr>
          <a:lstStyle/>
          <a:p>
            <a:r>
              <a:rPr lang="en-US" dirty="0"/>
              <a:t>the CART (Classification and Regression Trees)</a:t>
            </a:r>
          </a:p>
        </p:txBody>
      </p:sp>
      <p:sp>
        <p:nvSpPr>
          <p:cNvPr id="7" name="Content Placeholder 6">
            <a:extLst>
              <a:ext uri="{FF2B5EF4-FFF2-40B4-BE49-F238E27FC236}">
                <a16:creationId xmlns:a16="http://schemas.microsoft.com/office/drawing/2014/main" id="{DCA92500-77C2-5445-A899-15B0003C3013}"/>
              </a:ext>
            </a:extLst>
          </p:cNvPr>
          <p:cNvSpPr>
            <a:spLocks noGrp="1"/>
          </p:cNvSpPr>
          <p:nvPr>
            <p:ph idx="1"/>
          </p:nvPr>
        </p:nvSpPr>
        <p:spPr>
          <a:xfrm>
            <a:off x="247650" y="663575"/>
            <a:ext cx="4114800" cy="1981200"/>
          </a:xfrm>
        </p:spPr>
        <p:txBody>
          <a:bodyPr>
            <a:normAutofit/>
          </a:bodyPr>
          <a:lstStyle/>
          <a:p>
            <a:pPr marL="171450" indent="-171450">
              <a:buFont typeface="Arial" panose="020B0604020202020204" pitchFamily="34" charset="0"/>
              <a:buChar char="•"/>
            </a:pPr>
            <a:r>
              <a:rPr lang="en-US" sz="900" dirty="0"/>
              <a:t>A decision tree is a binary tree, so we need to make sure that there are no more than </a:t>
            </a:r>
            <a:r>
              <a:rPr lang="en-US" sz="900" b="1" dirty="0"/>
              <a:t>two splits </a:t>
            </a:r>
            <a:r>
              <a:rPr lang="en-US" sz="900" dirty="0"/>
              <a:t>per node.</a:t>
            </a:r>
          </a:p>
          <a:p>
            <a:pPr marL="171450" indent="-171450">
              <a:buFont typeface="Arial" panose="020B0604020202020204" pitchFamily="34" charset="0"/>
              <a:buChar char="•"/>
            </a:pPr>
            <a:r>
              <a:rPr lang="en-US" sz="900" dirty="0"/>
              <a:t>We want to make splits so that we have many examples of </a:t>
            </a:r>
            <a:r>
              <a:rPr lang="en-US" sz="900" b="1" dirty="0"/>
              <a:t>only one particular class</a:t>
            </a:r>
            <a:r>
              <a:rPr lang="en-US" sz="900" dirty="0"/>
              <a:t> and few examples of the other.</a:t>
            </a:r>
          </a:p>
          <a:p>
            <a:pPr marL="171450" indent="-171450">
              <a:buFont typeface="Arial" panose="020B0604020202020204" pitchFamily="34" charset="0"/>
              <a:buChar char="•"/>
            </a:pPr>
            <a:r>
              <a:rPr lang="en-US" sz="900" dirty="0"/>
              <a:t>In other words, we want the split that decreases the </a:t>
            </a:r>
            <a:r>
              <a:rPr lang="en-US" sz="900" b="1" dirty="0"/>
              <a:t>entropy</a:t>
            </a:r>
            <a:r>
              <a:rPr lang="en-US" sz="900" dirty="0"/>
              <a:t>. High entropy means that we have a mix of different classes; low entropy means that we have (to a great degree) one class.</a:t>
            </a:r>
          </a:p>
          <a:p>
            <a:pPr marL="171450" indent="-171450">
              <a:buFont typeface="Arial" panose="020B0604020202020204" pitchFamily="34" charset="0"/>
              <a:buChar char="•"/>
            </a:pPr>
            <a:r>
              <a:rPr lang="en-US" sz="900" dirty="0"/>
              <a:t>Ideally, we want our nodes to have no entropy, i.e., all examples at this node are definitely of one class. </a:t>
            </a:r>
          </a:p>
          <a:p>
            <a:pPr marL="171450" indent="-171450">
              <a:buFont typeface="Arial" panose="020B0604020202020204" pitchFamily="34" charset="0"/>
              <a:buChar char="•"/>
            </a:pPr>
            <a:r>
              <a:rPr lang="en-US" sz="900" dirty="0"/>
              <a:t>Gini impurity and entropy mean the same thing: </a:t>
            </a:r>
            <a:r>
              <a:rPr lang="en-US" sz="900" dirty="0">
                <a:solidFill>
                  <a:srgbClr val="FF0000"/>
                </a:solidFill>
              </a:rPr>
              <a:t>we want a lower Gini impurity</a:t>
            </a:r>
            <a:r>
              <a:rPr lang="en-US" sz="900" dirty="0"/>
              <a:t>. </a:t>
            </a:r>
          </a:p>
          <a:p>
            <a:pPr marL="171450" indent="-171450">
              <a:buFont typeface="Arial" panose="020B0604020202020204" pitchFamily="34" charset="0"/>
              <a:buChar char="•"/>
            </a:pPr>
            <a:r>
              <a:rPr lang="en-US" sz="900" dirty="0"/>
              <a:t>Gini Impurity or Entropy</a:t>
            </a:r>
            <a:r>
              <a:rPr lang="en-US" sz="900" dirty="0">
                <a:solidFill>
                  <a:srgbClr val="FF0000"/>
                </a:solidFill>
              </a:rPr>
              <a:t>?    By default it is Gini (</a:t>
            </a:r>
            <a:r>
              <a:rPr lang="en-US" sz="900" dirty="0" err="1">
                <a:solidFill>
                  <a:srgbClr val="FF0000"/>
                </a:solidFill>
              </a:rPr>
              <a:t>scikit</a:t>
            </a:r>
            <a:r>
              <a:rPr lang="en-US" sz="900" dirty="0">
                <a:solidFill>
                  <a:srgbClr val="FF0000"/>
                </a:solidFill>
              </a:rPr>
              <a:t> learn)</a:t>
            </a:r>
          </a:p>
          <a:p>
            <a:pPr marL="171450" indent="-171450">
              <a:buFont typeface="Arial" panose="020B0604020202020204" pitchFamily="34" charset="0"/>
              <a:buChar char="•"/>
            </a:pPr>
            <a:r>
              <a:rPr lang="en-US" sz="900" dirty="0"/>
              <a:t>The truth is, most of the time, it does not make a big difference: they lead to similar trees. Gini impurity is slightly faster to compute, so it is a good default.</a:t>
            </a:r>
          </a:p>
          <a:p>
            <a:pPr marL="171450" indent="-171450">
              <a:buFont typeface="Arial" panose="020B0604020202020204" pitchFamily="34" charset="0"/>
              <a:buChar char="•"/>
            </a:pPr>
            <a:r>
              <a:rPr lang="en-US" sz="900" dirty="0"/>
              <a:t>Entropy tends to produce slightly more balanced trees.</a:t>
            </a:r>
          </a:p>
        </p:txBody>
      </p:sp>
      <p:sp>
        <p:nvSpPr>
          <p:cNvPr id="3" name="Footer Placeholder 2">
            <a:extLst>
              <a:ext uri="{FF2B5EF4-FFF2-40B4-BE49-F238E27FC236}">
                <a16:creationId xmlns:a16="http://schemas.microsoft.com/office/drawing/2014/main" id="{C12ABB69-204C-FA48-8048-B6F3A39D6FF9}"/>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8" name="Rectangle 7">
            <a:extLst>
              <a:ext uri="{FF2B5EF4-FFF2-40B4-BE49-F238E27FC236}">
                <a16:creationId xmlns:a16="http://schemas.microsoft.com/office/drawing/2014/main" id="{806FCDCB-86F2-164E-B523-98A3E622ED17}"/>
              </a:ext>
            </a:extLst>
          </p:cNvPr>
          <p:cNvSpPr/>
          <p:nvPr/>
        </p:nvSpPr>
        <p:spPr>
          <a:xfrm>
            <a:off x="98234" y="3018603"/>
            <a:ext cx="4511866" cy="215444"/>
          </a:xfrm>
          <a:prstGeom prst="rect">
            <a:avLst/>
          </a:prstGeom>
        </p:spPr>
        <p:txBody>
          <a:bodyPr wrap="square">
            <a:spAutoFit/>
          </a:bodyPr>
          <a:lstStyle/>
          <a:p>
            <a:r>
              <a:rPr lang="en-US" sz="800" dirty="0" err="1">
                <a:solidFill>
                  <a:srgbClr val="002D7A"/>
                </a:solidFill>
                <a:latin typeface="inherit"/>
              </a:rPr>
              <a:t>clf</a:t>
            </a:r>
            <a:r>
              <a:rPr lang="en-US" sz="800" dirty="0">
                <a:solidFill>
                  <a:srgbClr val="006FE0"/>
                </a:solidFill>
                <a:latin typeface="inherit"/>
              </a:rPr>
              <a:t> = </a:t>
            </a:r>
            <a:r>
              <a:rPr lang="en-US" sz="800" dirty="0" err="1">
                <a:solidFill>
                  <a:srgbClr val="004ED0"/>
                </a:solidFill>
                <a:latin typeface="inherit"/>
              </a:rPr>
              <a:t>DecisionTreeClassifier</a:t>
            </a:r>
            <a:r>
              <a:rPr lang="en-US" sz="800" dirty="0">
                <a:solidFill>
                  <a:srgbClr val="333333"/>
                </a:solidFill>
                <a:latin typeface="inherit"/>
              </a:rPr>
              <a:t>(</a:t>
            </a:r>
            <a:r>
              <a:rPr lang="en-US" sz="800" dirty="0">
                <a:solidFill>
                  <a:srgbClr val="002D7A"/>
                </a:solidFill>
                <a:latin typeface="inherit"/>
              </a:rPr>
              <a:t>criterion</a:t>
            </a:r>
            <a:r>
              <a:rPr lang="en-US" sz="800" dirty="0">
                <a:solidFill>
                  <a:srgbClr val="006FE0"/>
                </a:solidFill>
                <a:latin typeface="inherit"/>
              </a:rPr>
              <a:t> = </a:t>
            </a:r>
            <a:r>
              <a:rPr lang="en-US" sz="800" dirty="0">
                <a:solidFill>
                  <a:srgbClr val="008000"/>
                </a:solidFill>
                <a:latin typeface="inherit"/>
              </a:rPr>
              <a:t>"</a:t>
            </a:r>
            <a:r>
              <a:rPr lang="en-US" sz="800" dirty="0" err="1">
                <a:solidFill>
                  <a:srgbClr val="008000"/>
                </a:solidFill>
                <a:latin typeface="inherit"/>
              </a:rPr>
              <a:t>gini</a:t>
            </a:r>
            <a:r>
              <a:rPr lang="en-US" sz="800" dirty="0">
                <a:solidFill>
                  <a:srgbClr val="008000"/>
                </a:solidFill>
                <a:latin typeface="inherit"/>
              </a:rPr>
              <a:t>"</a:t>
            </a:r>
            <a:r>
              <a:rPr lang="en-US" sz="800" dirty="0">
                <a:solidFill>
                  <a:srgbClr val="333333"/>
                </a:solidFill>
                <a:latin typeface="inherit"/>
              </a:rPr>
              <a:t>,</a:t>
            </a:r>
            <a:r>
              <a:rPr lang="en-US" sz="800" dirty="0">
                <a:solidFill>
                  <a:srgbClr val="006FE0"/>
                </a:solidFill>
                <a:latin typeface="inherit"/>
              </a:rPr>
              <a:t> </a:t>
            </a:r>
            <a:r>
              <a:rPr lang="en-US" sz="800" dirty="0" err="1">
                <a:solidFill>
                  <a:srgbClr val="002D7A"/>
                </a:solidFill>
                <a:latin typeface="inherit"/>
              </a:rPr>
              <a:t>random_state</a:t>
            </a:r>
            <a:r>
              <a:rPr lang="en-US" sz="800" dirty="0">
                <a:solidFill>
                  <a:srgbClr val="006FE0"/>
                </a:solidFill>
                <a:latin typeface="inherit"/>
              </a:rPr>
              <a:t> = </a:t>
            </a:r>
            <a:r>
              <a:rPr lang="en-US" sz="800" dirty="0">
                <a:solidFill>
                  <a:srgbClr val="CE0000"/>
                </a:solidFill>
                <a:latin typeface="inherit"/>
              </a:rPr>
              <a:t>100</a:t>
            </a:r>
            <a:r>
              <a:rPr lang="en-US" sz="800" dirty="0">
                <a:solidFill>
                  <a:srgbClr val="333333"/>
                </a:solidFill>
                <a:latin typeface="inherit"/>
              </a:rPr>
              <a:t>,</a:t>
            </a:r>
            <a:r>
              <a:rPr lang="en-US" sz="800" dirty="0">
                <a:solidFill>
                  <a:srgbClr val="000000"/>
                </a:solidFill>
                <a:latin typeface="Monaco" pitchFamily="2" charset="77"/>
              </a:rPr>
              <a:t> </a:t>
            </a:r>
            <a:r>
              <a:rPr lang="en-US" sz="800" dirty="0">
                <a:solidFill>
                  <a:srgbClr val="006FE0"/>
                </a:solidFill>
                <a:latin typeface="inherit"/>
              </a:rPr>
              <a:t> </a:t>
            </a:r>
            <a:r>
              <a:rPr lang="en-US" sz="800" dirty="0" err="1">
                <a:solidFill>
                  <a:srgbClr val="002D7A"/>
                </a:solidFill>
                <a:latin typeface="inherit"/>
              </a:rPr>
              <a:t>max_depth</a:t>
            </a:r>
            <a:r>
              <a:rPr lang="en-US" sz="800" dirty="0">
                <a:solidFill>
                  <a:srgbClr val="006FE0"/>
                </a:solidFill>
                <a:latin typeface="inherit"/>
              </a:rPr>
              <a:t>=</a:t>
            </a:r>
            <a:r>
              <a:rPr lang="en-US" sz="800" dirty="0">
                <a:solidFill>
                  <a:srgbClr val="CE0000"/>
                </a:solidFill>
                <a:latin typeface="inherit"/>
              </a:rPr>
              <a:t>3</a:t>
            </a:r>
            <a:r>
              <a:rPr lang="en-US" sz="800" dirty="0">
                <a:solidFill>
                  <a:srgbClr val="333333"/>
                </a:solidFill>
                <a:latin typeface="inherit"/>
              </a:rPr>
              <a:t>,</a:t>
            </a:r>
            <a:r>
              <a:rPr lang="en-US" sz="800" dirty="0">
                <a:solidFill>
                  <a:srgbClr val="006FE0"/>
                </a:solidFill>
                <a:latin typeface="inherit"/>
              </a:rPr>
              <a:t> </a:t>
            </a:r>
            <a:r>
              <a:rPr lang="en-US" sz="800" dirty="0" err="1">
                <a:solidFill>
                  <a:srgbClr val="002D7A"/>
                </a:solidFill>
                <a:latin typeface="inherit"/>
              </a:rPr>
              <a:t>min_samples_leaf</a:t>
            </a:r>
            <a:r>
              <a:rPr lang="en-US" sz="800" dirty="0">
                <a:solidFill>
                  <a:srgbClr val="006FE0"/>
                </a:solidFill>
                <a:latin typeface="inherit"/>
              </a:rPr>
              <a:t>=</a:t>
            </a:r>
            <a:r>
              <a:rPr lang="en-US" sz="800" dirty="0">
                <a:solidFill>
                  <a:srgbClr val="CE0000"/>
                </a:solidFill>
                <a:latin typeface="inherit"/>
              </a:rPr>
              <a:t>5</a:t>
            </a:r>
            <a:r>
              <a:rPr lang="en-US" sz="800" dirty="0">
                <a:solidFill>
                  <a:srgbClr val="333333"/>
                </a:solidFill>
                <a:latin typeface="inherit"/>
              </a:rPr>
              <a:t>)</a:t>
            </a:r>
            <a:endParaRPr lang="en-US" sz="800" dirty="0">
              <a:solidFill>
                <a:srgbClr val="000000"/>
              </a:solidFill>
              <a:latin typeface="Monaco" pitchFamily="2" charset="77"/>
            </a:endParaRPr>
          </a:p>
        </p:txBody>
      </p:sp>
    </p:spTree>
    <p:extLst>
      <p:ext uri="{BB962C8B-B14F-4D97-AF65-F5344CB8AC3E}">
        <p14:creationId xmlns:p14="http://schemas.microsoft.com/office/powerpoint/2010/main" val="3660769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86AA-3876-784B-A8E5-149B5345D772}"/>
              </a:ext>
            </a:extLst>
          </p:cNvPr>
          <p:cNvSpPr>
            <a:spLocks noGrp="1"/>
          </p:cNvSpPr>
          <p:nvPr>
            <p:ph type="title"/>
          </p:nvPr>
        </p:nvSpPr>
        <p:spPr/>
        <p:txBody>
          <a:bodyPr/>
          <a:lstStyle/>
          <a:p>
            <a:r>
              <a:rPr lang="en-US" dirty="0"/>
              <a:t>Gini and Entropy</a:t>
            </a:r>
          </a:p>
        </p:txBody>
      </p:sp>
      <p:sp>
        <p:nvSpPr>
          <p:cNvPr id="3" name="Content Placeholder 2">
            <a:extLst>
              <a:ext uri="{FF2B5EF4-FFF2-40B4-BE49-F238E27FC236}">
                <a16:creationId xmlns:a16="http://schemas.microsoft.com/office/drawing/2014/main" id="{CA149D52-8DDB-7F4F-9466-17FF9B39A423}"/>
              </a:ext>
            </a:extLst>
          </p:cNvPr>
          <p:cNvSpPr>
            <a:spLocks noGrp="1"/>
          </p:cNvSpPr>
          <p:nvPr>
            <p:ph idx="1"/>
          </p:nvPr>
        </p:nvSpPr>
        <p:spPr>
          <a:xfrm>
            <a:off x="118854" y="607211"/>
            <a:ext cx="2124137" cy="1938992"/>
          </a:xfrm>
        </p:spPr>
        <p:txBody>
          <a:bodyPr/>
          <a:lstStyle/>
          <a:p>
            <a:r>
              <a:rPr lang="en-US" sz="900" dirty="0">
                <a:solidFill>
                  <a:srgbClr val="FF0000"/>
                </a:solidFill>
              </a:rPr>
              <a:t>Gini: </a:t>
            </a:r>
            <a:r>
              <a:rPr lang="en-US" sz="900" dirty="0"/>
              <a:t>measures the impurity of a node </a:t>
            </a:r>
          </a:p>
          <a:p>
            <a:pPr lvl="1"/>
            <a:r>
              <a:rPr lang="en-US" sz="900" dirty="0"/>
              <a:t>(</a:t>
            </a:r>
            <a:r>
              <a:rPr lang="en-US" sz="900" dirty="0" err="1"/>
              <a:t>gini</a:t>
            </a:r>
            <a:r>
              <a:rPr lang="en-US" sz="900" dirty="0"/>
              <a:t>=0) if all training instances it applies to belong to the same class</a:t>
            </a:r>
          </a:p>
          <a:p>
            <a:pPr lvl="1"/>
            <a:r>
              <a:rPr lang="en-US" sz="900" dirty="0"/>
              <a:t>Gini= 0.168 = 1- (49/54)^2+(5/54)^2</a:t>
            </a:r>
          </a:p>
          <a:p>
            <a:pPr lvl="1"/>
            <a:endParaRPr lang="en-US" sz="900" dirty="0"/>
          </a:p>
          <a:p>
            <a:pPr lvl="1"/>
            <a:r>
              <a:rPr lang="en-US" sz="900" dirty="0"/>
              <a:t>The Gini equation </a:t>
            </a:r>
            <a:r>
              <a:rPr lang="en-US" sz="900" dirty="0">
                <a:sym typeface="Wingdings" pitchFamily="2" charset="2"/>
              </a:rPr>
              <a:t></a:t>
            </a:r>
            <a:endParaRPr lang="en-US" sz="900" dirty="0"/>
          </a:p>
          <a:p>
            <a:endParaRPr lang="en-US" sz="900" dirty="0"/>
          </a:p>
          <a:p>
            <a:r>
              <a:rPr lang="en-US" sz="900" dirty="0">
                <a:solidFill>
                  <a:srgbClr val="FF0000"/>
                </a:solidFill>
              </a:rPr>
              <a:t>Entropy: </a:t>
            </a:r>
            <a:r>
              <a:rPr lang="en-US" sz="900" dirty="0"/>
              <a:t>it is frequently used as an impurity measure: a set’s entropy is zero when it contains instances of only one class.</a:t>
            </a:r>
          </a:p>
          <a:p>
            <a:pPr lvl="1"/>
            <a:endParaRPr lang="en-US" sz="900" dirty="0"/>
          </a:p>
          <a:p>
            <a:pPr lvl="1"/>
            <a:endParaRPr lang="en-US" sz="900" dirty="0"/>
          </a:p>
          <a:p>
            <a:pPr lvl="1"/>
            <a:r>
              <a:rPr lang="en-US" sz="900" dirty="0"/>
              <a:t>Entropy equation </a:t>
            </a:r>
            <a:r>
              <a:rPr lang="en-US" sz="900" dirty="0">
                <a:sym typeface="Wingdings" pitchFamily="2" charset="2"/>
              </a:rPr>
              <a:t> </a:t>
            </a:r>
            <a:endParaRPr lang="en-US" sz="900" dirty="0"/>
          </a:p>
          <a:p>
            <a:endParaRPr lang="en-US" sz="900" dirty="0"/>
          </a:p>
        </p:txBody>
      </p:sp>
      <p:pic>
        <p:nvPicPr>
          <p:cNvPr id="7" name="Picture 6">
            <a:extLst>
              <a:ext uri="{FF2B5EF4-FFF2-40B4-BE49-F238E27FC236}">
                <a16:creationId xmlns:a16="http://schemas.microsoft.com/office/drawing/2014/main" id="{1C3FC23D-607C-B14B-AAE0-55C80B9A3D44}"/>
              </a:ext>
            </a:extLst>
          </p:cNvPr>
          <p:cNvPicPr>
            <a:picLocks noChangeAspect="1"/>
          </p:cNvPicPr>
          <p:nvPr/>
        </p:nvPicPr>
        <p:blipFill>
          <a:blip r:embed="rId2"/>
          <a:stretch>
            <a:fillRect/>
          </a:stretch>
        </p:blipFill>
        <p:spPr>
          <a:xfrm>
            <a:off x="2199594" y="517006"/>
            <a:ext cx="2319457" cy="1882458"/>
          </a:xfrm>
          <a:prstGeom prst="rect">
            <a:avLst/>
          </a:prstGeom>
        </p:spPr>
      </p:pic>
      <p:cxnSp>
        <p:nvCxnSpPr>
          <p:cNvPr id="9" name="Straight Arrow Connector 8">
            <a:extLst>
              <a:ext uri="{FF2B5EF4-FFF2-40B4-BE49-F238E27FC236}">
                <a16:creationId xmlns:a16="http://schemas.microsoft.com/office/drawing/2014/main" id="{631E2CF8-CD72-444E-B299-1A00B6A8F057}"/>
              </a:ext>
            </a:extLst>
          </p:cNvPr>
          <p:cNvCxnSpPr>
            <a:cxnSpLocks/>
          </p:cNvCxnSpPr>
          <p:nvPr/>
        </p:nvCxnSpPr>
        <p:spPr>
          <a:xfrm flipH="1">
            <a:off x="2894868" y="2336036"/>
            <a:ext cx="324582" cy="6603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3EDF086-25C7-C143-900A-038CC5398B1A}"/>
              </a:ext>
            </a:extLst>
          </p:cNvPr>
          <p:cNvPicPr>
            <a:picLocks noChangeAspect="1"/>
          </p:cNvPicPr>
          <p:nvPr/>
        </p:nvPicPr>
        <p:blipFill>
          <a:blip r:embed="rId3"/>
          <a:stretch>
            <a:fillRect/>
          </a:stretch>
        </p:blipFill>
        <p:spPr>
          <a:xfrm>
            <a:off x="1547717" y="1204192"/>
            <a:ext cx="747861" cy="282409"/>
          </a:xfrm>
          <a:prstGeom prst="rect">
            <a:avLst/>
          </a:prstGeom>
        </p:spPr>
      </p:pic>
      <p:pic>
        <p:nvPicPr>
          <p:cNvPr id="8" name="Picture 7">
            <a:extLst>
              <a:ext uri="{FF2B5EF4-FFF2-40B4-BE49-F238E27FC236}">
                <a16:creationId xmlns:a16="http://schemas.microsoft.com/office/drawing/2014/main" id="{E5660537-74E0-C94D-B850-FF0B82B4F3E7}"/>
              </a:ext>
            </a:extLst>
          </p:cNvPr>
          <p:cNvPicPr>
            <a:picLocks noChangeAspect="1"/>
          </p:cNvPicPr>
          <p:nvPr/>
        </p:nvPicPr>
        <p:blipFill>
          <a:blip r:embed="rId4"/>
          <a:stretch>
            <a:fillRect/>
          </a:stretch>
        </p:blipFill>
        <p:spPr>
          <a:xfrm>
            <a:off x="1849554" y="2977610"/>
            <a:ext cx="1911663" cy="302309"/>
          </a:xfrm>
          <a:prstGeom prst="rect">
            <a:avLst/>
          </a:prstGeom>
        </p:spPr>
      </p:pic>
      <p:pic>
        <p:nvPicPr>
          <p:cNvPr id="10" name="Picture 9">
            <a:extLst>
              <a:ext uri="{FF2B5EF4-FFF2-40B4-BE49-F238E27FC236}">
                <a16:creationId xmlns:a16="http://schemas.microsoft.com/office/drawing/2014/main" id="{2AC48379-00D0-EC46-8C26-C712FF8BABD4}"/>
              </a:ext>
            </a:extLst>
          </p:cNvPr>
          <p:cNvPicPr>
            <a:picLocks noChangeAspect="1"/>
          </p:cNvPicPr>
          <p:nvPr/>
        </p:nvPicPr>
        <p:blipFill>
          <a:blip r:embed="rId5"/>
          <a:stretch>
            <a:fillRect/>
          </a:stretch>
        </p:blipFill>
        <p:spPr>
          <a:xfrm>
            <a:off x="1547717" y="2083354"/>
            <a:ext cx="1132270" cy="421713"/>
          </a:xfrm>
          <a:prstGeom prst="rect">
            <a:avLst/>
          </a:prstGeom>
        </p:spPr>
      </p:pic>
      <p:sp>
        <p:nvSpPr>
          <p:cNvPr id="5" name="Footer Placeholder 4">
            <a:extLst>
              <a:ext uri="{FF2B5EF4-FFF2-40B4-BE49-F238E27FC236}">
                <a16:creationId xmlns:a16="http://schemas.microsoft.com/office/drawing/2014/main" id="{0A040CA1-780B-40D8-25F4-312490CF4FF0}"/>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3504076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0AEF-C2AF-C14A-A078-3BA99D5489AE}"/>
              </a:ext>
            </a:extLst>
          </p:cNvPr>
          <p:cNvSpPr>
            <a:spLocks noGrp="1"/>
          </p:cNvSpPr>
          <p:nvPr>
            <p:ph type="title"/>
          </p:nvPr>
        </p:nvSpPr>
        <p:spPr/>
        <p:txBody>
          <a:bodyPr/>
          <a:lstStyle/>
          <a:p>
            <a:r>
              <a:rPr lang="en-US" b="1" dirty="0"/>
              <a:t>Prune</a:t>
            </a:r>
          </a:p>
        </p:txBody>
      </p:sp>
      <p:sp>
        <p:nvSpPr>
          <p:cNvPr id="3" name="Content Placeholder 2">
            <a:extLst>
              <a:ext uri="{FF2B5EF4-FFF2-40B4-BE49-F238E27FC236}">
                <a16:creationId xmlns:a16="http://schemas.microsoft.com/office/drawing/2014/main" id="{39163550-00DC-7B4F-AD43-6C6ED47153F5}"/>
              </a:ext>
            </a:extLst>
          </p:cNvPr>
          <p:cNvSpPr>
            <a:spLocks noGrp="1"/>
          </p:cNvSpPr>
          <p:nvPr>
            <p:ph idx="1"/>
          </p:nvPr>
        </p:nvSpPr>
        <p:spPr>
          <a:xfrm>
            <a:off x="95250" y="692271"/>
            <a:ext cx="4114800" cy="1523494"/>
          </a:xfrm>
        </p:spPr>
        <p:txBody>
          <a:bodyPr/>
          <a:lstStyle/>
          <a:p>
            <a:r>
              <a:rPr lang="en-US" dirty="0"/>
              <a:t>Let’s mess with the minimum entropy threshold parameter to see if we can prune this tree and how that affects the accuracy. </a:t>
            </a:r>
          </a:p>
          <a:p>
            <a:r>
              <a:rPr lang="en-US" dirty="0"/>
              <a:t>Let’s set it to 0.1.  </a:t>
            </a:r>
            <a:r>
              <a:rPr lang="en-US" i="1" dirty="0"/>
              <a:t>A node will be split if this split makes a decrease of the impurity greater than or equal to this value.</a:t>
            </a:r>
            <a:endParaRPr lang="en-US" dirty="0"/>
          </a:p>
          <a:p>
            <a:r>
              <a:rPr lang="en-US" dirty="0" err="1"/>
              <a:t>clf</a:t>
            </a:r>
            <a:r>
              <a:rPr lang="en-US" dirty="0"/>
              <a:t> = </a:t>
            </a:r>
            <a:r>
              <a:rPr lang="en-US" dirty="0" err="1"/>
              <a:t>tree.DecisionTreeClassifier</a:t>
            </a:r>
            <a:r>
              <a:rPr lang="en-US" dirty="0"/>
              <a:t>(</a:t>
            </a:r>
            <a:r>
              <a:rPr lang="en-US" dirty="0" err="1"/>
              <a:t>min_impurity_decrease</a:t>
            </a:r>
            <a:r>
              <a:rPr lang="en-US" dirty="0"/>
              <a:t>=0.1)</a:t>
            </a:r>
          </a:p>
        </p:txBody>
      </p:sp>
      <p:pic>
        <p:nvPicPr>
          <p:cNvPr id="6" name="Picture 5">
            <a:extLst>
              <a:ext uri="{FF2B5EF4-FFF2-40B4-BE49-F238E27FC236}">
                <a16:creationId xmlns:a16="http://schemas.microsoft.com/office/drawing/2014/main" id="{1262DFC0-1F84-624E-8E94-2438B2D5CACD}"/>
              </a:ext>
            </a:extLst>
          </p:cNvPr>
          <p:cNvPicPr>
            <a:picLocks noChangeAspect="1"/>
          </p:cNvPicPr>
          <p:nvPr/>
        </p:nvPicPr>
        <p:blipFill>
          <a:blip r:embed="rId2"/>
          <a:stretch>
            <a:fillRect/>
          </a:stretch>
        </p:blipFill>
        <p:spPr>
          <a:xfrm>
            <a:off x="2579482" y="1663505"/>
            <a:ext cx="2011680" cy="1676400"/>
          </a:xfrm>
          <a:prstGeom prst="rect">
            <a:avLst/>
          </a:prstGeom>
        </p:spPr>
      </p:pic>
      <p:pic>
        <p:nvPicPr>
          <p:cNvPr id="7" name="Picture 6">
            <a:extLst>
              <a:ext uri="{FF2B5EF4-FFF2-40B4-BE49-F238E27FC236}">
                <a16:creationId xmlns:a16="http://schemas.microsoft.com/office/drawing/2014/main" id="{DA2C997A-F03D-354B-A977-1F682F5D979B}"/>
              </a:ext>
            </a:extLst>
          </p:cNvPr>
          <p:cNvPicPr>
            <a:picLocks noChangeAspect="1"/>
          </p:cNvPicPr>
          <p:nvPr/>
        </p:nvPicPr>
        <p:blipFill>
          <a:blip r:embed="rId3"/>
          <a:stretch>
            <a:fillRect/>
          </a:stretch>
        </p:blipFill>
        <p:spPr>
          <a:xfrm>
            <a:off x="0" y="1663505"/>
            <a:ext cx="2579482" cy="1114810"/>
          </a:xfrm>
          <a:prstGeom prst="rect">
            <a:avLst/>
          </a:prstGeom>
        </p:spPr>
      </p:pic>
      <p:sp>
        <p:nvSpPr>
          <p:cNvPr id="8" name="Footer Placeholder 7">
            <a:extLst>
              <a:ext uri="{FF2B5EF4-FFF2-40B4-BE49-F238E27FC236}">
                <a16:creationId xmlns:a16="http://schemas.microsoft.com/office/drawing/2014/main" id="{6A21FE0F-5943-BD4E-B4ED-A7E5F0FB1A44}"/>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1679798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C18D7-DB5D-034E-B949-6257FE73FEDC}"/>
              </a:ext>
            </a:extLst>
          </p:cNvPr>
          <p:cNvSpPr>
            <a:spLocks noGrp="1"/>
          </p:cNvSpPr>
          <p:nvPr>
            <p:ph type="title"/>
          </p:nvPr>
        </p:nvSpPr>
        <p:spPr/>
        <p:txBody>
          <a:bodyPr/>
          <a:lstStyle/>
          <a:p>
            <a:r>
              <a:rPr lang="en-US" b="1" dirty="0"/>
              <a:t>print (</a:t>
            </a:r>
            <a:r>
              <a:rPr lang="en-US" b="1" dirty="0" err="1"/>
              <a:t>confusion_matrix</a:t>
            </a:r>
            <a:r>
              <a:rPr lang="en-US" b="1" dirty="0"/>
              <a:t>(</a:t>
            </a:r>
            <a:r>
              <a:rPr lang="en-US" b="1" dirty="0" err="1"/>
              <a:t>y_test</a:t>
            </a:r>
            <a:r>
              <a:rPr lang="en-US" b="1" dirty="0"/>
              <a:t>, </a:t>
            </a:r>
            <a:r>
              <a:rPr lang="en-US" b="1" dirty="0" err="1"/>
              <a:t>y_pred</a:t>
            </a:r>
            <a:r>
              <a:rPr lang="en-US" b="1" dirty="0"/>
              <a:t>))</a:t>
            </a:r>
          </a:p>
        </p:txBody>
      </p:sp>
      <p:pic>
        <p:nvPicPr>
          <p:cNvPr id="6" name="Content Placeholder 5">
            <a:extLst>
              <a:ext uri="{FF2B5EF4-FFF2-40B4-BE49-F238E27FC236}">
                <a16:creationId xmlns:a16="http://schemas.microsoft.com/office/drawing/2014/main" id="{227242CC-7D6E-0E49-B1C1-86CBEE0E10F3}"/>
              </a:ext>
            </a:extLst>
          </p:cNvPr>
          <p:cNvPicPr>
            <a:picLocks noGrp="1" noChangeAspect="1"/>
          </p:cNvPicPr>
          <p:nvPr>
            <p:ph idx="1"/>
          </p:nvPr>
        </p:nvPicPr>
        <p:blipFill>
          <a:blip r:embed="rId2"/>
          <a:stretch>
            <a:fillRect/>
          </a:stretch>
        </p:blipFill>
        <p:spPr>
          <a:xfrm>
            <a:off x="166269" y="612411"/>
            <a:ext cx="3731153" cy="2636874"/>
          </a:xfrm>
          <a:prstGeom prst="rect">
            <a:avLst/>
          </a:prstGeom>
        </p:spPr>
      </p:pic>
      <p:sp>
        <p:nvSpPr>
          <p:cNvPr id="3" name="Footer Placeholder 2">
            <a:extLst>
              <a:ext uri="{FF2B5EF4-FFF2-40B4-BE49-F238E27FC236}">
                <a16:creationId xmlns:a16="http://schemas.microsoft.com/office/drawing/2014/main" id="{DBA44114-99AD-AE45-BD66-CB07930FE097}"/>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406582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C136-F9E1-324B-84CD-05159BF22F0C}"/>
              </a:ext>
            </a:extLst>
          </p:cNvPr>
          <p:cNvSpPr>
            <a:spLocks noGrp="1"/>
          </p:cNvSpPr>
          <p:nvPr>
            <p:ph type="title"/>
          </p:nvPr>
        </p:nvSpPr>
        <p:spPr/>
        <p:txBody>
          <a:bodyPr/>
          <a:lstStyle/>
          <a:p>
            <a:r>
              <a:rPr lang="en-US" b="1" dirty="0"/>
              <a:t>Tune the parameters</a:t>
            </a:r>
          </a:p>
        </p:txBody>
      </p:sp>
      <p:sp>
        <p:nvSpPr>
          <p:cNvPr id="3" name="Content Placeholder 2">
            <a:extLst>
              <a:ext uri="{FF2B5EF4-FFF2-40B4-BE49-F238E27FC236}">
                <a16:creationId xmlns:a16="http://schemas.microsoft.com/office/drawing/2014/main" id="{1D04F22B-B156-5040-B816-CF67A37CB92B}"/>
              </a:ext>
            </a:extLst>
          </p:cNvPr>
          <p:cNvSpPr>
            <a:spLocks noGrp="1"/>
          </p:cNvSpPr>
          <p:nvPr>
            <p:ph idx="1"/>
          </p:nvPr>
        </p:nvSpPr>
        <p:spPr>
          <a:xfrm>
            <a:off x="171450" y="663575"/>
            <a:ext cx="4267200" cy="2369880"/>
          </a:xfrm>
        </p:spPr>
        <p:txBody>
          <a:bodyPr/>
          <a:lstStyle/>
          <a:p>
            <a:r>
              <a:rPr lang="en-US" b="1" i="1" dirty="0" err="1"/>
              <a:t>max_depth</a:t>
            </a:r>
            <a:r>
              <a:rPr lang="en-US" b="1" i="1" dirty="0"/>
              <a:t>: int or None, optional (default=None)</a:t>
            </a:r>
            <a:endParaRPr lang="en-US" dirty="0"/>
          </a:p>
          <a:p>
            <a:pPr lvl="1"/>
            <a:r>
              <a:rPr lang="en-US" sz="1100" i="1" dirty="0"/>
              <a:t>The maximum depth of the tree. If None, then nodes are expanded until all leaves are pure or until all leaves contain less than </a:t>
            </a:r>
            <a:r>
              <a:rPr lang="en-US" sz="1100" i="1" dirty="0" err="1"/>
              <a:t>min_samples_split</a:t>
            </a:r>
            <a:r>
              <a:rPr lang="en-US" sz="1100" i="1" dirty="0"/>
              <a:t> samples.</a:t>
            </a:r>
          </a:p>
          <a:p>
            <a:r>
              <a:rPr lang="en-US" b="1" i="1" dirty="0" err="1"/>
              <a:t>min_samples_split</a:t>
            </a:r>
            <a:r>
              <a:rPr lang="en-US" b="1" i="1" dirty="0"/>
              <a:t>: int, float, optional (default=2)</a:t>
            </a:r>
            <a:endParaRPr lang="en-US" dirty="0"/>
          </a:p>
          <a:p>
            <a:pPr lvl="1"/>
            <a:r>
              <a:rPr lang="en-US" sz="1100" i="1" dirty="0"/>
              <a:t>The minimum number of samples required to split an internal node</a:t>
            </a:r>
          </a:p>
          <a:p>
            <a:r>
              <a:rPr lang="en-US" b="1" i="1" dirty="0" err="1"/>
              <a:t>min_samples_leaf</a:t>
            </a:r>
            <a:r>
              <a:rPr lang="en-US" b="1" i="1" dirty="0"/>
              <a:t>: int, float, optional (default=1)</a:t>
            </a:r>
            <a:endParaRPr lang="en-US" dirty="0"/>
          </a:p>
          <a:p>
            <a:pPr lvl="1"/>
            <a:r>
              <a:rPr lang="en-US" sz="1100" i="1" dirty="0"/>
              <a:t>The minimum number of samples required to be at a leaf node. A split point at any depth will only be considered if it leaves at least </a:t>
            </a:r>
            <a:r>
              <a:rPr lang="en-US" sz="1100" i="1" dirty="0" err="1"/>
              <a:t>min_samples_leaf</a:t>
            </a:r>
            <a:r>
              <a:rPr lang="en-US" sz="1100" i="1" dirty="0"/>
              <a:t> training samples in each of the left and right branches. This may have the effect of smoothing the model, especially in regression.</a:t>
            </a:r>
          </a:p>
          <a:p>
            <a:r>
              <a:rPr lang="en-US" dirty="0"/>
              <a:t>And others </a:t>
            </a:r>
            <a:r>
              <a:rPr lang="en-US" dirty="0">
                <a:sym typeface="Wingdings" pitchFamily="2" charset="2"/>
              </a:rPr>
              <a:t></a:t>
            </a:r>
            <a:endParaRPr lang="en-US" dirty="0"/>
          </a:p>
        </p:txBody>
      </p:sp>
      <p:sp>
        <p:nvSpPr>
          <p:cNvPr id="5" name="Footer Placeholder 4">
            <a:extLst>
              <a:ext uri="{FF2B5EF4-FFF2-40B4-BE49-F238E27FC236}">
                <a16:creationId xmlns:a16="http://schemas.microsoft.com/office/drawing/2014/main" id="{93DF29B4-4A56-E1FE-907F-3BE24835AE51}"/>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2949458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2A61-03A4-1248-A7A2-8C3D9B59EBDD}"/>
              </a:ext>
            </a:extLst>
          </p:cNvPr>
          <p:cNvSpPr>
            <a:spLocks noGrp="1"/>
          </p:cNvSpPr>
          <p:nvPr>
            <p:ph type="title"/>
          </p:nvPr>
        </p:nvSpPr>
        <p:spPr>
          <a:xfrm>
            <a:off x="247650" y="282575"/>
            <a:ext cx="3394075" cy="215444"/>
          </a:xfrm>
        </p:spPr>
        <p:txBody>
          <a:bodyPr>
            <a:noAutofit/>
          </a:bodyPr>
          <a:lstStyle/>
          <a:p>
            <a:r>
              <a:rPr lang="en-US" sz="3327" b="1" dirty="0"/>
              <a:t>ID3</a:t>
            </a:r>
          </a:p>
        </p:txBody>
      </p:sp>
      <p:sp>
        <p:nvSpPr>
          <p:cNvPr id="3" name="Content Placeholder 2">
            <a:extLst>
              <a:ext uri="{FF2B5EF4-FFF2-40B4-BE49-F238E27FC236}">
                <a16:creationId xmlns:a16="http://schemas.microsoft.com/office/drawing/2014/main" id="{8944C130-5D0C-A94C-B174-2E3754FEBA2B}"/>
              </a:ext>
            </a:extLst>
          </p:cNvPr>
          <p:cNvSpPr>
            <a:spLocks noGrp="1"/>
          </p:cNvSpPr>
          <p:nvPr>
            <p:ph idx="1"/>
          </p:nvPr>
        </p:nvSpPr>
        <p:spPr>
          <a:xfrm>
            <a:off x="95250" y="2485971"/>
            <a:ext cx="4267200" cy="846386"/>
          </a:xfrm>
        </p:spPr>
        <p:txBody>
          <a:bodyPr/>
          <a:lstStyle/>
          <a:p>
            <a:r>
              <a:rPr lang="en-US" dirty="0"/>
              <a:t>ID3 uses </a:t>
            </a:r>
            <a:r>
              <a:rPr lang="en-US" i="1" dirty="0"/>
              <a:t>Entropy</a:t>
            </a:r>
            <a:r>
              <a:rPr lang="en-US" dirty="0"/>
              <a:t> and </a:t>
            </a:r>
            <a:r>
              <a:rPr lang="en-US" i="1" dirty="0"/>
              <a:t>Information Gain</a:t>
            </a:r>
            <a:r>
              <a:rPr lang="en-US" dirty="0"/>
              <a:t> to construct a decision tree.</a:t>
            </a:r>
          </a:p>
          <a:p>
            <a:endParaRPr lang="en-US" dirty="0"/>
          </a:p>
          <a:p>
            <a:r>
              <a:rPr lang="en-US" dirty="0">
                <a:hlinkClick r:id="rId2"/>
              </a:rPr>
              <a:t>https://medium.com/@rishabhjain_22692/decision-trees-it-begins-here-93ff54ef134</a:t>
            </a:r>
            <a:endParaRPr lang="en-US" dirty="0"/>
          </a:p>
          <a:p>
            <a:endParaRPr lang="en-US" dirty="0"/>
          </a:p>
        </p:txBody>
      </p:sp>
      <p:sp>
        <p:nvSpPr>
          <p:cNvPr id="5" name="Footer Placeholder 4">
            <a:extLst>
              <a:ext uri="{FF2B5EF4-FFF2-40B4-BE49-F238E27FC236}">
                <a16:creationId xmlns:a16="http://schemas.microsoft.com/office/drawing/2014/main" id="{2CCD0CC9-D41E-4648-89BC-BBB815D481BF}"/>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7" name="Picture 6">
            <a:extLst>
              <a:ext uri="{FF2B5EF4-FFF2-40B4-BE49-F238E27FC236}">
                <a16:creationId xmlns:a16="http://schemas.microsoft.com/office/drawing/2014/main" id="{077FC824-487D-F545-BB55-EDE723662D36}"/>
              </a:ext>
            </a:extLst>
          </p:cNvPr>
          <p:cNvPicPr>
            <a:picLocks noChangeAspect="1"/>
          </p:cNvPicPr>
          <p:nvPr/>
        </p:nvPicPr>
        <p:blipFill>
          <a:blip r:embed="rId3"/>
          <a:stretch>
            <a:fillRect/>
          </a:stretch>
        </p:blipFill>
        <p:spPr>
          <a:xfrm>
            <a:off x="1092813" y="128393"/>
            <a:ext cx="3435204" cy="2211582"/>
          </a:xfrm>
          <a:prstGeom prst="rect">
            <a:avLst/>
          </a:prstGeom>
        </p:spPr>
      </p:pic>
    </p:spTree>
    <p:extLst>
      <p:ext uri="{BB962C8B-B14F-4D97-AF65-F5344CB8AC3E}">
        <p14:creationId xmlns:p14="http://schemas.microsoft.com/office/powerpoint/2010/main" val="3016378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AutoShape 6">
            <a:extLst>
              <a:ext uri="{FF2B5EF4-FFF2-40B4-BE49-F238E27FC236}">
                <a16:creationId xmlns:a16="http://schemas.microsoft.com/office/drawing/2014/main" id="{62BF86FB-7351-104B-8C98-4333A0907921}"/>
              </a:ext>
            </a:extLst>
          </p:cNvPr>
          <p:cNvSpPr>
            <a:spLocks noGrp="1" noChangeArrowheads="1"/>
          </p:cNvSpPr>
          <p:nvPr>
            <p:ph type="title"/>
          </p:nvPr>
        </p:nvSpPr>
        <p:spPr/>
        <p:txBody>
          <a:bodyPr/>
          <a:lstStyle/>
          <a:p>
            <a:r>
              <a:rPr lang="en-US" altLang="zh-CN"/>
              <a:t>Information Gain</a:t>
            </a:r>
          </a:p>
        </p:txBody>
      </p:sp>
      <p:sp>
        <p:nvSpPr>
          <p:cNvPr id="23555" name="Rectangle 3">
            <a:extLst>
              <a:ext uri="{FF2B5EF4-FFF2-40B4-BE49-F238E27FC236}">
                <a16:creationId xmlns:a16="http://schemas.microsoft.com/office/drawing/2014/main" id="{CD548DF5-A109-344C-A9C2-A8F9213EA40D}"/>
              </a:ext>
            </a:extLst>
          </p:cNvPr>
          <p:cNvSpPr>
            <a:spLocks noGrp="1" noChangeArrowheads="1"/>
          </p:cNvSpPr>
          <p:nvPr>
            <p:ph type="body" sz="half" idx="1"/>
          </p:nvPr>
        </p:nvSpPr>
        <p:spPr>
          <a:xfrm>
            <a:off x="230505" y="739775"/>
            <a:ext cx="4208145" cy="2410950"/>
          </a:xfrm>
        </p:spPr>
        <p:txBody>
          <a:bodyPr>
            <a:normAutofit/>
          </a:bodyPr>
          <a:lstStyle/>
          <a:p>
            <a:pPr>
              <a:buFont typeface="Wingdings" charset="0"/>
              <a:buChar char="§"/>
              <a:defRPr/>
            </a:pPr>
            <a:r>
              <a:rPr lang="en-US" sz="907" dirty="0"/>
              <a:t>A statistical property called </a:t>
            </a:r>
            <a:r>
              <a:rPr lang="en-US" sz="907" i="1" dirty="0">
                <a:solidFill>
                  <a:schemeClr val="accent1">
                    <a:lumMod val="75000"/>
                  </a:schemeClr>
                </a:solidFill>
              </a:rPr>
              <a:t>information gain</a:t>
            </a:r>
            <a:r>
              <a:rPr lang="en-US" sz="907" dirty="0"/>
              <a:t>, measures how well a given attribute separates the training examples</a:t>
            </a:r>
          </a:p>
          <a:p>
            <a:pPr>
              <a:buFont typeface="Wingdings" charset="0"/>
              <a:buChar char="§"/>
              <a:defRPr/>
            </a:pPr>
            <a:r>
              <a:rPr lang="en-US" sz="907" dirty="0"/>
              <a:t>Information gain uses the notion of </a:t>
            </a:r>
            <a:r>
              <a:rPr lang="en-US" sz="907" i="1" dirty="0">
                <a:solidFill>
                  <a:srgbClr val="007373"/>
                </a:solidFill>
              </a:rPr>
              <a:t>entropy</a:t>
            </a:r>
            <a:r>
              <a:rPr lang="en-US" sz="907" dirty="0"/>
              <a:t>, commonly used in information theory</a:t>
            </a:r>
          </a:p>
          <a:p>
            <a:pPr>
              <a:buFont typeface="Wingdings" charset="0"/>
              <a:buChar char="§"/>
              <a:defRPr/>
            </a:pPr>
            <a:r>
              <a:rPr lang="en-US" sz="907" i="1" dirty="0"/>
              <a:t>Information gain </a:t>
            </a:r>
            <a:r>
              <a:rPr lang="en-US" sz="907" dirty="0"/>
              <a:t>= </a:t>
            </a:r>
            <a:r>
              <a:rPr lang="en-US" sz="907" i="1" dirty="0"/>
              <a:t>expected reduction of entropy</a:t>
            </a:r>
            <a:endParaRPr lang="en-US" altLang="zh-CN" sz="681" dirty="0"/>
          </a:p>
          <a:p>
            <a:pPr>
              <a:lnSpc>
                <a:spcPct val="90000"/>
              </a:lnSpc>
            </a:pPr>
            <a:endParaRPr lang="en-US" altLang="zh-CN" sz="681" dirty="0"/>
          </a:p>
          <a:p>
            <a:pPr>
              <a:lnSpc>
                <a:spcPct val="90000"/>
              </a:lnSpc>
            </a:pPr>
            <a:endParaRPr lang="en-US" altLang="zh-CN" sz="681" dirty="0"/>
          </a:p>
          <a:p>
            <a:pPr>
              <a:lnSpc>
                <a:spcPct val="90000"/>
              </a:lnSpc>
            </a:pPr>
            <a:endParaRPr lang="en-US" altLang="zh-CN" sz="681" dirty="0"/>
          </a:p>
          <a:p>
            <a:pPr>
              <a:lnSpc>
                <a:spcPct val="90000"/>
              </a:lnSpc>
            </a:pPr>
            <a:endParaRPr lang="en-US" altLang="zh-CN" sz="681" dirty="0"/>
          </a:p>
          <a:p>
            <a:pPr>
              <a:lnSpc>
                <a:spcPct val="90000"/>
              </a:lnSpc>
            </a:pPr>
            <a:endParaRPr lang="en-US" altLang="zh-CN" sz="681" dirty="0"/>
          </a:p>
          <a:p>
            <a:pPr lvl="1">
              <a:lnSpc>
                <a:spcPct val="90000"/>
              </a:lnSpc>
            </a:pPr>
            <a:endParaRPr lang="en-US" altLang="zh-CN" sz="605" dirty="0"/>
          </a:p>
          <a:p>
            <a:pPr lvl="1">
              <a:lnSpc>
                <a:spcPct val="90000"/>
              </a:lnSpc>
            </a:pPr>
            <a:endParaRPr lang="en-US" altLang="zh-CN" sz="605" dirty="0"/>
          </a:p>
          <a:p>
            <a:pPr lvl="1">
              <a:lnSpc>
                <a:spcPct val="90000"/>
              </a:lnSpc>
            </a:pPr>
            <a:r>
              <a:rPr lang="en-US" altLang="zh-CN" sz="832" dirty="0"/>
              <a:t>Values(A) is the set of all possible values for attribute A, and </a:t>
            </a:r>
            <a:r>
              <a:rPr lang="en-US" altLang="zh-CN" sz="832" dirty="0" err="1"/>
              <a:t>Sv</a:t>
            </a:r>
            <a:r>
              <a:rPr lang="en-US" altLang="zh-CN" sz="832" dirty="0"/>
              <a:t> the subset of S for which attribute A has value v </a:t>
            </a:r>
            <a:r>
              <a:rPr lang="en-US" altLang="zh-CN" sz="832" dirty="0" err="1">
                <a:solidFill>
                  <a:srgbClr val="6600FF"/>
                </a:solidFill>
              </a:rPr>
              <a:t>Sv</a:t>
            </a:r>
            <a:r>
              <a:rPr lang="en-US" altLang="zh-CN" sz="832" dirty="0">
                <a:solidFill>
                  <a:srgbClr val="6600FF"/>
                </a:solidFill>
              </a:rPr>
              <a:t> = {s in S | A(s) = v}</a:t>
            </a:r>
            <a:r>
              <a:rPr lang="en-US" altLang="zh-CN" sz="832" dirty="0"/>
              <a:t>. </a:t>
            </a:r>
          </a:p>
          <a:p>
            <a:pPr lvl="1">
              <a:lnSpc>
                <a:spcPct val="90000"/>
              </a:lnSpc>
            </a:pPr>
            <a:r>
              <a:rPr lang="en-US" altLang="zh-CN" sz="832" dirty="0"/>
              <a:t>the first term in the equation for </a:t>
            </a:r>
            <a:r>
              <a:rPr lang="en-US" altLang="zh-CN" sz="832" i="1" dirty="0"/>
              <a:t>Gain</a:t>
            </a:r>
            <a:r>
              <a:rPr lang="en-US" altLang="zh-CN" sz="832" dirty="0"/>
              <a:t> is just the entropy of the original collection </a:t>
            </a:r>
            <a:r>
              <a:rPr lang="en-US" altLang="zh-CN" sz="832" i="1" dirty="0"/>
              <a:t>S</a:t>
            </a:r>
          </a:p>
          <a:p>
            <a:pPr lvl="1">
              <a:lnSpc>
                <a:spcPct val="90000"/>
              </a:lnSpc>
            </a:pPr>
            <a:r>
              <a:rPr lang="en-US" altLang="zh-CN" sz="832" dirty="0"/>
              <a:t>the second term is the expected value of the entropy after S is partitioned using attribute A</a:t>
            </a:r>
          </a:p>
        </p:txBody>
      </p:sp>
      <p:pic>
        <p:nvPicPr>
          <p:cNvPr id="4" name="Picture 3">
            <a:extLst>
              <a:ext uri="{FF2B5EF4-FFF2-40B4-BE49-F238E27FC236}">
                <a16:creationId xmlns:a16="http://schemas.microsoft.com/office/drawing/2014/main" id="{8612748F-9B28-5F4D-AF4E-98A3833C08F6}"/>
              </a:ext>
            </a:extLst>
          </p:cNvPr>
          <p:cNvPicPr>
            <a:picLocks noChangeAspect="1"/>
          </p:cNvPicPr>
          <p:nvPr/>
        </p:nvPicPr>
        <p:blipFill>
          <a:blip r:embed="rId3"/>
          <a:stretch>
            <a:fillRect/>
          </a:stretch>
        </p:blipFill>
        <p:spPr>
          <a:xfrm>
            <a:off x="1210151" y="1349375"/>
            <a:ext cx="2631599" cy="446603"/>
          </a:xfrm>
          <a:prstGeom prst="rect">
            <a:avLst/>
          </a:prstGeom>
        </p:spPr>
      </p:pic>
      <p:sp>
        <p:nvSpPr>
          <p:cNvPr id="2" name="Footer Placeholder 1">
            <a:extLst>
              <a:ext uri="{FF2B5EF4-FFF2-40B4-BE49-F238E27FC236}">
                <a16:creationId xmlns:a16="http://schemas.microsoft.com/office/drawing/2014/main" id="{BD9EBA1A-8C11-82C3-3050-C1ECE54B0E73}"/>
              </a:ext>
            </a:extLst>
          </p:cNvPr>
          <p:cNvSpPr>
            <a:spLocks noGrp="1"/>
          </p:cNvSpPr>
          <p:nvPr>
            <p:ph type="ftr" sz="quarter" idx="11"/>
          </p:nvPr>
        </p:nvSpPr>
        <p:spPr/>
        <p:txBody>
          <a:bodyPr/>
          <a:lstStyle/>
          <a:p>
            <a:r>
              <a:rPr lang="en-US" altLang="zh-CN"/>
              <a:t>Dr. Malak Abdullah</a:t>
            </a:r>
          </a:p>
        </p:txBody>
      </p:sp>
    </p:spTree>
    <p:extLst>
      <p:ext uri="{BB962C8B-B14F-4D97-AF65-F5344CB8AC3E}">
        <p14:creationId xmlns:p14="http://schemas.microsoft.com/office/powerpoint/2010/main" val="1592906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638A-9022-BE41-8C78-114377722D70}"/>
              </a:ext>
            </a:extLst>
          </p:cNvPr>
          <p:cNvSpPr>
            <a:spLocks noGrp="1"/>
          </p:cNvSpPr>
          <p:nvPr>
            <p:ph type="title"/>
          </p:nvPr>
        </p:nvSpPr>
        <p:spPr/>
        <p:txBody>
          <a:bodyPr/>
          <a:lstStyle/>
          <a:p>
            <a:r>
              <a:rPr lang="en-US" dirty="0"/>
              <a:t>Advantages vs Disadvantages</a:t>
            </a:r>
          </a:p>
        </p:txBody>
      </p:sp>
      <p:sp>
        <p:nvSpPr>
          <p:cNvPr id="3" name="Content Placeholder 2">
            <a:extLst>
              <a:ext uri="{FF2B5EF4-FFF2-40B4-BE49-F238E27FC236}">
                <a16:creationId xmlns:a16="http://schemas.microsoft.com/office/drawing/2014/main" id="{063C1B87-45CF-C64E-AE91-93CC3418030A}"/>
              </a:ext>
            </a:extLst>
          </p:cNvPr>
          <p:cNvSpPr>
            <a:spLocks noGrp="1"/>
          </p:cNvSpPr>
          <p:nvPr>
            <p:ph idx="1"/>
          </p:nvPr>
        </p:nvSpPr>
        <p:spPr>
          <a:xfrm>
            <a:off x="247650" y="892175"/>
            <a:ext cx="4011028" cy="2438400"/>
          </a:xfrm>
        </p:spPr>
        <p:txBody>
          <a:bodyPr>
            <a:noAutofit/>
          </a:bodyPr>
          <a:lstStyle/>
          <a:p>
            <a:r>
              <a:rPr lang="en-US" sz="800" b="1" dirty="0"/>
              <a:t>Advantages:</a:t>
            </a:r>
            <a:endParaRPr lang="en-US" sz="800" dirty="0"/>
          </a:p>
          <a:p>
            <a:pPr lvl="1"/>
            <a:r>
              <a:rPr lang="en-US" sz="800" dirty="0"/>
              <a:t>Compared to other algorithms decision trees requires less effort for data preparation during pre-processing.</a:t>
            </a:r>
          </a:p>
          <a:p>
            <a:pPr lvl="1"/>
            <a:r>
              <a:rPr lang="en-US" sz="800" dirty="0"/>
              <a:t>A decision tree does not require normalization of data.</a:t>
            </a:r>
          </a:p>
          <a:p>
            <a:pPr lvl="1"/>
            <a:r>
              <a:rPr lang="en-US" sz="800" dirty="0"/>
              <a:t>A decision tree does not require scaling of data as well.</a:t>
            </a:r>
          </a:p>
          <a:p>
            <a:pPr lvl="1"/>
            <a:r>
              <a:rPr lang="en-US" sz="800" dirty="0"/>
              <a:t>Missing values in the data also do NOT affect the process of building a decision tree to any considerable extent.</a:t>
            </a:r>
          </a:p>
          <a:p>
            <a:pPr lvl="1"/>
            <a:r>
              <a:rPr lang="en-US" sz="800" dirty="0"/>
              <a:t>A Decision tree model is very intuitive and easy to explain to technical teams as well as stakeholders.</a:t>
            </a:r>
          </a:p>
          <a:p>
            <a:r>
              <a:rPr lang="en-US" sz="800" b="1" dirty="0"/>
              <a:t>Disadvantage:</a:t>
            </a:r>
          </a:p>
          <a:p>
            <a:pPr lvl="1"/>
            <a:r>
              <a:rPr lang="en-US" sz="800" dirty="0"/>
              <a:t>A small change in the data can cause a large change in the structure of the decision tree causing instability.</a:t>
            </a:r>
          </a:p>
          <a:p>
            <a:pPr lvl="1"/>
            <a:r>
              <a:rPr lang="en-US" sz="800" dirty="0"/>
              <a:t>For a Decision tree sometimes calculation can go far more complex compared to other algorithms.</a:t>
            </a:r>
          </a:p>
          <a:p>
            <a:pPr lvl="1"/>
            <a:r>
              <a:rPr lang="en-US" sz="800" dirty="0"/>
              <a:t>Decision tree often involves higher time to train the model.</a:t>
            </a:r>
          </a:p>
          <a:p>
            <a:pPr lvl="1"/>
            <a:r>
              <a:rPr lang="en-US" sz="800" dirty="0"/>
              <a:t>Decision tree training is relatively expensive as the complexity and time have taken are more.</a:t>
            </a:r>
          </a:p>
          <a:p>
            <a:pPr lvl="1"/>
            <a:r>
              <a:rPr lang="en-US" sz="800" dirty="0"/>
              <a:t>The Decision Tree algorithm is not very good for applying regression and predicting continuous values.</a:t>
            </a:r>
            <a:br>
              <a:rPr lang="en-US" sz="800" dirty="0"/>
            </a:br>
            <a:endParaRPr lang="en-US" sz="800" dirty="0"/>
          </a:p>
        </p:txBody>
      </p:sp>
      <p:sp>
        <p:nvSpPr>
          <p:cNvPr id="5" name="Footer Placeholder 4">
            <a:extLst>
              <a:ext uri="{FF2B5EF4-FFF2-40B4-BE49-F238E27FC236}">
                <a16:creationId xmlns:a16="http://schemas.microsoft.com/office/drawing/2014/main" id="{F700FE48-8234-C943-9DA7-FD07E24255CD}"/>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1965481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E2ED697-1F46-BC49-9B95-21AA7B22FE4A}"/>
              </a:ext>
            </a:extLst>
          </p:cNvPr>
          <p:cNvSpPr>
            <a:spLocks noGrp="1" noChangeArrowheads="1"/>
          </p:cNvSpPr>
          <p:nvPr>
            <p:ph type="title"/>
          </p:nvPr>
        </p:nvSpPr>
        <p:spPr/>
        <p:txBody>
          <a:bodyPr/>
          <a:lstStyle/>
          <a:p>
            <a:r>
              <a:rPr lang="en-US" altLang="en-US" sz="1361" dirty="0"/>
              <a:t>A Simple Decision Tree</a:t>
            </a:r>
            <a:endParaRPr lang="en-US" altLang="en-US" dirty="0"/>
          </a:p>
        </p:txBody>
      </p:sp>
      <p:pic>
        <p:nvPicPr>
          <p:cNvPr id="8200" name="Picture 8" descr="&#9;dt-f1.gif                                                      000089CEVoyager                        ABA78158:">
            <a:extLst>
              <a:ext uri="{FF2B5EF4-FFF2-40B4-BE49-F238E27FC236}">
                <a16:creationId xmlns:a16="http://schemas.microsoft.com/office/drawing/2014/main" id="{80C83FCE-C90A-474C-9496-07C2BA53C6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704850" y="729043"/>
            <a:ext cx="3048000" cy="1842197"/>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FD8DD2EF-ED0A-FF47-99F1-20A7ECFF1325}"/>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5" name="Rectangle 4">
            <a:extLst>
              <a:ext uri="{FF2B5EF4-FFF2-40B4-BE49-F238E27FC236}">
                <a16:creationId xmlns:a16="http://schemas.microsoft.com/office/drawing/2014/main" id="{1BCF0CAD-4CEE-E4DE-147E-38865E6A787D}"/>
              </a:ext>
            </a:extLst>
          </p:cNvPr>
          <p:cNvSpPr/>
          <p:nvPr/>
        </p:nvSpPr>
        <p:spPr>
          <a:xfrm>
            <a:off x="625538" y="2873375"/>
            <a:ext cx="3756804" cy="461665"/>
          </a:xfrm>
          <a:prstGeom prst="rect">
            <a:avLst/>
          </a:prstGeom>
        </p:spPr>
        <p:txBody>
          <a:bodyPr wrap="square">
            <a:spAutoFit/>
          </a:bodyPr>
          <a:lstStyle/>
          <a:p>
            <a:r>
              <a:rPr lang="en-US" sz="1200" dirty="0">
                <a:solidFill>
                  <a:srgbClr val="202124"/>
                </a:solidFill>
                <a:latin typeface="Roboto"/>
              </a:rPr>
              <a:t>The main drawback of </a:t>
            </a:r>
            <a:r>
              <a:rPr lang="en-US" sz="1200" b="1" dirty="0">
                <a:solidFill>
                  <a:srgbClr val="202124"/>
                </a:solidFill>
                <a:latin typeface="Roboto"/>
              </a:rPr>
              <a:t>Decision Tree</a:t>
            </a:r>
            <a:r>
              <a:rPr lang="en-US" sz="1200" dirty="0">
                <a:solidFill>
                  <a:srgbClr val="202124"/>
                </a:solidFill>
                <a:latin typeface="Roboto"/>
              </a:rPr>
              <a:t> is that it generally leads to </a:t>
            </a:r>
            <a:r>
              <a:rPr lang="en-US" sz="1200" b="1" dirty="0">
                <a:solidFill>
                  <a:srgbClr val="202124"/>
                </a:solidFill>
                <a:latin typeface="Roboto"/>
              </a:rPr>
              <a:t>overfitting</a:t>
            </a:r>
            <a:r>
              <a:rPr lang="en-US" sz="1200" dirty="0">
                <a:solidFill>
                  <a:srgbClr val="202124"/>
                </a:solidFill>
                <a:latin typeface="Roboto"/>
              </a:rPr>
              <a:t> of the data</a:t>
            </a:r>
            <a:endParaRPr lang="en-US" sz="1200" dirty="0"/>
          </a:p>
        </p:txBody>
      </p:sp>
    </p:spTree>
    <p:extLst>
      <p:ext uri="{BB962C8B-B14F-4D97-AF65-F5344CB8AC3E}">
        <p14:creationId xmlns:p14="http://schemas.microsoft.com/office/powerpoint/2010/main" val="1481547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D56A-83C8-3B3E-0169-8980A36C6F26}"/>
              </a:ext>
            </a:extLst>
          </p:cNvPr>
          <p:cNvSpPr>
            <a:spLocks noGrp="1"/>
          </p:cNvSpPr>
          <p:nvPr>
            <p:ph type="title"/>
          </p:nvPr>
        </p:nvSpPr>
        <p:spPr/>
        <p:txBody>
          <a:bodyPr/>
          <a:lstStyle/>
          <a:p>
            <a:pPr rtl="0"/>
            <a:r>
              <a:rPr lang="en-JO" dirty="0"/>
              <a:t>Scikit Learn</a:t>
            </a:r>
          </a:p>
        </p:txBody>
      </p:sp>
      <p:sp>
        <p:nvSpPr>
          <p:cNvPr id="3" name="Text Placeholder 2">
            <a:extLst>
              <a:ext uri="{FF2B5EF4-FFF2-40B4-BE49-F238E27FC236}">
                <a16:creationId xmlns:a16="http://schemas.microsoft.com/office/drawing/2014/main" id="{0F0A7943-1DA1-5671-2E14-56FC76331794}"/>
              </a:ext>
            </a:extLst>
          </p:cNvPr>
          <p:cNvSpPr>
            <a:spLocks noGrp="1"/>
          </p:cNvSpPr>
          <p:nvPr>
            <p:ph type="body" idx="1"/>
          </p:nvPr>
        </p:nvSpPr>
        <p:spPr>
          <a:xfrm>
            <a:off x="277271" y="511175"/>
            <a:ext cx="4052508" cy="2708434"/>
          </a:xfrm>
        </p:spPr>
        <p:txBody>
          <a:bodyPr/>
          <a:lstStyle/>
          <a:p>
            <a:pPr algn="l"/>
            <a:r>
              <a:rPr lang="en-US" b="0" i="0" u="none" strike="noStrike" dirty="0">
                <a:solidFill>
                  <a:srgbClr val="222222"/>
                </a:solidFill>
                <a:effectLst/>
                <a:latin typeface="+mn-lt"/>
              </a:rPr>
              <a:t>Scikit-learn provides two main decision tree algorithms:  </a:t>
            </a:r>
          </a:p>
          <a:p>
            <a:pPr marL="171450" indent="-171450" algn="l">
              <a:buFont typeface="Arial" panose="020B0604020202020204" pitchFamily="34" charset="0"/>
              <a:buChar char="•"/>
            </a:pPr>
            <a:r>
              <a:rPr lang="en-US" b="0" i="0" u="none" strike="noStrike" dirty="0">
                <a:solidFill>
                  <a:srgbClr val="222222"/>
                </a:solidFill>
                <a:effectLst/>
                <a:latin typeface="+mn-lt"/>
              </a:rPr>
              <a:t>CART (Classification and Regression Trees) </a:t>
            </a:r>
          </a:p>
          <a:p>
            <a:pPr marL="171450" indent="-171450" algn="l">
              <a:buFont typeface="Arial" panose="020B0604020202020204" pitchFamily="34" charset="0"/>
              <a:buChar char="•"/>
            </a:pPr>
            <a:r>
              <a:rPr lang="en-US" b="0" i="0" u="none" strike="noStrike" dirty="0">
                <a:solidFill>
                  <a:srgbClr val="222222"/>
                </a:solidFill>
                <a:effectLst/>
                <a:latin typeface="+mn-lt"/>
              </a:rPr>
              <a:t>ID3 (Iterative </a:t>
            </a:r>
            <a:r>
              <a:rPr lang="en-US" b="0" i="0" u="none" strike="noStrike" dirty="0" err="1">
                <a:solidFill>
                  <a:srgbClr val="222222"/>
                </a:solidFill>
                <a:effectLst/>
                <a:latin typeface="+mn-lt"/>
              </a:rPr>
              <a:t>Dichotomiser</a:t>
            </a:r>
            <a:r>
              <a:rPr lang="en-US" b="0" i="0" u="none" strike="noStrike" dirty="0">
                <a:solidFill>
                  <a:srgbClr val="222222"/>
                </a:solidFill>
                <a:effectLst/>
                <a:latin typeface="+mn-lt"/>
              </a:rPr>
              <a:t> 3). </a:t>
            </a:r>
          </a:p>
          <a:p>
            <a:pPr algn="l"/>
            <a:endParaRPr lang="en-US" b="0" i="0" u="none" strike="noStrike" dirty="0">
              <a:solidFill>
                <a:srgbClr val="222222"/>
              </a:solidFill>
              <a:effectLst/>
              <a:latin typeface="+mn-lt"/>
            </a:endParaRPr>
          </a:p>
          <a:p>
            <a:pPr algn="l"/>
            <a:r>
              <a:rPr lang="en-US" b="0" i="0" u="none" strike="noStrike" dirty="0">
                <a:solidFill>
                  <a:srgbClr val="222222"/>
                </a:solidFill>
                <a:effectLst/>
                <a:latin typeface="+mn-lt"/>
              </a:rPr>
              <a:t>CART is the default algorithm used in scikit </a:t>
            </a:r>
            <a:r>
              <a:rPr lang="en-US" b="0" i="0" u="none" strike="noStrike" dirty="0" err="1">
                <a:solidFill>
                  <a:srgbClr val="222222"/>
                </a:solidFill>
                <a:effectLst/>
                <a:latin typeface="+mn-lt"/>
              </a:rPr>
              <a:t>learn’s</a:t>
            </a:r>
            <a:r>
              <a:rPr lang="en-US" b="0" i="0" u="none" strike="noStrike" dirty="0">
                <a:solidFill>
                  <a:srgbClr val="222222"/>
                </a:solidFill>
                <a:effectLst/>
                <a:latin typeface="+mn-lt"/>
              </a:rPr>
              <a:t> </a:t>
            </a:r>
          </a:p>
          <a:p>
            <a:pPr algn="l"/>
            <a:r>
              <a:rPr lang="en-US" b="1" i="0" u="none" strike="noStrike" dirty="0" err="1">
                <a:solidFill>
                  <a:srgbClr val="222222"/>
                </a:solidFill>
                <a:effectLst/>
                <a:latin typeface="+mn-lt"/>
              </a:rPr>
              <a:t>DecisionTreeClassifier</a:t>
            </a:r>
            <a:r>
              <a:rPr lang="en-US" b="0" i="0" u="none" strike="noStrike" dirty="0">
                <a:solidFill>
                  <a:srgbClr val="222222"/>
                </a:solidFill>
                <a:effectLst/>
                <a:latin typeface="+mn-lt"/>
              </a:rPr>
              <a:t> and </a:t>
            </a:r>
            <a:r>
              <a:rPr lang="en-US" b="1" i="0" u="none" strike="noStrike" dirty="0" err="1">
                <a:solidFill>
                  <a:srgbClr val="222222"/>
                </a:solidFill>
                <a:effectLst/>
                <a:latin typeface="+mn-lt"/>
              </a:rPr>
              <a:t>DecisionTreeRegressor</a:t>
            </a:r>
            <a:r>
              <a:rPr lang="en-US" b="0" i="0" u="none" strike="noStrike" dirty="0">
                <a:solidFill>
                  <a:srgbClr val="222222"/>
                </a:solidFill>
                <a:effectLst/>
                <a:latin typeface="+mn-lt"/>
              </a:rPr>
              <a:t> classes. It is a versatile algorithm that can handle both classification and regression tasks.</a:t>
            </a:r>
          </a:p>
          <a:p>
            <a:pPr algn="l"/>
            <a:endParaRPr lang="en-US" b="0" i="0" u="none" strike="noStrike" dirty="0">
              <a:solidFill>
                <a:srgbClr val="222222"/>
              </a:solidFill>
              <a:effectLst/>
              <a:latin typeface="+mn-lt"/>
            </a:endParaRPr>
          </a:p>
          <a:p>
            <a:pPr algn="l"/>
            <a:r>
              <a:rPr lang="en-US" b="0" i="0" u="none" strike="noStrike" dirty="0">
                <a:solidFill>
                  <a:srgbClr val="222222"/>
                </a:solidFill>
                <a:effectLst/>
                <a:latin typeface="+mn-lt"/>
              </a:rPr>
              <a:t>CART uses the </a:t>
            </a:r>
            <a:r>
              <a:rPr lang="en-US" b="1" i="0" u="none" strike="noStrike" dirty="0">
                <a:solidFill>
                  <a:srgbClr val="222222"/>
                </a:solidFill>
                <a:effectLst/>
                <a:latin typeface="+mn-lt"/>
              </a:rPr>
              <a:t>Gini impurity </a:t>
            </a:r>
            <a:r>
              <a:rPr lang="en-US" b="0" i="0" u="none" strike="noStrike" dirty="0">
                <a:solidFill>
                  <a:srgbClr val="222222"/>
                </a:solidFill>
                <a:effectLst/>
                <a:latin typeface="+mn-lt"/>
              </a:rPr>
              <a:t>as the splitting criterion for classification tasks, while it uses the </a:t>
            </a:r>
            <a:r>
              <a:rPr lang="en-US" b="1" i="0" u="none" strike="noStrike" dirty="0">
                <a:solidFill>
                  <a:srgbClr val="222222"/>
                </a:solidFill>
                <a:effectLst/>
                <a:latin typeface="+mn-lt"/>
              </a:rPr>
              <a:t>mean squared error (MSE) </a:t>
            </a:r>
            <a:r>
              <a:rPr lang="en-US" b="0" i="0" u="none" strike="noStrike" dirty="0">
                <a:solidFill>
                  <a:srgbClr val="222222"/>
                </a:solidFill>
                <a:effectLst/>
                <a:latin typeface="+mn-lt"/>
              </a:rPr>
              <a:t>as the criterion for regression tasks. Gini impurity measures the probability of misclassifying a randomly chosen element if it were randomly labeled according to the class distribution in the node. MSE, on the other hand, quantifies the average squared difference between the predicted and actual values in a regression problem.</a:t>
            </a:r>
            <a:endParaRPr lang="en-JO" dirty="0">
              <a:latin typeface="+mn-lt"/>
            </a:endParaRPr>
          </a:p>
        </p:txBody>
      </p:sp>
      <p:sp>
        <p:nvSpPr>
          <p:cNvPr id="4" name="Footer Placeholder 3">
            <a:extLst>
              <a:ext uri="{FF2B5EF4-FFF2-40B4-BE49-F238E27FC236}">
                <a16:creationId xmlns:a16="http://schemas.microsoft.com/office/drawing/2014/main" id="{28624128-8260-B8C5-5385-37DCF8EC995D}"/>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1975059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F604-60B1-2054-EE90-6EEF09ECA848}"/>
              </a:ext>
            </a:extLst>
          </p:cNvPr>
          <p:cNvSpPr>
            <a:spLocks noGrp="1"/>
          </p:cNvSpPr>
          <p:nvPr>
            <p:ph type="title"/>
          </p:nvPr>
        </p:nvSpPr>
        <p:spPr/>
        <p:txBody>
          <a:bodyPr/>
          <a:lstStyle/>
          <a:p>
            <a:r>
              <a:rPr lang="en-JO" dirty="0"/>
              <a:t>Scikit Learn (CART , ID3)</a:t>
            </a:r>
          </a:p>
        </p:txBody>
      </p:sp>
      <p:sp>
        <p:nvSpPr>
          <p:cNvPr id="3" name="Text Placeholder 2">
            <a:extLst>
              <a:ext uri="{FF2B5EF4-FFF2-40B4-BE49-F238E27FC236}">
                <a16:creationId xmlns:a16="http://schemas.microsoft.com/office/drawing/2014/main" id="{41BDFE2B-6074-7B31-70C6-F78B0D3AF1CF}"/>
              </a:ext>
            </a:extLst>
          </p:cNvPr>
          <p:cNvSpPr>
            <a:spLocks noGrp="1"/>
          </p:cNvSpPr>
          <p:nvPr>
            <p:ph type="body" idx="1"/>
          </p:nvPr>
        </p:nvSpPr>
        <p:spPr>
          <a:xfrm>
            <a:off x="323850" y="663575"/>
            <a:ext cx="3766820" cy="2369880"/>
          </a:xfrm>
        </p:spPr>
        <p:txBody>
          <a:bodyPr/>
          <a:lstStyle/>
          <a:p>
            <a:pPr algn="l"/>
            <a:r>
              <a:rPr lang="en-US" sz="1100" b="0" i="0" u="none" strike="noStrike" dirty="0">
                <a:solidFill>
                  <a:srgbClr val="222222"/>
                </a:solidFill>
                <a:effectLst/>
                <a:latin typeface="inter var"/>
              </a:rPr>
              <a:t>Scikit-</a:t>
            </a:r>
            <a:r>
              <a:rPr lang="en-US" sz="1100" b="0" i="0" u="none" strike="noStrike" dirty="0" err="1">
                <a:solidFill>
                  <a:srgbClr val="222222"/>
                </a:solidFill>
                <a:effectLst/>
                <a:latin typeface="inter var"/>
              </a:rPr>
              <a:t>learn’s</a:t>
            </a:r>
            <a:r>
              <a:rPr lang="en-US" sz="1100" b="0" i="0" u="none" strike="noStrike" dirty="0">
                <a:solidFill>
                  <a:srgbClr val="222222"/>
                </a:solidFill>
                <a:effectLst/>
                <a:latin typeface="inter var"/>
              </a:rPr>
              <a:t> implementation of CART also supports various strategies for handling categorical features, including one-hot encoding and integer encoding. However, CART does not support handling missing values directly. Instead, missing values need to be preprocessed or imputed before training the model.</a:t>
            </a:r>
          </a:p>
          <a:p>
            <a:pPr algn="l"/>
            <a:endParaRPr lang="en-US" sz="1100" b="0" i="0" u="none" strike="noStrike" dirty="0">
              <a:solidFill>
                <a:srgbClr val="222222"/>
              </a:solidFill>
              <a:effectLst/>
              <a:latin typeface="inter var"/>
            </a:endParaRPr>
          </a:p>
          <a:p>
            <a:pPr algn="l"/>
            <a:r>
              <a:rPr lang="en-US" sz="1100" b="0" i="0" u="none" strike="noStrike" dirty="0">
                <a:solidFill>
                  <a:srgbClr val="222222"/>
                </a:solidFill>
                <a:effectLst/>
                <a:latin typeface="inter var"/>
              </a:rPr>
              <a:t>In addition to CART, scikit-learn provides an implementation of the ID3 algorithm through the </a:t>
            </a:r>
            <a:r>
              <a:rPr lang="en-US" sz="1100" b="0" i="0" u="none" strike="noStrike" dirty="0" err="1">
                <a:solidFill>
                  <a:srgbClr val="222222"/>
                </a:solidFill>
                <a:effectLst/>
                <a:latin typeface="inter var"/>
              </a:rPr>
              <a:t>DecisionTreeClassifier</a:t>
            </a:r>
            <a:r>
              <a:rPr lang="en-US" sz="1100" b="0" i="0" u="none" strike="noStrike" dirty="0">
                <a:solidFill>
                  <a:srgbClr val="222222"/>
                </a:solidFill>
                <a:effectLst/>
                <a:latin typeface="inter var"/>
              </a:rPr>
              <a:t> class. </a:t>
            </a:r>
          </a:p>
          <a:p>
            <a:pPr algn="l"/>
            <a:endParaRPr lang="en-US" dirty="0">
              <a:solidFill>
                <a:srgbClr val="222222"/>
              </a:solidFill>
              <a:latin typeface="inter var"/>
            </a:endParaRPr>
          </a:p>
          <a:p>
            <a:pPr algn="l"/>
            <a:r>
              <a:rPr lang="en-US" sz="1100" b="0" i="0" u="none" strike="noStrike" dirty="0">
                <a:solidFill>
                  <a:srgbClr val="222222"/>
                </a:solidFill>
                <a:effectLst/>
                <a:latin typeface="inter var"/>
              </a:rPr>
              <a:t>ID3 is an older algorithm that uses </a:t>
            </a:r>
            <a:r>
              <a:rPr lang="en-US" sz="1100" b="1" i="0" u="none" strike="noStrike" dirty="0">
                <a:solidFill>
                  <a:srgbClr val="222222"/>
                </a:solidFill>
                <a:effectLst/>
                <a:latin typeface="inter var"/>
              </a:rPr>
              <a:t>information gain</a:t>
            </a:r>
            <a:r>
              <a:rPr lang="en-US" sz="1100" b="0" i="0" u="none" strike="noStrike" dirty="0">
                <a:solidFill>
                  <a:srgbClr val="222222"/>
                </a:solidFill>
                <a:effectLst/>
                <a:latin typeface="inter var"/>
              </a:rPr>
              <a:t> as the splitting criterion for classification tasks. It selects the feature that maximizes the information gain, which measures the reduction in </a:t>
            </a:r>
            <a:r>
              <a:rPr lang="en-US" sz="1100" b="1" i="0" u="none" strike="noStrike" dirty="0">
                <a:solidFill>
                  <a:srgbClr val="222222"/>
                </a:solidFill>
                <a:effectLst/>
                <a:latin typeface="inter var"/>
              </a:rPr>
              <a:t>entropy</a:t>
            </a:r>
            <a:r>
              <a:rPr lang="en-US" sz="1100" b="0" i="0" u="none" strike="noStrike" dirty="0">
                <a:solidFill>
                  <a:srgbClr val="222222"/>
                </a:solidFill>
                <a:effectLst/>
                <a:latin typeface="inter var"/>
              </a:rPr>
              <a:t> or impurity after the split. ID3 is primarily designed for classification tasks and </a:t>
            </a:r>
            <a:r>
              <a:rPr lang="en-US" sz="1100" b="1" i="0" u="none" strike="noStrike" dirty="0">
                <a:solidFill>
                  <a:srgbClr val="222222"/>
                </a:solidFill>
                <a:effectLst/>
                <a:latin typeface="inter var"/>
              </a:rPr>
              <a:t>does not support regression</a:t>
            </a:r>
            <a:r>
              <a:rPr lang="en-US" sz="1100" b="0" i="0" u="none" strike="noStrike" dirty="0">
                <a:solidFill>
                  <a:srgbClr val="222222"/>
                </a:solidFill>
                <a:effectLst/>
                <a:latin typeface="inter var"/>
              </a:rPr>
              <a:t>.</a:t>
            </a:r>
          </a:p>
        </p:txBody>
      </p:sp>
      <p:sp>
        <p:nvSpPr>
          <p:cNvPr id="4" name="Footer Placeholder 3">
            <a:extLst>
              <a:ext uri="{FF2B5EF4-FFF2-40B4-BE49-F238E27FC236}">
                <a16:creationId xmlns:a16="http://schemas.microsoft.com/office/drawing/2014/main" id="{C45030F7-36CF-6D66-27A7-CF4E54CEEA24}"/>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912174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18A90CA-E9A9-AD4E-9B97-A88612430B10}"/>
              </a:ext>
            </a:extLst>
          </p:cNvPr>
          <p:cNvSpPr>
            <a:spLocks noGrp="1" noChangeArrowheads="1"/>
          </p:cNvSpPr>
          <p:nvPr>
            <p:ph type="title"/>
          </p:nvPr>
        </p:nvSpPr>
        <p:spPr>
          <a:xfrm>
            <a:off x="96044" y="483307"/>
            <a:ext cx="3918585" cy="209416"/>
          </a:xfrm>
        </p:spPr>
        <p:txBody>
          <a:bodyPr/>
          <a:lstStyle/>
          <a:p>
            <a:r>
              <a:rPr lang="en-US" altLang="en-US" sz="1361" dirty="0"/>
              <a:t>Representation</a:t>
            </a:r>
            <a:endParaRPr lang="en-US" altLang="en-US" dirty="0"/>
          </a:p>
        </p:txBody>
      </p:sp>
      <p:sp>
        <p:nvSpPr>
          <p:cNvPr id="14340" name="Rectangle 4">
            <a:extLst>
              <a:ext uri="{FF2B5EF4-FFF2-40B4-BE49-F238E27FC236}">
                <a16:creationId xmlns:a16="http://schemas.microsoft.com/office/drawing/2014/main" id="{9E4F0A1C-CC59-F647-9808-3DCF58C86661}"/>
              </a:ext>
            </a:extLst>
          </p:cNvPr>
          <p:cNvSpPr>
            <a:spLocks noGrp="1" noChangeArrowheads="1"/>
          </p:cNvSpPr>
          <p:nvPr>
            <p:ph type="body" sz="half" idx="2"/>
          </p:nvPr>
        </p:nvSpPr>
        <p:spPr>
          <a:xfrm>
            <a:off x="3025378" y="1326990"/>
            <a:ext cx="1864042" cy="1440657"/>
          </a:xfrm>
        </p:spPr>
        <p:txBody>
          <a:bodyPr>
            <a:normAutofit fontScale="92500" lnSpcReduction="10000"/>
          </a:bodyPr>
          <a:lstStyle/>
          <a:p>
            <a:pPr>
              <a:buFont typeface="Monotype Sorts" pitchFamily="2" charset="2"/>
              <a:buChar char=" "/>
            </a:pPr>
            <a:r>
              <a:rPr lang="en-US" altLang="en-US" sz="907" dirty="0"/>
              <a:t>internal node = </a:t>
            </a:r>
            <a:r>
              <a:rPr lang="en-US" altLang="en-US" sz="907" i="1" dirty="0"/>
              <a:t>attribute test</a:t>
            </a:r>
            <a:endParaRPr lang="en-US" altLang="en-US" sz="907" dirty="0"/>
          </a:p>
          <a:p>
            <a:pPr>
              <a:buFont typeface="Monotype Sorts" pitchFamily="2" charset="2"/>
              <a:buChar char=" "/>
            </a:pPr>
            <a:endParaRPr lang="en-US" altLang="en-US" sz="907" dirty="0"/>
          </a:p>
          <a:p>
            <a:pPr>
              <a:buFont typeface="Monotype Sorts" pitchFamily="2" charset="2"/>
              <a:buChar char=" "/>
            </a:pPr>
            <a:endParaRPr lang="en-US" altLang="en-US" sz="907" dirty="0"/>
          </a:p>
          <a:p>
            <a:pPr>
              <a:buFont typeface="Monotype Sorts" pitchFamily="2" charset="2"/>
              <a:buChar char=" "/>
            </a:pPr>
            <a:endParaRPr lang="en-US" altLang="en-US" sz="907" dirty="0"/>
          </a:p>
          <a:p>
            <a:pPr>
              <a:buFont typeface="Monotype Sorts" pitchFamily="2" charset="2"/>
              <a:buChar char=" "/>
            </a:pPr>
            <a:endParaRPr lang="en-US" altLang="en-US" sz="907" dirty="0"/>
          </a:p>
          <a:p>
            <a:pPr>
              <a:buFont typeface="Monotype Sorts" pitchFamily="2" charset="2"/>
              <a:buChar char=" "/>
            </a:pPr>
            <a:endParaRPr lang="en-US" altLang="en-US" sz="907" dirty="0"/>
          </a:p>
          <a:p>
            <a:pPr>
              <a:buFont typeface="Monotype Sorts" pitchFamily="2" charset="2"/>
              <a:buChar char=" "/>
            </a:pPr>
            <a:r>
              <a:rPr lang="en-US" altLang="en-US" sz="907" dirty="0"/>
              <a:t>branch =</a:t>
            </a:r>
            <a:r>
              <a:rPr lang="en-US" altLang="en-US" sz="907" i="1" dirty="0"/>
              <a:t>attribute value</a:t>
            </a:r>
            <a:endParaRPr lang="en-US" altLang="en-US" sz="907" dirty="0"/>
          </a:p>
          <a:p>
            <a:pPr>
              <a:buFont typeface="Monotype Sorts" pitchFamily="2" charset="2"/>
              <a:buChar char=" "/>
            </a:pPr>
            <a:endParaRPr lang="en-US" altLang="en-US" sz="907" dirty="0"/>
          </a:p>
          <a:p>
            <a:pPr>
              <a:buFont typeface="Monotype Sorts" pitchFamily="2" charset="2"/>
              <a:buChar char=" "/>
            </a:pPr>
            <a:endParaRPr lang="en-US" altLang="en-US" sz="907" dirty="0"/>
          </a:p>
          <a:p>
            <a:pPr>
              <a:buFont typeface="Monotype Sorts" pitchFamily="2" charset="2"/>
              <a:buChar char=" "/>
            </a:pPr>
            <a:endParaRPr lang="en-US" altLang="en-US" sz="907" dirty="0"/>
          </a:p>
          <a:p>
            <a:pPr>
              <a:buFont typeface="Monotype Sorts" pitchFamily="2" charset="2"/>
              <a:buChar char=" "/>
            </a:pPr>
            <a:endParaRPr lang="en-US" altLang="en-US" sz="907" dirty="0"/>
          </a:p>
          <a:p>
            <a:pPr>
              <a:buFont typeface="Monotype Sorts" pitchFamily="2" charset="2"/>
              <a:buChar char=" "/>
            </a:pPr>
            <a:endParaRPr lang="en-US" altLang="en-US" sz="907" dirty="0"/>
          </a:p>
          <a:p>
            <a:r>
              <a:rPr lang="en-US" altLang="en-US" sz="907" dirty="0"/>
              <a:t>leaf node = </a:t>
            </a:r>
            <a:r>
              <a:rPr lang="en-US" altLang="en-US" sz="907" i="1" dirty="0"/>
              <a:t>classification</a:t>
            </a:r>
            <a:endParaRPr lang="en-US" altLang="en-US" sz="907" dirty="0"/>
          </a:p>
        </p:txBody>
      </p:sp>
      <p:pic>
        <p:nvPicPr>
          <p:cNvPr id="14341" name="Picture 5" descr="&#9;dt-f1.gif                                                      000089CEVoyager                        ABA78158:">
            <a:extLst>
              <a:ext uri="{FF2B5EF4-FFF2-40B4-BE49-F238E27FC236}">
                <a16:creationId xmlns:a16="http://schemas.microsoft.com/office/drawing/2014/main" id="{6941C9D6-1A56-9843-81C6-4E1DCB2CE94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950833" y="1211739"/>
            <a:ext cx="1699974" cy="1510888"/>
          </a:xfrm>
        </p:spPr>
      </p:pic>
      <p:sp>
        <p:nvSpPr>
          <p:cNvPr id="14342" name="Line 6">
            <a:extLst>
              <a:ext uri="{FF2B5EF4-FFF2-40B4-BE49-F238E27FC236}">
                <a16:creationId xmlns:a16="http://schemas.microsoft.com/office/drawing/2014/main" id="{0E95C52B-F9D6-1F47-9FA9-056F63A3995E}"/>
              </a:ext>
            </a:extLst>
          </p:cNvPr>
          <p:cNvSpPr>
            <a:spLocks noChangeShapeType="1"/>
          </p:cNvSpPr>
          <p:nvPr/>
        </p:nvSpPr>
        <p:spPr bwMode="auto">
          <a:xfrm flipH="1" flipV="1">
            <a:off x="1988106" y="1298178"/>
            <a:ext cx="1008459" cy="11525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Line 7">
            <a:extLst>
              <a:ext uri="{FF2B5EF4-FFF2-40B4-BE49-F238E27FC236}">
                <a16:creationId xmlns:a16="http://schemas.microsoft.com/office/drawing/2014/main" id="{711101A1-294E-A747-ADE2-7526AD94A0A3}"/>
              </a:ext>
            </a:extLst>
          </p:cNvPr>
          <p:cNvSpPr>
            <a:spLocks noChangeShapeType="1"/>
          </p:cNvSpPr>
          <p:nvPr/>
        </p:nvSpPr>
        <p:spPr bwMode="auto">
          <a:xfrm flipH="1">
            <a:off x="2391489" y="1442244"/>
            <a:ext cx="605076" cy="403384"/>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a:endParaRPr lang="en-US"/>
          </a:p>
        </p:txBody>
      </p:sp>
      <p:sp>
        <p:nvSpPr>
          <p:cNvPr id="14344" name="Line 8">
            <a:extLst>
              <a:ext uri="{FF2B5EF4-FFF2-40B4-BE49-F238E27FC236}">
                <a16:creationId xmlns:a16="http://schemas.microsoft.com/office/drawing/2014/main" id="{3C0B6090-D380-B74A-A181-932924A65643}"/>
              </a:ext>
            </a:extLst>
          </p:cNvPr>
          <p:cNvSpPr>
            <a:spLocks noChangeShapeType="1"/>
          </p:cNvSpPr>
          <p:nvPr/>
        </p:nvSpPr>
        <p:spPr bwMode="auto">
          <a:xfrm flipH="1" flipV="1">
            <a:off x="2218611" y="1701562"/>
            <a:ext cx="777954" cy="345758"/>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rtl="0"/>
            <a:endParaRPr lang="en-US"/>
          </a:p>
        </p:txBody>
      </p:sp>
      <p:sp>
        <p:nvSpPr>
          <p:cNvPr id="14345" name="Line 9">
            <a:extLst>
              <a:ext uri="{FF2B5EF4-FFF2-40B4-BE49-F238E27FC236}">
                <a16:creationId xmlns:a16="http://schemas.microsoft.com/office/drawing/2014/main" id="{95F051D5-CBC9-2147-9CB0-7D0344CC032E}"/>
              </a:ext>
            </a:extLst>
          </p:cNvPr>
          <p:cNvSpPr>
            <a:spLocks noChangeShapeType="1"/>
          </p:cNvSpPr>
          <p:nvPr/>
        </p:nvSpPr>
        <p:spPr bwMode="auto">
          <a:xfrm flipH="1">
            <a:off x="2506742" y="2076133"/>
            <a:ext cx="489823" cy="230505"/>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6" name="Line 10">
            <a:extLst>
              <a:ext uri="{FF2B5EF4-FFF2-40B4-BE49-F238E27FC236}">
                <a16:creationId xmlns:a16="http://schemas.microsoft.com/office/drawing/2014/main" id="{90FA22D7-894B-334A-B195-EEDE5682F2AE}"/>
              </a:ext>
            </a:extLst>
          </p:cNvPr>
          <p:cNvSpPr>
            <a:spLocks noChangeShapeType="1"/>
          </p:cNvSpPr>
          <p:nvPr/>
        </p:nvSpPr>
        <p:spPr bwMode="auto">
          <a:xfrm flipH="1" flipV="1">
            <a:off x="1844040" y="2047319"/>
            <a:ext cx="1152525" cy="633889"/>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7" name="Line 11">
            <a:extLst>
              <a:ext uri="{FF2B5EF4-FFF2-40B4-BE49-F238E27FC236}">
                <a16:creationId xmlns:a16="http://schemas.microsoft.com/office/drawing/2014/main" id="{E274AD12-6649-7C42-A5EF-71C603786507}"/>
              </a:ext>
            </a:extLst>
          </p:cNvPr>
          <p:cNvSpPr>
            <a:spLocks noChangeShapeType="1"/>
          </p:cNvSpPr>
          <p:nvPr/>
        </p:nvSpPr>
        <p:spPr bwMode="auto">
          <a:xfrm flipH="1" flipV="1">
            <a:off x="2621994" y="2652395"/>
            <a:ext cx="374571" cy="57626"/>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a:extLst>
              <a:ext uri="{FF2B5EF4-FFF2-40B4-BE49-F238E27FC236}">
                <a16:creationId xmlns:a16="http://schemas.microsoft.com/office/drawing/2014/main" id="{91C1B7D2-435D-BAA9-109C-F739A2B67A5F}"/>
              </a:ext>
            </a:extLst>
          </p:cNvPr>
          <p:cNvSpPr>
            <a:spLocks noGrp="1"/>
          </p:cNvSpPr>
          <p:nvPr>
            <p:ph type="ftr" sz="quarter" idx="11"/>
          </p:nvPr>
        </p:nvSpPr>
        <p:spPr/>
        <p:txBody>
          <a:bodyPr/>
          <a:lstStyle/>
          <a:p>
            <a:r>
              <a:rPr lang="en-US" altLang="en-US"/>
              <a:t>Dr. Malak Abdullah</a:t>
            </a:r>
          </a:p>
        </p:txBody>
      </p:sp>
    </p:spTree>
    <p:extLst>
      <p:ext uri="{BB962C8B-B14F-4D97-AF65-F5344CB8AC3E}">
        <p14:creationId xmlns:p14="http://schemas.microsoft.com/office/powerpoint/2010/main" val="1509840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9B20-9101-944C-9F9D-0E94959D49DE}"/>
              </a:ext>
            </a:extLst>
          </p:cNvPr>
          <p:cNvSpPr>
            <a:spLocks noGrp="1"/>
          </p:cNvSpPr>
          <p:nvPr>
            <p:ph type="title"/>
          </p:nvPr>
        </p:nvSpPr>
        <p:spPr/>
        <p:txBody>
          <a:bodyPr>
            <a:normAutofit/>
          </a:bodyPr>
          <a:lstStyle/>
          <a:p>
            <a:r>
              <a:rPr lang="en-US" dirty="0"/>
              <a:t>The tree</a:t>
            </a:r>
          </a:p>
        </p:txBody>
      </p:sp>
      <p:pic>
        <p:nvPicPr>
          <p:cNvPr id="6" name="Content Placeholder 5">
            <a:extLst>
              <a:ext uri="{FF2B5EF4-FFF2-40B4-BE49-F238E27FC236}">
                <a16:creationId xmlns:a16="http://schemas.microsoft.com/office/drawing/2014/main" id="{6DAC7078-4BCE-9E40-BBDD-227DA152F566}"/>
              </a:ext>
            </a:extLst>
          </p:cNvPr>
          <p:cNvPicPr>
            <a:picLocks noGrp="1" noChangeAspect="1"/>
          </p:cNvPicPr>
          <p:nvPr>
            <p:ph idx="1"/>
          </p:nvPr>
        </p:nvPicPr>
        <p:blipFill>
          <a:blip r:embed="rId2"/>
          <a:stretch>
            <a:fillRect/>
          </a:stretch>
        </p:blipFill>
        <p:spPr>
          <a:xfrm>
            <a:off x="2228850" y="1079487"/>
            <a:ext cx="2103766" cy="1674763"/>
          </a:xfrm>
          <a:prstGeom prst="rect">
            <a:avLst/>
          </a:prstGeom>
        </p:spPr>
      </p:pic>
      <p:sp>
        <p:nvSpPr>
          <p:cNvPr id="7" name="TextBox 6">
            <a:extLst>
              <a:ext uri="{FF2B5EF4-FFF2-40B4-BE49-F238E27FC236}">
                <a16:creationId xmlns:a16="http://schemas.microsoft.com/office/drawing/2014/main" id="{C0012869-09FD-9F4C-858B-46EB9A21BDA4}"/>
              </a:ext>
            </a:extLst>
          </p:cNvPr>
          <p:cNvSpPr txBox="1"/>
          <p:nvPr/>
        </p:nvSpPr>
        <p:spPr>
          <a:xfrm>
            <a:off x="196816" y="1079487"/>
            <a:ext cx="1879634" cy="1785104"/>
          </a:xfrm>
          <a:prstGeom prst="rect">
            <a:avLst/>
          </a:prstGeom>
          <a:noFill/>
        </p:spPr>
        <p:txBody>
          <a:bodyPr wrap="square" rtlCol="0">
            <a:spAutoFit/>
          </a:bodyPr>
          <a:lstStyle/>
          <a:p>
            <a:r>
              <a:rPr lang="en-US" sz="1100" dirty="0"/>
              <a:t>Terminology</a:t>
            </a:r>
          </a:p>
          <a:p>
            <a:endParaRPr lang="en-US" sz="1100" dirty="0"/>
          </a:p>
          <a:p>
            <a:endParaRPr lang="en-US" sz="1100" dirty="0"/>
          </a:p>
          <a:p>
            <a:r>
              <a:rPr lang="en-US" sz="1100" dirty="0"/>
              <a:t>Root = A</a:t>
            </a:r>
          </a:p>
          <a:p>
            <a:r>
              <a:rPr lang="en-US" sz="1100" dirty="0"/>
              <a:t>Depth =2</a:t>
            </a:r>
          </a:p>
          <a:p>
            <a:r>
              <a:rPr lang="en-US" sz="1100" dirty="0"/>
              <a:t>Leaf = D E F</a:t>
            </a:r>
          </a:p>
          <a:p>
            <a:r>
              <a:rPr lang="en-US" sz="1100" dirty="0"/>
              <a:t>a </a:t>
            </a:r>
            <a:r>
              <a:rPr lang="en-US" sz="1100" b="1" dirty="0"/>
              <a:t>binary tree</a:t>
            </a:r>
            <a:r>
              <a:rPr lang="en-US" sz="1100" dirty="0"/>
              <a:t>, each parent node must have </a:t>
            </a:r>
            <a:r>
              <a:rPr lang="en-US" sz="1100" i="1" dirty="0"/>
              <a:t>at most</a:t>
            </a:r>
            <a:r>
              <a:rPr lang="en-US" sz="1100" dirty="0"/>
              <a:t> 2 child nodes</a:t>
            </a:r>
          </a:p>
          <a:p>
            <a:endParaRPr lang="en-US" sz="1100" dirty="0"/>
          </a:p>
        </p:txBody>
      </p:sp>
      <p:sp>
        <p:nvSpPr>
          <p:cNvPr id="3" name="Footer Placeholder 2">
            <a:extLst>
              <a:ext uri="{FF2B5EF4-FFF2-40B4-BE49-F238E27FC236}">
                <a16:creationId xmlns:a16="http://schemas.microsoft.com/office/drawing/2014/main" id="{43D9BA26-B430-D81A-E941-FB9564CA7CCA}"/>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133061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6BB04-AC11-984B-81FA-8DB9AC5B2F4E}"/>
              </a:ext>
            </a:extLst>
          </p:cNvPr>
          <p:cNvSpPr>
            <a:spLocks noGrp="1"/>
          </p:cNvSpPr>
          <p:nvPr>
            <p:ph type="title"/>
          </p:nvPr>
        </p:nvSpPr>
        <p:spPr/>
        <p:txBody>
          <a:bodyPr>
            <a:normAutofit/>
          </a:bodyPr>
          <a:lstStyle/>
          <a:p>
            <a:r>
              <a:rPr lang="en-US" b="1" dirty="0"/>
              <a:t>Assumptions while creating Decision Tree</a:t>
            </a:r>
            <a:endParaRPr lang="en-US" dirty="0"/>
          </a:p>
        </p:txBody>
      </p:sp>
      <p:sp>
        <p:nvSpPr>
          <p:cNvPr id="3" name="Content Placeholder 2">
            <a:extLst>
              <a:ext uri="{FF2B5EF4-FFF2-40B4-BE49-F238E27FC236}">
                <a16:creationId xmlns:a16="http://schemas.microsoft.com/office/drawing/2014/main" id="{22273B18-2127-C44D-9524-2ADADC29D8D4}"/>
              </a:ext>
            </a:extLst>
          </p:cNvPr>
          <p:cNvSpPr>
            <a:spLocks noGrp="1"/>
          </p:cNvSpPr>
          <p:nvPr>
            <p:ph idx="1"/>
          </p:nvPr>
        </p:nvSpPr>
        <p:spPr>
          <a:xfrm>
            <a:off x="400050" y="1078076"/>
            <a:ext cx="3858628" cy="2200602"/>
          </a:xfrm>
        </p:spPr>
        <p:txBody>
          <a:bodyPr/>
          <a:lstStyle/>
          <a:p>
            <a:pPr marL="171450" indent="-171450">
              <a:buFont typeface="Arial" panose="020B0604020202020204" pitchFamily="34" charset="0"/>
              <a:buChar char="•"/>
            </a:pPr>
            <a:r>
              <a:rPr lang="en-US" dirty="0"/>
              <a:t> At the beginning, the whole training set is considered as the </a:t>
            </a:r>
            <a:r>
              <a:rPr lang="en-US" b="1" dirty="0"/>
              <a:t>root.</a:t>
            </a:r>
            <a:endParaRPr lang="en-US" dirty="0"/>
          </a:p>
          <a:p>
            <a:r>
              <a:rPr lang="en-US" dirty="0"/>
              <a:t> </a:t>
            </a:r>
          </a:p>
          <a:p>
            <a:pPr marL="171450" indent="-171450">
              <a:buFont typeface="Arial" panose="020B0604020202020204" pitchFamily="34" charset="0"/>
              <a:buChar char="•"/>
            </a:pPr>
            <a:r>
              <a:rPr lang="en-US" dirty="0"/>
              <a:t>Feature values are preferred to be categorical. If the values are continuous, then they are discretized prior to building the model.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Records are </a:t>
            </a:r>
            <a:r>
              <a:rPr lang="en-US" b="1" dirty="0"/>
              <a:t>distributed recursively</a:t>
            </a:r>
            <a:r>
              <a:rPr lang="en-US" dirty="0"/>
              <a:t> on the basis of attribute values.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Order to place attributes as root or internal node of the tree is done by using some statistical approach.</a:t>
            </a:r>
          </a:p>
          <a:p>
            <a:endParaRPr lang="en-US" dirty="0"/>
          </a:p>
        </p:txBody>
      </p:sp>
      <p:sp>
        <p:nvSpPr>
          <p:cNvPr id="5" name="Footer Placeholder 4">
            <a:extLst>
              <a:ext uri="{FF2B5EF4-FFF2-40B4-BE49-F238E27FC236}">
                <a16:creationId xmlns:a16="http://schemas.microsoft.com/office/drawing/2014/main" id="{D3A52CB4-D56D-784C-A442-B59E6E643F07}"/>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3000157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D6CD4-378B-0141-B97A-0E85349676F6}"/>
              </a:ext>
            </a:extLst>
          </p:cNvPr>
          <p:cNvSpPr>
            <a:spLocks noGrp="1"/>
          </p:cNvSpPr>
          <p:nvPr>
            <p:ph type="title"/>
          </p:nvPr>
        </p:nvSpPr>
        <p:spPr>
          <a:xfrm>
            <a:off x="323850" y="206375"/>
            <a:ext cx="3394075" cy="215444"/>
          </a:xfrm>
        </p:spPr>
        <p:txBody>
          <a:bodyPr>
            <a:normAutofit/>
          </a:bodyPr>
          <a:lstStyle/>
          <a:p>
            <a:r>
              <a:rPr lang="en-US" b="1" dirty="0"/>
              <a:t>Decision Tree</a:t>
            </a:r>
            <a:endParaRPr lang="en-US" dirty="0"/>
          </a:p>
        </p:txBody>
      </p:sp>
      <p:sp>
        <p:nvSpPr>
          <p:cNvPr id="3" name="Content Placeholder 2">
            <a:extLst>
              <a:ext uri="{FF2B5EF4-FFF2-40B4-BE49-F238E27FC236}">
                <a16:creationId xmlns:a16="http://schemas.microsoft.com/office/drawing/2014/main" id="{AD2DB71C-5E90-9447-BDA5-3DE97098DB4E}"/>
              </a:ext>
            </a:extLst>
          </p:cNvPr>
          <p:cNvSpPr>
            <a:spLocks noGrp="1"/>
          </p:cNvSpPr>
          <p:nvPr>
            <p:ph idx="1"/>
          </p:nvPr>
        </p:nvSpPr>
        <p:spPr>
          <a:xfrm>
            <a:off x="283756" y="472135"/>
            <a:ext cx="4048125" cy="2923877"/>
          </a:xfrm>
        </p:spPr>
        <p:txBody>
          <a:bodyPr/>
          <a:lstStyle/>
          <a:p>
            <a:pPr marL="171450" indent="-171450">
              <a:buFont typeface="Arial" panose="020B0604020202020204" pitchFamily="34" charset="0"/>
              <a:buChar char="•"/>
            </a:pPr>
            <a:r>
              <a:rPr lang="en-US" sz="1000" dirty="0"/>
              <a:t>Very simple yet powerful supervised learning methods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Utilizes an if-then rule set</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The rules are learned sequentially using the training data one at a time</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For each </a:t>
            </a:r>
            <a:r>
              <a:rPr lang="en-US" sz="1000" dirty="0">
                <a:solidFill>
                  <a:srgbClr val="FF0000"/>
                </a:solidFill>
              </a:rPr>
              <a:t>attribute</a:t>
            </a:r>
            <a:r>
              <a:rPr lang="en-US" sz="1000" dirty="0"/>
              <a:t> in the dataset, the algorithm forms a node, where the </a:t>
            </a:r>
            <a:r>
              <a:rPr lang="en-US" sz="1000" dirty="0">
                <a:solidFill>
                  <a:srgbClr val="FF0000"/>
                </a:solidFill>
              </a:rPr>
              <a:t>most important attribute </a:t>
            </a:r>
            <a:r>
              <a:rPr lang="en-US" sz="1000" dirty="0"/>
              <a:t>is placed at the root node.</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Each time a rule is learned, the tuples covered by the rules are removed.</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This process is continued on the training set until meeting a termination condition.</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A decision tree can be easily over-fitted generating too many branches and may reflect anomalies due to noise or outliers</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This can be avoided by </a:t>
            </a:r>
            <a:r>
              <a:rPr lang="en-US" sz="1000" dirty="0">
                <a:solidFill>
                  <a:srgbClr val="FF0000"/>
                </a:solidFill>
              </a:rPr>
              <a:t>pre-pruning</a:t>
            </a:r>
            <a:r>
              <a:rPr lang="en-US" sz="1000" dirty="0"/>
              <a:t> which halts tree construction early or post-pruning which removes branches from the fully grown tree</a:t>
            </a:r>
          </a:p>
        </p:txBody>
      </p:sp>
      <p:sp>
        <p:nvSpPr>
          <p:cNvPr id="6" name="Footer Placeholder 5">
            <a:extLst>
              <a:ext uri="{FF2B5EF4-FFF2-40B4-BE49-F238E27FC236}">
                <a16:creationId xmlns:a16="http://schemas.microsoft.com/office/drawing/2014/main" id="{46B1DDC7-EED2-BA40-86DF-9603CEC6CA3F}"/>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528494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DDD5-A55C-B6FB-844B-2E91B7F265F2}"/>
              </a:ext>
            </a:extLst>
          </p:cNvPr>
          <p:cNvSpPr>
            <a:spLocks noGrp="1"/>
          </p:cNvSpPr>
          <p:nvPr>
            <p:ph type="title"/>
          </p:nvPr>
        </p:nvSpPr>
        <p:spPr/>
        <p:txBody>
          <a:bodyPr/>
          <a:lstStyle/>
          <a:p>
            <a:r>
              <a:rPr lang="en-US" dirty="0">
                <a:solidFill>
                  <a:srgbClr val="00B050"/>
                </a:solidFill>
              </a:rPr>
              <a:t>Decision Trees in Machine Learning</a:t>
            </a:r>
          </a:p>
        </p:txBody>
      </p:sp>
      <p:sp>
        <p:nvSpPr>
          <p:cNvPr id="3" name="Content Placeholder 2">
            <a:extLst>
              <a:ext uri="{FF2B5EF4-FFF2-40B4-BE49-F238E27FC236}">
                <a16:creationId xmlns:a16="http://schemas.microsoft.com/office/drawing/2014/main" id="{0390CEF1-E657-F8F1-027C-CC0D194033DA}"/>
              </a:ext>
            </a:extLst>
          </p:cNvPr>
          <p:cNvSpPr>
            <a:spLocks noGrp="1"/>
          </p:cNvSpPr>
          <p:nvPr>
            <p:ph sz="half" idx="1"/>
          </p:nvPr>
        </p:nvSpPr>
        <p:spPr>
          <a:xfrm>
            <a:off x="423500" y="921265"/>
            <a:ext cx="1957750" cy="1184940"/>
          </a:xfrm>
        </p:spPr>
        <p:txBody>
          <a:bodyPr/>
          <a:lstStyle/>
          <a:p>
            <a:r>
              <a:rPr lang="en-US" dirty="0"/>
              <a:t>We can use the following dataset to build a decision tree that could help us predict the brand of laptop college students prefer.</a:t>
            </a:r>
          </a:p>
          <a:p>
            <a:r>
              <a:rPr lang="en-US" dirty="0"/>
              <a:t>This model can help us in marketing.</a:t>
            </a:r>
          </a:p>
          <a:p>
            <a:endParaRPr lang="en-US" dirty="0"/>
          </a:p>
        </p:txBody>
      </p:sp>
      <p:graphicFrame>
        <p:nvGraphicFramePr>
          <p:cNvPr id="5" name="Content Placeholder 4">
            <a:extLst>
              <a:ext uri="{FF2B5EF4-FFF2-40B4-BE49-F238E27FC236}">
                <a16:creationId xmlns:a16="http://schemas.microsoft.com/office/drawing/2014/main" id="{134AAC27-CF46-ED63-1C1F-F82BBB7DEF89}"/>
              </a:ext>
            </a:extLst>
          </p:cNvPr>
          <p:cNvGraphicFramePr>
            <a:graphicFrameLocks noGrp="1"/>
          </p:cNvGraphicFramePr>
          <p:nvPr>
            <p:ph sz="half" idx="2"/>
            <p:extLst>
              <p:ext uri="{D42A27DB-BD31-4B8C-83A1-F6EECF244321}">
                <p14:modId xmlns:p14="http://schemas.microsoft.com/office/powerpoint/2010/main" val="1428988439"/>
              </p:ext>
            </p:extLst>
          </p:nvPr>
        </p:nvGraphicFramePr>
        <p:xfrm>
          <a:off x="2457450" y="892175"/>
          <a:ext cx="1903465" cy="1553816"/>
        </p:xfrm>
        <a:graphic>
          <a:graphicData uri="http://schemas.openxmlformats.org/drawingml/2006/table">
            <a:tbl>
              <a:tblPr firstRow="1" bandRow="1">
                <a:tableStyleId>{073A0DAA-6AF3-43AB-8588-CEC1D06C72B9}</a:tableStyleId>
              </a:tblPr>
              <a:tblGrid>
                <a:gridCol w="380693">
                  <a:extLst>
                    <a:ext uri="{9D8B030D-6E8A-4147-A177-3AD203B41FA5}">
                      <a16:colId xmlns:a16="http://schemas.microsoft.com/office/drawing/2014/main" val="3450265340"/>
                    </a:ext>
                  </a:extLst>
                </a:gridCol>
                <a:gridCol w="380693">
                  <a:extLst>
                    <a:ext uri="{9D8B030D-6E8A-4147-A177-3AD203B41FA5}">
                      <a16:colId xmlns:a16="http://schemas.microsoft.com/office/drawing/2014/main" val="4004315611"/>
                    </a:ext>
                  </a:extLst>
                </a:gridCol>
                <a:gridCol w="380693">
                  <a:extLst>
                    <a:ext uri="{9D8B030D-6E8A-4147-A177-3AD203B41FA5}">
                      <a16:colId xmlns:a16="http://schemas.microsoft.com/office/drawing/2014/main" val="1647615792"/>
                    </a:ext>
                  </a:extLst>
                </a:gridCol>
                <a:gridCol w="380693">
                  <a:extLst>
                    <a:ext uri="{9D8B030D-6E8A-4147-A177-3AD203B41FA5}">
                      <a16:colId xmlns:a16="http://schemas.microsoft.com/office/drawing/2014/main" val="4046886412"/>
                    </a:ext>
                  </a:extLst>
                </a:gridCol>
                <a:gridCol w="380693">
                  <a:extLst>
                    <a:ext uri="{9D8B030D-6E8A-4147-A177-3AD203B41FA5}">
                      <a16:colId xmlns:a16="http://schemas.microsoft.com/office/drawing/2014/main" val="1537549284"/>
                    </a:ext>
                  </a:extLst>
                </a:gridCol>
              </a:tblGrid>
              <a:tr h="140224">
                <a:tc>
                  <a:txBody>
                    <a:bodyPr/>
                    <a:lstStyle/>
                    <a:p>
                      <a:r>
                        <a:rPr lang="en-US" sz="700" dirty="0"/>
                        <a:t>#</a:t>
                      </a:r>
                    </a:p>
                  </a:txBody>
                  <a:tcPr marL="33591" marR="33591" marT="17288" marB="17288"/>
                </a:tc>
                <a:tc>
                  <a:txBody>
                    <a:bodyPr/>
                    <a:lstStyle/>
                    <a:p>
                      <a:r>
                        <a:rPr lang="en-US" sz="700" dirty="0"/>
                        <a:t>Gender</a:t>
                      </a:r>
                    </a:p>
                  </a:txBody>
                  <a:tcPr marL="33591" marR="33591" marT="17288" marB="17288"/>
                </a:tc>
                <a:tc>
                  <a:txBody>
                    <a:bodyPr/>
                    <a:lstStyle/>
                    <a:p>
                      <a:r>
                        <a:rPr lang="en-US" sz="700" dirty="0"/>
                        <a:t>Age</a:t>
                      </a:r>
                    </a:p>
                  </a:txBody>
                  <a:tcPr marL="33591" marR="33591" marT="17288" marB="17288"/>
                </a:tc>
                <a:tc>
                  <a:txBody>
                    <a:bodyPr/>
                    <a:lstStyle/>
                    <a:p>
                      <a:r>
                        <a:rPr lang="en-US" sz="700" dirty="0"/>
                        <a:t>Major</a:t>
                      </a:r>
                    </a:p>
                  </a:txBody>
                  <a:tcPr marL="33591" marR="33591" marT="17288" marB="17288"/>
                </a:tc>
                <a:tc>
                  <a:txBody>
                    <a:bodyPr/>
                    <a:lstStyle/>
                    <a:p>
                      <a:r>
                        <a:rPr lang="en-US" sz="700" dirty="0"/>
                        <a:t>Laptop</a:t>
                      </a:r>
                    </a:p>
                  </a:txBody>
                  <a:tcPr marL="33591" marR="33591" marT="17288" marB="17288"/>
                </a:tc>
                <a:extLst>
                  <a:ext uri="{0D108BD9-81ED-4DB2-BD59-A6C34878D82A}">
                    <a16:rowId xmlns:a16="http://schemas.microsoft.com/office/drawing/2014/main" val="2246160612"/>
                  </a:ext>
                </a:extLst>
              </a:tr>
              <a:tr h="140224">
                <a:tc>
                  <a:txBody>
                    <a:bodyPr/>
                    <a:lstStyle/>
                    <a:p>
                      <a:r>
                        <a:rPr lang="en-US" sz="700" dirty="0"/>
                        <a:t>1</a:t>
                      </a:r>
                    </a:p>
                  </a:txBody>
                  <a:tcPr marL="33591" marR="33591" marT="17288" marB="17288"/>
                </a:tc>
                <a:tc>
                  <a:txBody>
                    <a:bodyPr/>
                    <a:lstStyle/>
                    <a:p>
                      <a:r>
                        <a:rPr lang="en-US" sz="700" dirty="0"/>
                        <a:t>M</a:t>
                      </a:r>
                    </a:p>
                  </a:txBody>
                  <a:tcPr marL="33591" marR="33591" marT="17288" marB="17288"/>
                </a:tc>
                <a:tc>
                  <a:txBody>
                    <a:bodyPr/>
                    <a:lstStyle/>
                    <a:p>
                      <a:r>
                        <a:rPr lang="en-US" sz="700" dirty="0"/>
                        <a:t>22</a:t>
                      </a:r>
                    </a:p>
                  </a:txBody>
                  <a:tcPr marL="33591" marR="33591" marT="17288" marB="17288"/>
                </a:tc>
                <a:tc>
                  <a:txBody>
                    <a:bodyPr/>
                    <a:lstStyle/>
                    <a:p>
                      <a:r>
                        <a:rPr lang="en-US" sz="700" dirty="0"/>
                        <a:t>IT</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980875538"/>
                  </a:ext>
                </a:extLst>
              </a:tr>
              <a:tr h="140224">
                <a:tc>
                  <a:txBody>
                    <a:bodyPr/>
                    <a:lstStyle/>
                    <a:p>
                      <a:r>
                        <a:rPr lang="en-US" sz="700" dirty="0"/>
                        <a:t>2</a:t>
                      </a:r>
                    </a:p>
                  </a:txBody>
                  <a:tcPr marL="33591" marR="33591" marT="17288" marB="17288"/>
                </a:tc>
                <a:tc>
                  <a:txBody>
                    <a:bodyPr/>
                    <a:lstStyle/>
                    <a:p>
                      <a:r>
                        <a:rPr lang="en-US" sz="700" dirty="0"/>
                        <a:t>F</a:t>
                      </a:r>
                    </a:p>
                  </a:txBody>
                  <a:tcPr marL="33591" marR="33591" marT="17288" marB="17288"/>
                </a:tc>
                <a:tc>
                  <a:txBody>
                    <a:bodyPr/>
                    <a:lstStyle/>
                    <a:p>
                      <a:r>
                        <a:rPr lang="en-US" sz="700" dirty="0"/>
                        <a:t>21</a:t>
                      </a:r>
                    </a:p>
                  </a:txBody>
                  <a:tcPr marL="33591" marR="33591" marT="17288" marB="17288"/>
                </a:tc>
                <a:tc>
                  <a:txBody>
                    <a:bodyPr/>
                    <a:lstStyle/>
                    <a:p>
                      <a:r>
                        <a:rPr lang="en-US" sz="700" dirty="0"/>
                        <a:t>IT</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3388653665"/>
                  </a:ext>
                </a:extLst>
              </a:tr>
              <a:tr h="140224">
                <a:tc>
                  <a:txBody>
                    <a:bodyPr/>
                    <a:lstStyle/>
                    <a:p>
                      <a:r>
                        <a:rPr lang="en-US" sz="700" dirty="0"/>
                        <a:t>3</a:t>
                      </a:r>
                    </a:p>
                  </a:txBody>
                  <a:tcPr marL="33591" marR="33591" marT="17288" marB="17288"/>
                </a:tc>
                <a:tc>
                  <a:txBody>
                    <a:bodyPr/>
                    <a:lstStyle/>
                    <a:p>
                      <a:r>
                        <a:rPr lang="en-US" sz="700" dirty="0"/>
                        <a:t>M</a:t>
                      </a:r>
                    </a:p>
                  </a:txBody>
                  <a:tcPr marL="33591" marR="33591" marT="17288" marB="17288"/>
                </a:tc>
                <a:tc>
                  <a:txBody>
                    <a:bodyPr/>
                    <a:lstStyle/>
                    <a:p>
                      <a:r>
                        <a:rPr lang="en-US" sz="700" dirty="0"/>
                        <a:t>35</a:t>
                      </a:r>
                    </a:p>
                  </a:txBody>
                  <a:tcPr marL="33591" marR="33591" marT="17288" marB="17288"/>
                </a:tc>
                <a:tc>
                  <a:txBody>
                    <a:bodyPr/>
                    <a:lstStyle/>
                    <a:p>
                      <a:r>
                        <a:rPr lang="en-US" sz="700" dirty="0"/>
                        <a:t>ENG</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3571208766"/>
                  </a:ext>
                </a:extLst>
              </a:tr>
              <a:tr h="140224">
                <a:tc>
                  <a:txBody>
                    <a:bodyPr/>
                    <a:lstStyle/>
                    <a:p>
                      <a:r>
                        <a:rPr lang="en-US" sz="700" dirty="0"/>
                        <a:t>4</a:t>
                      </a:r>
                    </a:p>
                  </a:txBody>
                  <a:tcPr marL="33591" marR="33591" marT="17288" marB="17288"/>
                </a:tc>
                <a:tc>
                  <a:txBody>
                    <a:bodyPr/>
                    <a:lstStyle/>
                    <a:p>
                      <a:r>
                        <a:rPr lang="en-US" sz="700" dirty="0"/>
                        <a:t>F</a:t>
                      </a:r>
                    </a:p>
                  </a:txBody>
                  <a:tcPr marL="33591" marR="33591" marT="17288" marB="17288"/>
                </a:tc>
                <a:tc>
                  <a:txBody>
                    <a:bodyPr/>
                    <a:lstStyle/>
                    <a:p>
                      <a:r>
                        <a:rPr lang="en-US" sz="700" dirty="0"/>
                        <a:t>31</a:t>
                      </a:r>
                    </a:p>
                  </a:txBody>
                  <a:tcPr marL="33591" marR="33591" marT="17288" marB="17288"/>
                </a:tc>
                <a:tc>
                  <a:txBody>
                    <a:bodyPr/>
                    <a:lstStyle/>
                    <a:p>
                      <a:r>
                        <a:rPr lang="en-US" sz="700" dirty="0"/>
                        <a:t>IT</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3140725782"/>
                  </a:ext>
                </a:extLst>
              </a:tr>
              <a:tr h="140224">
                <a:tc>
                  <a:txBody>
                    <a:bodyPr/>
                    <a:lstStyle/>
                    <a:p>
                      <a:r>
                        <a:rPr lang="en-US" sz="700" dirty="0"/>
                        <a:t>5</a:t>
                      </a:r>
                    </a:p>
                  </a:txBody>
                  <a:tcPr marL="33591" marR="33591" marT="17288" marB="17288"/>
                </a:tc>
                <a:tc>
                  <a:txBody>
                    <a:bodyPr/>
                    <a:lstStyle/>
                    <a:p>
                      <a:r>
                        <a:rPr lang="en-US" sz="700" dirty="0"/>
                        <a:t>M</a:t>
                      </a:r>
                    </a:p>
                  </a:txBody>
                  <a:tcPr marL="33591" marR="33591" marT="17288" marB="17288"/>
                </a:tc>
                <a:tc>
                  <a:txBody>
                    <a:bodyPr/>
                    <a:lstStyle/>
                    <a:p>
                      <a:r>
                        <a:rPr lang="en-US" sz="700" dirty="0"/>
                        <a:t>29</a:t>
                      </a:r>
                    </a:p>
                  </a:txBody>
                  <a:tcPr marL="33591" marR="33591" marT="17288" marB="17288"/>
                </a:tc>
                <a:tc>
                  <a:txBody>
                    <a:bodyPr/>
                    <a:lstStyle/>
                    <a:p>
                      <a:r>
                        <a:rPr lang="en-US" sz="700" dirty="0"/>
                        <a:t>IT</a:t>
                      </a:r>
                    </a:p>
                  </a:txBody>
                  <a:tcPr marL="33591" marR="33591" marT="17288" marB="17288"/>
                </a:tc>
                <a:tc>
                  <a:txBody>
                    <a:bodyPr/>
                    <a:lstStyle/>
                    <a:p>
                      <a:r>
                        <a:rPr lang="en-US" sz="700" dirty="0"/>
                        <a:t>HP</a:t>
                      </a:r>
                    </a:p>
                  </a:txBody>
                  <a:tcPr marL="33591" marR="33591" marT="17288" marB="17288"/>
                </a:tc>
                <a:extLst>
                  <a:ext uri="{0D108BD9-81ED-4DB2-BD59-A6C34878D82A}">
                    <a16:rowId xmlns:a16="http://schemas.microsoft.com/office/drawing/2014/main" val="3844282171"/>
                  </a:ext>
                </a:extLst>
              </a:tr>
              <a:tr h="140224">
                <a:tc>
                  <a:txBody>
                    <a:bodyPr/>
                    <a:lstStyle/>
                    <a:p>
                      <a:r>
                        <a:rPr lang="en-US" sz="700" dirty="0"/>
                        <a:t>6</a:t>
                      </a:r>
                    </a:p>
                  </a:txBody>
                  <a:tcPr marL="33591" marR="33591" marT="17288" marB="17288"/>
                </a:tc>
                <a:tc>
                  <a:txBody>
                    <a:bodyPr/>
                    <a:lstStyle/>
                    <a:p>
                      <a:r>
                        <a:rPr lang="en-US" sz="700" dirty="0"/>
                        <a:t>F</a:t>
                      </a:r>
                    </a:p>
                  </a:txBody>
                  <a:tcPr marL="33591" marR="33591" marT="17288" marB="17288"/>
                </a:tc>
                <a:tc>
                  <a:txBody>
                    <a:bodyPr/>
                    <a:lstStyle/>
                    <a:p>
                      <a:r>
                        <a:rPr lang="en-US" sz="700" dirty="0"/>
                        <a:t>24</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2040126952"/>
                  </a:ext>
                </a:extLst>
              </a:tr>
              <a:tr h="140224">
                <a:tc>
                  <a:txBody>
                    <a:bodyPr/>
                    <a:lstStyle/>
                    <a:p>
                      <a:r>
                        <a:rPr lang="en-US" sz="700" dirty="0"/>
                        <a:t>7</a:t>
                      </a:r>
                    </a:p>
                  </a:txBody>
                  <a:tcPr marL="33591" marR="33591" marT="17288" marB="17288"/>
                </a:tc>
                <a:tc>
                  <a:txBody>
                    <a:bodyPr/>
                    <a:lstStyle/>
                    <a:p>
                      <a:r>
                        <a:rPr lang="en-US" sz="700" dirty="0"/>
                        <a:t>M</a:t>
                      </a:r>
                    </a:p>
                  </a:txBody>
                  <a:tcPr marL="33591" marR="33591" marT="17288" marB="17288"/>
                </a:tc>
                <a:tc>
                  <a:txBody>
                    <a:bodyPr/>
                    <a:lstStyle/>
                    <a:p>
                      <a:r>
                        <a:rPr lang="en-US" sz="700" dirty="0"/>
                        <a:t>34</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3338026430"/>
                  </a:ext>
                </a:extLst>
              </a:tr>
              <a:tr h="140224">
                <a:tc>
                  <a:txBody>
                    <a:bodyPr/>
                    <a:lstStyle/>
                    <a:p>
                      <a:r>
                        <a:rPr lang="en-US" sz="700" dirty="0"/>
                        <a:t>8</a:t>
                      </a:r>
                    </a:p>
                  </a:txBody>
                  <a:tcPr marL="33591" marR="33591" marT="17288" marB="17288"/>
                </a:tc>
                <a:tc>
                  <a:txBody>
                    <a:bodyPr/>
                    <a:lstStyle/>
                    <a:p>
                      <a:r>
                        <a:rPr lang="en-US" sz="700" dirty="0"/>
                        <a:t>F</a:t>
                      </a:r>
                    </a:p>
                  </a:txBody>
                  <a:tcPr marL="33591" marR="33591" marT="17288" marB="17288"/>
                </a:tc>
                <a:tc>
                  <a:txBody>
                    <a:bodyPr/>
                    <a:lstStyle/>
                    <a:p>
                      <a:r>
                        <a:rPr lang="en-US" sz="700" dirty="0"/>
                        <a:t>39</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202149010"/>
                  </a:ext>
                </a:extLst>
              </a:tr>
              <a:tr h="140224">
                <a:tc>
                  <a:txBody>
                    <a:bodyPr/>
                    <a:lstStyle/>
                    <a:p>
                      <a:r>
                        <a:rPr lang="en-US" sz="700" dirty="0"/>
                        <a:t>9</a:t>
                      </a:r>
                    </a:p>
                  </a:txBody>
                  <a:tcPr marL="33591" marR="33591" marT="17288" marB="17288"/>
                </a:tc>
                <a:tc>
                  <a:txBody>
                    <a:bodyPr/>
                    <a:lstStyle/>
                    <a:p>
                      <a:r>
                        <a:rPr lang="en-US" sz="700" dirty="0"/>
                        <a:t>M</a:t>
                      </a:r>
                    </a:p>
                  </a:txBody>
                  <a:tcPr marL="33591" marR="33591" marT="17288" marB="17288"/>
                </a:tc>
                <a:tc>
                  <a:txBody>
                    <a:bodyPr/>
                    <a:lstStyle/>
                    <a:p>
                      <a:r>
                        <a:rPr lang="en-US" sz="700" dirty="0"/>
                        <a:t>25</a:t>
                      </a:r>
                    </a:p>
                  </a:txBody>
                  <a:tcPr marL="33591" marR="33591" marT="17288" marB="17288"/>
                </a:tc>
                <a:tc>
                  <a:txBody>
                    <a:bodyPr/>
                    <a:lstStyle/>
                    <a:p>
                      <a:r>
                        <a:rPr lang="en-US" sz="700" dirty="0"/>
                        <a:t>IT</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2732041923"/>
                  </a:ext>
                </a:extLst>
              </a:tr>
              <a:tr h="140224">
                <a:tc>
                  <a:txBody>
                    <a:bodyPr/>
                    <a:lstStyle/>
                    <a:p>
                      <a:r>
                        <a:rPr lang="en-US" sz="700" dirty="0"/>
                        <a:t>10</a:t>
                      </a:r>
                    </a:p>
                  </a:txBody>
                  <a:tcPr marL="33591" marR="33591" marT="17288" marB="17288"/>
                </a:tc>
                <a:tc>
                  <a:txBody>
                    <a:bodyPr/>
                    <a:lstStyle/>
                    <a:p>
                      <a:r>
                        <a:rPr lang="en-US" sz="700" dirty="0"/>
                        <a:t>F</a:t>
                      </a:r>
                    </a:p>
                  </a:txBody>
                  <a:tcPr marL="33591" marR="33591" marT="17288" marB="17288"/>
                </a:tc>
                <a:tc>
                  <a:txBody>
                    <a:bodyPr/>
                    <a:lstStyle/>
                    <a:p>
                      <a:r>
                        <a:rPr lang="en-US" sz="700" dirty="0"/>
                        <a:t>30</a:t>
                      </a:r>
                    </a:p>
                  </a:txBody>
                  <a:tcPr marL="33591" marR="33591" marT="17288" marB="17288"/>
                </a:tc>
                <a:tc>
                  <a:txBody>
                    <a:bodyPr/>
                    <a:lstStyle/>
                    <a:p>
                      <a:r>
                        <a:rPr lang="en-US" sz="700" dirty="0"/>
                        <a:t>ENG</a:t>
                      </a:r>
                    </a:p>
                  </a:txBody>
                  <a:tcPr marL="33591" marR="33591" marT="17288" marB="17288"/>
                </a:tc>
                <a:tc>
                  <a:txBody>
                    <a:bodyPr/>
                    <a:lstStyle/>
                    <a:p>
                      <a:r>
                        <a:rPr lang="en-US" sz="700" dirty="0"/>
                        <a:t>DELL</a:t>
                      </a:r>
                    </a:p>
                  </a:txBody>
                  <a:tcPr marL="33591" marR="33591" marT="17288" marB="17288"/>
                </a:tc>
                <a:extLst>
                  <a:ext uri="{0D108BD9-81ED-4DB2-BD59-A6C34878D82A}">
                    <a16:rowId xmlns:a16="http://schemas.microsoft.com/office/drawing/2014/main" val="2212904055"/>
                  </a:ext>
                </a:extLst>
              </a:tr>
            </a:tbl>
          </a:graphicData>
        </a:graphic>
      </p:graphicFrame>
      <p:sp>
        <p:nvSpPr>
          <p:cNvPr id="4" name="Footer Placeholder 3">
            <a:extLst>
              <a:ext uri="{FF2B5EF4-FFF2-40B4-BE49-F238E27FC236}">
                <a16:creationId xmlns:a16="http://schemas.microsoft.com/office/drawing/2014/main" id="{D0D6E745-DE7B-3637-57A2-8E8F48613D8C}"/>
              </a:ext>
            </a:extLst>
          </p:cNvPr>
          <p:cNvSpPr>
            <a:spLocks noGrp="1"/>
          </p:cNvSpPr>
          <p:nvPr>
            <p:ph type="ftr" sz="quarter" idx="11"/>
          </p:nvPr>
        </p:nvSpPr>
        <p:spPr/>
        <p:txBody>
          <a:bodyPr/>
          <a:lstStyle/>
          <a:p>
            <a:r>
              <a:rPr lang="en-US"/>
              <a:t>Dr. Malak Abdullah</a:t>
            </a:r>
          </a:p>
        </p:txBody>
      </p:sp>
    </p:spTree>
    <p:extLst>
      <p:ext uri="{BB962C8B-B14F-4D97-AF65-F5344CB8AC3E}">
        <p14:creationId xmlns:p14="http://schemas.microsoft.com/office/powerpoint/2010/main" val="856966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6702</TotalTime>
  <Words>3679</Words>
  <Application>Microsoft Macintosh PowerPoint</Application>
  <PresentationFormat>Custom</PresentationFormat>
  <Paragraphs>787</Paragraphs>
  <Slides>41</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Arial</vt:lpstr>
      <vt:lpstr>Calibri</vt:lpstr>
      <vt:lpstr>inherit</vt:lpstr>
      <vt:lpstr>inter var</vt:lpstr>
      <vt:lpstr>Lucida Console</vt:lpstr>
      <vt:lpstr>Monaco</vt:lpstr>
      <vt:lpstr>Monotype Sorts</vt:lpstr>
      <vt:lpstr>Nunito</vt:lpstr>
      <vt:lpstr>Roboto</vt:lpstr>
      <vt:lpstr>source-serif-pro</vt:lpstr>
      <vt:lpstr>Wingdings</vt:lpstr>
      <vt:lpstr>Office Theme</vt:lpstr>
      <vt:lpstr>Machine Learning  07- Decision Tree</vt:lpstr>
      <vt:lpstr>Decision tree</vt:lpstr>
      <vt:lpstr>Decision Tree</vt:lpstr>
      <vt:lpstr>A Simple Decision Tree</vt:lpstr>
      <vt:lpstr>Representation</vt:lpstr>
      <vt:lpstr>The tree</vt:lpstr>
      <vt:lpstr>Assumptions while creating Decision Tree</vt:lpstr>
      <vt:lpstr>Decision Tree</vt:lpstr>
      <vt:lpstr>Decision Trees in Machine Learning</vt:lpstr>
      <vt:lpstr>Decision Trees in Machine Learning</vt:lpstr>
      <vt:lpstr>Splitting</vt:lpstr>
      <vt:lpstr>DT algorithms</vt:lpstr>
      <vt:lpstr>Decision Trees</vt:lpstr>
      <vt:lpstr>PowerPoint Presentation</vt:lpstr>
      <vt:lpstr>Dataset Purity</vt:lpstr>
      <vt:lpstr>Partially Pure Datasets</vt:lpstr>
      <vt:lpstr>Dataset Splitting. 1</vt:lpstr>
      <vt:lpstr>Dataset Splitting. 2</vt:lpstr>
      <vt:lpstr>Dataset Splitting. 3</vt:lpstr>
      <vt:lpstr>Dataset Splitting</vt:lpstr>
      <vt:lpstr>Attribute Selection Measures</vt:lpstr>
      <vt:lpstr>CART &amp; ID3</vt:lpstr>
      <vt:lpstr>Gini Index</vt:lpstr>
      <vt:lpstr>Steps to Calculate Gini for a split</vt:lpstr>
      <vt:lpstr>Example of Gini index Decision tree</vt:lpstr>
      <vt:lpstr>Continue of Example</vt:lpstr>
      <vt:lpstr>Continue of Example</vt:lpstr>
      <vt:lpstr>To calculate the Gini index in a decision tree, compute the sum of squared probabilities of each class subtracted from one. </vt:lpstr>
      <vt:lpstr>Another example </vt:lpstr>
      <vt:lpstr>Let’s watch the following video</vt:lpstr>
      <vt:lpstr>Sklearn decision tree</vt:lpstr>
      <vt:lpstr>the CART (Classification and Regression Trees)</vt:lpstr>
      <vt:lpstr>Gini and Entropy</vt:lpstr>
      <vt:lpstr>Prune</vt:lpstr>
      <vt:lpstr>print (confusion_matrix(y_test, y_pred))</vt:lpstr>
      <vt:lpstr>Tune the parameters</vt:lpstr>
      <vt:lpstr>ID3</vt:lpstr>
      <vt:lpstr>Information Gain</vt:lpstr>
      <vt:lpstr>Advantages vs Disadvantages</vt:lpstr>
      <vt:lpstr>Scikit Learn</vt:lpstr>
      <vt:lpstr>Scikit Learn (CART , ID3)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dc:title>
  <cp:lastModifiedBy>Malak Abdullah</cp:lastModifiedBy>
  <cp:revision>22</cp:revision>
  <dcterms:created xsi:type="dcterms:W3CDTF">2024-02-10T12:59:46Z</dcterms:created>
  <dcterms:modified xsi:type="dcterms:W3CDTF">2025-09-13T16:33:47Z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2015-07-23T00:00:00Z</vt:filetime>
  </property>
  <property fmtid="{D5CDD505-2E9C-101B-9397-08002B2CF9AE}" pid="3" name="Creator">
    <vt:lpwstr>LaTeX with Beamer class version 3.26</vt:lpwstr>
  </property>
  <property fmtid="{D5CDD505-2E9C-101B-9397-08002B2CF9AE}" pid="4" name="LastSaved">
    <vt:filetime>2024-02-10T00:00:00Z</vt:filetime>
  </property>
  <property fmtid="{D5CDD505-2E9C-101B-9397-08002B2CF9AE}" pid="5" name="PTEX.Fullbanner">
    <vt:lpwstr>This is pdfTeX, Version 3.1415926-2.5-1.40.14 (TeX Live 2013) kpathsea version 6.1.1</vt:lpwstr>
  </property>
  <property fmtid="{D5CDD505-2E9C-101B-9397-08002B2CF9AE}" pid="6" name="Producer">
    <vt:lpwstr>pdfTeX-1.40.14</vt:lpwstr>
  </property>
</Properties>
</file>