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85" r:id="rId2"/>
    <p:sldId id="257" r:id="rId3"/>
    <p:sldId id="259" r:id="rId4"/>
    <p:sldId id="258" r:id="rId5"/>
    <p:sldId id="261" r:id="rId6"/>
    <p:sldId id="260" r:id="rId7"/>
    <p:sldId id="262" r:id="rId8"/>
    <p:sldId id="265" r:id="rId9"/>
    <p:sldId id="264" r:id="rId10"/>
    <p:sldId id="263" r:id="rId11"/>
    <p:sldId id="268" r:id="rId12"/>
    <p:sldId id="267" r:id="rId13"/>
    <p:sldId id="269" r:id="rId14"/>
    <p:sldId id="270" r:id="rId15"/>
    <p:sldId id="271" r:id="rId16"/>
    <p:sldId id="272" r:id="rId17"/>
    <p:sldId id="828" r:id="rId18"/>
    <p:sldId id="273" r:id="rId19"/>
    <p:sldId id="827" r:id="rId20"/>
    <p:sldId id="292" r:id="rId21"/>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58"/>
    <p:restoredTop sz="94697"/>
  </p:normalViewPr>
  <p:slideViewPr>
    <p:cSldViewPr>
      <p:cViewPr varScale="1">
        <p:scale>
          <a:sx n="236" d="100"/>
          <a:sy n="236" d="100"/>
        </p:scale>
        <p:origin x="1296" y="184"/>
      </p:cViewPr>
      <p:guideLst>
        <p:guide orient="horz" pos="2880"/>
        <p:guide pos="2160"/>
      </p:guideLst>
    </p:cSldViewPr>
  </p:slideViewPr>
  <p:notesTextViewPr>
    <p:cViewPr>
      <p:scale>
        <a:sx n="100" d="100"/>
        <a:sy n="100" d="100"/>
      </p:scale>
      <p:origin x="0" y="0"/>
    </p:cViewPr>
  </p:notesTextViewPr>
  <p:notesViewPr>
    <p:cSldViewPr>
      <p:cViewPr varScale="1">
        <p:scale>
          <a:sx n="256" d="100"/>
          <a:sy n="256" d="100"/>
        </p:scale>
        <p:origin x="1128"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F48B22-0743-1F13-9AF0-C4EC81D58867}"/>
              </a:ext>
            </a:extLst>
          </p:cNvPr>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JO"/>
          </a:p>
        </p:txBody>
      </p:sp>
      <p:sp>
        <p:nvSpPr>
          <p:cNvPr id="3" name="Date Placeholder 2">
            <a:extLst>
              <a:ext uri="{FF2B5EF4-FFF2-40B4-BE49-F238E27FC236}">
                <a16:creationId xmlns:a16="http://schemas.microsoft.com/office/drawing/2014/main" id="{7BAF9561-B68F-EAB1-310E-1F54A3A64F63}"/>
              </a:ext>
            </a:extLst>
          </p:cNvPr>
          <p:cNvSpPr>
            <a:spLocks noGrp="1"/>
          </p:cNvSpPr>
          <p:nvPr>
            <p:ph type="dt" sz="quarter" idx="1"/>
          </p:nvPr>
        </p:nvSpPr>
        <p:spPr>
          <a:xfrm>
            <a:off x="2611438" y="0"/>
            <a:ext cx="1997075" cy="173038"/>
          </a:xfrm>
          <a:prstGeom prst="rect">
            <a:avLst/>
          </a:prstGeom>
        </p:spPr>
        <p:txBody>
          <a:bodyPr vert="horz" lIns="91440" tIns="45720" rIns="91440" bIns="45720" rtlCol="0"/>
          <a:lstStyle>
            <a:lvl1pPr algn="r">
              <a:defRPr sz="1200"/>
            </a:lvl1pPr>
          </a:lstStyle>
          <a:p>
            <a:fld id="{BAD688AB-A7F3-864E-BC35-6C380F7314B6}" type="datetimeFigureOut">
              <a:rPr lang="en-JO" smtClean="0"/>
              <a:t>13/09/2025</a:t>
            </a:fld>
            <a:endParaRPr lang="en-JO"/>
          </a:p>
        </p:txBody>
      </p:sp>
      <p:sp>
        <p:nvSpPr>
          <p:cNvPr id="4" name="Footer Placeholder 3">
            <a:extLst>
              <a:ext uri="{FF2B5EF4-FFF2-40B4-BE49-F238E27FC236}">
                <a16:creationId xmlns:a16="http://schemas.microsoft.com/office/drawing/2014/main" id="{2D5D8E26-306A-1A17-E27E-C22A44D46D36}"/>
              </a:ext>
            </a:extLst>
          </p:cNvPr>
          <p:cNvSpPr>
            <a:spLocks noGrp="1"/>
          </p:cNvSpPr>
          <p:nvPr>
            <p:ph type="ftr" sz="quarter" idx="2"/>
          </p:nvPr>
        </p:nvSpPr>
        <p:spPr>
          <a:xfrm>
            <a:off x="0" y="3287713"/>
            <a:ext cx="1997075" cy="173037"/>
          </a:xfrm>
          <a:prstGeom prst="rect">
            <a:avLst/>
          </a:prstGeom>
        </p:spPr>
        <p:txBody>
          <a:bodyPr vert="horz" lIns="91440" tIns="45720" rIns="91440" bIns="45720" rtlCol="0" anchor="b"/>
          <a:lstStyle>
            <a:lvl1pPr algn="l">
              <a:defRPr sz="1200"/>
            </a:lvl1pPr>
          </a:lstStyle>
          <a:p>
            <a:endParaRPr lang="en-JO"/>
          </a:p>
        </p:txBody>
      </p:sp>
      <p:sp>
        <p:nvSpPr>
          <p:cNvPr id="5" name="Slide Number Placeholder 4">
            <a:extLst>
              <a:ext uri="{FF2B5EF4-FFF2-40B4-BE49-F238E27FC236}">
                <a16:creationId xmlns:a16="http://schemas.microsoft.com/office/drawing/2014/main" id="{429646FE-7276-EE72-8B40-448C3C68AE30}"/>
              </a:ext>
            </a:extLst>
          </p:cNvPr>
          <p:cNvSpPr>
            <a:spLocks noGrp="1"/>
          </p:cNvSpPr>
          <p:nvPr>
            <p:ph type="sldNum" sz="quarter" idx="3"/>
          </p:nvPr>
        </p:nvSpPr>
        <p:spPr>
          <a:xfrm>
            <a:off x="2611438" y="3287713"/>
            <a:ext cx="1997075" cy="173037"/>
          </a:xfrm>
          <a:prstGeom prst="rect">
            <a:avLst/>
          </a:prstGeom>
        </p:spPr>
        <p:txBody>
          <a:bodyPr vert="horz" lIns="91440" tIns="45720" rIns="91440" bIns="45720" rtlCol="0" anchor="b"/>
          <a:lstStyle>
            <a:lvl1pPr algn="r">
              <a:defRPr sz="1200"/>
            </a:lvl1pPr>
          </a:lstStyle>
          <a:p>
            <a:fld id="{75C548D2-CB5D-6241-83D9-E3A430115294}" type="slidenum">
              <a:rPr lang="en-JO" smtClean="0"/>
              <a:t>‹#›</a:t>
            </a:fld>
            <a:endParaRPr lang="en-JO"/>
          </a:p>
        </p:txBody>
      </p:sp>
    </p:spTree>
    <p:extLst>
      <p:ext uri="{BB962C8B-B14F-4D97-AF65-F5344CB8AC3E}">
        <p14:creationId xmlns:p14="http://schemas.microsoft.com/office/powerpoint/2010/main" val="15423445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JO"/>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8461BC93-83F7-484E-8E70-E41AAACC7B68}" type="datetimeFigureOut">
              <a:rPr lang="en-JO" smtClean="0"/>
              <a:t>13/09/2025</a:t>
            </a:fld>
            <a:endParaRPr lang="en-JO"/>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JO"/>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JO"/>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34A5165B-2D49-5B4C-B012-16E88A8639F7}" type="slidenum">
              <a:rPr lang="en-JO" smtClean="0"/>
              <a:t>‹#›</a:t>
            </a:fld>
            <a:endParaRPr lang="en-JO"/>
          </a:p>
        </p:txBody>
      </p:sp>
    </p:spTree>
    <p:extLst>
      <p:ext uri="{BB962C8B-B14F-4D97-AF65-F5344CB8AC3E}">
        <p14:creationId xmlns:p14="http://schemas.microsoft.com/office/powerpoint/2010/main" val="2349295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Syllabus</a:t>
            </a:r>
            <a:endParaRPr lang="en-US" dirty="0"/>
          </a:p>
        </p:txBody>
      </p:sp>
      <p:sp>
        <p:nvSpPr>
          <p:cNvPr id="5" name="Slide Number Placeholder 4"/>
          <p:cNvSpPr>
            <a:spLocks noGrp="1"/>
          </p:cNvSpPr>
          <p:nvPr>
            <p:ph type="sldNum" sz="quarter" idx="5"/>
          </p:nvPr>
        </p:nvSpPr>
        <p:spPr/>
        <p:txBody>
          <a:bodyPr/>
          <a:lstStyle/>
          <a:p>
            <a:fld id="{5CEF6006-E59E-4947-8707-F9D36EBEBD07}" type="slidenum">
              <a:rPr lang="en-US" smtClean="0"/>
              <a:t>10</a:t>
            </a:fld>
            <a:endParaRPr lang="en-US" dirty="0"/>
          </a:p>
        </p:txBody>
      </p:sp>
    </p:spTree>
    <p:extLst>
      <p:ext uri="{BB962C8B-B14F-4D97-AF65-F5344CB8AC3E}">
        <p14:creationId xmlns:p14="http://schemas.microsoft.com/office/powerpoint/2010/main" val="3849937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215444"/>
          </a:xfrm>
          <a:prstGeom prst="rect">
            <a:avLst/>
          </a:prstGeom>
        </p:spPr>
        <p:txBody>
          <a:bodyPr wrap="square" lIns="0" tIns="0" rIns="0" bIns="0">
            <a:spAutoFit/>
          </a:bodyPr>
          <a:lstStyle>
            <a:lvl1pPr>
              <a:defRPr sz="1400" b="0" i="0">
                <a:solidFill>
                  <a:srgbClr val="00B050"/>
                </a:solidFill>
                <a:latin typeface="Calibri"/>
                <a:cs typeface="Calibri"/>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sz="11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Dr. Malak Abdullah</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351FD9F-0955-F348-B8E2-9015CEBE95B0}" type="datetime1">
              <a:rPr lang="en-US" smtClean="0"/>
              <a:t>9/13/25</a:t>
            </a:fld>
            <a:endParaRPr lang="en-US"/>
          </a:p>
        </p:txBody>
      </p:sp>
      <p:sp>
        <p:nvSpPr>
          <p:cNvPr id="6" name="Holder 6"/>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84455">
              <a:lnSpc>
                <a:spcPts val="670"/>
              </a:lnSpc>
            </a:pPr>
            <a:fld id="{81D60167-4931-47E6-BA6A-407CBD079E47}" type="slidenum">
              <a:rPr dirty="0"/>
              <a:t>‹#›</a:t>
            </a:fld>
            <a:r>
              <a:rPr spc="-240" dirty="0"/>
              <a:t> </a:t>
            </a:r>
            <a:r>
              <a:rPr dirty="0"/>
              <a:t>/</a:t>
            </a:r>
            <a:r>
              <a:rPr spc="-240" dirty="0"/>
              <a:t> </a:t>
            </a:r>
            <a:r>
              <a:rPr spc="-25" dirty="0"/>
              <a:t>21</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00B05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Dr. Malak Abdullah</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73DDFD6-B263-9D46-BC5F-D15CC22149E5}" type="datetime1">
              <a:rPr lang="en-US" smtClean="0"/>
              <a:t>9/13/25</a:t>
            </a:fld>
            <a:endParaRPr lang="en-US"/>
          </a:p>
        </p:txBody>
      </p:sp>
      <p:sp>
        <p:nvSpPr>
          <p:cNvPr id="6" name="Holder 6"/>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84455">
              <a:lnSpc>
                <a:spcPts val="670"/>
              </a:lnSpc>
            </a:pPr>
            <a:fld id="{81D60167-4931-47E6-BA6A-407CBD079E47}" type="slidenum">
              <a:rPr dirty="0"/>
              <a:t>‹#›</a:t>
            </a:fld>
            <a:r>
              <a:rPr spc="-240" dirty="0"/>
              <a:t> </a:t>
            </a:r>
            <a:r>
              <a:rPr dirty="0"/>
              <a:t>/</a:t>
            </a:r>
            <a:r>
              <a:rPr spc="-240" dirty="0"/>
              <a:t> </a:t>
            </a:r>
            <a:r>
              <a:rPr spc="-25" dirty="0"/>
              <a:t>21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00B050"/>
                </a:solidFill>
                <a:latin typeface="Calibri"/>
                <a:cs typeface="Calibri"/>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Dr. Malak Abdullah</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783E7402-1753-7044-B895-F24D18CE84B3}" type="datetime1">
              <a:rPr lang="en-US" smtClean="0"/>
              <a:t>9/13/25</a:t>
            </a:fld>
            <a:endParaRPr lang="en-US"/>
          </a:p>
        </p:txBody>
      </p:sp>
      <p:sp>
        <p:nvSpPr>
          <p:cNvPr id="7" name="Holder 7"/>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84455">
              <a:lnSpc>
                <a:spcPts val="670"/>
              </a:lnSpc>
            </a:pPr>
            <a:fld id="{81D60167-4931-47E6-BA6A-407CBD079E47}" type="slidenum">
              <a:rPr dirty="0"/>
              <a:t>‹#›</a:t>
            </a:fld>
            <a:r>
              <a:rPr spc="-240" dirty="0"/>
              <a:t> </a:t>
            </a:r>
            <a:r>
              <a:rPr dirty="0"/>
              <a:t>/</a:t>
            </a:r>
            <a:r>
              <a:rPr spc="-240" dirty="0"/>
              <a:t> </a:t>
            </a:r>
            <a:r>
              <a:rPr spc="-25" dirty="0"/>
              <a:t>21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00B05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Dr. Malak Abdullah</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B9AE26AE-719F-3744-ACBA-8C3F6F49EFBA}" type="datetime1">
              <a:rPr lang="en-US" smtClean="0"/>
              <a:t>9/13/25</a:t>
            </a:fld>
            <a:endParaRPr lang="en-US"/>
          </a:p>
        </p:txBody>
      </p:sp>
      <p:sp>
        <p:nvSpPr>
          <p:cNvPr id="5" name="Holder 5"/>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84455">
              <a:lnSpc>
                <a:spcPts val="670"/>
              </a:lnSpc>
            </a:pPr>
            <a:fld id="{81D60167-4931-47E6-BA6A-407CBD079E47}" type="slidenum">
              <a:rPr dirty="0"/>
              <a:t>‹#›</a:t>
            </a:fld>
            <a:r>
              <a:rPr spc="-240" dirty="0"/>
              <a:t> </a:t>
            </a:r>
            <a:r>
              <a:rPr dirty="0"/>
              <a:t>/</a:t>
            </a:r>
            <a:r>
              <a:rPr spc="-240" dirty="0"/>
              <a:t> </a:t>
            </a:r>
            <a:r>
              <a:rPr spc="-25" dirty="0"/>
              <a:t>21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Dr. Malak Abdullah</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6B91316E-B364-554D-8B3E-7C41B9F886D0}" type="datetime1">
              <a:rPr lang="en-US" smtClean="0"/>
              <a:t>9/13/25</a:t>
            </a:fld>
            <a:endParaRPr lang="en-US"/>
          </a:p>
        </p:txBody>
      </p:sp>
      <p:sp>
        <p:nvSpPr>
          <p:cNvPr id="4" name="Holder 4"/>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84455">
              <a:lnSpc>
                <a:spcPts val="670"/>
              </a:lnSpc>
            </a:pPr>
            <a:fld id="{81D60167-4931-47E6-BA6A-407CBD079E47}" type="slidenum">
              <a:rPr dirty="0"/>
              <a:t>‹#›</a:t>
            </a:fld>
            <a:r>
              <a:rPr spc="-240" dirty="0"/>
              <a:t> </a:t>
            </a:r>
            <a:r>
              <a:rPr dirty="0"/>
              <a:t>/</a:t>
            </a:r>
            <a:r>
              <a:rPr spc="-240" dirty="0"/>
              <a:t> </a:t>
            </a:r>
            <a:r>
              <a:rPr spc="-25" dirty="0"/>
              <a:t>21</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4608004" cy="449999"/>
          </a:xfrm>
          <a:prstGeom prst="rect">
            <a:avLst/>
          </a:prstGeom>
        </p:spPr>
      </p:pic>
      <p:sp>
        <p:nvSpPr>
          <p:cNvPr id="2" name="Holder 2"/>
          <p:cNvSpPr>
            <a:spLocks noGrp="1"/>
          </p:cNvSpPr>
          <p:nvPr>
            <p:ph type="title"/>
          </p:nvPr>
        </p:nvSpPr>
        <p:spPr>
          <a:xfrm>
            <a:off x="606488" y="211465"/>
            <a:ext cx="3394075" cy="215444"/>
          </a:xfrm>
          <a:prstGeom prst="rect">
            <a:avLst/>
          </a:prstGeom>
        </p:spPr>
        <p:txBody>
          <a:bodyPr wrap="square" lIns="0" tIns="0" rIns="0" bIns="0">
            <a:spAutoFit/>
          </a:bodyPr>
          <a:lstStyle>
            <a:lvl1pPr>
              <a:defRPr sz="1400" b="0" i="0">
                <a:solidFill>
                  <a:srgbClr val="3333B2"/>
                </a:solidFill>
                <a:latin typeface="Calibri"/>
                <a:cs typeface="Calibri"/>
              </a:defRPr>
            </a:lvl1pPr>
          </a:lstStyle>
          <a:p>
            <a:pPr rtl="0"/>
            <a:endParaRPr dirty="0"/>
          </a:p>
        </p:txBody>
      </p:sp>
      <p:sp>
        <p:nvSpPr>
          <p:cNvPr id="3" name="Holder 3"/>
          <p:cNvSpPr>
            <a:spLocks noGrp="1"/>
          </p:cNvSpPr>
          <p:nvPr>
            <p:ph type="body" idx="1"/>
          </p:nvPr>
        </p:nvSpPr>
        <p:spPr>
          <a:xfrm>
            <a:off x="491858" y="1078076"/>
            <a:ext cx="3766820" cy="1338580"/>
          </a:xfrm>
          <a:prstGeom prst="rect">
            <a:avLst/>
          </a:prstGeom>
        </p:spPr>
        <p:txBody>
          <a:bodyPr wrap="square" lIns="0" tIns="0" rIns="0" bIns="0">
            <a:spAutoFit/>
          </a:bodyPr>
          <a:lstStyle>
            <a:lvl1pPr>
              <a:defRPr sz="11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1567434" y="3218497"/>
            <a:ext cx="1475232" cy="138499"/>
          </a:xfrm>
          <a:prstGeom prst="rect">
            <a:avLst/>
          </a:prstGeom>
        </p:spPr>
        <p:txBody>
          <a:bodyPr wrap="square" lIns="0" tIns="0" rIns="0" bIns="0">
            <a:spAutoFit/>
          </a:bodyPr>
          <a:lstStyle>
            <a:lvl1pPr algn="ctr">
              <a:defRPr sz="900">
                <a:solidFill>
                  <a:schemeClr val="tx1">
                    <a:tint val="75000"/>
                  </a:schemeClr>
                </a:solidFill>
              </a:defRPr>
            </a:lvl1pPr>
          </a:lstStyle>
          <a:p>
            <a:pPr rtl="0"/>
            <a:r>
              <a:rPr lang="en-US"/>
              <a:t>Dr. Malak Abdullah</a:t>
            </a:r>
            <a:endParaRPr lang="en-JO" dirty="0"/>
          </a:p>
        </p:txBody>
      </p:sp>
      <p:sp>
        <p:nvSpPr>
          <p:cNvPr id="5" name="Holder 5"/>
          <p:cNvSpPr>
            <a:spLocks noGrp="1"/>
          </p:cNvSpPr>
          <p:nvPr>
            <p:ph type="dt" sz="half" idx="6"/>
          </p:nvPr>
        </p:nvSpPr>
        <p:spPr>
          <a:xfrm>
            <a:off x="230505" y="3218497"/>
            <a:ext cx="1060323" cy="123111"/>
          </a:xfrm>
          <a:prstGeom prst="rect">
            <a:avLst/>
          </a:prstGeom>
        </p:spPr>
        <p:txBody>
          <a:bodyPr wrap="square" lIns="0" tIns="0" rIns="0" bIns="0">
            <a:spAutoFit/>
          </a:bodyPr>
          <a:lstStyle>
            <a:lvl1pPr algn="l">
              <a:defRPr sz="800">
                <a:solidFill>
                  <a:schemeClr val="tx1">
                    <a:tint val="75000"/>
                  </a:schemeClr>
                </a:solidFill>
              </a:defRPr>
            </a:lvl1pPr>
          </a:lstStyle>
          <a:p>
            <a:fld id="{6AFDC1C6-0BCB-F04C-B8EB-99A252D14CEE}" type="datetime1">
              <a:rPr lang="en-US" smtClean="0"/>
              <a:t>9/13/25</a:t>
            </a:fld>
            <a:endParaRPr lang="en-US" dirty="0"/>
          </a:p>
        </p:txBody>
      </p:sp>
      <p:sp>
        <p:nvSpPr>
          <p:cNvPr id="6" name="Holder 6"/>
          <p:cNvSpPr>
            <a:spLocks noGrp="1"/>
          </p:cNvSpPr>
          <p:nvPr>
            <p:ph type="sldNum" sz="quarter" idx="7"/>
          </p:nvPr>
        </p:nvSpPr>
        <p:spPr>
          <a:xfrm>
            <a:off x="4214215" y="3342078"/>
            <a:ext cx="314362" cy="183063"/>
          </a:xfrm>
          <a:prstGeom prst="rect">
            <a:avLst/>
          </a:prstGeom>
        </p:spPr>
        <p:txBody>
          <a:bodyPr wrap="square" lIns="0" tIns="0" rIns="0" bIns="0">
            <a:spAutoFit/>
          </a:bodyPr>
          <a:lstStyle>
            <a:lvl1pPr>
              <a:defRPr sz="800" b="0" i="0">
                <a:solidFill>
                  <a:srgbClr val="7F7F7F"/>
                </a:solidFill>
                <a:latin typeface="Lucida Console"/>
                <a:cs typeface="Lucida Console"/>
              </a:defRPr>
            </a:lvl1pPr>
          </a:lstStyle>
          <a:p>
            <a:pPr marL="84455">
              <a:lnSpc>
                <a:spcPts val="670"/>
              </a:lnSpc>
            </a:pPr>
            <a:fld id="{81D60167-4931-47E6-BA6A-407CBD079E47}" type="slidenum">
              <a:rPr lang="en-JO" smtClean="0"/>
              <a:pPr marL="84455">
                <a:lnSpc>
                  <a:spcPts val="670"/>
                </a:lnSpc>
              </a:pPr>
              <a:t>‹#›</a:t>
            </a:fld>
            <a:r>
              <a:rPr lang="en-JO" spc="-240"/>
              <a:t> </a:t>
            </a:r>
            <a:r>
              <a:rPr lang="en-JO"/>
              <a:t>/</a:t>
            </a:r>
            <a:r>
              <a:rPr lang="en-JO" spc="-240"/>
              <a:t> </a:t>
            </a:r>
            <a:r>
              <a:rPr lang="en-JO" spc="-25"/>
              <a:t>21</a:t>
            </a:r>
            <a:endParaRPr lang="en-JO"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a:solidFill>
            <a:srgbClr val="00B050"/>
          </a:solidFill>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youtu.be/J4Wdy0Wc_xQ?t=7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83E1-3189-FC28-3D43-C9253B4F7EE5}"/>
              </a:ext>
            </a:extLst>
          </p:cNvPr>
          <p:cNvSpPr>
            <a:spLocks noGrp="1"/>
          </p:cNvSpPr>
          <p:nvPr>
            <p:ph type="ctrTitle"/>
          </p:nvPr>
        </p:nvSpPr>
        <p:spPr>
          <a:xfrm>
            <a:off x="345757" y="1072832"/>
            <a:ext cx="3918585" cy="830997"/>
          </a:xfrm>
        </p:spPr>
        <p:txBody>
          <a:bodyPr/>
          <a:lstStyle/>
          <a:p>
            <a:pPr algn="ctr" rtl="1"/>
            <a:r>
              <a:rPr lang="en-US" sz="1800" b="1" dirty="0"/>
              <a:t>Machine Learning</a:t>
            </a:r>
            <a:br>
              <a:rPr lang="en-US" sz="1800" b="1" dirty="0"/>
            </a:br>
            <a:br>
              <a:rPr lang="en-US" sz="1800" b="1" dirty="0"/>
            </a:br>
            <a:r>
              <a:rPr lang="en-US" sz="1800" b="1" dirty="0"/>
              <a:t>08- Ensemble Learning</a:t>
            </a:r>
            <a:endParaRPr lang="en-JO" sz="1800" b="1" dirty="0"/>
          </a:p>
        </p:txBody>
      </p:sp>
      <p:sp>
        <p:nvSpPr>
          <p:cNvPr id="3" name="Subtitle 2">
            <a:extLst>
              <a:ext uri="{FF2B5EF4-FFF2-40B4-BE49-F238E27FC236}">
                <a16:creationId xmlns:a16="http://schemas.microsoft.com/office/drawing/2014/main" id="{C0DC9349-7CA4-CF89-6833-B5AD9FAED9B6}"/>
              </a:ext>
            </a:extLst>
          </p:cNvPr>
          <p:cNvSpPr>
            <a:spLocks noGrp="1"/>
          </p:cNvSpPr>
          <p:nvPr>
            <p:ph type="subTitle" idx="4"/>
          </p:nvPr>
        </p:nvSpPr>
        <p:spPr>
          <a:xfrm>
            <a:off x="628650" y="2263775"/>
            <a:ext cx="3227070" cy="507831"/>
          </a:xfrm>
        </p:spPr>
        <p:txBody>
          <a:bodyPr/>
          <a:lstStyle/>
          <a:p>
            <a:pPr algn="ctr"/>
            <a:r>
              <a:rPr lang="en-US" dirty="0"/>
              <a:t>Dr. Malak Abdullah</a:t>
            </a:r>
          </a:p>
          <a:p>
            <a:pPr algn="ctr"/>
            <a:r>
              <a:rPr lang="en-US" dirty="0"/>
              <a:t>Computer Science Department</a:t>
            </a:r>
          </a:p>
          <a:p>
            <a:pPr algn="ctr"/>
            <a:r>
              <a:rPr lang="en-US" dirty="0"/>
              <a:t>Jordan University of Science and Technology</a:t>
            </a:r>
          </a:p>
        </p:txBody>
      </p:sp>
      <p:sp>
        <p:nvSpPr>
          <p:cNvPr id="4" name="Footer Placeholder 3">
            <a:extLst>
              <a:ext uri="{FF2B5EF4-FFF2-40B4-BE49-F238E27FC236}">
                <a16:creationId xmlns:a16="http://schemas.microsoft.com/office/drawing/2014/main" id="{BF41BA4B-42E3-7944-233E-53430163D3A4}"/>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2595582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29AC-10F8-444E-990E-F526B14C3AF8}"/>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56C97A35-9748-8A40-B1CC-4993E14FB34F}"/>
              </a:ext>
            </a:extLst>
          </p:cNvPr>
          <p:cNvSpPr>
            <a:spLocks noGrp="1"/>
          </p:cNvSpPr>
          <p:nvPr>
            <p:ph idx="1"/>
          </p:nvPr>
        </p:nvSpPr>
        <p:spPr>
          <a:xfrm>
            <a:off x="491858" y="1078076"/>
            <a:ext cx="3766820" cy="169277"/>
          </a:xfrm>
        </p:spPr>
        <p:txBody>
          <a:bodyPr/>
          <a:lstStyle/>
          <a:p>
            <a:endParaRPr lang="en-US" dirty="0"/>
          </a:p>
        </p:txBody>
      </p:sp>
      <p:sp>
        <p:nvSpPr>
          <p:cNvPr id="5" name="Footer Placeholder 4">
            <a:extLst>
              <a:ext uri="{FF2B5EF4-FFF2-40B4-BE49-F238E27FC236}">
                <a16:creationId xmlns:a16="http://schemas.microsoft.com/office/drawing/2014/main" id="{A6F91D29-BFF7-8642-8F74-C5801F4FB73A}"/>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7" name="Picture 6">
            <a:extLst>
              <a:ext uri="{FF2B5EF4-FFF2-40B4-BE49-F238E27FC236}">
                <a16:creationId xmlns:a16="http://schemas.microsoft.com/office/drawing/2014/main" id="{BDCEC6E0-06B9-0847-B09B-214FA74F735D}"/>
              </a:ext>
            </a:extLst>
          </p:cNvPr>
          <p:cNvPicPr>
            <a:picLocks noChangeAspect="1"/>
          </p:cNvPicPr>
          <p:nvPr/>
        </p:nvPicPr>
        <p:blipFill>
          <a:blip r:embed="rId3"/>
          <a:stretch>
            <a:fillRect/>
          </a:stretch>
        </p:blipFill>
        <p:spPr>
          <a:xfrm>
            <a:off x="118854" y="871826"/>
            <a:ext cx="4325375" cy="803284"/>
          </a:xfrm>
          <a:prstGeom prst="rect">
            <a:avLst/>
          </a:prstGeom>
        </p:spPr>
      </p:pic>
      <p:pic>
        <p:nvPicPr>
          <p:cNvPr id="8" name="Picture 7">
            <a:extLst>
              <a:ext uri="{FF2B5EF4-FFF2-40B4-BE49-F238E27FC236}">
                <a16:creationId xmlns:a16="http://schemas.microsoft.com/office/drawing/2014/main" id="{EB9CECEB-9266-4A4A-AC8F-DE40598DB12C}"/>
              </a:ext>
            </a:extLst>
          </p:cNvPr>
          <p:cNvPicPr>
            <a:picLocks noChangeAspect="1"/>
          </p:cNvPicPr>
          <p:nvPr/>
        </p:nvPicPr>
        <p:blipFill>
          <a:blip r:embed="rId4"/>
          <a:stretch>
            <a:fillRect/>
          </a:stretch>
        </p:blipFill>
        <p:spPr>
          <a:xfrm>
            <a:off x="1155217" y="1569512"/>
            <a:ext cx="2299667" cy="1236169"/>
          </a:xfrm>
          <a:prstGeom prst="rect">
            <a:avLst/>
          </a:prstGeom>
        </p:spPr>
      </p:pic>
    </p:spTree>
    <p:extLst>
      <p:ext uri="{BB962C8B-B14F-4D97-AF65-F5344CB8AC3E}">
        <p14:creationId xmlns:p14="http://schemas.microsoft.com/office/powerpoint/2010/main" val="1058808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1105-D205-7849-99A4-62120263D4B1}"/>
              </a:ext>
            </a:extLst>
          </p:cNvPr>
          <p:cNvSpPr>
            <a:spLocks noGrp="1"/>
          </p:cNvSpPr>
          <p:nvPr>
            <p:ph type="title"/>
          </p:nvPr>
        </p:nvSpPr>
        <p:spPr/>
        <p:txBody>
          <a:bodyPr>
            <a:normAutofit/>
          </a:bodyPr>
          <a:lstStyle/>
          <a:p>
            <a:r>
              <a:rPr lang="en-US" b="1" dirty="0"/>
              <a:t>Methods of Voting</a:t>
            </a:r>
            <a:endParaRPr lang="en-US" dirty="0"/>
          </a:p>
        </p:txBody>
      </p:sp>
      <p:sp>
        <p:nvSpPr>
          <p:cNvPr id="3" name="Content Placeholder 2">
            <a:extLst>
              <a:ext uri="{FF2B5EF4-FFF2-40B4-BE49-F238E27FC236}">
                <a16:creationId xmlns:a16="http://schemas.microsoft.com/office/drawing/2014/main" id="{639D4AD0-2F90-7E42-BA97-67F50951FC53}"/>
              </a:ext>
            </a:extLst>
          </p:cNvPr>
          <p:cNvSpPr>
            <a:spLocks noGrp="1"/>
          </p:cNvSpPr>
          <p:nvPr>
            <p:ph idx="1"/>
          </p:nvPr>
        </p:nvSpPr>
        <p:spPr>
          <a:xfrm>
            <a:off x="243932" y="511175"/>
            <a:ext cx="4194717" cy="2819400"/>
          </a:xfrm>
        </p:spPr>
        <p:txBody>
          <a:bodyPr>
            <a:noAutofit/>
          </a:bodyPr>
          <a:lstStyle/>
          <a:p>
            <a:r>
              <a:rPr lang="en-US" sz="900" b="1" dirty="0"/>
              <a:t>Majority Voting </a:t>
            </a:r>
          </a:p>
          <a:p>
            <a:pPr lvl="1"/>
            <a:r>
              <a:rPr lang="en-US" sz="800" dirty="0"/>
              <a:t>Every model makes a prediction (votes) for each test instance and the final output prediction is the one that receives </a:t>
            </a:r>
            <a:r>
              <a:rPr lang="en-US" sz="800" dirty="0">
                <a:solidFill>
                  <a:srgbClr val="FF0000"/>
                </a:solidFill>
              </a:rPr>
              <a:t>more than half of the votes</a:t>
            </a:r>
            <a:r>
              <a:rPr lang="en-US" sz="800" dirty="0"/>
              <a:t>. If none of the predictions get more than half of the votes, we may say that the ensemble method could not make a stable prediction for this instance. Although this is a widely used technique, </a:t>
            </a:r>
            <a:r>
              <a:rPr lang="en-US" sz="800" dirty="0">
                <a:solidFill>
                  <a:srgbClr val="FF0000"/>
                </a:solidFill>
              </a:rPr>
              <a:t>you may try the most voted prediction</a:t>
            </a:r>
            <a:r>
              <a:rPr lang="en-US" sz="800" dirty="0"/>
              <a:t> (even if that is less than half of the votes) as the final prediction. In some articles, you may see this method being called “plurality voting”.</a:t>
            </a:r>
          </a:p>
          <a:p>
            <a:r>
              <a:rPr lang="en-US" sz="900" b="1" dirty="0"/>
              <a:t>Weighted Voting</a:t>
            </a:r>
          </a:p>
          <a:p>
            <a:pPr lvl="1"/>
            <a:r>
              <a:rPr lang="en-US" sz="800" dirty="0"/>
              <a:t>Unlike majority voting, where each model has the same rights, we can increase the importance of one or more models. In weighted voting you count the prediction of the better models multiple times. Finding a reasonable set of weights is up to you.</a:t>
            </a:r>
          </a:p>
          <a:p>
            <a:r>
              <a:rPr lang="en-US" sz="900" b="1" dirty="0"/>
              <a:t>Simple Averaging</a:t>
            </a:r>
          </a:p>
          <a:p>
            <a:pPr lvl="1" fontAlgn="base"/>
            <a:r>
              <a:rPr lang="en-US" sz="800" dirty="0"/>
              <a:t>In simple averaging method, for every instance of test dataset, the average predictions are calculated. This method often reduces overfit and creates a smoother regression model.</a:t>
            </a:r>
          </a:p>
          <a:p>
            <a:pPr fontAlgn="base"/>
            <a:r>
              <a:rPr lang="en-US" sz="900" b="1" dirty="0"/>
              <a:t>Weighted Averaging</a:t>
            </a:r>
          </a:p>
          <a:p>
            <a:pPr lvl="1" fontAlgn="base"/>
            <a:r>
              <a:rPr lang="en-US" sz="800" dirty="0"/>
              <a:t>Weighted averaging is a slightly modified version of simple averaging, where the prediction of each model is multiplied by the weight and then their average is calculated.</a:t>
            </a:r>
          </a:p>
        </p:txBody>
      </p:sp>
      <p:sp>
        <p:nvSpPr>
          <p:cNvPr id="5" name="Footer Placeholder 4">
            <a:extLst>
              <a:ext uri="{FF2B5EF4-FFF2-40B4-BE49-F238E27FC236}">
                <a16:creationId xmlns:a16="http://schemas.microsoft.com/office/drawing/2014/main" id="{7FA628BA-B66E-1D42-9B6D-4D824F008480}"/>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3790852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5561-5313-1642-AF3F-CBD978A1BAFA}"/>
              </a:ext>
            </a:extLst>
          </p:cNvPr>
          <p:cNvSpPr>
            <a:spLocks noGrp="1"/>
          </p:cNvSpPr>
          <p:nvPr>
            <p:ph type="title"/>
          </p:nvPr>
        </p:nvSpPr>
        <p:spPr/>
        <p:txBody>
          <a:bodyPr>
            <a:normAutofit/>
          </a:bodyPr>
          <a:lstStyle/>
          <a:p>
            <a:r>
              <a:rPr lang="en-US" b="1" dirty="0"/>
              <a:t>Bagging and Pasting</a:t>
            </a:r>
            <a:endParaRPr lang="en-US" dirty="0"/>
          </a:p>
        </p:txBody>
      </p:sp>
      <p:sp>
        <p:nvSpPr>
          <p:cNvPr id="3" name="Content Placeholder 2">
            <a:extLst>
              <a:ext uri="{FF2B5EF4-FFF2-40B4-BE49-F238E27FC236}">
                <a16:creationId xmlns:a16="http://schemas.microsoft.com/office/drawing/2014/main" id="{15117781-CEB6-A342-8C23-75ADB1AEAC13}"/>
              </a:ext>
            </a:extLst>
          </p:cNvPr>
          <p:cNvSpPr>
            <a:spLocks noGrp="1"/>
          </p:cNvSpPr>
          <p:nvPr>
            <p:ph idx="1"/>
          </p:nvPr>
        </p:nvSpPr>
        <p:spPr>
          <a:xfrm>
            <a:off x="62996" y="602093"/>
            <a:ext cx="2456441" cy="2769989"/>
          </a:xfrm>
        </p:spPr>
        <p:txBody>
          <a:bodyPr/>
          <a:lstStyle/>
          <a:p>
            <a:r>
              <a:rPr lang="en-US" sz="1000" dirty="0"/>
              <a:t>Instead of running various models on a single dataset, you can use a </a:t>
            </a:r>
            <a:r>
              <a:rPr lang="en-US" sz="1000" dirty="0">
                <a:solidFill>
                  <a:srgbClr val="FF0000"/>
                </a:solidFill>
              </a:rPr>
              <a:t>single model </a:t>
            </a:r>
            <a:r>
              <a:rPr lang="en-US" sz="1000" dirty="0"/>
              <a:t>over various </a:t>
            </a:r>
            <a:r>
              <a:rPr lang="en-US" sz="1000" dirty="0">
                <a:solidFill>
                  <a:srgbClr val="FF0000"/>
                </a:solidFill>
              </a:rPr>
              <a:t>random subsets of the dataset</a:t>
            </a:r>
            <a:r>
              <a:rPr lang="en-US" sz="1000" dirty="0"/>
              <a:t>. </a:t>
            </a:r>
          </a:p>
          <a:p>
            <a:r>
              <a:rPr lang="en-US" sz="1000" dirty="0"/>
              <a:t>Random sampling with replacement is called </a:t>
            </a:r>
            <a:r>
              <a:rPr lang="en-US" sz="1000" i="1" dirty="0"/>
              <a:t>Bagging</a:t>
            </a:r>
            <a:r>
              <a:rPr lang="en-US" sz="1000" dirty="0"/>
              <a:t>, short for </a:t>
            </a:r>
            <a:r>
              <a:rPr lang="en-US" sz="1000" i="1" dirty="0">
                <a:solidFill>
                  <a:srgbClr val="FF0000"/>
                </a:solidFill>
              </a:rPr>
              <a:t>bootstrap aggregating</a:t>
            </a:r>
            <a:r>
              <a:rPr lang="en-US" sz="1000" dirty="0"/>
              <a:t>. </a:t>
            </a:r>
          </a:p>
          <a:p>
            <a:endParaRPr lang="en-US" sz="1000" dirty="0"/>
          </a:p>
          <a:p>
            <a:r>
              <a:rPr lang="en-US" sz="1000" dirty="0"/>
              <a:t>In case of </a:t>
            </a:r>
            <a:r>
              <a:rPr lang="en-US" sz="1000" i="1" dirty="0"/>
              <a:t>Pasting</a:t>
            </a:r>
            <a:r>
              <a:rPr lang="en-US" sz="1000" dirty="0"/>
              <a:t>, the same process applies, only difference being that pasting doesn’t allow training instances to be sampled several times for the same predictors.</a:t>
            </a:r>
          </a:p>
          <a:p>
            <a:endParaRPr lang="en-US" sz="1000" dirty="0"/>
          </a:p>
          <a:p>
            <a:r>
              <a:rPr lang="en-US" sz="1000" dirty="0"/>
              <a:t>SO, When sampling is performed </a:t>
            </a:r>
            <a:r>
              <a:rPr lang="en-US" sz="1000" dirty="0">
                <a:solidFill>
                  <a:srgbClr val="FF0000"/>
                </a:solidFill>
              </a:rPr>
              <a:t>with replacement</a:t>
            </a:r>
            <a:r>
              <a:rPr lang="en-US" sz="1000" dirty="0"/>
              <a:t>, this method is called </a:t>
            </a:r>
            <a:r>
              <a:rPr lang="en-US" sz="1000" dirty="0">
                <a:solidFill>
                  <a:srgbClr val="FF0000"/>
                </a:solidFill>
              </a:rPr>
              <a:t>bagging</a:t>
            </a:r>
            <a:r>
              <a:rPr lang="en-US" sz="1000" dirty="0"/>
              <a:t> (short for bootstrap aggregating). When sampling is performed </a:t>
            </a:r>
            <a:r>
              <a:rPr lang="en-US" sz="1000" dirty="0">
                <a:solidFill>
                  <a:srgbClr val="FF0000"/>
                </a:solidFill>
              </a:rPr>
              <a:t>without replacement</a:t>
            </a:r>
            <a:r>
              <a:rPr lang="en-US" sz="1000" dirty="0"/>
              <a:t>, it is called </a:t>
            </a:r>
            <a:r>
              <a:rPr lang="en-US" sz="1000" dirty="0">
                <a:solidFill>
                  <a:srgbClr val="FF0000"/>
                </a:solidFill>
              </a:rPr>
              <a:t>pasting</a:t>
            </a:r>
            <a:r>
              <a:rPr lang="en-US" sz="1000" dirty="0"/>
              <a:t>.</a:t>
            </a:r>
          </a:p>
          <a:p>
            <a:endParaRPr lang="en-US" sz="1000" dirty="0"/>
          </a:p>
        </p:txBody>
      </p:sp>
      <p:pic>
        <p:nvPicPr>
          <p:cNvPr id="7" name="Picture 6">
            <a:extLst>
              <a:ext uri="{FF2B5EF4-FFF2-40B4-BE49-F238E27FC236}">
                <a16:creationId xmlns:a16="http://schemas.microsoft.com/office/drawing/2014/main" id="{09221B2D-979E-D54E-A3D5-2FFB2AE13869}"/>
              </a:ext>
            </a:extLst>
          </p:cNvPr>
          <p:cNvPicPr>
            <a:picLocks noChangeAspect="1"/>
          </p:cNvPicPr>
          <p:nvPr/>
        </p:nvPicPr>
        <p:blipFill>
          <a:blip r:embed="rId2"/>
          <a:stretch>
            <a:fillRect/>
          </a:stretch>
        </p:blipFill>
        <p:spPr>
          <a:xfrm>
            <a:off x="2519438" y="459619"/>
            <a:ext cx="2102375" cy="1183044"/>
          </a:xfrm>
          <a:prstGeom prst="rect">
            <a:avLst/>
          </a:prstGeom>
        </p:spPr>
      </p:pic>
      <p:sp>
        <p:nvSpPr>
          <p:cNvPr id="8" name="Rectangle 7">
            <a:extLst>
              <a:ext uri="{FF2B5EF4-FFF2-40B4-BE49-F238E27FC236}">
                <a16:creationId xmlns:a16="http://schemas.microsoft.com/office/drawing/2014/main" id="{6DFAE8D6-4D8D-2A4F-9A5F-33786A9BC081}"/>
              </a:ext>
            </a:extLst>
          </p:cNvPr>
          <p:cNvSpPr/>
          <p:nvPr/>
        </p:nvSpPr>
        <p:spPr>
          <a:xfrm>
            <a:off x="2635404" y="1756255"/>
            <a:ext cx="1911699" cy="1323439"/>
          </a:xfrm>
          <a:prstGeom prst="rect">
            <a:avLst/>
          </a:prstGeom>
        </p:spPr>
        <p:txBody>
          <a:bodyPr wrap="square">
            <a:spAutoFit/>
          </a:bodyPr>
          <a:lstStyle/>
          <a:p>
            <a:r>
              <a:rPr lang="en-US" sz="1000" dirty="0">
                <a:latin typeface="Times" pitchFamily="2" charset="0"/>
              </a:rPr>
              <a:t>Predictors can all be trained in </a:t>
            </a:r>
            <a:r>
              <a:rPr lang="en-US" sz="1000" dirty="0">
                <a:solidFill>
                  <a:srgbClr val="FF0000"/>
                </a:solidFill>
                <a:latin typeface="Times" pitchFamily="2" charset="0"/>
              </a:rPr>
              <a:t>parallel</a:t>
            </a:r>
            <a:r>
              <a:rPr lang="en-US" sz="1000" dirty="0">
                <a:latin typeface="Times" pitchFamily="2" charset="0"/>
              </a:rPr>
              <a:t>, via different</a:t>
            </a:r>
          </a:p>
          <a:p>
            <a:r>
              <a:rPr lang="en-US" sz="1000" dirty="0">
                <a:latin typeface="Times" pitchFamily="2" charset="0"/>
              </a:rPr>
              <a:t>CPU cores or even different servers. Similarly, predictions can be made in parallel. This is one of the reasons why bagging and pasting are such popular methods: they scale very well.</a:t>
            </a:r>
            <a:endParaRPr lang="en-US" sz="1000" dirty="0">
              <a:effectLst/>
              <a:latin typeface="Times" pitchFamily="2" charset="0"/>
            </a:endParaRPr>
          </a:p>
        </p:txBody>
      </p:sp>
      <p:sp>
        <p:nvSpPr>
          <p:cNvPr id="5" name="Footer Placeholder 4">
            <a:extLst>
              <a:ext uri="{FF2B5EF4-FFF2-40B4-BE49-F238E27FC236}">
                <a16:creationId xmlns:a16="http://schemas.microsoft.com/office/drawing/2014/main" id="{2862648A-5135-8CE4-AE71-B511997B7692}"/>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2702339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CD99-9450-214F-8C71-A23815E6AD2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A5F57F8-DC62-874B-8BA9-E5D9A4402C71}"/>
              </a:ext>
            </a:extLst>
          </p:cNvPr>
          <p:cNvSpPr>
            <a:spLocks noGrp="1"/>
          </p:cNvSpPr>
          <p:nvPr>
            <p:ph idx="1"/>
          </p:nvPr>
        </p:nvSpPr>
        <p:spPr>
          <a:xfrm>
            <a:off x="420114" y="799351"/>
            <a:ext cx="3942335" cy="2074024"/>
          </a:xfrm>
        </p:spPr>
        <p:txBody>
          <a:bodyPr/>
          <a:lstStyle/>
          <a:p>
            <a:r>
              <a:rPr lang="en-US" dirty="0"/>
              <a:t>Once all predictors are trained, the ensemble can </a:t>
            </a:r>
            <a:r>
              <a:rPr lang="en-US" dirty="0">
                <a:solidFill>
                  <a:srgbClr val="FF0000"/>
                </a:solidFill>
              </a:rPr>
              <a:t>make a prediction </a:t>
            </a:r>
            <a:r>
              <a:rPr lang="en-US" dirty="0"/>
              <a:t>for a new instance </a:t>
            </a:r>
            <a:r>
              <a:rPr lang="en-US" dirty="0">
                <a:solidFill>
                  <a:srgbClr val="FF0000"/>
                </a:solidFill>
              </a:rPr>
              <a:t>by simply aggregating the predictions</a:t>
            </a:r>
            <a:r>
              <a:rPr lang="en-US" dirty="0"/>
              <a:t> of all predictors. </a:t>
            </a:r>
          </a:p>
          <a:p>
            <a:r>
              <a:rPr lang="en-US" dirty="0"/>
              <a:t>The aggregation function is </a:t>
            </a:r>
            <a:r>
              <a:rPr lang="en-US" dirty="0">
                <a:solidFill>
                  <a:srgbClr val="FF0000"/>
                </a:solidFill>
              </a:rPr>
              <a:t>typically</a:t>
            </a:r>
            <a:r>
              <a:rPr lang="en-US" dirty="0"/>
              <a:t> the statistical </a:t>
            </a:r>
            <a:r>
              <a:rPr lang="en-US" dirty="0">
                <a:solidFill>
                  <a:srgbClr val="FF0000"/>
                </a:solidFill>
              </a:rPr>
              <a:t>mode</a:t>
            </a:r>
            <a:r>
              <a:rPr lang="en-US" dirty="0"/>
              <a:t> (i.e., the most frequent prediction, just like a hard voting classifier) for classification, </a:t>
            </a:r>
            <a:r>
              <a:rPr lang="en-US" dirty="0">
                <a:solidFill>
                  <a:srgbClr val="FF0000"/>
                </a:solidFill>
              </a:rPr>
              <a:t>or the average for regression</a:t>
            </a:r>
            <a:r>
              <a:rPr lang="en-US" dirty="0"/>
              <a:t>. </a:t>
            </a:r>
          </a:p>
          <a:p>
            <a:r>
              <a:rPr lang="en-US" dirty="0"/>
              <a:t>Each individual predictor has a higher bias than if it were trained on the original training set, but aggregation reduces both bias and variance.</a:t>
            </a:r>
          </a:p>
          <a:p>
            <a:endParaRPr lang="en-US" dirty="0"/>
          </a:p>
          <a:p>
            <a:endParaRPr lang="en-US" dirty="0"/>
          </a:p>
        </p:txBody>
      </p:sp>
      <p:sp>
        <p:nvSpPr>
          <p:cNvPr id="5" name="Footer Placeholder 4">
            <a:extLst>
              <a:ext uri="{FF2B5EF4-FFF2-40B4-BE49-F238E27FC236}">
                <a16:creationId xmlns:a16="http://schemas.microsoft.com/office/drawing/2014/main" id="{E69CCA18-AE81-954C-935D-562F9E23935C}"/>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2040867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E27D-E0E8-0843-A28D-CFDFD3829625}"/>
              </a:ext>
            </a:extLst>
          </p:cNvPr>
          <p:cNvSpPr>
            <a:spLocks noGrp="1"/>
          </p:cNvSpPr>
          <p:nvPr>
            <p:ph type="title"/>
          </p:nvPr>
        </p:nvSpPr>
        <p:spPr/>
        <p:txBody>
          <a:bodyPr/>
          <a:lstStyle/>
          <a:p>
            <a:r>
              <a:rPr lang="en-US" dirty="0" err="1"/>
              <a:t>Scikit</a:t>
            </a:r>
            <a:r>
              <a:rPr lang="en-US" dirty="0"/>
              <a:t>-learn</a:t>
            </a:r>
          </a:p>
        </p:txBody>
      </p:sp>
      <p:sp>
        <p:nvSpPr>
          <p:cNvPr id="3" name="Content Placeholder 2">
            <a:extLst>
              <a:ext uri="{FF2B5EF4-FFF2-40B4-BE49-F238E27FC236}">
                <a16:creationId xmlns:a16="http://schemas.microsoft.com/office/drawing/2014/main" id="{547AF442-F55D-8242-B966-192ABA5E3AFF}"/>
              </a:ext>
            </a:extLst>
          </p:cNvPr>
          <p:cNvSpPr>
            <a:spLocks noGrp="1"/>
          </p:cNvSpPr>
          <p:nvPr>
            <p:ph idx="1"/>
          </p:nvPr>
        </p:nvSpPr>
        <p:spPr>
          <a:xfrm>
            <a:off x="491858" y="1078076"/>
            <a:ext cx="3766820" cy="169277"/>
          </a:xfrm>
        </p:spPr>
        <p:txBody>
          <a:bodyPr/>
          <a:lstStyle/>
          <a:p>
            <a:endParaRPr lang="en-US"/>
          </a:p>
        </p:txBody>
      </p:sp>
      <p:sp>
        <p:nvSpPr>
          <p:cNvPr id="5" name="Footer Placeholder 4">
            <a:extLst>
              <a:ext uri="{FF2B5EF4-FFF2-40B4-BE49-F238E27FC236}">
                <a16:creationId xmlns:a16="http://schemas.microsoft.com/office/drawing/2014/main" id="{38376C7B-DAA2-1E44-9DF9-8FD6484B756F}"/>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7" name="Picture 6">
            <a:extLst>
              <a:ext uri="{FF2B5EF4-FFF2-40B4-BE49-F238E27FC236}">
                <a16:creationId xmlns:a16="http://schemas.microsoft.com/office/drawing/2014/main" id="{D428A7D7-1C77-7340-AFC4-91400B66394E}"/>
              </a:ext>
            </a:extLst>
          </p:cNvPr>
          <p:cNvPicPr>
            <a:picLocks noChangeAspect="1"/>
          </p:cNvPicPr>
          <p:nvPr/>
        </p:nvPicPr>
        <p:blipFill>
          <a:blip r:embed="rId2"/>
          <a:stretch>
            <a:fillRect/>
          </a:stretch>
        </p:blipFill>
        <p:spPr>
          <a:xfrm>
            <a:off x="111542" y="919751"/>
            <a:ext cx="4147136" cy="2193406"/>
          </a:xfrm>
          <a:prstGeom prst="rect">
            <a:avLst/>
          </a:prstGeom>
        </p:spPr>
      </p:pic>
    </p:spTree>
    <p:extLst>
      <p:ext uri="{BB962C8B-B14F-4D97-AF65-F5344CB8AC3E}">
        <p14:creationId xmlns:p14="http://schemas.microsoft.com/office/powerpoint/2010/main" val="43147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A32B-E862-CD4F-A3B7-0052BF5544A5}"/>
              </a:ext>
            </a:extLst>
          </p:cNvPr>
          <p:cNvSpPr>
            <a:spLocks noGrp="1"/>
          </p:cNvSpPr>
          <p:nvPr>
            <p:ph type="title"/>
          </p:nvPr>
        </p:nvSpPr>
        <p:spPr/>
        <p:txBody>
          <a:bodyPr/>
          <a:lstStyle/>
          <a:p>
            <a:r>
              <a:rPr lang="en-US" dirty="0"/>
              <a:t>Continue … </a:t>
            </a:r>
          </a:p>
        </p:txBody>
      </p:sp>
      <p:sp>
        <p:nvSpPr>
          <p:cNvPr id="3" name="Content Placeholder 2">
            <a:extLst>
              <a:ext uri="{FF2B5EF4-FFF2-40B4-BE49-F238E27FC236}">
                <a16:creationId xmlns:a16="http://schemas.microsoft.com/office/drawing/2014/main" id="{65CB7319-C25D-264E-9DE9-209CE51201CA}"/>
              </a:ext>
            </a:extLst>
          </p:cNvPr>
          <p:cNvSpPr>
            <a:spLocks noGrp="1"/>
          </p:cNvSpPr>
          <p:nvPr>
            <p:ph idx="1"/>
          </p:nvPr>
        </p:nvSpPr>
        <p:spPr>
          <a:xfrm>
            <a:off x="171450" y="511175"/>
            <a:ext cx="4267200" cy="2708434"/>
          </a:xfrm>
        </p:spPr>
        <p:txBody>
          <a:bodyPr/>
          <a:lstStyle/>
          <a:p>
            <a:r>
              <a:rPr lang="en-US" b="1" dirty="0"/>
              <a:t>Random Patches and Random Subspaces</a:t>
            </a:r>
          </a:p>
          <a:p>
            <a:pPr lvl="1"/>
            <a:r>
              <a:rPr lang="en-US" sz="1100" dirty="0"/>
              <a:t>The </a:t>
            </a:r>
            <a:r>
              <a:rPr lang="en-US" sz="1100" dirty="0" err="1"/>
              <a:t>BaggingClassifier</a:t>
            </a:r>
            <a:r>
              <a:rPr lang="en-US" sz="1100" dirty="0"/>
              <a:t> class supports </a:t>
            </a:r>
            <a:r>
              <a:rPr lang="en-US" sz="1100" dirty="0">
                <a:solidFill>
                  <a:srgbClr val="FF0000"/>
                </a:solidFill>
              </a:rPr>
              <a:t>sampling the features </a:t>
            </a:r>
            <a:r>
              <a:rPr lang="en-US" sz="1100" dirty="0"/>
              <a:t>as well. This is controlled by two hyperparameters: </a:t>
            </a:r>
            <a:r>
              <a:rPr lang="en-US" sz="1100" b="1" dirty="0" err="1"/>
              <a:t>max_features</a:t>
            </a:r>
            <a:r>
              <a:rPr lang="en-US" sz="1100" b="1" dirty="0"/>
              <a:t> </a:t>
            </a:r>
            <a:r>
              <a:rPr lang="en-US" sz="1100" dirty="0"/>
              <a:t>and </a:t>
            </a:r>
            <a:r>
              <a:rPr lang="en-US" sz="1100" b="1" dirty="0" err="1"/>
              <a:t>bootstrap_features</a:t>
            </a:r>
            <a:r>
              <a:rPr lang="en-US" sz="1100" dirty="0"/>
              <a:t>. </a:t>
            </a:r>
          </a:p>
          <a:p>
            <a:pPr lvl="1"/>
            <a:r>
              <a:rPr lang="en-US" sz="1100" dirty="0"/>
              <a:t>They work the same way as </a:t>
            </a:r>
            <a:r>
              <a:rPr lang="en-US" sz="1100" dirty="0" err="1"/>
              <a:t>max_samples</a:t>
            </a:r>
            <a:r>
              <a:rPr lang="en-US" sz="1100" dirty="0"/>
              <a:t> and bootstrap, but for feature sampling instead of instance sampling. </a:t>
            </a:r>
          </a:p>
          <a:p>
            <a:pPr lvl="1"/>
            <a:r>
              <a:rPr lang="en-US" sz="1100" dirty="0"/>
              <a:t>Thus, each predictor will be trained on a random subset of the input features.</a:t>
            </a:r>
          </a:p>
          <a:p>
            <a:pPr lvl="1"/>
            <a:r>
              <a:rPr lang="en-US" sz="1100" dirty="0"/>
              <a:t>This is particularly useful when you are dealing with high-dimensional inputs</a:t>
            </a:r>
          </a:p>
          <a:p>
            <a:pPr lvl="1"/>
            <a:endParaRPr lang="en-US" sz="1100" dirty="0"/>
          </a:p>
          <a:p>
            <a:pPr lvl="1"/>
            <a:r>
              <a:rPr lang="en-US" sz="1100" dirty="0">
                <a:solidFill>
                  <a:srgbClr val="FF0000"/>
                </a:solidFill>
              </a:rPr>
              <a:t>Sampling </a:t>
            </a:r>
            <a:r>
              <a:rPr lang="en-US" sz="1100" dirty="0"/>
              <a:t>both </a:t>
            </a:r>
            <a:r>
              <a:rPr lang="en-US" sz="1100" dirty="0">
                <a:solidFill>
                  <a:srgbClr val="FF0000"/>
                </a:solidFill>
              </a:rPr>
              <a:t>training instances</a:t>
            </a:r>
            <a:r>
              <a:rPr lang="en-US" sz="1100" dirty="0"/>
              <a:t> and </a:t>
            </a:r>
            <a:r>
              <a:rPr lang="en-US" sz="1100" dirty="0">
                <a:solidFill>
                  <a:srgbClr val="FF0000"/>
                </a:solidFill>
              </a:rPr>
              <a:t>features</a:t>
            </a:r>
            <a:r>
              <a:rPr lang="en-US" sz="1100" dirty="0"/>
              <a:t> is called the </a:t>
            </a:r>
            <a:r>
              <a:rPr lang="en-US" sz="1100" b="1" u="sng" dirty="0"/>
              <a:t>Random Patches</a:t>
            </a:r>
            <a:r>
              <a:rPr lang="en-US" sz="1100" u="sng" dirty="0"/>
              <a:t> </a:t>
            </a:r>
            <a:r>
              <a:rPr lang="en-US" sz="1100" dirty="0"/>
              <a:t>method.</a:t>
            </a:r>
          </a:p>
          <a:p>
            <a:pPr lvl="1"/>
            <a:endParaRPr lang="en-US" sz="1100" dirty="0"/>
          </a:p>
          <a:p>
            <a:pPr lvl="1"/>
            <a:r>
              <a:rPr lang="en-US" sz="1100" dirty="0">
                <a:solidFill>
                  <a:srgbClr val="FF0000"/>
                </a:solidFill>
              </a:rPr>
              <a:t>Keeping all training instances</a:t>
            </a:r>
            <a:r>
              <a:rPr lang="en-US" sz="1100" dirty="0"/>
              <a:t> but </a:t>
            </a:r>
            <a:r>
              <a:rPr lang="en-US" sz="1100" dirty="0">
                <a:solidFill>
                  <a:srgbClr val="FF0000"/>
                </a:solidFill>
              </a:rPr>
              <a:t>sampling features </a:t>
            </a:r>
            <a:r>
              <a:rPr lang="en-US" sz="1100" dirty="0"/>
              <a:t>is called the </a:t>
            </a:r>
            <a:r>
              <a:rPr lang="en-US" sz="1100" b="1" u="sng" dirty="0"/>
              <a:t>Random Subspaces</a:t>
            </a:r>
            <a:r>
              <a:rPr lang="en-US" sz="1100" b="1" dirty="0"/>
              <a:t> </a:t>
            </a:r>
            <a:r>
              <a:rPr lang="en-US" sz="1100" dirty="0"/>
              <a:t>method.</a:t>
            </a:r>
          </a:p>
        </p:txBody>
      </p:sp>
      <p:sp>
        <p:nvSpPr>
          <p:cNvPr id="5" name="Footer Placeholder 4">
            <a:extLst>
              <a:ext uri="{FF2B5EF4-FFF2-40B4-BE49-F238E27FC236}">
                <a16:creationId xmlns:a16="http://schemas.microsoft.com/office/drawing/2014/main" id="{5C6EB2EC-C4CE-9470-B974-F2D5858D43EE}"/>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2837318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75CF-474E-8941-B4DD-5429C8EED863}"/>
              </a:ext>
            </a:extLst>
          </p:cNvPr>
          <p:cNvSpPr>
            <a:spLocks noGrp="1"/>
          </p:cNvSpPr>
          <p:nvPr>
            <p:ph type="title"/>
          </p:nvPr>
        </p:nvSpPr>
        <p:spPr/>
        <p:txBody>
          <a:bodyPr>
            <a:normAutofit/>
          </a:bodyPr>
          <a:lstStyle/>
          <a:p>
            <a:r>
              <a:rPr lang="en-US" dirty="0"/>
              <a:t>Random Forests</a:t>
            </a:r>
          </a:p>
        </p:txBody>
      </p:sp>
      <p:sp>
        <p:nvSpPr>
          <p:cNvPr id="3" name="Content Placeholder 2">
            <a:extLst>
              <a:ext uri="{FF2B5EF4-FFF2-40B4-BE49-F238E27FC236}">
                <a16:creationId xmlns:a16="http://schemas.microsoft.com/office/drawing/2014/main" id="{54A5D715-61D0-364D-87F5-64685AC42E77}"/>
              </a:ext>
            </a:extLst>
          </p:cNvPr>
          <p:cNvSpPr>
            <a:spLocks noGrp="1"/>
          </p:cNvSpPr>
          <p:nvPr>
            <p:ph idx="1"/>
          </p:nvPr>
        </p:nvSpPr>
        <p:spPr>
          <a:xfrm>
            <a:off x="88285" y="590050"/>
            <a:ext cx="4571641" cy="2539157"/>
          </a:xfrm>
        </p:spPr>
        <p:txBody>
          <a:bodyPr/>
          <a:lstStyle/>
          <a:p>
            <a:endParaRPr lang="en-US" dirty="0"/>
          </a:p>
          <a:p>
            <a:endParaRPr lang="en-US" dirty="0"/>
          </a:p>
          <a:p>
            <a:r>
              <a:rPr lang="en-US" dirty="0"/>
              <a:t>Ensemble of Decision trees is a Random Forest. </a:t>
            </a:r>
          </a:p>
          <a:p>
            <a:r>
              <a:rPr lang="en-US" b="1" dirty="0"/>
              <a:t>	Random Forests</a:t>
            </a:r>
            <a:r>
              <a:rPr lang="en-US" dirty="0"/>
              <a:t> = </a:t>
            </a:r>
            <a:r>
              <a:rPr lang="en-US" b="1" dirty="0"/>
              <a:t>Bagging</a:t>
            </a:r>
            <a:r>
              <a:rPr lang="en-US" dirty="0"/>
              <a:t> of </a:t>
            </a:r>
            <a:r>
              <a:rPr lang="en-US" b="1" dirty="0"/>
              <a:t>Decision Trees</a:t>
            </a:r>
            <a:endParaRPr lang="en-US" dirty="0"/>
          </a:p>
          <a:p>
            <a:r>
              <a:rPr lang="en-US" dirty="0"/>
              <a:t>Random Forests performs Bagging (or Pasting) internally. </a:t>
            </a:r>
          </a:p>
          <a:p>
            <a:r>
              <a:rPr lang="en-US" dirty="0"/>
              <a:t>Random Forest creates several trees, sometimes thousands, and calculates the best possible model for a given dataset. Instead of considering all features while splitting a node, Random Forest algorithm selects the best feature out of a subset of all features. </a:t>
            </a:r>
          </a:p>
          <a:p>
            <a:endParaRPr lang="en-US" dirty="0"/>
          </a:p>
          <a:p>
            <a:endParaRPr lang="en-US" dirty="0"/>
          </a:p>
          <a:p>
            <a:endParaRPr lang="en-US" dirty="0"/>
          </a:p>
          <a:p>
            <a:endParaRPr lang="en-US" dirty="0"/>
          </a:p>
          <a:p>
            <a:endParaRPr lang="en-US" dirty="0"/>
          </a:p>
          <a:p>
            <a:endParaRPr lang="en-US" dirty="0"/>
          </a:p>
        </p:txBody>
      </p:sp>
      <p:sp>
        <p:nvSpPr>
          <p:cNvPr id="5" name="Footer Placeholder 4">
            <a:extLst>
              <a:ext uri="{FF2B5EF4-FFF2-40B4-BE49-F238E27FC236}">
                <a16:creationId xmlns:a16="http://schemas.microsoft.com/office/drawing/2014/main" id="{DF8F8E4F-7523-1946-8CE5-18CCBC7F26C2}"/>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7" name="Picture 6">
            <a:extLst>
              <a:ext uri="{FF2B5EF4-FFF2-40B4-BE49-F238E27FC236}">
                <a16:creationId xmlns:a16="http://schemas.microsoft.com/office/drawing/2014/main" id="{BB833F95-B45D-0749-AB33-55B447BEE766}"/>
              </a:ext>
            </a:extLst>
          </p:cNvPr>
          <p:cNvPicPr>
            <a:picLocks noChangeAspect="1"/>
          </p:cNvPicPr>
          <p:nvPr/>
        </p:nvPicPr>
        <p:blipFill>
          <a:blip r:embed="rId2"/>
          <a:stretch>
            <a:fillRect/>
          </a:stretch>
        </p:blipFill>
        <p:spPr>
          <a:xfrm>
            <a:off x="96185" y="2126868"/>
            <a:ext cx="4533235" cy="850514"/>
          </a:xfrm>
          <a:prstGeom prst="rect">
            <a:avLst/>
          </a:prstGeom>
        </p:spPr>
      </p:pic>
      <p:sp>
        <p:nvSpPr>
          <p:cNvPr id="8" name="Rectangle 7">
            <a:extLst>
              <a:ext uri="{FF2B5EF4-FFF2-40B4-BE49-F238E27FC236}">
                <a16:creationId xmlns:a16="http://schemas.microsoft.com/office/drawing/2014/main" id="{B08F0B1E-65AD-594D-8FC9-4E079BCE49F0}"/>
              </a:ext>
            </a:extLst>
          </p:cNvPr>
          <p:cNvSpPr/>
          <p:nvPr/>
        </p:nvSpPr>
        <p:spPr>
          <a:xfrm>
            <a:off x="33227" y="3033968"/>
            <a:ext cx="4367934" cy="400110"/>
          </a:xfrm>
          <a:prstGeom prst="rect">
            <a:avLst/>
          </a:prstGeom>
        </p:spPr>
        <p:txBody>
          <a:bodyPr wrap="square">
            <a:spAutoFit/>
          </a:bodyPr>
          <a:lstStyle/>
          <a:p>
            <a:r>
              <a:rPr lang="en-US" sz="1000" dirty="0"/>
              <a:t>This code trains a Random Forest classifier with 500 trees (each limited to maximum 16 nodes), using all available CPU cores</a:t>
            </a:r>
          </a:p>
        </p:txBody>
      </p:sp>
      <p:pic>
        <p:nvPicPr>
          <p:cNvPr id="10" name="Picture 9">
            <a:extLst>
              <a:ext uri="{FF2B5EF4-FFF2-40B4-BE49-F238E27FC236}">
                <a16:creationId xmlns:a16="http://schemas.microsoft.com/office/drawing/2014/main" id="{D908BDE7-96A4-7EEE-A701-945AA729DEBB}"/>
              </a:ext>
            </a:extLst>
          </p:cNvPr>
          <p:cNvPicPr>
            <a:picLocks noChangeAspect="1"/>
          </p:cNvPicPr>
          <p:nvPr/>
        </p:nvPicPr>
        <p:blipFill>
          <a:blip r:embed="rId3"/>
          <a:stretch>
            <a:fillRect/>
          </a:stretch>
        </p:blipFill>
        <p:spPr>
          <a:xfrm>
            <a:off x="2469648" y="41661"/>
            <a:ext cx="2197602" cy="850514"/>
          </a:xfrm>
          <a:prstGeom prst="rect">
            <a:avLst/>
          </a:prstGeom>
        </p:spPr>
      </p:pic>
    </p:spTree>
    <p:extLst>
      <p:ext uri="{BB962C8B-B14F-4D97-AF65-F5344CB8AC3E}">
        <p14:creationId xmlns:p14="http://schemas.microsoft.com/office/powerpoint/2010/main" val="112991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39BB-58C4-FA4E-993C-66CE1F2A1B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3D17B9-2A2A-9E41-859D-8272CF5BF7E1}"/>
              </a:ext>
            </a:extLst>
          </p:cNvPr>
          <p:cNvSpPr>
            <a:spLocks noGrp="1"/>
          </p:cNvSpPr>
          <p:nvPr>
            <p:ph idx="1"/>
          </p:nvPr>
        </p:nvSpPr>
        <p:spPr>
          <a:xfrm>
            <a:off x="491858" y="1078076"/>
            <a:ext cx="3766820" cy="169277"/>
          </a:xfrm>
        </p:spPr>
        <p:txBody>
          <a:bodyPr/>
          <a:lstStyle/>
          <a:p>
            <a:endParaRPr lang="en-US"/>
          </a:p>
        </p:txBody>
      </p:sp>
      <p:sp>
        <p:nvSpPr>
          <p:cNvPr id="5" name="Footer Placeholder 4">
            <a:extLst>
              <a:ext uri="{FF2B5EF4-FFF2-40B4-BE49-F238E27FC236}">
                <a16:creationId xmlns:a16="http://schemas.microsoft.com/office/drawing/2014/main" id="{47AEE760-FB92-004C-944E-1D1E39B7B504}"/>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7" name="Picture 6">
            <a:extLst>
              <a:ext uri="{FF2B5EF4-FFF2-40B4-BE49-F238E27FC236}">
                <a16:creationId xmlns:a16="http://schemas.microsoft.com/office/drawing/2014/main" id="{DFCB48F7-E587-904D-921E-5D5DB83860CE}"/>
              </a:ext>
            </a:extLst>
          </p:cNvPr>
          <p:cNvPicPr>
            <a:picLocks noChangeAspect="1"/>
          </p:cNvPicPr>
          <p:nvPr/>
        </p:nvPicPr>
        <p:blipFill>
          <a:blip r:embed="rId2"/>
          <a:stretch>
            <a:fillRect/>
          </a:stretch>
        </p:blipFill>
        <p:spPr>
          <a:xfrm>
            <a:off x="2744047" y="517006"/>
            <a:ext cx="1735255" cy="2022025"/>
          </a:xfrm>
          <a:prstGeom prst="rect">
            <a:avLst/>
          </a:prstGeom>
        </p:spPr>
      </p:pic>
      <p:pic>
        <p:nvPicPr>
          <p:cNvPr id="8" name="Picture 7">
            <a:extLst>
              <a:ext uri="{FF2B5EF4-FFF2-40B4-BE49-F238E27FC236}">
                <a16:creationId xmlns:a16="http://schemas.microsoft.com/office/drawing/2014/main" id="{1702568A-84C2-1A48-9B16-BA60CCF59FB5}"/>
              </a:ext>
            </a:extLst>
          </p:cNvPr>
          <p:cNvPicPr>
            <a:picLocks noChangeAspect="1"/>
          </p:cNvPicPr>
          <p:nvPr/>
        </p:nvPicPr>
        <p:blipFill>
          <a:blip r:embed="rId3"/>
          <a:stretch>
            <a:fillRect/>
          </a:stretch>
        </p:blipFill>
        <p:spPr>
          <a:xfrm>
            <a:off x="55345" y="517006"/>
            <a:ext cx="1899952" cy="2022025"/>
          </a:xfrm>
          <a:prstGeom prst="rect">
            <a:avLst/>
          </a:prstGeom>
        </p:spPr>
      </p:pic>
    </p:spTree>
    <p:extLst>
      <p:ext uri="{BB962C8B-B14F-4D97-AF65-F5344CB8AC3E}">
        <p14:creationId xmlns:p14="http://schemas.microsoft.com/office/powerpoint/2010/main" val="701165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CFA89-3E5B-2442-A874-0E64A0BB6C4B}"/>
              </a:ext>
            </a:extLst>
          </p:cNvPr>
          <p:cNvSpPr>
            <a:spLocks noGrp="1"/>
          </p:cNvSpPr>
          <p:nvPr>
            <p:ph type="title"/>
          </p:nvPr>
        </p:nvSpPr>
        <p:spPr/>
        <p:txBody>
          <a:bodyPr>
            <a:normAutofit/>
          </a:bodyPr>
          <a:lstStyle/>
          <a:p>
            <a:r>
              <a:rPr lang="en-US" b="1" dirty="0"/>
              <a:t>Extra: Feature Importance</a:t>
            </a:r>
            <a:endParaRPr lang="en-US" dirty="0"/>
          </a:p>
        </p:txBody>
      </p:sp>
      <p:sp>
        <p:nvSpPr>
          <p:cNvPr id="3" name="Content Placeholder 2">
            <a:extLst>
              <a:ext uri="{FF2B5EF4-FFF2-40B4-BE49-F238E27FC236}">
                <a16:creationId xmlns:a16="http://schemas.microsoft.com/office/drawing/2014/main" id="{54D59578-804C-FB41-92EF-626EFFF54212}"/>
              </a:ext>
            </a:extLst>
          </p:cNvPr>
          <p:cNvSpPr>
            <a:spLocks noGrp="1"/>
          </p:cNvSpPr>
          <p:nvPr>
            <p:ph idx="1"/>
          </p:nvPr>
        </p:nvSpPr>
        <p:spPr>
          <a:xfrm>
            <a:off x="93158" y="521212"/>
            <a:ext cx="4305761" cy="1354217"/>
          </a:xfrm>
        </p:spPr>
        <p:txBody>
          <a:bodyPr/>
          <a:lstStyle/>
          <a:p>
            <a:r>
              <a:rPr lang="en-US" dirty="0"/>
              <a:t>One of the great qualities of </a:t>
            </a:r>
            <a:r>
              <a:rPr lang="en-US" dirty="0">
                <a:solidFill>
                  <a:srgbClr val="FF0000"/>
                </a:solidFill>
              </a:rPr>
              <a:t>Random Forests </a:t>
            </a:r>
            <a:r>
              <a:rPr lang="en-US" dirty="0"/>
              <a:t>is that they </a:t>
            </a:r>
            <a:r>
              <a:rPr lang="en-US" dirty="0">
                <a:solidFill>
                  <a:srgbClr val="FF0000"/>
                </a:solidFill>
              </a:rPr>
              <a:t>make it easy to measure the </a:t>
            </a:r>
            <a:r>
              <a:rPr lang="en-US" b="1" dirty="0">
                <a:solidFill>
                  <a:srgbClr val="FF0000"/>
                </a:solidFill>
              </a:rPr>
              <a:t>relative importance of each feature</a:t>
            </a:r>
            <a:r>
              <a:rPr lang="en-US" dirty="0">
                <a:solidFill>
                  <a:srgbClr val="FF0000"/>
                </a:solidFill>
              </a:rPr>
              <a:t>. </a:t>
            </a:r>
          </a:p>
          <a:p>
            <a:r>
              <a:rPr lang="en-US" dirty="0" err="1"/>
              <a:t>Scikit</a:t>
            </a:r>
            <a:r>
              <a:rPr lang="en-US" dirty="0"/>
              <a:t>-Learn measures a feature's importance by looking at how much the tree nodes that use that feature reduce impurity on average (across all trees in the forest). More precisely, it is a weighted average, where each node's weight is equal to the number of training samples that are associated with it.</a:t>
            </a:r>
          </a:p>
          <a:p>
            <a:endParaRPr lang="en-US" dirty="0"/>
          </a:p>
        </p:txBody>
      </p:sp>
      <p:sp>
        <p:nvSpPr>
          <p:cNvPr id="5" name="Footer Placeholder 4">
            <a:extLst>
              <a:ext uri="{FF2B5EF4-FFF2-40B4-BE49-F238E27FC236}">
                <a16:creationId xmlns:a16="http://schemas.microsoft.com/office/drawing/2014/main" id="{8FAFD3BA-F463-F949-A076-B975C546204B}"/>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7" name="Picture 6">
            <a:extLst>
              <a:ext uri="{FF2B5EF4-FFF2-40B4-BE49-F238E27FC236}">
                <a16:creationId xmlns:a16="http://schemas.microsoft.com/office/drawing/2014/main" id="{AA80CBA3-4626-B840-9BDC-D0B18FC51044}"/>
              </a:ext>
            </a:extLst>
          </p:cNvPr>
          <p:cNvPicPr>
            <a:picLocks noChangeAspect="1"/>
          </p:cNvPicPr>
          <p:nvPr/>
        </p:nvPicPr>
        <p:blipFill rotWithShape="1">
          <a:blip r:embed="rId2"/>
          <a:srcRect t="31093" r="44"/>
          <a:stretch/>
        </p:blipFill>
        <p:spPr>
          <a:xfrm>
            <a:off x="1439691" y="1580831"/>
            <a:ext cx="3077252" cy="1749744"/>
          </a:xfrm>
          <a:prstGeom prst="rect">
            <a:avLst/>
          </a:prstGeom>
        </p:spPr>
      </p:pic>
      <p:sp>
        <p:nvSpPr>
          <p:cNvPr id="8" name="Rectangle 7">
            <a:extLst>
              <a:ext uri="{FF2B5EF4-FFF2-40B4-BE49-F238E27FC236}">
                <a16:creationId xmlns:a16="http://schemas.microsoft.com/office/drawing/2014/main" id="{ED4ADB24-E738-A443-933C-89A23162E2E4}"/>
              </a:ext>
            </a:extLst>
          </p:cNvPr>
          <p:cNvSpPr/>
          <p:nvPr/>
        </p:nvSpPr>
        <p:spPr>
          <a:xfrm>
            <a:off x="93158" y="1845407"/>
            <a:ext cx="1236556" cy="1015663"/>
          </a:xfrm>
          <a:prstGeom prst="rect">
            <a:avLst/>
          </a:prstGeom>
        </p:spPr>
        <p:txBody>
          <a:bodyPr wrap="square">
            <a:spAutoFit/>
          </a:bodyPr>
          <a:lstStyle/>
          <a:p>
            <a:r>
              <a:rPr lang="en-US" sz="1200" dirty="0">
                <a:latin typeface="Times" pitchFamily="2" charset="0"/>
              </a:rPr>
              <a:t>important features are likely to appear closer to the root of the tree.</a:t>
            </a:r>
            <a:endParaRPr lang="en-US" sz="1200" dirty="0">
              <a:effectLst/>
              <a:latin typeface="Times" pitchFamily="2" charset="0"/>
            </a:endParaRPr>
          </a:p>
        </p:txBody>
      </p:sp>
    </p:spTree>
    <p:extLst>
      <p:ext uri="{BB962C8B-B14F-4D97-AF65-F5344CB8AC3E}">
        <p14:creationId xmlns:p14="http://schemas.microsoft.com/office/powerpoint/2010/main" val="201620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9538-B11C-1B46-A8B3-236AB0C5BEB6}"/>
              </a:ext>
            </a:extLst>
          </p:cNvPr>
          <p:cNvSpPr>
            <a:spLocks noGrp="1"/>
          </p:cNvSpPr>
          <p:nvPr>
            <p:ph type="title"/>
          </p:nvPr>
        </p:nvSpPr>
        <p:spPr/>
        <p:txBody>
          <a:bodyPr/>
          <a:lstStyle/>
          <a:p>
            <a:r>
              <a:rPr lang="en-US" dirty="0"/>
              <a:t>Random Forest video</a:t>
            </a:r>
          </a:p>
        </p:txBody>
      </p:sp>
      <p:sp>
        <p:nvSpPr>
          <p:cNvPr id="3" name="Content Placeholder 2">
            <a:extLst>
              <a:ext uri="{FF2B5EF4-FFF2-40B4-BE49-F238E27FC236}">
                <a16:creationId xmlns:a16="http://schemas.microsoft.com/office/drawing/2014/main" id="{0CDEB957-1DD7-CF44-AAC2-6B6647C61EFB}"/>
              </a:ext>
            </a:extLst>
          </p:cNvPr>
          <p:cNvSpPr>
            <a:spLocks noGrp="1"/>
          </p:cNvSpPr>
          <p:nvPr>
            <p:ph idx="1"/>
          </p:nvPr>
        </p:nvSpPr>
        <p:spPr>
          <a:xfrm>
            <a:off x="171450" y="587375"/>
            <a:ext cx="4191000" cy="2743200"/>
          </a:xfrm>
        </p:spPr>
        <p:txBody>
          <a:bodyPr>
            <a:noAutofit/>
          </a:bodyPr>
          <a:lstStyle/>
          <a:p>
            <a:r>
              <a:rPr lang="en-US" dirty="0">
                <a:hlinkClick r:id="rId2"/>
              </a:rPr>
              <a:t>https://youtu.be/J4Wdy0Wc_xQ?t=75</a:t>
            </a:r>
            <a:endParaRPr lang="en-US" dirty="0"/>
          </a:p>
          <a:p>
            <a:endParaRPr lang="en-US" b="1" dirty="0"/>
          </a:p>
          <a:p>
            <a:r>
              <a:rPr lang="en-US" b="1" dirty="0"/>
              <a:t>Out-of-Bag Evaluation</a:t>
            </a:r>
          </a:p>
          <a:p>
            <a:r>
              <a:rPr lang="en-US" dirty="0"/>
              <a:t>With bagging, some instances may be sampled several times for any given predictor, while others may not be sampled at all. </a:t>
            </a:r>
          </a:p>
          <a:p>
            <a:r>
              <a:rPr lang="en-US" dirty="0"/>
              <a:t>The training instances that are not sampled are called </a:t>
            </a:r>
            <a:r>
              <a:rPr lang="en-US" b="1" dirty="0"/>
              <a:t>out-of-bag (</a:t>
            </a:r>
            <a:r>
              <a:rPr lang="en-US" b="1" dirty="0" err="1"/>
              <a:t>oob</a:t>
            </a:r>
            <a:r>
              <a:rPr lang="en-US" dirty="0"/>
              <a:t>) instances. </a:t>
            </a:r>
          </a:p>
          <a:p>
            <a:r>
              <a:rPr lang="en-US" dirty="0"/>
              <a:t>Since a predictor never sees the </a:t>
            </a:r>
            <a:r>
              <a:rPr lang="en-US" dirty="0" err="1"/>
              <a:t>oob</a:t>
            </a:r>
            <a:r>
              <a:rPr lang="en-US" dirty="0"/>
              <a:t> instances during training, it can be evaluated on these instances, without the need for a separate validation set. </a:t>
            </a:r>
          </a:p>
          <a:p>
            <a:r>
              <a:rPr lang="en-US" dirty="0"/>
              <a:t>You can evaluate the ensemble itself by averaging out the </a:t>
            </a:r>
            <a:r>
              <a:rPr lang="en-US" dirty="0" err="1"/>
              <a:t>oob</a:t>
            </a:r>
            <a:r>
              <a:rPr lang="en-US" dirty="0"/>
              <a:t> evaluations of each predictor.</a:t>
            </a:r>
          </a:p>
          <a:p>
            <a:r>
              <a:rPr lang="en-US" dirty="0"/>
              <a:t>In </a:t>
            </a:r>
            <a:r>
              <a:rPr lang="en-US" dirty="0" err="1"/>
              <a:t>Scikit</a:t>
            </a:r>
            <a:r>
              <a:rPr lang="en-US" dirty="0"/>
              <a:t>-Learn, you can set </a:t>
            </a:r>
            <a:r>
              <a:rPr lang="en-US" dirty="0" err="1"/>
              <a:t>oob_score</a:t>
            </a:r>
            <a:r>
              <a:rPr lang="en-US" dirty="0"/>
              <a:t>=True when creating a </a:t>
            </a:r>
            <a:r>
              <a:rPr lang="en-US" dirty="0" err="1"/>
              <a:t>BaggingClassifier</a:t>
            </a:r>
            <a:r>
              <a:rPr lang="en-US" dirty="0"/>
              <a:t> to request an automatic </a:t>
            </a:r>
            <a:r>
              <a:rPr lang="en-US" dirty="0" err="1"/>
              <a:t>oob</a:t>
            </a:r>
            <a:r>
              <a:rPr lang="en-US" dirty="0"/>
              <a:t> evaluation after training. </a:t>
            </a:r>
          </a:p>
        </p:txBody>
      </p:sp>
      <p:sp>
        <p:nvSpPr>
          <p:cNvPr id="5" name="Footer Placeholder 4">
            <a:extLst>
              <a:ext uri="{FF2B5EF4-FFF2-40B4-BE49-F238E27FC236}">
                <a16:creationId xmlns:a16="http://schemas.microsoft.com/office/drawing/2014/main" id="{0A87763C-9740-B545-B478-47FBD38A8956}"/>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171157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4556-B7A2-6C41-82B9-B40B3245E1E4}"/>
              </a:ext>
            </a:extLst>
          </p:cNvPr>
          <p:cNvSpPr>
            <a:spLocks noGrp="1"/>
          </p:cNvSpPr>
          <p:nvPr>
            <p:ph type="title"/>
          </p:nvPr>
        </p:nvSpPr>
        <p:spPr/>
        <p:txBody>
          <a:bodyPr/>
          <a:lstStyle/>
          <a:p>
            <a:r>
              <a:rPr lang="en-US" b="1" dirty="0"/>
              <a:t>The Wisdom of Crowds</a:t>
            </a:r>
          </a:p>
        </p:txBody>
      </p:sp>
      <p:sp>
        <p:nvSpPr>
          <p:cNvPr id="3" name="Content Placeholder 2">
            <a:extLst>
              <a:ext uri="{FF2B5EF4-FFF2-40B4-BE49-F238E27FC236}">
                <a16:creationId xmlns:a16="http://schemas.microsoft.com/office/drawing/2014/main" id="{DDCB701C-F3A3-834C-8CAE-7D2DCD6425FD}"/>
              </a:ext>
            </a:extLst>
          </p:cNvPr>
          <p:cNvSpPr>
            <a:spLocks noGrp="1"/>
          </p:cNvSpPr>
          <p:nvPr>
            <p:ph idx="1"/>
          </p:nvPr>
        </p:nvSpPr>
        <p:spPr>
          <a:xfrm>
            <a:off x="420114" y="587375"/>
            <a:ext cx="4018535" cy="1523494"/>
          </a:xfrm>
        </p:spPr>
        <p:txBody>
          <a:bodyPr/>
          <a:lstStyle/>
          <a:p>
            <a:r>
              <a:rPr lang="en-US" dirty="0"/>
              <a:t>Suppose you ask thousands of random people a complex question and then aggregate their answers. In many cases, you will find that this aggregated answer is better than an expert’s answer.</a:t>
            </a:r>
          </a:p>
          <a:p>
            <a:r>
              <a:rPr lang="en-US" dirty="0"/>
              <a:t>This phenomenon, where collective wisdom is better than most, if not all, of the individuals in the crowd, has become known as the Wisdom of Crowds. </a:t>
            </a:r>
          </a:p>
          <a:p>
            <a:r>
              <a:rPr lang="en-US" dirty="0"/>
              <a:t>A more up-to-date example is the “Ask the Audience” part of </a:t>
            </a:r>
            <a:r>
              <a:rPr lang="en-US" u="sng" dirty="0"/>
              <a:t>Who Wants to be a Millionaire</a:t>
            </a:r>
            <a:r>
              <a:rPr lang="en-US" dirty="0"/>
              <a:t>, where the studio audience is polled, and the most popular answer is the correct answer 91% of the time.</a:t>
            </a:r>
          </a:p>
        </p:txBody>
      </p:sp>
      <p:sp>
        <p:nvSpPr>
          <p:cNvPr id="5" name="Footer Placeholder 4">
            <a:extLst>
              <a:ext uri="{FF2B5EF4-FFF2-40B4-BE49-F238E27FC236}">
                <a16:creationId xmlns:a16="http://schemas.microsoft.com/office/drawing/2014/main" id="{85DAFAF2-63E1-B44E-AEE6-CA8FCB1515E3}"/>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8" name="Picture 7" descr="A crowd of people skiing on the snow&#13;&#10;&#13;&#10;Description automatically generated">
            <a:extLst>
              <a:ext uri="{FF2B5EF4-FFF2-40B4-BE49-F238E27FC236}">
                <a16:creationId xmlns:a16="http://schemas.microsoft.com/office/drawing/2014/main" id="{F25110BE-6A54-A74C-9673-2E949B90AFC0}"/>
              </a:ext>
            </a:extLst>
          </p:cNvPr>
          <p:cNvPicPr>
            <a:picLocks noChangeAspect="1"/>
          </p:cNvPicPr>
          <p:nvPr/>
        </p:nvPicPr>
        <p:blipFill>
          <a:blip r:embed="rId2"/>
          <a:stretch>
            <a:fillRect/>
          </a:stretch>
        </p:blipFill>
        <p:spPr>
          <a:xfrm>
            <a:off x="1162050" y="2203450"/>
            <a:ext cx="2514600" cy="1257300"/>
          </a:xfrm>
          <a:prstGeom prst="rect">
            <a:avLst/>
          </a:prstGeom>
        </p:spPr>
      </p:pic>
    </p:spTree>
    <p:extLst>
      <p:ext uri="{BB962C8B-B14F-4D97-AF65-F5344CB8AC3E}">
        <p14:creationId xmlns:p14="http://schemas.microsoft.com/office/powerpoint/2010/main" val="463688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55BC2-E08B-FC4B-B2D9-4D649EF19EDE}"/>
              </a:ext>
            </a:extLst>
          </p:cNvPr>
          <p:cNvSpPr>
            <a:spLocks noGrp="1"/>
          </p:cNvSpPr>
          <p:nvPr>
            <p:ph type="title"/>
          </p:nvPr>
        </p:nvSpPr>
        <p:spPr/>
        <p:txBody>
          <a:bodyPr/>
          <a:lstStyle/>
          <a:p>
            <a:r>
              <a:rPr lang="en-US" b="1" dirty="0"/>
              <a:t>Ensemble Methods</a:t>
            </a:r>
          </a:p>
        </p:txBody>
      </p:sp>
      <p:sp>
        <p:nvSpPr>
          <p:cNvPr id="3" name="Content Placeholder 2">
            <a:extLst>
              <a:ext uri="{FF2B5EF4-FFF2-40B4-BE49-F238E27FC236}">
                <a16:creationId xmlns:a16="http://schemas.microsoft.com/office/drawing/2014/main" id="{753FE588-71CC-8F40-8CA0-335A282D81E0}"/>
              </a:ext>
            </a:extLst>
          </p:cNvPr>
          <p:cNvSpPr>
            <a:spLocks noGrp="1"/>
          </p:cNvSpPr>
          <p:nvPr>
            <p:ph idx="1"/>
          </p:nvPr>
        </p:nvSpPr>
        <p:spPr>
          <a:xfrm>
            <a:off x="420115" y="739775"/>
            <a:ext cx="3766820" cy="1477328"/>
          </a:xfrm>
        </p:spPr>
        <p:txBody>
          <a:bodyPr/>
          <a:lstStyle/>
          <a:p>
            <a:r>
              <a:rPr lang="en-US" sz="1200" dirty="0"/>
              <a:t>We will talk about the most popular Ensemble methods</a:t>
            </a:r>
          </a:p>
          <a:p>
            <a:pPr lvl="1"/>
            <a:r>
              <a:rPr lang="en-US" sz="1200" dirty="0">
                <a:solidFill>
                  <a:schemeClr val="bg1">
                    <a:lumMod val="75000"/>
                  </a:schemeClr>
                </a:solidFill>
              </a:rPr>
              <a:t>Voting</a:t>
            </a:r>
          </a:p>
          <a:p>
            <a:pPr lvl="1"/>
            <a:r>
              <a:rPr lang="en-US" sz="1200" dirty="0">
                <a:solidFill>
                  <a:schemeClr val="bg1">
                    <a:lumMod val="75000"/>
                  </a:schemeClr>
                </a:solidFill>
              </a:rPr>
              <a:t>Bagging</a:t>
            </a:r>
          </a:p>
          <a:p>
            <a:pPr lvl="2"/>
            <a:r>
              <a:rPr lang="en-US" sz="1200" dirty="0">
                <a:solidFill>
                  <a:schemeClr val="bg1">
                    <a:lumMod val="75000"/>
                  </a:schemeClr>
                </a:solidFill>
              </a:rPr>
              <a:t>Random Forest</a:t>
            </a:r>
          </a:p>
          <a:p>
            <a:pPr lvl="1"/>
            <a:r>
              <a:rPr lang="en-US" sz="1200" dirty="0">
                <a:solidFill>
                  <a:srgbClr val="FF0000"/>
                </a:solidFill>
              </a:rPr>
              <a:t>Boosting.         </a:t>
            </a:r>
          </a:p>
          <a:p>
            <a:pPr lvl="1"/>
            <a:r>
              <a:rPr lang="en-US" sz="1200" dirty="0"/>
              <a:t>Stacking</a:t>
            </a:r>
          </a:p>
          <a:p>
            <a:pPr lvl="1"/>
            <a:endParaRPr lang="en-US" sz="1200" dirty="0">
              <a:solidFill>
                <a:srgbClr val="FF0000"/>
              </a:solidFill>
            </a:endParaRPr>
          </a:p>
          <a:p>
            <a:pPr lvl="1"/>
            <a:endParaRPr lang="en-US" sz="1200" dirty="0"/>
          </a:p>
        </p:txBody>
      </p:sp>
      <p:sp>
        <p:nvSpPr>
          <p:cNvPr id="5" name="Footer Placeholder 4">
            <a:extLst>
              <a:ext uri="{FF2B5EF4-FFF2-40B4-BE49-F238E27FC236}">
                <a16:creationId xmlns:a16="http://schemas.microsoft.com/office/drawing/2014/main" id="{B996864D-B308-A043-A8B0-50DFE6D5FAED}"/>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379647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125D-0BCF-0643-B8A0-857B1E3EDD2E}"/>
              </a:ext>
            </a:extLst>
          </p:cNvPr>
          <p:cNvSpPr>
            <a:spLocks noGrp="1"/>
          </p:cNvSpPr>
          <p:nvPr>
            <p:ph type="title"/>
          </p:nvPr>
        </p:nvSpPr>
        <p:spPr>
          <a:xfrm>
            <a:off x="420114" y="211465"/>
            <a:ext cx="3580449" cy="215444"/>
          </a:xfrm>
        </p:spPr>
        <p:txBody>
          <a:bodyPr/>
          <a:lstStyle/>
          <a:p>
            <a:r>
              <a:rPr lang="en-US" altLang="en-US" b="1" dirty="0"/>
              <a:t>Value of Ensembles</a:t>
            </a:r>
            <a:endParaRPr lang="en-US" b="1" dirty="0"/>
          </a:p>
        </p:txBody>
      </p:sp>
      <p:sp>
        <p:nvSpPr>
          <p:cNvPr id="3" name="Content Placeholder 2">
            <a:extLst>
              <a:ext uri="{FF2B5EF4-FFF2-40B4-BE49-F238E27FC236}">
                <a16:creationId xmlns:a16="http://schemas.microsoft.com/office/drawing/2014/main" id="{2A243792-660F-F64C-90F2-2CDBEF430DEF}"/>
              </a:ext>
            </a:extLst>
          </p:cNvPr>
          <p:cNvSpPr>
            <a:spLocks noGrp="1"/>
          </p:cNvSpPr>
          <p:nvPr>
            <p:ph idx="1"/>
          </p:nvPr>
        </p:nvSpPr>
        <p:spPr>
          <a:xfrm>
            <a:off x="420114" y="587375"/>
            <a:ext cx="3942335" cy="1338580"/>
          </a:xfrm>
        </p:spPr>
        <p:txBody>
          <a:bodyPr>
            <a:noAutofit/>
          </a:bodyPr>
          <a:lstStyle/>
          <a:p>
            <a:r>
              <a:rPr lang="en-US" sz="1200" dirty="0">
                <a:solidFill>
                  <a:srgbClr val="FF0000"/>
                </a:solidFill>
              </a:rPr>
              <a:t>No free lunch theorem</a:t>
            </a:r>
            <a:r>
              <a:rPr lang="en-US" sz="1200" dirty="0"/>
              <a:t>: there is no single ML algorithm that consistently outperforms the others in all domains/tasks</a:t>
            </a:r>
            <a:br>
              <a:rPr lang="en-US" sz="1200" dirty="0"/>
            </a:br>
            <a:endParaRPr lang="en-US" altLang="en-US" sz="1200" dirty="0"/>
          </a:p>
          <a:p>
            <a:r>
              <a:rPr lang="en-US" altLang="en-US" sz="1200" dirty="0"/>
              <a:t>When combing multiple </a:t>
            </a:r>
            <a:r>
              <a:rPr lang="en-US" altLang="en-US" sz="1200" b="1" i="1" dirty="0"/>
              <a:t>independent </a:t>
            </a:r>
            <a:r>
              <a:rPr lang="en-US" altLang="en-US" sz="1200" dirty="0"/>
              <a:t>and</a:t>
            </a:r>
            <a:r>
              <a:rPr lang="en-US" altLang="en-US" sz="1200" b="1" i="1" dirty="0"/>
              <a:t> diverse </a:t>
            </a:r>
            <a:r>
              <a:rPr lang="en-US" altLang="en-US" sz="1200" dirty="0"/>
              <a:t>decisions, each of which is at least more accurate than random guessing, random errors cancel each other out; correct decisions are reinforced.</a:t>
            </a:r>
          </a:p>
          <a:p>
            <a:endParaRPr lang="en-US" altLang="en-US" sz="1200" dirty="0"/>
          </a:p>
          <a:p>
            <a:r>
              <a:rPr lang="en-US" altLang="en-US" sz="1200" dirty="0"/>
              <a:t>Human ensembles are demonstrably better.</a:t>
            </a:r>
          </a:p>
          <a:p>
            <a:pPr lvl="1"/>
            <a:r>
              <a:rPr lang="en-US" altLang="en-US" sz="1200" dirty="0"/>
              <a:t>How many jelly beans are in the jar?: Individual estimates vs. group average.</a:t>
            </a:r>
          </a:p>
          <a:p>
            <a:pPr lvl="1"/>
            <a:r>
              <a:rPr lang="en-US" altLang="en-US" sz="1200" dirty="0"/>
              <a:t>Who Wants to be a Millionaire: Expert friend vs. audience vote.</a:t>
            </a:r>
          </a:p>
          <a:p>
            <a:endParaRPr lang="en-US" altLang="en-US" sz="1200" dirty="0"/>
          </a:p>
          <a:p>
            <a:endParaRPr lang="en-US" sz="1200" dirty="0"/>
          </a:p>
        </p:txBody>
      </p:sp>
      <p:sp>
        <p:nvSpPr>
          <p:cNvPr id="5" name="Footer Placeholder 4">
            <a:extLst>
              <a:ext uri="{FF2B5EF4-FFF2-40B4-BE49-F238E27FC236}">
                <a16:creationId xmlns:a16="http://schemas.microsoft.com/office/drawing/2014/main" id="{37788E22-4120-F94D-A91C-98215E5613BB}"/>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36372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20BA-273E-674E-B2CD-55051E8B033B}"/>
              </a:ext>
            </a:extLst>
          </p:cNvPr>
          <p:cNvSpPr>
            <a:spLocks noGrp="1"/>
          </p:cNvSpPr>
          <p:nvPr>
            <p:ph type="title"/>
          </p:nvPr>
        </p:nvSpPr>
        <p:spPr/>
        <p:txBody>
          <a:bodyPr>
            <a:normAutofit/>
          </a:bodyPr>
          <a:lstStyle/>
          <a:p>
            <a:r>
              <a:rPr lang="en-US" altLang="en-US" b="1" dirty="0"/>
              <a:t>Learning Ensembles</a:t>
            </a:r>
            <a:endParaRPr lang="en-US" b="1" dirty="0"/>
          </a:p>
        </p:txBody>
      </p:sp>
      <p:sp>
        <p:nvSpPr>
          <p:cNvPr id="3" name="Content Placeholder 2">
            <a:extLst>
              <a:ext uri="{FF2B5EF4-FFF2-40B4-BE49-F238E27FC236}">
                <a16:creationId xmlns:a16="http://schemas.microsoft.com/office/drawing/2014/main" id="{649331C3-18F7-0744-861C-4B51B8CAAC10}"/>
              </a:ext>
            </a:extLst>
          </p:cNvPr>
          <p:cNvSpPr>
            <a:spLocks noGrp="1"/>
          </p:cNvSpPr>
          <p:nvPr>
            <p:ph idx="1"/>
          </p:nvPr>
        </p:nvSpPr>
        <p:spPr>
          <a:xfrm>
            <a:off x="150644" y="663575"/>
            <a:ext cx="4305761" cy="677108"/>
          </a:xfrm>
        </p:spPr>
        <p:txBody>
          <a:bodyPr/>
          <a:lstStyle/>
          <a:p>
            <a:r>
              <a:rPr lang="en-US" altLang="en-US" dirty="0"/>
              <a:t>Learn multiple alternative definitions of a concept using different training data or different learning algorithms.</a:t>
            </a:r>
          </a:p>
          <a:p>
            <a:r>
              <a:rPr lang="en-US" altLang="en-US" dirty="0"/>
              <a:t>Combine decisions of multiple definitions, e.g. using weighted voting.</a:t>
            </a:r>
          </a:p>
          <a:p>
            <a:endParaRPr lang="en-US" dirty="0"/>
          </a:p>
        </p:txBody>
      </p:sp>
      <p:sp>
        <p:nvSpPr>
          <p:cNvPr id="5" name="Footer Placeholder 4">
            <a:extLst>
              <a:ext uri="{FF2B5EF4-FFF2-40B4-BE49-F238E27FC236}">
                <a16:creationId xmlns:a16="http://schemas.microsoft.com/office/drawing/2014/main" id="{6C56E3BC-ACB7-554A-9D96-93B2B81FBCB9}"/>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8" name="Picture 7">
            <a:extLst>
              <a:ext uri="{FF2B5EF4-FFF2-40B4-BE49-F238E27FC236}">
                <a16:creationId xmlns:a16="http://schemas.microsoft.com/office/drawing/2014/main" id="{0E1B91A5-438C-A48D-15D3-7571F55528E4}"/>
              </a:ext>
            </a:extLst>
          </p:cNvPr>
          <p:cNvPicPr>
            <a:picLocks noChangeAspect="1"/>
          </p:cNvPicPr>
          <p:nvPr/>
        </p:nvPicPr>
        <p:blipFill>
          <a:blip r:embed="rId2"/>
          <a:stretch>
            <a:fillRect/>
          </a:stretch>
        </p:blipFill>
        <p:spPr>
          <a:xfrm>
            <a:off x="606488" y="1366323"/>
            <a:ext cx="3202976" cy="1882962"/>
          </a:xfrm>
          <a:prstGeom prst="rect">
            <a:avLst/>
          </a:prstGeom>
        </p:spPr>
      </p:pic>
    </p:spTree>
    <p:extLst>
      <p:ext uri="{BB962C8B-B14F-4D97-AF65-F5344CB8AC3E}">
        <p14:creationId xmlns:p14="http://schemas.microsoft.com/office/powerpoint/2010/main" val="2773470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55A1530-A2F9-964A-9B67-A73E77903951}"/>
              </a:ext>
            </a:extLst>
          </p:cNvPr>
          <p:cNvSpPr>
            <a:spLocks noGrp="1" noChangeArrowheads="1"/>
          </p:cNvSpPr>
          <p:nvPr>
            <p:ph type="title"/>
          </p:nvPr>
        </p:nvSpPr>
        <p:spPr/>
        <p:txBody>
          <a:bodyPr/>
          <a:lstStyle/>
          <a:p>
            <a:pPr eaLnBrk="1" hangingPunct="1">
              <a:defRPr/>
            </a:pPr>
            <a:r>
              <a:rPr lang="en-US"/>
              <a:t>Why does it work?</a:t>
            </a:r>
          </a:p>
        </p:txBody>
      </p:sp>
      <p:sp>
        <p:nvSpPr>
          <p:cNvPr id="4099" name="Rectangle 3">
            <a:extLst>
              <a:ext uri="{FF2B5EF4-FFF2-40B4-BE49-F238E27FC236}">
                <a16:creationId xmlns:a16="http://schemas.microsoft.com/office/drawing/2014/main" id="{783964AA-379D-DC40-BEFA-16B2BAFD1A5D}"/>
              </a:ext>
            </a:extLst>
          </p:cNvPr>
          <p:cNvSpPr>
            <a:spLocks noGrp="1" noChangeArrowheads="1"/>
          </p:cNvSpPr>
          <p:nvPr>
            <p:ph type="body" idx="1"/>
          </p:nvPr>
        </p:nvSpPr>
        <p:spPr>
          <a:xfrm>
            <a:off x="314325" y="511175"/>
            <a:ext cx="3766820" cy="2031325"/>
          </a:xfrm>
        </p:spPr>
        <p:txBody>
          <a:bodyPr/>
          <a:lstStyle/>
          <a:p>
            <a:pPr eaLnBrk="1" hangingPunct="1">
              <a:defRPr/>
            </a:pPr>
            <a:r>
              <a:rPr lang="en-US" sz="1200" dirty="0"/>
              <a:t>Suppose there are 25 base classifiers</a:t>
            </a:r>
          </a:p>
          <a:p>
            <a:pPr lvl="1" eaLnBrk="1" hangingPunct="1">
              <a:defRPr/>
            </a:pPr>
            <a:r>
              <a:rPr lang="en-US" sz="1200" dirty="0"/>
              <a:t>Each classifier has error rate, </a:t>
            </a:r>
            <a:r>
              <a:rPr lang="en-US" sz="1200" dirty="0">
                <a:sym typeface="Symbol" charset="0"/>
              </a:rPr>
              <a:t></a:t>
            </a:r>
            <a:r>
              <a:rPr lang="en-US" sz="1200" dirty="0"/>
              <a:t> = 0.35</a:t>
            </a:r>
          </a:p>
          <a:p>
            <a:pPr lvl="1">
              <a:defRPr/>
            </a:pPr>
            <a:r>
              <a:rPr lang="en-US" sz="1200" dirty="0"/>
              <a:t>Assume classifiers are independent that are making uncorrelated errors</a:t>
            </a:r>
          </a:p>
          <a:p>
            <a:pPr lvl="2"/>
            <a:r>
              <a:rPr lang="en-US" sz="1200" dirty="0"/>
              <a:t>i.e., probability that a classifier makes a mistake does not depend on whether other classifiers made a mistake </a:t>
            </a:r>
          </a:p>
          <a:p>
            <a:pPr lvl="2"/>
            <a:r>
              <a:rPr lang="en-US" sz="1200" b="1" dirty="0"/>
              <a:t>Note: </a:t>
            </a:r>
            <a:r>
              <a:rPr lang="en-US" sz="1200" dirty="0"/>
              <a:t>in practice they are not independent! </a:t>
            </a:r>
          </a:p>
          <a:p>
            <a:pPr lvl="1" eaLnBrk="1" hangingPunct="1">
              <a:defRPr/>
            </a:pPr>
            <a:endParaRPr lang="en-US" sz="1200" dirty="0"/>
          </a:p>
          <a:p>
            <a:pPr lvl="1" eaLnBrk="1" hangingPunct="1">
              <a:defRPr/>
            </a:pPr>
            <a:r>
              <a:rPr lang="en-US" sz="1200" dirty="0"/>
              <a:t>Probability that the ensemble classifier makes a wrong prediction:</a:t>
            </a:r>
          </a:p>
        </p:txBody>
      </p:sp>
      <p:graphicFrame>
        <p:nvGraphicFramePr>
          <p:cNvPr id="5124" name="Object 4">
            <a:extLst>
              <a:ext uri="{FF2B5EF4-FFF2-40B4-BE49-F238E27FC236}">
                <a16:creationId xmlns:a16="http://schemas.microsoft.com/office/drawing/2014/main" id="{D4CABEE2-F47F-D846-BFEA-128178A7C534}"/>
              </a:ext>
            </a:extLst>
          </p:cNvPr>
          <p:cNvGraphicFramePr>
            <a:graphicFrameLocks noGrp="1" noChangeAspect="1"/>
          </p:cNvGraphicFramePr>
          <p:nvPr>
            <p:ph sz="half" idx="4294967295"/>
            <p:extLst>
              <p:ext uri="{D42A27DB-BD31-4B8C-83A1-F6EECF244321}">
                <p14:modId xmlns:p14="http://schemas.microsoft.com/office/powerpoint/2010/main" val="1339525176"/>
              </p:ext>
            </p:extLst>
          </p:nvPr>
        </p:nvGraphicFramePr>
        <p:xfrm>
          <a:off x="1071036" y="2669877"/>
          <a:ext cx="2253398" cy="559396"/>
        </p:xfrm>
        <a:graphic>
          <a:graphicData uri="http://schemas.openxmlformats.org/presentationml/2006/ole">
            <mc:AlternateContent xmlns:mc="http://schemas.openxmlformats.org/markup-compatibility/2006">
              <mc:Choice xmlns:v="urn:schemas-microsoft-com:vml" Requires="v">
                <p:oleObj name="Equation" r:id="rId2" imgW="37452300" imgH="10528300" progId="Equation.3">
                  <p:embed/>
                </p:oleObj>
              </mc:Choice>
              <mc:Fallback>
                <p:oleObj name="Equation" r:id="rId2" imgW="37452300" imgH="10528300" progId="Equation.3">
                  <p:embed/>
                  <p:pic>
                    <p:nvPicPr>
                      <p:cNvPr id="5124" name="Object 4">
                        <a:extLst>
                          <a:ext uri="{FF2B5EF4-FFF2-40B4-BE49-F238E27FC236}">
                            <a16:creationId xmlns:a16="http://schemas.microsoft.com/office/drawing/2014/main" id="{D4CABEE2-F47F-D846-BFEA-128178A7C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036" y="2669877"/>
                        <a:ext cx="2253398" cy="559396"/>
                      </a:xfrm>
                      <a:prstGeom prst="rect">
                        <a:avLst/>
                      </a:prstGeom>
                      <a:noFill/>
                      <a:ln>
                        <a:noFill/>
                      </a:ln>
                      <a:effectLst/>
                    </p:spPr>
                  </p:pic>
                </p:oleObj>
              </mc:Fallback>
            </mc:AlternateContent>
          </a:graphicData>
        </a:graphic>
      </p:graphicFrame>
      <p:sp>
        <p:nvSpPr>
          <p:cNvPr id="3" name="Footer Placeholder 2">
            <a:extLst>
              <a:ext uri="{FF2B5EF4-FFF2-40B4-BE49-F238E27FC236}">
                <a16:creationId xmlns:a16="http://schemas.microsoft.com/office/drawing/2014/main" id="{40ACA3C2-F9A0-EAE8-7BAC-EA3A1BB02FE9}"/>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1519562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55BC2-E08B-FC4B-B2D9-4D649EF19EDE}"/>
              </a:ext>
            </a:extLst>
          </p:cNvPr>
          <p:cNvSpPr>
            <a:spLocks noGrp="1"/>
          </p:cNvSpPr>
          <p:nvPr>
            <p:ph type="title"/>
          </p:nvPr>
        </p:nvSpPr>
        <p:spPr>
          <a:xfrm>
            <a:off x="470979" y="282575"/>
            <a:ext cx="3394075" cy="215444"/>
          </a:xfrm>
        </p:spPr>
        <p:txBody>
          <a:bodyPr/>
          <a:lstStyle/>
          <a:p>
            <a:r>
              <a:rPr lang="en-US" b="1" dirty="0"/>
              <a:t>Ensemble Methods</a:t>
            </a:r>
          </a:p>
        </p:txBody>
      </p:sp>
      <p:sp>
        <p:nvSpPr>
          <p:cNvPr id="3" name="Content Placeholder 2">
            <a:extLst>
              <a:ext uri="{FF2B5EF4-FFF2-40B4-BE49-F238E27FC236}">
                <a16:creationId xmlns:a16="http://schemas.microsoft.com/office/drawing/2014/main" id="{753FE588-71CC-8F40-8CA0-335A282D81E0}"/>
              </a:ext>
            </a:extLst>
          </p:cNvPr>
          <p:cNvSpPr>
            <a:spLocks noGrp="1"/>
          </p:cNvSpPr>
          <p:nvPr>
            <p:ph idx="1"/>
          </p:nvPr>
        </p:nvSpPr>
        <p:spPr>
          <a:xfrm>
            <a:off x="476250" y="815975"/>
            <a:ext cx="3766820" cy="1477328"/>
          </a:xfrm>
        </p:spPr>
        <p:txBody>
          <a:bodyPr/>
          <a:lstStyle/>
          <a:p>
            <a:r>
              <a:rPr lang="en-US" sz="1200" dirty="0"/>
              <a:t>We will talk about the most popular Ensemble methods</a:t>
            </a:r>
          </a:p>
          <a:p>
            <a:pPr marL="628650" lvl="1" indent="-171450">
              <a:buFont typeface="Arial" panose="020B0604020202020204" pitchFamily="34" charset="0"/>
              <a:buChar char="•"/>
            </a:pPr>
            <a:r>
              <a:rPr lang="en-US" sz="1200" dirty="0"/>
              <a:t>Voting</a:t>
            </a:r>
          </a:p>
          <a:p>
            <a:pPr marL="628650" lvl="1" indent="-171450">
              <a:buFont typeface="Arial" panose="020B0604020202020204" pitchFamily="34" charset="0"/>
              <a:buChar char="•"/>
            </a:pPr>
            <a:r>
              <a:rPr lang="en-US" sz="1200" dirty="0"/>
              <a:t>Bagging</a:t>
            </a:r>
          </a:p>
          <a:p>
            <a:pPr marL="1085850" lvl="2" indent="-171450">
              <a:buFont typeface="Arial" panose="020B0604020202020204" pitchFamily="34" charset="0"/>
              <a:buChar char="•"/>
            </a:pPr>
            <a:r>
              <a:rPr lang="en-US" sz="1200" dirty="0"/>
              <a:t>Random Forest</a:t>
            </a:r>
          </a:p>
          <a:p>
            <a:pPr marL="628650" lvl="1" indent="-171450">
              <a:buFont typeface="Arial" panose="020B0604020202020204" pitchFamily="34" charset="0"/>
              <a:buChar char="•"/>
            </a:pPr>
            <a:r>
              <a:rPr lang="en-US" sz="1200" dirty="0"/>
              <a:t>Boosting</a:t>
            </a:r>
          </a:p>
          <a:p>
            <a:pPr marL="628650" lvl="1" indent="-171450">
              <a:buFont typeface="Arial" panose="020B0604020202020204" pitchFamily="34" charset="0"/>
              <a:buChar char="•"/>
            </a:pPr>
            <a:r>
              <a:rPr lang="en-US" sz="1200" dirty="0"/>
              <a:t>Stacking</a:t>
            </a:r>
          </a:p>
          <a:p>
            <a:pPr lvl="1"/>
            <a:endParaRPr lang="en-US" sz="1200" dirty="0"/>
          </a:p>
          <a:p>
            <a:pPr lvl="1"/>
            <a:endParaRPr lang="en-US" sz="1200" dirty="0"/>
          </a:p>
        </p:txBody>
      </p:sp>
      <p:sp>
        <p:nvSpPr>
          <p:cNvPr id="5" name="Footer Placeholder 4">
            <a:extLst>
              <a:ext uri="{FF2B5EF4-FFF2-40B4-BE49-F238E27FC236}">
                <a16:creationId xmlns:a16="http://schemas.microsoft.com/office/drawing/2014/main" id="{B996864D-B308-A043-A8B0-50DFE6D5FAED}"/>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3665325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85A9-377B-7D49-BDA2-0D7E5A6A2011}"/>
              </a:ext>
            </a:extLst>
          </p:cNvPr>
          <p:cNvSpPr>
            <a:spLocks noGrp="1"/>
          </p:cNvSpPr>
          <p:nvPr>
            <p:ph type="title"/>
          </p:nvPr>
        </p:nvSpPr>
        <p:spPr/>
        <p:txBody>
          <a:bodyPr/>
          <a:lstStyle/>
          <a:p>
            <a:r>
              <a:rPr lang="en-US" b="1" dirty="0"/>
              <a:t>Voting</a:t>
            </a:r>
          </a:p>
        </p:txBody>
      </p:sp>
      <p:sp>
        <p:nvSpPr>
          <p:cNvPr id="3" name="Content Placeholder 2">
            <a:extLst>
              <a:ext uri="{FF2B5EF4-FFF2-40B4-BE49-F238E27FC236}">
                <a16:creationId xmlns:a16="http://schemas.microsoft.com/office/drawing/2014/main" id="{6EA2463D-061C-1344-8452-7864A43E89B7}"/>
              </a:ext>
            </a:extLst>
          </p:cNvPr>
          <p:cNvSpPr>
            <a:spLocks noGrp="1"/>
          </p:cNvSpPr>
          <p:nvPr>
            <p:ph idx="1"/>
          </p:nvPr>
        </p:nvSpPr>
        <p:spPr>
          <a:xfrm>
            <a:off x="72944" y="600675"/>
            <a:ext cx="4305761" cy="802567"/>
          </a:xfrm>
        </p:spPr>
        <p:txBody>
          <a:bodyPr/>
          <a:lstStyle/>
          <a:p>
            <a:r>
              <a:rPr lang="en-US" dirty="0"/>
              <a:t>Suppose you have trained a few classifiers, each one achieving about 80% accuracy.</a:t>
            </a:r>
          </a:p>
          <a:p>
            <a:endParaRPr lang="en-US" dirty="0"/>
          </a:p>
        </p:txBody>
      </p:sp>
      <p:sp>
        <p:nvSpPr>
          <p:cNvPr id="5" name="Footer Placeholder 4">
            <a:extLst>
              <a:ext uri="{FF2B5EF4-FFF2-40B4-BE49-F238E27FC236}">
                <a16:creationId xmlns:a16="http://schemas.microsoft.com/office/drawing/2014/main" id="{AC75DD1D-B1FF-2248-8864-2922B8863D98}"/>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7" name="Picture 6">
            <a:extLst>
              <a:ext uri="{FF2B5EF4-FFF2-40B4-BE49-F238E27FC236}">
                <a16:creationId xmlns:a16="http://schemas.microsoft.com/office/drawing/2014/main" id="{58429953-631E-F142-8F44-DA82AA07384F}"/>
              </a:ext>
            </a:extLst>
          </p:cNvPr>
          <p:cNvPicPr>
            <a:picLocks noChangeAspect="1"/>
          </p:cNvPicPr>
          <p:nvPr/>
        </p:nvPicPr>
        <p:blipFill>
          <a:blip r:embed="rId2"/>
          <a:stretch>
            <a:fillRect/>
          </a:stretch>
        </p:blipFill>
        <p:spPr>
          <a:xfrm>
            <a:off x="74273" y="998891"/>
            <a:ext cx="2048775" cy="987233"/>
          </a:xfrm>
          <a:prstGeom prst="rect">
            <a:avLst/>
          </a:prstGeom>
        </p:spPr>
      </p:pic>
      <p:pic>
        <p:nvPicPr>
          <p:cNvPr id="8" name="Picture 7">
            <a:extLst>
              <a:ext uri="{FF2B5EF4-FFF2-40B4-BE49-F238E27FC236}">
                <a16:creationId xmlns:a16="http://schemas.microsoft.com/office/drawing/2014/main" id="{6A31BD9F-2D3F-BD47-9968-6ED80376AF6C}"/>
              </a:ext>
            </a:extLst>
          </p:cNvPr>
          <p:cNvPicPr>
            <a:picLocks noChangeAspect="1"/>
          </p:cNvPicPr>
          <p:nvPr/>
        </p:nvPicPr>
        <p:blipFill>
          <a:blip r:embed="rId3"/>
          <a:stretch>
            <a:fillRect/>
          </a:stretch>
        </p:blipFill>
        <p:spPr>
          <a:xfrm>
            <a:off x="2195147" y="902447"/>
            <a:ext cx="2283440" cy="1349122"/>
          </a:xfrm>
          <a:prstGeom prst="rect">
            <a:avLst/>
          </a:prstGeom>
        </p:spPr>
      </p:pic>
      <p:sp>
        <p:nvSpPr>
          <p:cNvPr id="9" name="Rectangle 8">
            <a:extLst>
              <a:ext uri="{FF2B5EF4-FFF2-40B4-BE49-F238E27FC236}">
                <a16:creationId xmlns:a16="http://schemas.microsoft.com/office/drawing/2014/main" id="{27B04F5B-A862-8E4F-ACFC-6725FB3DD880}"/>
              </a:ext>
            </a:extLst>
          </p:cNvPr>
          <p:cNvSpPr/>
          <p:nvPr/>
        </p:nvSpPr>
        <p:spPr>
          <a:xfrm>
            <a:off x="190520" y="2271790"/>
            <a:ext cx="4188185" cy="646331"/>
          </a:xfrm>
          <a:prstGeom prst="rect">
            <a:avLst/>
          </a:prstGeom>
        </p:spPr>
        <p:txBody>
          <a:bodyPr wrap="square">
            <a:spAutoFit/>
          </a:bodyPr>
          <a:lstStyle/>
          <a:p>
            <a:r>
              <a:rPr lang="en-US" sz="1200" dirty="0">
                <a:latin typeface="Times" pitchFamily="2" charset="0"/>
              </a:rPr>
              <a:t>The aggregate the predictions of each classifier and predict the class that gets the most votes. This majority-vote classifier is called a </a:t>
            </a:r>
            <a:r>
              <a:rPr lang="en-US" sz="1200" dirty="0">
                <a:solidFill>
                  <a:srgbClr val="FF0000"/>
                </a:solidFill>
                <a:latin typeface="Times" pitchFamily="2" charset="0"/>
              </a:rPr>
              <a:t>hard</a:t>
            </a:r>
            <a:r>
              <a:rPr lang="en-US" sz="1200" dirty="0">
                <a:latin typeface="Times" pitchFamily="2" charset="0"/>
              </a:rPr>
              <a:t> voting classifier</a:t>
            </a:r>
            <a:endParaRPr lang="en-US" sz="1200" dirty="0">
              <a:effectLst/>
              <a:latin typeface="Times" pitchFamily="2" charset="0"/>
            </a:endParaRPr>
          </a:p>
        </p:txBody>
      </p:sp>
      <p:sp>
        <p:nvSpPr>
          <p:cNvPr id="11" name="Rectangle 10">
            <a:extLst>
              <a:ext uri="{FF2B5EF4-FFF2-40B4-BE49-F238E27FC236}">
                <a16:creationId xmlns:a16="http://schemas.microsoft.com/office/drawing/2014/main" id="{B3CF26FD-9151-304E-A5CA-11C331871D37}"/>
              </a:ext>
            </a:extLst>
          </p:cNvPr>
          <p:cNvSpPr/>
          <p:nvPr/>
        </p:nvSpPr>
        <p:spPr>
          <a:xfrm>
            <a:off x="190520" y="2937826"/>
            <a:ext cx="4247192" cy="461665"/>
          </a:xfrm>
          <a:prstGeom prst="rect">
            <a:avLst/>
          </a:prstGeom>
        </p:spPr>
        <p:txBody>
          <a:bodyPr wrap="square">
            <a:spAutoFit/>
          </a:bodyPr>
          <a:lstStyle/>
          <a:p>
            <a:r>
              <a:rPr lang="en-US" sz="1200" dirty="0">
                <a:latin typeface="Times" pitchFamily="2" charset="0"/>
              </a:rPr>
              <a:t>With </a:t>
            </a:r>
            <a:r>
              <a:rPr lang="en-US" sz="1200" dirty="0">
                <a:solidFill>
                  <a:srgbClr val="FF0000"/>
                </a:solidFill>
                <a:latin typeface="Times" pitchFamily="2" charset="0"/>
              </a:rPr>
              <a:t>soft</a:t>
            </a:r>
            <a:r>
              <a:rPr lang="en-US" sz="1200" dirty="0">
                <a:latin typeface="Times" pitchFamily="2" charset="0"/>
              </a:rPr>
              <a:t> voting, you need to ensure that all classifiers can estimate class </a:t>
            </a:r>
            <a:r>
              <a:rPr lang="en-US" sz="1200" dirty="0">
                <a:solidFill>
                  <a:srgbClr val="FF0000"/>
                </a:solidFill>
                <a:latin typeface="Times" pitchFamily="2" charset="0"/>
              </a:rPr>
              <a:t>probabilities</a:t>
            </a:r>
            <a:endParaRPr lang="en-US" sz="1200" dirty="0">
              <a:solidFill>
                <a:srgbClr val="FF0000"/>
              </a:solidFill>
              <a:effectLst/>
              <a:latin typeface="Times" pitchFamily="2" charset="0"/>
            </a:endParaRPr>
          </a:p>
        </p:txBody>
      </p:sp>
    </p:spTree>
    <p:extLst>
      <p:ext uri="{BB962C8B-B14F-4D97-AF65-F5344CB8AC3E}">
        <p14:creationId xmlns:p14="http://schemas.microsoft.com/office/powerpoint/2010/main" val="2438316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043DC-8701-CE43-9735-FBE818F2C420}"/>
              </a:ext>
            </a:extLst>
          </p:cNvPr>
          <p:cNvSpPr>
            <a:spLocks noGrp="1"/>
          </p:cNvSpPr>
          <p:nvPr>
            <p:ph type="title"/>
          </p:nvPr>
        </p:nvSpPr>
        <p:spPr/>
        <p:txBody>
          <a:bodyPr/>
          <a:lstStyle/>
          <a:p>
            <a:r>
              <a:rPr lang="en-US" dirty="0"/>
              <a:t>Good to know</a:t>
            </a:r>
          </a:p>
        </p:txBody>
      </p:sp>
      <p:sp>
        <p:nvSpPr>
          <p:cNvPr id="3" name="Content Placeholder 2">
            <a:extLst>
              <a:ext uri="{FF2B5EF4-FFF2-40B4-BE49-F238E27FC236}">
                <a16:creationId xmlns:a16="http://schemas.microsoft.com/office/drawing/2014/main" id="{AAE4E7E9-8206-314B-9404-D43B9F943A9E}"/>
              </a:ext>
            </a:extLst>
          </p:cNvPr>
          <p:cNvSpPr>
            <a:spLocks noGrp="1"/>
          </p:cNvSpPr>
          <p:nvPr>
            <p:ph idx="1"/>
          </p:nvPr>
        </p:nvSpPr>
        <p:spPr>
          <a:xfrm>
            <a:off x="247650" y="587375"/>
            <a:ext cx="4038600" cy="2590800"/>
          </a:xfrm>
        </p:spPr>
        <p:txBody>
          <a:bodyPr/>
          <a:lstStyle/>
          <a:p>
            <a:pPr marL="171450" indent="-171450">
              <a:buFont typeface="Arial" panose="020B0604020202020204" pitchFamily="34" charset="0"/>
              <a:buChar char="•"/>
            </a:pPr>
            <a:r>
              <a:rPr lang="en-US" sz="1200" dirty="0"/>
              <a:t>Each base model can be created using different splits of </a:t>
            </a:r>
          </a:p>
          <a:p>
            <a:pPr marL="628650" lvl="1" indent="-171450">
              <a:buFont typeface="Arial" panose="020B0604020202020204" pitchFamily="34" charset="0"/>
              <a:buChar char="•"/>
            </a:pPr>
            <a:r>
              <a:rPr lang="en-US" sz="1200" dirty="0"/>
              <a:t>the same training dataset and same algorithm, </a:t>
            </a:r>
          </a:p>
          <a:p>
            <a:pPr marL="628650" lvl="1" indent="-171450">
              <a:buFont typeface="Arial" panose="020B0604020202020204" pitchFamily="34" charset="0"/>
              <a:buChar char="•"/>
            </a:pPr>
            <a:r>
              <a:rPr lang="en-US" sz="1200" dirty="0"/>
              <a:t>or using the same dataset with different algorithms, or any other method.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Ensemble methods work best when the predictors are as independent from one another as possible. </a:t>
            </a:r>
          </a:p>
          <a:p>
            <a:pPr marL="171450" indent="-171450">
              <a:buFont typeface="Arial" panose="020B0604020202020204" pitchFamily="34" charset="0"/>
              <a:buChar char="•"/>
            </a:pPr>
            <a:r>
              <a:rPr lang="en-US" sz="1200" dirty="0"/>
              <a:t>One way to get diverse classifiers is to train them using very different algorithms. This increases the chance that they will make very different types of errors, improving the ensemble’s accuracy.</a:t>
            </a:r>
          </a:p>
          <a:p>
            <a:pPr marL="171450" indent="-171450">
              <a:buFont typeface="Arial" panose="020B0604020202020204" pitchFamily="34" charset="0"/>
              <a:buChar char="•"/>
            </a:pPr>
            <a:endParaRPr lang="en-US" sz="1200" dirty="0"/>
          </a:p>
        </p:txBody>
      </p:sp>
      <p:sp>
        <p:nvSpPr>
          <p:cNvPr id="5" name="Footer Placeholder 4">
            <a:extLst>
              <a:ext uri="{FF2B5EF4-FFF2-40B4-BE49-F238E27FC236}">
                <a16:creationId xmlns:a16="http://schemas.microsoft.com/office/drawing/2014/main" id="{9447DD19-B3DA-054D-A19A-A1346E83BC28}"/>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291765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A53D-5875-2E4C-9127-61F5FF434744}"/>
              </a:ext>
            </a:extLst>
          </p:cNvPr>
          <p:cNvSpPr>
            <a:spLocks noGrp="1"/>
          </p:cNvSpPr>
          <p:nvPr>
            <p:ph type="title"/>
          </p:nvPr>
        </p:nvSpPr>
        <p:spPr/>
        <p:txBody>
          <a:bodyPr/>
          <a:lstStyle/>
          <a:p>
            <a:r>
              <a:rPr lang="en-US" b="1" dirty="0"/>
              <a:t>Code Examples</a:t>
            </a:r>
          </a:p>
        </p:txBody>
      </p:sp>
      <p:sp>
        <p:nvSpPr>
          <p:cNvPr id="5" name="Footer Placeholder 4">
            <a:extLst>
              <a:ext uri="{FF2B5EF4-FFF2-40B4-BE49-F238E27FC236}">
                <a16:creationId xmlns:a16="http://schemas.microsoft.com/office/drawing/2014/main" id="{F32080E4-9004-1048-9058-D9DB2225B853}"/>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7" name="Picture 6">
            <a:extLst>
              <a:ext uri="{FF2B5EF4-FFF2-40B4-BE49-F238E27FC236}">
                <a16:creationId xmlns:a16="http://schemas.microsoft.com/office/drawing/2014/main" id="{181DD879-B2E3-2141-A9B7-ACA9E3C8EF4B}"/>
              </a:ext>
            </a:extLst>
          </p:cNvPr>
          <p:cNvPicPr>
            <a:picLocks noChangeAspect="1"/>
          </p:cNvPicPr>
          <p:nvPr/>
        </p:nvPicPr>
        <p:blipFill>
          <a:blip r:embed="rId2"/>
          <a:stretch>
            <a:fillRect/>
          </a:stretch>
        </p:blipFill>
        <p:spPr>
          <a:xfrm>
            <a:off x="121388" y="2062166"/>
            <a:ext cx="4250235" cy="1323136"/>
          </a:xfrm>
          <a:prstGeom prst="rect">
            <a:avLst/>
          </a:prstGeom>
        </p:spPr>
        <p:style>
          <a:lnRef idx="2">
            <a:schemeClr val="dk1"/>
          </a:lnRef>
          <a:fillRef idx="1">
            <a:schemeClr val="lt1"/>
          </a:fillRef>
          <a:effectRef idx="0">
            <a:schemeClr val="dk1"/>
          </a:effectRef>
          <a:fontRef idx="minor">
            <a:schemeClr val="dk1"/>
          </a:fontRef>
        </p:style>
      </p:pic>
      <p:pic>
        <p:nvPicPr>
          <p:cNvPr id="8" name="Picture 7">
            <a:extLst>
              <a:ext uri="{FF2B5EF4-FFF2-40B4-BE49-F238E27FC236}">
                <a16:creationId xmlns:a16="http://schemas.microsoft.com/office/drawing/2014/main" id="{8F9C1FBD-D17F-EA43-8A84-13A7A13D8F6D}"/>
              </a:ext>
            </a:extLst>
          </p:cNvPr>
          <p:cNvPicPr>
            <a:picLocks noChangeAspect="1"/>
          </p:cNvPicPr>
          <p:nvPr/>
        </p:nvPicPr>
        <p:blipFill>
          <a:blip r:embed="rId3"/>
          <a:stretch>
            <a:fillRect/>
          </a:stretch>
        </p:blipFill>
        <p:spPr>
          <a:xfrm>
            <a:off x="1619251" y="570180"/>
            <a:ext cx="2990850" cy="1371381"/>
          </a:xfrm>
          <a:prstGeom prst="rect">
            <a:avLst/>
          </a:prstGeom>
        </p:spPr>
        <p:style>
          <a:lnRef idx="2">
            <a:schemeClr val="dk1"/>
          </a:lnRef>
          <a:fillRef idx="1">
            <a:schemeClr val="lt1"/>
          </a:fillRef>
          <a:effectRef idx="0">
            <a:schemeClr val="dk1"/>
          </a:effectRef>
          <a:fontRef idx="minor">
            <a:schemeClr val="dk1"/>
          </a:fontRef>
        </p:style>
      </p:pic>
      <p:pic>
        <p:nvPicPr>
          <p:cNvPr id="9" name="Picture 8">
            <a:extLst>
              <a:ext uri="{FF2B5EF4-FFF2-40B4-BE49-F238E27FC236}">
                <a16:creationId xmlns:a16="http://schemas.microsoft.com/office/drawing/2014/main" id="{961417A8-C343-BD4B-B1A9-204D7CBD4D7A}"/>
              </a:ext>
            </a:extLst>
          </p:cNvPr>
          <p:cNvPicPr>
            <a:picLocks noChangeAspect="1"/>
          </p:cNvPicPr>
          <p:nvPr/>
        </p:nvPicPr>
        <p:blipFill>
          <a:blip r:embed="rId4"/>
          <a:stretch>
            <a:fillRect/>
          </a:stretch>
        </p:blipFill>
        <p:spPr>
          <a:xfrm>
            <a:off x="3101" y="1121557"/>
            <a:ext cx="1506886" cy="492168"/>
          </a:xfrm>
          <a:prstGeom prst="rect">
            <a:avLst/>
          </a:prstGeom>
        </p:spPr>
      </p:pic>
    </p:spTree>
    <p:extLst>
      <p:ext uri="{BB962C8B-B14F-4D97-AF65-F5344CB8AC3E}">
        <p14:creationId xmlns:p14="http://schemas.microsoft.com/office/powerpoint/2010/main" val="2389164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6691</TotalTime>
  <Words>1474</Words>
  <Application>Microsoft Macintosh PowerPoint</Application>
  <PresentationFormat>Custom</PresentationFormat>
  <Paragraphs>132</Paragraphs>
  <Slides>20</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Calibri</vt:lpstr>
      <vt:lpstr>Lucida Console</vt:lpstr>
      <vt:lpstr>Symbol</vt:lpstr>
      <vt:lpstr>Times</vt:lpstr>
      <vt:lpstr>Office Theme</vt:lpstr>
      <vt:lpstr>Equation</vt:lpstr>
      <vt:lpstr>Machine Learning  08- Ensemble Learning</vt:lpstr>
      <vt:lpstr>The Wisdom of Crowds</vt:lpstr>
      <vt:lpstr>Value of Ensembles</vt:lpstr>
      <vt:lpstr>Learning Ensembles</vt:lpstr>
      <vt:lpstr>Why does it work?</vt:lpstr>
      <vt:lpstr>Ensemble Methods</vt:lpstr>
      <vt:lpstr>Voting</vt:lpstr>
      <vt:lpstr>Good to know</vt:lpstr>
      <vt:lpstr>Code Examples</vt:lpstr>
      <vt:lpstr>How it works?</vt:lpstr>
      <vt:lpstr>Methods of Voting</vt:lpstr>
      <vt:lpstr>Bagging and Pasting</vt:lpstr>
      <vt:lpstr>PowerPoint Presentation</vt:lpstr>
      <vt:lpstr>Scikit-learn</vt:lpstr>
      <vt:lpstr>Continue … </vt:lpstr>
      <vt:lpstr>Random Forests</vt:lpstr>
      <vt:lpstr>PowerPoint Presentation</vt:lpstr>
      <vt:lpstr>Extra: Feature Importance</vt:lpstr>
      <vt:lpstr>Random Forest video</vt:lpstr>
      <vt:lpstr>Ensemble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cp:lastModifiedBy>Malak Abdullah</cp:lastModifiedBy>
  <cp:revision>20</cp:revision>
  <dcterms:created xsi:type="dcterms:W3CDTF">2024-02-10T12:59:46Z</dcterms:created>
  <dcterms:modified xsi:type="dcterms:W3CDTF">2025-09-13T16:33:58Z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2015-07-23T00:00:00Z</vt:filetime>
  </property>
  <property fmtid="{D5CDD505-2E9C-101B-9397-08002B2CF9AE}" pid="3" name="Creator">
    <vt:lpwstr>LaTeX with Beamer class version 3.26</vt:lpwstr>
  </property>
  <property fmtid="{D5CDD505-2E9C-101B-9397-08002B2CF9AE}" pid="4" name="LastSaved">
    <vt:filetime>2024-02-10T00:00:00Z</vt:filetime>
  </property>
  <property fmtid="{D5CDD505-2E9C-101B-9397-08002B2CF9AE}" pid="5" name="PTEX.Fullbanner">
    <vt:lpwstr>This is pdfTeX, Version 3.1415926-2.5-1.40.14 (TeX Live 2013) kpathsea version 6.1.1</vt:lpwstr>
  </property>
  <property fmtid="{D5CDD505-2E9C-101B-9397-08002B2CF9AE}" pid="6" name="Producer">
    <vt:lpwstr>pdfTeX-1.40.14</vt:lpwstr>
  </property>
</Properties>
</file>