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285" r:id="rId2"/>
    <p:sldId id="931" r:id="rId3"/>
    <p:sldId id="930" r:id="rId4"/>
    <p:sldId id="928" r:id="rId5"/>
    <p:sldId id="274" r:id="rId6"/>
    <p:sldId id="890" r:id="rId7"/>
    <p:sldId id="268" r:id="rId8"/>
    <p:sldId id="760" r:id="rId9"/>
    <p:sldId id="891" r:id="rId10"/>
    <p:sldId id="892" r:id="rId11"/>
    <p:sldId id="893" r:id="rId12"/>
    <p:sldId id="276" r:id="rId13"/>
    <p:sldId id="277" r:id="rId14"/>
    <p:sldId id="897" r:id="rId15"/>
    <p:sldId id="278" r:id="rId16"/>
    <p:sldId id="899" r:id="rId17"/>
    <p:sldId id="900" r:id="rId18"/>
    <p:sldId id="279" r:id="rId19"/>
    <p:sldId id="280" r:id="rId20"/>
    <p:sldId id="281" r:id="rId21"/>
    <p:sldId id="282" r:id="rId22"/>
    <p:sldId id="283" r:id="rId23"/>
    <p:sldId id="284" r:id="rId24"/>
    <p:sldId id="822" r:id="rId25"/>
    <p:sldId id="903" r:id="rId26"/>
    <p:sldId id="904" r:id="rId27"/>
    <p:sldId id="905" r:id="rId28"/>
    <p:sldId id="906" r:id="rId29"/>
    <p:sldId id="827" r:id="rId30"/>
    <p:sldId id="828" r:id="rId31"/>
    <p:sldId id="933" r:id="rId32"/>
    <p:sldId id="257" r:id="rId33"/>
    <p:sldId id="258" r:id="rId34"/>
    <p:sldId id="270" r:id="rId35"/>
    <p:sldId id="259" r:id="rId36"/>
    <p:sldId id="269" r:id="rId37"/>
    <p:sldId id="271" r:id="rId38"/>
    <p:sldId id="260" r:id="rId39"/>
    <p:sldId id="272" r:id="rId40"/>
    <p:sldId id="262" r:id="rId41"/>
    <p:sldId id="263" r:id="rId42"/>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30"/>
    <p:restoredTop sz="94697"/>
  </p:normalViewPr>
  <p:slideViewPr>
    <p:cSldViewPr>
      <p:cViewPr varScale="1">
        <p:scale>
          <a:sx n="236" d="100"/>
          <a:sy n="236" d="100"/>
        </p:scale>
        <p:origin x="1368" y="184"/>
      </p:cViewPr>
      <p:guideLst>
        <p:guide orient="horz" pos="2880"/>
        <p:guide pos="2160"/>
      </p:guideLst>
    </p:cSldViewPr>
  </p:slideViewPr>
  <p:notesTextViewPr>
    <p:cViewPr>
      <p:scale>
        <a:sx n="100" d="100"/>
        <a:sy n="100" d="100"/>
      </p:scale>
      <p:origin x="0" y="0"/>
    </p:cViewPr>
  </p:notesTextViewPr>
  <p:notesViewPr>
    <p:cSldViewPr>
      <p:cViewPr varScale="1">
        <p:scale>
          <a:sx n="256" d="100"/>
          <a:sy n="256" d="100"/>
        </p:scale>
        <p:origin x="1128" y="17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F48B22-0743-1F13-9AF0-C4EC81D58867}"/>
              </a:ext>
            </a:extLst>
          </p:cNvPr>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JO"/>
          </a:p>
        </p:txBody>
      </p:sp>
      <p:sp>
        <p:nvSpPr>
          <p:cNvPr id="3" name="Date Placeholder 2">
            <a:extLst>
              <a:ext uri="{FF2B5EF4-FFF2-40B4-BE49-F238E27FC236}">
                <a16:creationId xmlns:a16="http://schemas.microsoft.com/office/drawing/2014/main" id="{7BAF9561-B68F-EAB1-310E-1F54A3A64F63}"/>
              </a:ext>
            </a:extLst>
          </p:cNvPr>
          <p:cNvSpPr>
            <a:spLocks noGrp="1"/>
          </p:cNvSpPr>
          <p:nvPr>
            <p:ph type="dt" sz="quarter" idx="1"/>
          </p:nvPr>
        </p:nvSpPr>
        <p:spPr>
          <a:xfrm>
            <a:off x="2611438" y="0"/>
            <a:ext cx="1997075" cy="173038"/>
          </a:xfrm>
          <a:prstGeom prst="rect">
            <a:avLst/>
          </a:prstGeom>
        </p:spPr>
        <p:txBody>
          <a:bodyPr vert="horz" lIns="91440" tIns="45720" rIns="91440" bIns="45720" rtlCol="0"/>
          <a:lstStyle>
            <a:lvl1pPr algn="r">
              <a:defRPr sz="1200"/>
            </a:lvl1pPr>
          </a:lstStyle>
          <a:p>
            <a:fld id="{BAD688AB-A7F3-864E-BC35-6C380F7314B6}" type="datetimeFigureOut">
              <a:rPr lang="en-JO" smtClean="0"/>
              <a:t>13/09/2025</a:t>
            </a:fld>
            <a:endParaRPr lang="en-JO"/>
          </a:p>
        </p:txBody>
      </p:sp>
      <p:sp>
        <p:nvSpPr>
          <p:cNvPr id="4" name="Footer Placeholder 3">
            <a:extLst>
              <a:ext uri="{FF2B5EF4-FFF2-40B4-BE49-F238E27FC236}">
                <a16:creationId xmlns:a16="http://schemas.microsoft.com/office/drawing/2014/main" id="{2D5D8E26-306A-1A17-E27E-C22A44D46D36}"/>
              </a:ext>
            </a:extLst>
          </p:cNvPr>
          <p:cNvSpPr>
            <a:spLocks noGrp="1"/>
          </p:cNvSpPr>
          <p:nvPr>
            <p:ph type="ftr" sz="quarter" idx="2"/>
          </p:nvPr>
        </p:nvSpPr>
        <p:spPr>
          <a:xfrm>
            <a:off x="0" y="3287713"/>
            <a:ext cx="1997075" cy="173037"/>
          </a:xfrm>
          <a:prstGeom prst="rect">
            <a:avLst/>
          </a:prstGeom>
        </p:spPr>
        <p:txBody>
          <a:bodyPr vert="horz" lIns="91440" tIns="45720" rIns="91440" bIns="45720" rtlCol="0" anchor="b"/>
          <a:lstStyle>
            <a:lvl1pPr algn="l">
              <a:defRPr sz="1200"/>
            </a:lvl1pPr>
          </a:lstStyle>
          <a:p>
            <a:endParaRPr lang="en-JO"/>
          </a:p>
        </p:txBody>
      </p:sp>
      <p:sp>
        <p:nvSpPr>
          <p:cNvPr id="5" name="Slide Number Placeholder 4">
            <a:extLst>
              <a:ext uri="{FF2B5EF4-FFF2-40B4-BE49-F238E27FC236}">
                <a16:creationId xmlns:a16="http://schemas.microsoft.com/office/drawing/2014/main" id="{429646FE-7276-EE72-8B40-448C3C68AE30}"/>
              </a:ext>
            </a:extLst>
          </p:cNvPr>
          <p:cNvSpPr>
            <a:spLocks noGrp="1"/>
          </p:cNvSpPr>
          <p:nvPr>
            <p:ph type="sldNum" sz="quarter" idx="3"/>
          </p:nvPr>
        </p:nvSpPr>
        <p:spPr>
          <a:xfrm>
            <a:off x="2611438" y="3287713"/>
            <a:ext cx="1997075" cy="173037"/>
          </a:xfrm>
          <a:prstGeom prst="rect">
            <a:avLst/>
          </a:prstGeom>
        </p:spPr>
        <p:txBody>
          <a:bodyPr vert="horz" lIns="91440" tIns="45720" rIns="91440" bIns="45720" rtlCol="0" anchor="b"/>
          <a:lstStyle>
            <a:lvl1pPr algn="r">
              <a:defRPr sz="1200"/>
            </a:lvl1pPr>
          </a:lstStyle>
          <a:p>
            <a:fld id="{75C548D2-CB5D-6241-83D9-E3A430115294}" type="slidenum">
              <a:rPr lang="en-JO" smtClean="0"/>
              <a:t>‹#›</a:t>
            </a:fld>
            <a:endParaRPr lang="en-JO"/>
          </a:p>
        </p:txBody>
      </p:sp>
    </p:spTree>
    <p:extLst>
      <p:ext uri="{BB962C8B-B14F-4D97-AF65-F5344CB8AC3E}">
        <p14:creationId xmlns:p14="http://schemas.microsoft.com/office/powerpoint/2010/main" val="154234451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1997075" cy="173038"/>
          </a:xfrm>
          <a:prstGeom prst="rect">
            <a:avLst/>
          </a:prstGeom>
        </p:spPr>
        <p:txBody>
          <a:bodyPr vert="horz" lIns="91440" tIns="45720" rIns="91440" bIns="45720" rtlCol="0"/>
          <a:lstStyle>
            <a:lvl1pPr algn="l">
              <a:defRPr sz="1200"/>
            </a:lvl1pPr>
          </a:lstStyle>
          <a:p>
            <a:endParaRPr lang="en-JO"/>
          </a:p>
        </p:txBody>
      </p:sp>
      <p:sp>
        <p:nvSpPr>
          <p:cNvPr id="3" name="Date Placeholder 2"/>
          <p:cNvSpPr>
            <a:spLocks noGrp="1"/>
          </p:cNvSpPr>
          <p:nvPr>
            <p:ph type="dt" idx="1"/>
          </p:nvPr>
        </p:nvSpPr>
        <p:spPr>
          <a:xfrm>
            <a:off x="2611438" y="0"/>
            <a:ext cx="1997075" cy="173038"/>
          </a:xfrm>
          <a:prstGeom prst="rect">
            <a:avLst/>
          </a:prstGeom>
        </p:spPr>
        <p:txBody>
          <a:bodyPr vert="horz" lIns="91440" tIns="45720" rIns="91440" bIns="45720" rtlCol="0"/>
          <a:lstStyle>
            <a:lvl1pPr algn="r">
              <a:defRPr sz="1200"/>
            </a:lvl1pPr>
          </a:lstStyle>
          <a:p>
            <a:fld id="{8461BC93-83F7-484E-8E70-E41AAACC7B68}" type="datetimeFigureOut">
              <a:rPr lang="en-JO" smtClean="0"/>
              <a:t>13/09/2025</a:t>
            </a:fld>
            <a:endParaRPr lang="en-JO"/>
          </a:p>
        </p:txBody>
      </p:sp>
      <p:sp>
        <p:nvSpPr>
          <p:cNvPr id="4" name="Slide Image Placeholder 3"/>
          <p:cNvSpPr>
            <a:spLocks noGrp="1" noRot="1" noChangeAspect="1"/>
          </p:cNvSpPr>
          <p:nvPr>
            <p:ph type="sldImg" idx="2"/>
          </p:nvPr>
        </p:nvSpPr>
        <p:spPr>
          <a:xfrm>
            <a:off x="1527175" y="433388"/>
            <a:ext cx="1555750" cy="1166812"/>
          </a:xfrm>
          <a:prstGeom prst="rect">
            <a:avLst/>
          </a:prstGeom>
          <a:noFill/>
          <a:ln w="12700">
            <a:solidFill>
              <a:prstClr val="black"/>
            </a:solidFill>
          </a:ln>
        </p:spPr>
        <p:txBody>
          <a:bodyPr vert="horz" lIns="91440" tIns="45720" rIns="91440" bIns="45720" rtlCol="0" anchor="ctr"/>
          <a:lstStyle/>
          <a:p>
            <a:endParaRPr lang="en-JO"/>
          </a:p>
        </p:txBody>
      </p:sp>
      <p:sp>
        <p:nvSpPr>
          <p:cNvPr id="5" name="Notes Placeholder 4"/>
          <p:cNvSpPr>
            <a:spLocks noGrp="1"/>
          </p:cNvSpPr>
          <p:nvPr>
            <p:ph type="body" sz="quarter" idx="3"/>
          </p:nvPr>
        </p:nvSpPr>
        <p:spPr>
          <a:xfrm>
            <a:off x="460375" y="1665288"/>
            <a:ext cx="3689350" cy="1363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O"/>
          </a:p>
        </p:txBody>
      </p:sp>
      <p:sp>
        <p:nvSpPr>
          <p:cNvPr id="6" name="Footer Placeholder 5"/>
          <p:cNvSpPr>
            <a:spLocks noGrp="1"/>
          </p:cNvSpPr>
          <p:nvPr>
            <p:ph type="ftr" sz="quarter" idx="4"/>
          </p:nvPr>
        </p:nvSpPr>
        <p:spPr>
          <a:xfrm>
            <a:off x="0" y="3287713"/>
            <a:ext cx="1997075" cy="173037"/>
          </a:xfrm>
          <a:prstGeom prst="rect">
            <a:avLst/>
          </a:prstGeom>
        </p:spPr>
        <p:txBody>
          <a:bodyPr vert="horz" lIns="91440" tIns="45720" rIns="91440" bIns="45720" rtlCol="0" anchor="b"/>
          <a:lstStyle>
            <a:lvl1pPr algn="l">
              <a:defRPr sz="1200"/>
            </a:lvl1pPr>
          </a:lstStyle>
          <a:p>
            <a:endParaRPr lang="en-JO"/>
          </a:p>
        </p:txBody>
      </p:sp>
      <p:sp>
        <p:nvSpPr>
          <p:cNvPr id="7" name="Slide Number Placeholder 6"/>
          <p:cNvSpPr>
            <a:spLocks noGrp="1"/>
          </p:cNvSpPr>
          <p:nvPr>
            <p:ph type="sldNum" sz="quarter" idx="5"/>
          </p:nvPr>
        </p:nvSpPr>
        <p:spPr>
          <a:xfrm>
            <a:off x="2611438" y="3287713"/>
            <a:ext cx="1997075" cy="173037"/>
          </a:xfrm>
          <a:prstGeom prst="rect">
            <a:avLst/>
          </a:prstGeom>
        </p:spPr>
        <p:txBody>
          <a:bodyPr vert="horz" lIns="91440" tIns="45720" rIns="91440" bIns="45720" rtlCol="0" anchor="b"/>
          <a:lstStyle>
            <a:lvl1pPr algn="r">
              <a:defRPr sz="1200"/>
            </a:lvl1pPr>
          </a:lstStyle>
          <a:p>
            <a:fld id="{34A5165B-2D49-5B4C-B012-16E88A8639F7}" type="slidenum">
              <a:rPr lang="en-JO" smtClean="0"/>
              <a:t>‹#›</a:t>
            </a:fld>
            <a:endParaRPr lang="en-JO"/>
          </a:p>
        </p:txBody>
      </p:sp>
    </p:spTree>
    <p:extLst>
      <p:ext uri="{BB962C8B-B14F-4D97-AF65-F5344CB8AC3E}">
        <p14:creationId xmlns:p14="http://schemas.microsoft.com/office/powerpoint/2010/main" val="2349295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45757" y="1072832"/>
            <a:ext cx="3918585" cy="215444"/>
          </a:xfrm>
          <a:prstGeom prst="rect">
            <a:avLst/>
          </a:prstGeom>
        </p:spPr>
        <p:txBody>
          <a:bodyPr wrap="square" lIns="0" tIns="0" rIns="0" bIns="0">
            <a:spAutoFit/>
          </a:bodyPr>
          <a:lstStyle>
            <a:lvl1pPr>
              <a:defRPr sz="1400" b="0" i="0">
                <a:solidFill>
                  <a:srgbClr val="00B050"/>
                </a:solidFill>
                <a:latin typeface="Calibri"/>
                <a:cs typeface="Calibri"/>
              </a:defRPr>
            </a:lvl1pPr>
          </a:lstStyle>
          <a:p>
            <a:endParaRPr dirty="0"/>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sz="11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Dr. Malak Abdullah</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77F9192E-462D-0A40-A726-7FD6E7FE5F91}" type="datetime1">
              <a:rPr lang="en-US" smtClean="0"/>
              <a:t>9/13/25</a:t>
            </a:fld>
            <a:endParaRPr lang="en-US"/>
          </a:p>
        </p:txBody>
      </p:sp>
      <p:sp>
        <p:nvSpPr>
          <p:cNvPr id="6" name="Holder 6"/>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84455">
              <a:lnSpc>
                <a:spcPts val="670"/>
              </a:lnSpc>
            </a:pPr>
            <a:fld id="{81D60167-4931-47E6-BA6A-407CBD079E47}" type="slidenum">
              <a:rPr dirty="0"/>
              <a:t>‹#›</a:t>
            </a:fld>
            <a:r>
              <a:rPr spc="-240" dirty="0"/>
              <a:t> </a:t>
            </a:r>
            <a:r>
              <a:rPr dirty="0"/>
              <a:t>/</a:t>
            </a:r>
            <a:r>
              <a:rPr spc="-240" dirty="0"/>
              <a:t> </a:t>
            </a:r>
            <a:r>
              <a:rPr spc="-25" dirty="0"/>
              <a:t>21</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00B050"/>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Calibri"/>
                <a:cs typeface="Calibri"/>
              </a:defRPr>
            </a:lvl1pPr>
          </a:lstStyle>
          <a:p>
            <a:pPr marL="0" algn="l" rtl="0"/>
            <a:endParaRPr dirty="0"/>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en-US"/>
              <a:t>Dr. Malak Abdullah</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BA761A46-66BD-C243-9DAF-94E7AB90C366}" type="datetime1">
              <a:rPr lang="en-US" smtClean="0"/>
              <a:t>9/13/25</a:t>
            </a:fld>
            <a:endParaRPr lang="en-US"/>
          </a:p>
        </p:txBody>
      </p:sp>
      <p:sp>
        <p:nvSpPr>
          <p:cNvPr id="6" name="Holder 6"/>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84455">
              <a:lnSpc>
                <a:spcPts val="670"/>
              </a:lnSpc>
            </a:pPr>
            <a:fld id="{81D60167-4931-47E6-BA6A-407CBD079E47}" type="slidenum">
              <a:rPr dirty="0"/>
              <a:t>‹#›</a:t>
            </a:fld>
            <a:r>
              <a:rPr spc="-240" dirty="0"/>
              <a:t> </a:t>
            </a:r>
            <a:r>
              <a:rPr dirty="0"/>
              <a:t>/</a:t>
            </a:r>
            <a:r>
              <a:rPr spc="-240" dirty="0"/>
              <a:t> </a:t>
            </a:r>
            <a:r>
              <a:rPr spc="-25" dirty="0"/>
              <a:t>21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00B050"/>
                </a:solidFill>
                <a:latin typeface="Calibri"/>
                <a:cs typeface="Calibri"/>
              </a:defRPr>
            </a:lvl1pPr>
          </a:lstStyle>
          <a:p>
            <a:endParaRPr dirty="0"/>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en-US"/>
              <a:t>Dr. Malak Abdullah</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8BCEF4FB-1C54-7F40-ACD7-1B203B8CFF11}" type="datetime1">
              <a:rPr lang="en-US" smtClean="0"/>
              <a:t>9/13/25</a:t>
            </a:fld>
            <a:endParaRPr lang="en-US"/>
          </a:p>
        </p:txBody>
      </p:sp>
      <p:sp>
        <p:nvSpPr>
          <p:cNvPr id="7" name="Holder 7"/>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84455">
              <a:lnSpc>
                <a:spcPts val="670"/>
              </a:lnSpc>
            </a:pPr>
            <a:fld id="{81D60167-4931-47E6-BA6A-407CBD079E47}" type="slidenum">
              <a:rPr dirty="0"/>
              <a:t>‹#›</a:t>
            </a:fld>
            <a:r>
              <a:rPr spc="-240" dirty="0"/>
              <a:t> </a:t>
            </a:r>
            <a:r>
              <a:rPr dirty="0"/>
              <a:t>/</a:t>
            </a:r>
            <a:r>
              <a:rPr spc="-240" dirty="0"/>
              <a:t> </a:t>
            </a:r>
            <a:r>
              <a:rPr spc="-25" dirty="0"/>
              <a:t>21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400" b="0" i="0">
                <a:solidFill>
                  <a:srgbClr val="00B050"/>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r>
              <a:rPr lang="en-US"/>
              <a:t>Dr. Malak Abdullah</a:t>
            </a:r>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89FA56AF-33AA-5141-BEC0-C1ED362D856A}" type="datetime1">
              <a:rPr lang="en-US" smtClean="0"/>
              <a:t>9/13/25</a:t>
            </a:fld>
            <a:endParaRPr lang="en-US"/>
          </a:p>
        </p:txBody>
      </p:sp>
      <p:sp>
        <p:nvSpPr>
          <p:cNvPr id="5" name="Holder 5"/>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84455">
              <a:lnSpc>
                <a:spcPts val="670"/>
              </a:lnSpc>
            </a:pPr>
            <a:fld id="{81D60167-4931-47E6-BA6A-407CBD079E47}" type="slidenum">
              <a:rPr dirty="0"/>
              <a:t>‹#›</a:t>
            </a:fld>
            <a:r>
              <a:rPr spc="-240" dirty="0"/>
              <a:t> </a:t>
            </a:r>
            <a:r>
              <a:rPr dirty="0"/>
              <a:t>/</a:t>
            </a:r>
            <a:r>
              <a:rPr spc="-240" dirty="0"/>
              <a:t> </a:t>
            </a:r>
            <a:r>
              <a:rPr spc="-25" dirty="0"/>
              <a:t>21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r>
              <a:rPr lang="en-US"/>
              <a:t>Dr. Malak Abdullah</a:t>
            </a:r>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FB9EC7B9-DA6B-954D-86FE-6D030240FA27}" type="datetime1">
              <a:rPr lang="en-US" smtClean="0"/>
              <a:t>9/13/25</a:t>
            </a:fld>
            <a:endParaRPr lang="en-US"/>
          </a:p>
        </p:txBody>
      </p:sp>
      <p:sp>
        <p:nvSpPr>
          <p:cNvPr id="4" name="Holder 4"/>
          <p:cNvSpPr>
            <a:spLocks noGrp="1"/>
          </p:cNvSpPr>
          <p:nvPr>
            <p:ph type="sldNum" sz="quarter" idx="7"/>
          </p:nvPr>
        </p:nvSpPr>
        <p:spPr/>
        <p:txBody>
          <a:bodyPr lIns="0" tIns="0" rIns="0" bIns="0"/>
          <a:lstStyle>
            <a:lvl1pPr>
              <a:defRPr sz="600" b="0" i="0">
                <a:solidFill>
                  <a:srgbClr val="7F7F7F"/>
                </a:solidFill>
                <a:latin typeface="Lucida Console"/>
                <a:cs typeface="Lucida Console"/>
              </a:defRPr>
            </a:lvl1pPr>
          </a:lstStyle>
          <a:p>
            <a:pPr marL="84455">
              <a:lnSpc>
                <a:spcPts val="670"/>
              </a:lnSpc>
            </a:pPr>
            <a:fld id="{81D60167-4931-47E6-BA6A-407CBD079E47}" type="slidenum">
              <a:rPr dirty="0"/>
              <a:t>‹#›</a:t>
            </a:fld>
            <a:r>
              <a:rPr spc="-240" dirty="0"/>
              <a:t> </a:t>
            </a:r>
            <a:r>
              <a:rPr dirty="0"/>
              <a:t>/</a:t>
            </a:r>
            <a:r>
              <a:rPr spc="-240" dirty="0"/>
              <a:t> </a:t>
            </a:r>
            <a:r>
              <a:rPr spc="-25" dirty="0"/>
              <a:t>21</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6AF975-AE50-5F43-A24F-270AEB51A374}"/>
              </a:ext>
            </a:extLst>
          </p:cNvPr>
          <p:cNvSpPr>
            <a:spLocks noGrp="1"/>
          </p:cNvSpPr>
          <p:nvPr>
            <p:ph type="title"/>
          </p:nvPr>
        </p:nvSpPr>
        <p:spPr>
          <a:xfrm>
            <a:off x="230505" y="140194"/>
            <a:ext cx="4149090" cy="215444"/>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5B80CA24-E017-5041-AF18-A7D8B04FAA52}"/>
              </a:ext>
            </a:extLst>
          </p:cNvPr>
          <p:cNvSpPr>
            <a:spLocks noGrp="1"/>
          </p:cNvSpPr>
          <p:nvPr>
            <p:ph type="body" sz="half" idx="1"/>
          </p:nvPr>
        </p:nvSpPr>
        <p:spPr>
          <a:xfrm>
            <a:off x="230505" y="807509"/>
            <a:ext cx="2036128" cy="2939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03F2A2-2B3A-214F-8CC0-BB32A968CCB8}"/>
              </a:ext>
            </a:extLst>
          </p:cNvPr>
          <p:cNvSpPr>
            <a:spLocks noGrp="1"/>
          </p:cNvSpPr>
          <p:nvPr>
            <p:ph sz="half" idx="2"/>
          </p:nvPr>
        </p:nvSpPr>
        <p:spPr>
          <a:xfrm>
            <a:off x="2343467" y="807509"/>
            <a:ext cx="2036128" cy="293926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DFCC44-7061-9944-AE51-1EA36163FF28}"/>
              </a:ext>
            </a:extLst>
          </p:cNvPr>
          <p:cNvSpPr>
            <a:spLocks noGrp="1"/>
          </p:cNvSpPr>
          <p:nvPr>
            <p:ph type="dt" sz="half" idx="10"/>
          </p:nvPr>
        </p:nvSpPr>
        <p:spPr>
          <a:xfrm>
            <a:off x="230505" y="3150725"/>
            <a:ext cx="1075690" cy="246221"/>
          </a:xfrm>
        </p:spPr>
        <p:txBody>
          <a:bodyPr/>
          <a:lstStyle>
            <a:lvl1pPr>
              <a:defRPr/>
            </a:lvl1pPr>
          </a:lstStyle>
          <a:p>
            <a:fld id="{8B3E734F-F978-8846-8E8A-6DCEF6E219FD}" type="datetime1">
              <a:rPr lang="en-US" altLang="zh-CN" smtClean="0"/>
              <a:t>9/13/25</a:t>
            </a:fld>
            <a:endParaRPr lang="en-US" altLang="zh-CN"/>
          </a:p>
        </p:txBody>
      </p:sp>
      <p:sp>
        <p:nvSpPr>
          <p:cNvPr id="6" name="Footer Placeholder 5">
            <a:extLst>
              <a:ext uri="{FF2B5EF4-FFF2-40B4-BE49-F238E27FC236}">
                <a16:creationId xmlns:a16="http://schemas.microsoft.com/office/drawing/2014/main" id="{3A2785CB-6EDD-D744-943B-6AFCA51058F8}"/>
              </a:ext>
            </a:extLst>
          </p:cNvPr>
          <p:cNvSpPr>
            <a:spLocks noGrp="1"/>
          </p:cNvSpPr>
          <p:nvPr>
            <p:ph type="ftr" sz="quarter" idx="11"/>
          </p:nvPr>
        </p:nvSpPr>
        <p:spPr>
          <a:xfrm>
            <a:off x="1575118" y="3153128"/>
            <a:ext cx="1459865" cy="138499"/>
          </a:xfrm>
        </p:spPr>
        <p:txBody>
          <a:bodyPr/>
          <a:lstStyle>
            <a:lvl1pPr>
              <a:defRPr/>
            </a:lvl1pPr>
          </a:lstStyle>
          <a:p>
            <a:r>
              <a:rPr lang="en-US" altLang="zh-CN"/>
              <a:t>Dr. Malak Abdullah</a:t>
            </a:r>
          </a:p>
        </p:txBody>
      </p:sp>
      <p:sp>
        <p:nvSpPr>
          <p:cNvPr id="7" name="Slide Number Placeholder 6">
            <a:extLst>
              <a:ext uri="{FF2B5EF4-FFF2-40B4-BE49-F238E27FC236}">
                <a16:creationId xmlns:a16="http://schemas.microsoft.com/office/drawing/2014/main" id="{53C62D73-BB9E-9248-8CE4-71306B200576}"/>
              </a:ext>
            </a:extLst>
          </p:cNvPr>
          <p:cNvSpPr>
            <a:spLocks noGrp="1"/>
          </p:cNvSpPr>
          <p:nvPr>
            <p:ph type="sldNum" sz="quarter" idx="12"/>
          </p:nvPr>
        </p:nvSpPr>
        <p:spPr>
          <a:xfrm>
            <a:off x="3303905" y="3150725"/>
            <a:ext cx="1075690" cy="123111"/>
          </a:xfrm>
        </p:spPr>
        <p:txBody>
          <a:bodyPr/>
          <a:lstStyle>
            <a:lvl1pPr>
              <a:defRPr/>
            </a:lvl1pPr>
          </a:lstStyle>
          <a:p>
            <a:fld id="{A330EDA8-A071-2D49-A815-3ABBCCF52F78}" type="slidenum">
              <a:rPr lang="en-US" altLang="zh-CN"/>
              <a:pPr/>
              <a:t>‹#›</a:t>
            </a:fld>
            <a:endParaRPr lang="en-US" altLang="zh-CN"/>
          </a:p>
        </p:txBody>
      </p:sp>
    </p:spTree>
    <p:extLst>
      <p:ext uri="{BB962C8B-B14F-4D97-AF65-F5344CB8AC3E}">
        <p14:creationId xmlns:p14="http://schemas.microsoft.com/office/powerpoint/2010/main" val="346150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8" cstate="print"/>
          <a:stretch>
            <a:fillRect/>
          </a:stretch>
        </p:blipFill>
        <p:spPr>
          <a:xfrm>
            <a:off x="0" y="0"/>
            <a:ext cx="4608004" cy="449999"/>
          </a:xfrm>
          <a:prstGeom prst="rect">
            <a:avLst/>
          </a:prstGeom>
        </p:spPr>
      </p:pic>
      <p:sp>
        <p:nvSpPr>
          <p:cNvPr id="2" name="Holder 2"/>
          <p:cNvSpPr>
            <a:spLocks noGrp="1"/>
          </p:cNvSpPr>
          <p:nvPr>
            <p:ph type="title"/>
          </p:nvPr>
        </p:nvSpPr>
        <p:spPr>
          <a:xfrm>
            <a:off x="606488" y="211465"/>
            <a:ext cx="3394075" cy="215444"/>
          </a:xfrm>
          <a:prstGeom prst="rect">
            <a:avLst/>
          </a:prstGeom>
        </p:spPr>
        <p:txBody>
          <a:bodyPr wrap="square" lIns="0" tIns="0" rIns="0" bIns="0">
            <a:spAutoFit/>
          </a:bodyPr>
          <a:lstStyle>
            <a:lvl1pPr>
              <a:defRPr sz="1400" b="0" i="0">
                <a:solidFill>
                  <a:srgbClr val="3333B2"/>
                </a:solidFill>
                <a:latin typeface="Calibri"/>
                <a:cs typeface="Calibri"/>
              </a:defRPr>
            </a:lvl1pPr>
          </a:lstStyle>
          <a:p>
            <a:pPr rtl="0"/>
            <a:endParaRPr dirty="0"/>
          </a:p>
        </p:txBody>
      </p:sp>
      <p:sp>
        <p:nvSpPr>
          <p:cNvPr id="3" name="Holder 3"/>
          <p:cNvSpPr>
            <a:spLocks noGrp="1"/>
          </p:cNvSpPr>
          <p:nvPr>
            <p:ph type="body" idx="1"/>
          </p:nvPr>
        </p:nvSpPr>
        <p:spPr>
          <a:xfrm>
            <a:off x="491858" y="1078076"/>
            <a:ext cx="3766820" cy="1338580"/>
          </a:xfrm>
          <a:prstGeom prst="rect">
            <a:avLst/>
          </a:prstGeom>
        </p:spPr>
        <p:txBody>
          <a:bodyPr wrap="square" lIns="0" tIns="0" rIns="0" bIns="0">
            <a:spAutoFit/>
          </a:bodyPr>
          <a:lstStyle>
            <a:lvl1pPr>
              <a:defRPr sz="11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1567434" y="3218497"/>
            <a:ext cx="1475232" cy="138499"/>
          </a:xfrm>
          <a:prstGeom prst="rect">
            <a:avLst/>
          </a:prstGeom>
        </p:spPr>
        <p:txBody>
          <a:bodyPr wrap="square" lIns="0" tIns="0" rIns="0" bIns="0">
            <a:spAutoFit/>
          </a:bodyPr>
          <a:lstStyle>
            <a:lvl1pPr algn="ctr">
              <a:defRPr sz="900">
                <a:solidFill>
                  <a:schemeClr val="tx1">
                    <a:tint val="75000"/>
                  </a:schemeClr>
                </a:solidFill>
              </a:defRPr>
            </a:lvl1pPr>
          </a:lstStyle>
          <a:p>
            <a:pPr rtl="0"/>
            <a:r>
              <a:rPr lang="en-US"/>
              <a:t>Dr. Malak Abdullah</a:t>
            </a:r>
            <a:endParaRPr lang="en-JO" dirty="0"/>
          </a:p>
        </p:txBody>
      </p:sp>
      <p:sp>
        <p:nvSpPr>
          <p:cNvPr id="5" name="Holder 5"/>
          <p:cNvSpPr>
            <a:spLocks noGrp="1"/>
          </p:cNvSpPr>
          <p:nvPr>
            <p:ph type="dt" sz="half" idx="6"/>
          </p:nvPr>
        </p:nvSpPr>
        <p:spPr>
          <a:xfrm>
            <a:off x="230505" y="3218497"/>
            <a:ext cx="1060323" cy="123111"/>
          </a:xfrm>
          <a:prstGeom prst="rect">
            <a:avLst/>
          </a:prstGeom>
        </p:spPr>
        <p:txBody>
          <a:bodyPr wrap="square" lIns="0" tIns="0" rIns="0" bIns="0">
            <a:spAutoFit/>
          </a:bodyPr>
          <a:lstStyle>
            <a:lvl1pPr algn="l">
              <a:defRPr sz="800">
                <a:solidFill>
                  <a:schemeClr val="tx1">
                    <a:tint val="75000"/>
                  </a:schemeClr>
                </a:solidFill>
              </a:defRPr>
            </a:lvl1pPr>
          </a:lstStyle>
          <a:p>
            <a:fld id="{F8E165FD-FEA7-5741-A1A8-8F05D8163775}" type="datetime1">
              <a:rPr lang="en-US" smtClean="0"/>
              <a:t>9/13/25</a:t>
            </a:fld>
            <a:endParaRPr lang="en-US" dirty="0"/>
          </a:p>
        </p:txBody>
      </p:sp>
      <p:sp>
        <p:nvSpPr>
          <p:cNvPr id="6" name="Holder 6"/>
          <p:cNvSpPr>
            <a:spLocks noGrp="1"/>
          </p:cNvSpPr>
          <p:nvPr>
            <p:ph type="sldNum" sz="quarter" idx="7"/>
          </p:nvPr>
        </p:nvSpPr>
        <p:spPr>
          <a:xfrm>
            <a:off x="4214215" y="3342078"/>
            <a:ext cx="314362" cy="183063"/>
          </a:xfrm>
          <a:prstGeom prst="rect">
            <a:avLst/>
          </a:prstGeom>
        </p:spPr>
        <p:txBody>
          <a:bodyPr wrap="square" lIns="0" tIns="0" rIns="0" bIns="0">
            <a:spAutoFit/>
          </a:bodyPr>
          <a:lstStyle>
            <a:lvl1pPr>
              <a:defRPr sz="800" b="0" i="0">
                <a:solidFill>
                  <a:srgbClr val="7F7F7F"/>
                </a:solidFill>
                <a:latin typeface="Lucida Console"/>
                <a:cs typeface="Lucida Console"/>
              </a:defRPr>
            </a:lvl1pPr>
          </a:lstStyle>
          <a:p>
            <a:pPr marL="84455">
              <a:lnSpc>
                <a:spcPts val="670"/>
              </a:lnSpc>
            </a:pPr>
            <a:fld id="{81D60167-4931-47E6-BA6A-407CBD079E47}" type="slidenum">
              <a:rPr lang="en-JO" smtClean="0"/>
              <a:pPr marL="84455">
                <a:lnSpc>
                  <a:spcPts val="670"/>
                </a:lnSpc>
              </a:pPr>
              <a:t>‹#›</a:t>
            </a:fld>
            <a:r>
              <a:rPr lang="en-JO" spc="-240"/>
              <a:t> </a:t>
            </a:r>
            <a:r>
              <a:rPr lang="en-JO"/>
              <a:t>/</a:t>
            </a:r>
            <a:r>
              <a:rPr lang="en-JO" spc="-240"/>
              <a:t> </a:t>
            </a:r>
            <a:r>
              <a:rPr lang="en-JO" spc="-25"/>
              <a:t>21</a:t>
            </a:r>
            <a:endParaRPr lang="en-JO"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70" r:id="rId6"/>
  </p:sldLayoutIdLst>
  <p:hf sldNum="0" hdr="0" dt="0"/>
  <p:txStyles>
    <p:titleStyle>
      <a:lvl1pPr>
        <a:defRPr>
          <a:solidFill>
            <a:srgbClr val="00B050"/>
          </a:solidFill>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83E1-3189-FC28-3D43-C9253B4F7EE5}"/>
              </a:ext>
            </a:extLst>
          </p:cNvPr>
          <p:cNvSpPr>
            <a:spLocks noGrp="1"/>
          </p:cNvSpPr>
          <p:nvPr>
            <p:ph type="ctrTitle"/>
          </p:nvPr>
        </p:nvSpPr>
        <p:spPr>
          <a:xfrm>
            <a:off x="345757" y="1072832"/>
            <a:ext cx="3918585" cy="830997"/>
          </a:xfrm>
        </p:spPr>
        <p:txBody>
          <a:bodyPr/>
          <a:lstStyle/>
          <a:p>
            <a:pPr algn="ctr" rtl="1"/>
            <a:r>
              <a:rPr lang="en-US" sz="1800" b="1" dirty="0"/>
              <a:t>Machine Learning</a:t>
            </a:r>
            <a:br>
              <a:rPr lang="en-US" sz="1800" b="1" dirty="0"/>
            </a:br>
            <a:br>
              <a:rPr lang="en-US" sz="1800" b="1" dirty="0"/>
            </a:br>
            <a:r>
              <a:rPr lang="en-US" sz="1800" b="1" dirty="0"/>
              <a:t>09- Unsupervised Learning</a:t>
            </a:r>
            <a:endParaRPr lang="en-JO" sz="1800" b="1" dirty="0"/>
          </a:p>
        </p:txBody>
      </p:sp>
      <p:sp>
        <p:nvSpPr>
          <p:cNvPr id="3" name="Subtitle 2">
            <a:extLst>
              <a:ext uri="{FF2B5EF4-FFF2-40B4-BE49-F238E27FC236}">
                <a16:creationId xmlns:a16="http://schemas.microsoft.com/office/drawing/2014/main" id="{C0DC9349-7CA4-CF89-6833-B5AD9FAED9B6}"/>
              </a:ext>
            </a:extLst>
          </p:cNvPr>
          <p:cNvSpPr>
            <a:spLocks noGrp="1"/>
          </p:cNvSpPr>
          <p:nvPr>
            <p:ph type="subTitle" idx="4"/>
          </p:nvPr>
        </p:nvSpPr>
        <p:spPr>
          <a:xfrm>
            <a:off x="628650" y="2263775"/>
            <a:ext cx="3227070" cy="507831"/>
          </a:xfrm>
        </p:spPr>
        <p:txBody>
          <a:bodyPr/>
          <a:lstStyle/>
          <a:p>
            <a:pPr algn="ctr"/>
            <a:r>
              <a:rPr lang="en-US" dirty="0"/>
              <a:t>Dr. Malak Abdullah</a:t>
            </a:r>
          </a:p>
          <a:p>
            <a:pPr algn="ctr"/>
            <a:r>
              <a:rPr lang="en-US" dirty="0"/>
              <a:t>Computer Science Department</a:t>
            </a:r>
          </a:p>
          <a:p>
            <a:pPr algn="ctr"/>
            <a:r>
              <a:rPr lang="en-US" dirty="0"/>
              <a:t>Jordan University of Science and Technology</a:t>
            </a:r>
          </a:p>
        </p:txBody>
      </p:sp>
      <p:sp>
        <p:nvSpPr>
          <p:cNvPr id="4" name="Footer Placeholder 3">
            <a:extLst>
              <a:ext uri="{FF2B5EF4-FFF2-40B4-BE49-F238E27FC236}">
                <a16:creationId xmlns:a16="http://schemas.microsoft.com/office/drawing/2014/main" id="{7E87A18C-A63A-6D8C-8CC0-D462EA1F6FB9}"/>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25955828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D5D57626-CA48-4021-8D60-A75586D98F20}"/>
              </a:ext>
            </a:extLst>
          </p:cNvPr>
          <p:cNvSpPr>
            <a:spLocks noGrp="1"/>
          </p:cNvSpPr>
          <p:nvPr>
            <p:ph type="ftr" sz="quarter" idx="10"/>
          </p:nvPr>
        </p:nvSpPr>
        <p:spPr bwMode="auto">
          <a:xfrm>
            <a:off x="457200" y="6248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r>
              <a:rPr lang="en-US" altLang="en-US"/>
              <a:t>Dr. Malak Abdullah</a:t>
            </a:r>
          </a:p>
        </p:txBody>
      </p:sp>
      <p:sp>
        <p:nvSpPr>
          <p:cNvPr id="757762" name="Rectangle 2">
            <a:extLst>
              <a:ext uri="{FF2B5EF4-FFF2-40B4-BE49-F238E27FC236}">
                <a16:creationId xmlns:a16="http://schemas.microsoft.com/office/drawing/2014/main" id="{BADBE695-D08B-29B7-2B2E-5172C8389DE7}"/>
              </a:ext>
            </a:extLst>
          </p:cNvPr>
          <p:cNvSpPr>
            <a:spLocks noGrp="1" noChangeArrowheads="1"/>
          </p:cNvSpPr>
          <p:nvPr>
            <p:ph type="title"/>
          </p:nvPr>
        </p:nvSpPr>
        <p:spPr/>
        <p:txBody>
          <a:bodyPr/>
          <a:lstStyle/>
          <a:p>
            <a:r>
              <a:rPr lang="en-US" altLang="en-JO"/>
              <a:t>What is clustering for? </a:t>
            </a:r>
          </a:p>
        </p:txBody>
      </p:sp>
      <p:sp>
        <p:nvSpPr>
          <p:cNvPr id="757763" name="Rectangle 3">
            <a:extLst>
              <a:ext uri="{FF2B5EF4-FFF2-40B4-BE49-F238E27FC236}">
                <a16:creationId xmlns:a16="http://schemas.microsoft.com/office/drawing/2014/main" id="{F6FFEC29-6929-F5F3-DD6C-4A92DFDA41CB}"/>
              </a:ext>
            </a:extLst>
          </p:cNvPr>
          <p:cNvSpPr>
            <a:spLocks noGrp="1" noChangeArrowheads="1"/>
          </p:cNvSpPr>
          <p:nvPr>
            <p:ph type="body" idx="1"/>
          </p:nvPr>
        </p:nvSpPr>
        <p:spPr>
          <a:xfrm>
            <a:off x="230505" y="677896"/>
            <a:ext cx="4149090" cy="1846659"/>
          </a:xfrm>
        </p:spPr>
        <p:txBody>
          <a:bodyPr/>
          <a:lstStyle/>
          <a:p>
            <a:r>
              <a:rPr lang="en-US" altLang="en-JO" sz="1200" dirty="0">
                <a:latin typeface="+mn-lt"/>
              </a:rPr>
              <a:t>Let us see some real-life examples:</a:t>
            </a:r>
          </a:p>
          <a:p>
            <a:r>
              <a:rPr lang="en-US" altLang="en-JO" sz="1200" dirty="0">
                <a:solidFill>
                  <a:srgbClr val="3333CC"/>
                </a:solidFill>
                <a:latin typeface="+mn-lt"/>
              </a:rPr>
              <a:t>Example 1</a:t>
            </a:r>
            <a:r>
              <a:rPr lang="en-US" altLang="en-JO" sz="1200" dirty="0">
                <a:latin typeface="+mn-lt"/>
              </a:rPr>
              <a:t>: groups people of similar sizes together to make “small”, “medium” and “large” T-Shirts. </a:t>
            </a:r>
            <a:r>
              <a:rPr lang="en-US" altLang="en-JO" sz="1200" dirty="0">
                <a:latin typeface="+mn-lt"/>
                <a:sym typeface="Wingdings" pitchFamily="2" charset="2"/>
              </a:rPr>
              <a:t></a:t>
            </a:r>
            <a:endParaRPr lang="en-US" altLang="en-JO" sz="1200" dirty="0">
              <a:latin typeface="+mn-lt"/>
            </a:endParaRPr>
          </a:p>
          <a:p>
            <a:endParaRPr lang="en-US" altLang="en-JO" sz="1200" dirty="0">
              <a:latin typeface="+mn-lt"/>
            </a:endParaRPr>
          </a:p>
          <a:p>
            <a:pPr lvl="1"/>
            <a:r>
              <a:rPr lang="en-US" altLang="en-JO" sz="1200" dirty="0"/>
              <a:t>Tailor-made for each person: too expensive </a:t>
            </a:r>
            <a:r>
              <a:rPr lang="en-US" altLang="en-JO" sz="1200" dirty="0">
                <a:sym typeface="Wingdings" pitchFamily="2" charset="2"/>
              </a:rPr>
              <a:t></a:t>
            </a:r>
            <a:endParaRPr lang="en-US" altLang="en-JO" sz="1200" dirty="0"/>
          </a:p>
          <a:p>
            <a:pPr lvl="1"/>
            <a:r>
              <a:rPr lang="en-US" altLang="en-JO" sz="1200" dirty="0"/>
              <a:t>One-size-fits-all: does not fit all. </a:t>
            </a:r>
            <a:r>
              <a:rPr lang="en-US" altLang="en-JO" sz="1200" dirty="0">
                <a:sym typeface="Wingdings" pitchFamily="2" charset="2"/>
              </a:rPr>
              <a:t></a:t>
            </a:r>
            <a:endParaRPr lang="en-US" altLang="en-JO" sz="1200" dirty="0"/>
          </a:p>
          <a:p>
            <a:pPr lvl="1"/>
            <a:endParaRPr lang="en-US" altLang="en-JO" sz="1200" dirty="0"/>
          </a:p>
          <a:p>
            <a:r>
              <a:rPr lang="en-US" altLang="en-JO" sz="1200" dirty="0">
                <a:solidFill>
                  <a:srgbClr val="3333CC"/>
                </a:solidFill>
                <a:latin typeface="+mn-lt"/>
              </a:rPr>
              <a:t>Example 2</a:t>
            </a:r>
            <a:r>
              <a:rPr lang="en-US" altLang="en-JO" sz="1200" dirty="0">
                <a:latin typeface="+mn-lt"/>
              </a:rPr>
              <a:t>: In marketing, segment customers according to their similarities</a:t>
            </a:r>
          </a:p>
          <a:p>
            <a:pPr lvl="1"/>
            <a:r>
              <a:rPr lang="en-US" altLang="en-JO" sz="1200" dirty="0"/>
              <a:t>To do targeted marketing. </a:t>
            </a:r>
          </a:p>
        </p:txBody>
      </p:sp>
    </p:spTree>
    <p:extLst>
      <p:ext uri="{BB962C8B-B14F-4D97-AF65-F5344CB8AC3E}">
        <p14:creationId xmlns:p14="http://schemas.microsoft.com/office/powerpoint/2010/main" val="810772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A6884BB0-8EA4-E77B-6D7D-7418136659FB}"/>
              </a:ext>
            </a:extLst>
          </p:cNvPr>
          <p:cNvSpPr>
            <a:spLocks noGrp="1"/>
          </p:cNvSpPr>
          <p:nvPr>
            <p:ph type="ftr" sz="quarter" idx="10"/>
          </p:nvPr>
        </p:nvSpPr>
        <p:spPr bwMode="auto">
          <a:xfrm>
            <a:off x="457200" y="6248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r>
              <a:rPr lang="en-US" altLang="en-US"/>
              <a:t>Dr. Malak Abdullah</a:t>
            </a:r>
          </a:p>
        </p:txBody>
      </p:sp>
      <p:sp>
        <p:nvSpPr>
          <p:cNvPr id="758786" name="Rectangle 2">
            <a:extLst>
              <a:ext uri="{FF2B5EF4-FFF2-40B4-BE49-F238E27FC236}">
                <a16:creationId xmlns:a16="http://schemas.microsoft.com/office/drawing/2014/main" id="{A9215515-A40D-4602-A8CE-3300FA63E488}"/>
              </a:ext>
            </a:extLst>
          </p:cNvPr>
          <p:cNvSpPr>
            <a:spLocks noGrp="1" noChangeArrowheads="1"/>
          </p:cNvSpPr>
          <p:nvPr>
            <p:ph type="title"/>
          </p:nvPr>
        </p:nvSpPr>
        <p:spPr/>
        <p:txBody>
          <a:bodyPr/>
          <a:lstStyle/>
          <a:p>
            <a:r>
              <a:rPr lang="en-US" altLang="en-JO"/>
              <a:t>What is clustering for? (cont…)</a:t>
            </a:r>
          </a:p>
        </p:txBody>
      </p:sp>
      <p:sp>
        <p:nvSpPr>
          <p:cNvPr id="758787" name="Rectangle 3">
            <a:extLst>
              <a:ext uri="{FF2B5EF4-FFF2-40B4-BE49-F238E27FC236}">
                <a16:creationId xmlns:a16="http://schemas.microsoft.com/office/drawing/2014/main" id="{56EFB4BA-FF81-9B5B-8D8B-6AB01212586E}"/>
              </a:ext>
            </a:extLst>
          </p:cNvPr>
          <p:cNvSpPr>
            <a:spLocks noGrp="1" noChangeArrowheads="1"/>
          </p:cNvSpPr>
          <p:nvPr>
            <p:ph type="body" idx="1"/>
          </p:nvPr>
        </p:nvSpPr>
        <p:spPr>
          <a:xfrm>
            <a:off x="230505" y="605062"/>
            <a:ext cx="4149090" cy="2160591"/>
          </a:xfrm>
        </p:spPr>
        <p:txBody>
          <a:bodyPr/>
          <a:lstStyle/>
          <a:p>
            <a:pPr>
              <a:lnSpc>
                <a:spcPct val="90000"/>
              </a:lnSpc>
            </a:pPr>
            <a:r>
              <a:rPr lang="en-US" altLang="en-JO" sz="1200" dirty="0">
                <a:solidFill>
                  <a:srgbClr val="3333CC"/>
                </a:solidFill>
              </a:rPr>
              <a:t>Example 3</a:t>
            </a:r>
            <a:r>
              <a:rPr lang="en-US" altLang="en-JO" sz="1200" dirty="0"/>
              <a:t>: Given a collection of text documents, we want to organize them according to their content similarities,</a:t>
            </a:r>
          </a:p>
          <a:p>
            <a:pPr lvl="1">
              <a:lnSpc>
                <a:spcPct val="90000"/>
              </a:lnSpc>
            </a:pPr>
            <a:r>
              <a:rPr lang="en-US" altLang="en-JO" sz="1200" dirty="0"/>
              <a:t>To produce a topic hierarchy</a:t>
            </a:r>
          </a:p>
          <a:p>
            <a:pPr lvl="1">
              <a:lnSpc>
                <a:spcPct val="90000"/>
              </a:lnSpc>
            </a:pPr>
            <a:endParaRPr lang="en-US" altLang="en-JO" sz="1200" dirty="0"/>
          </a:p>
          <a:p>
            <a:pPr>
              <a:lnSpc>
                <a:spcPct val="90000"/>
              </a:lnSpc>
            </a:pPr>
            <a:r>
              <a:rPr lang="en-US" altLang="en-JO" sz="1200" dirty="0">
                <a:solidFill>
                  <a:srgbClr val="FF0000"/>
                </a:solidFill>
              </a:rPr>
              <a:t>In fact, clustering is one of the most utilized data mining techniques</a:t>
            </a:r>
            <a:r>
              <a:rPr lang="en-US" altLang="en-JO" sz="1200" dirty="0"/>
              <a:t>. </a:t>
            </a:r>
          </a:p>
          <a:p>
            <a:pPr>
              <a:lnSpc>
                <a:spcPct val="90000"/>
              </a:lnSpc>
            </a:pPr>
            <a:endParaRPr lang="en-US" altLang="en-JO" sz="1200" dirty="0"/>
          </a:p>
          <a:p>
            <a:pPr lvl="1">
              <a:lnSpc>
                <a:spcPct val="90000"/>
              </a:lnSpc>
            </a:pPr>
            <a:r>
              <a:rPr lang="en-US" altLang="ja-JP" sz="1200" dirty="0">
                <a:ea typeface="ＭＳ Ｐゴシック" panose="020B0600070205080204" pitchFamily="34" charset="-128"/>
              </a:rPr>
              <a:t>It has a long history and is used in almost every field, including medicine, psychology, botany, sociology, biology, archeology, marketing, insurance, and libraries</a:t>
            </a:r>
            <a:r>
              <a:rPr lang="en-US" altLang="zh-CN" sz="1200" dirty="0">
                <a:ea typeface="宋体" panose="02010600030101010101" pitchFamily="2" charset="-122"/>
              </a:rPr>
              <a:t>.</a:t>
            </a:r>
            <a:r>
              <a:rPr lang="en-US" altLang="ja-JP" sz="1200" dirty="0">
                <a:ea typeface="ＭＳ Ｐゴシック" panose="020B0600070205080204" pitchFamily="34" charset="-128"/>
              </a:rPr>
              <a:t> </a:t>
            </a:r>
          </a:p>
          <a:p>
            <a:pPr lvl="1">
              <a:lnSpc>
                <a:spcPct val="90000"/>
              </a:lnSpc>
            </a:pPr>
            <a:endParaRPr lang="en-US" altLang="ja-JP" sz="1200" dirty="0">
              <a:ea typeface="ＭＳ Ｐゴシック" panose="020B0600070205080204" pitchFamily="34" charset="-128"/>
            </a:endParaRPr>
          </a:p>
          <a:p>
            <a:pPr lvl="1">
              <a:lnSpc>
                <a:spcPct val="90000"/>
              </a:lnSpc>
            </a:pPr>
            <a:r>
              <a:rPr lang="en-US" altLang="ja-JP" sz="1200" dirty="0">
                <a:ea typeface="ＭＳ Ｐゴシック" panose="020B0600070205080204" pitchFamily="34" charset="-128"/>
              </a:rPr>
              <a:t>In recent years, due to the rapid increase of online documents, text clustering has become important. </a:t>
            </a:r>
            <a:endParaRPr lang="en-US" altLang="en-JO" sz="1200" dirty="0"/>
          </a:p>
        </p:txBody>
      </p:sp>
    </p:spTree>
    <p:extLst>
      <p:ext uri="{BB962C8B-B14F-4D97-AF65-F5344CB8AC3E}">
        <p14:creationId xmlns:p14="http://schemas.microsoft.com/office/powerpoint/2010/main" val="2974048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47AD0-FA90-3745-B5A2-76DE2F5558B6}"/>
              </a:ext>
            </a:extLst>
          </p:cNvPr>
          <p:cNvSpPr>
            <a:spLocks noGrp="1"/>
          </p:cNvSpPr>
          <p:nvPr>
            <p:ph type="title"/>
          </p:nvPr>
        </p:nvSpPr>
        <p:spPr>
          <a:xfrm>
            <a:off x="213806" y="211465"/>
            <a:ext cx="3394075" cy="215444"/>
          </a:xfrm>
        </p:spPr>
        <p:txBody>
          <a:bodyPr/>
          <a:lstStyle/>
          <a:p>
            <a:r>
              <a:rPr lang="en-US" dirty="0"/>
              <a:t>Clustering Algorithm</a:t>
            </a:r>
          </a:p>
        </p:txBody>
      </p:sp>
      <p:sp>
        <p:nvSpPr>
          <p:cNvPr id="3" name="Content Placeholder 2">
            <a:extLst>
              <a:ext uri="{FF2B5EF4-FFF2-40B4-BE49-F238E27FC236}">
                <a16:creationId xmlns:a16="http://schemas.microsoft.com/office/drawing/2014/main" id="{06B6ACBE-974C-E541-889C-2191D8CC367E}"/>
              </a:ext>
            </a:extLst>
          </p:cNvPr>
          <p:cNvSpPr>
            <a:spLocks noGrp="1"/>
          </p:cNvSpPr>
          <p:nvPr>
            <p:ph idx="1"/>
          </p:nvPr>
        </p:nvSpPr>
        <p:spPr>
          <a:xfrm>
            <a:off x="233742" y="511175"/>
            <a:ext cx="4204907" cy="1752600"/>
          </a:xfrm>
        </p:spPr>
        <p:txBody>
          <a:bodyPr/>
          <a:lstStyle/>
          <a:p>
            <a:r>
              <a:rPr lang="en-US" dirty="0"/>
              <a:t>There is no universal definition of what a cluster is: it really depends on the context, and different algorithms will capture different kinds of clusters. For example, some algorithms look for instances centered around a particular point, called a </a:t>
            </a:r>
            <a:r>
              <a:rPr lang="en-US" b="1" u="sng" dirty="0"/>
              <a:t>centroid</a:t>
            </a:r>
            <a:r>
              <a:rPr lang="en-US" dirty="0"/>
              <a:t>. Others look for continuous regions of densely packed instances: these clusters can take on any shape. Some algorithms are hierarchical, looking for clusters of clusters. And the list goes on.</a:t>
            </a:r>
          </a:p>
          <a:p>
            <a:endParaRPr lang="en-US" dirty="0"/>
          </a:p>
          <a:p>
            <a:r>
              <a:rPr lang="en-US" dirty="0"/>
              <a:t>In this class we will look at clustering </a:t>
            </a:r>
            <a:r>
              <a:rPr lang="en-US" b="1" u="sng" dirty="0"/>
              <a:t>algorithms K-Means</a:t>
            </a:r>
          </a:p>
          <a:p>
            <a:endParaRPr lang="en-US" dirty="0"/>
          </a:p>
        </p:txBody>
      </p:sp>
      <p:sp>
        <p:nvSpPr>
          <p:cNvPr id="5" name="Footer Placeholder 4">
            <a:extLst>
              <a:ext uri="{FF2B5EF4-FFF2-40B4-BE49-F238E27FC236}">
                <a16:creationId xmlns:a16="http://schemas.microsoft.com/office/drawing/2014/main" id="{B47D214B-5D82-FF45-B52E-62B1B0BDF4D1}"/>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7" name="Picture 6">
            <a:extLst>
              <a:ext uri="{FF2B5EF4-FFF2-40B4-BE49-F238E27FC236}">
                <a16:creationId xmlns:a16="http://schemas.microsoft.com/office/drawing/2014/main" id="{50600EBF-4EB8-D74D-A7C3-1050BE114D86}"/>
              </a:ext>
            </a:extLst>
          </p:cNvPr>
          <p:cNvPicPr>
            <a:picLocks noChangeAspect="1"/>
          </p:cNvPicPr>
          <p:nvPr/>
        </p:nvPicPr>
        <p:blipFill>
          <a:blip r:embed="rId2"/>
          <a:stretch>
            <a:fillRect/>
          </a:stretch>
        </p:blipFill>
        <p:spPr>
          <a:xfrm>
            <a:off x="1009650" y="2077551"/>
            <a:ext cx="2785269" cy="1171734"/>
          </a:xfrm>
          <a:prstGeom prst="rect">
            <a:avLst/>
          </a:prstGeom>
        </p:spPr>
      </p:pic>
    </p:spTree>
    <p:extLst>
      <p:ext uri="{BB962C8B-B14F-4D97-AF65-F5344CB8AC3E}">
        <p14:creationId xmlns:p14="http://schemas.microsoft.com/office/powerpoint/2010/main" val="944883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A7FA5-121D-4E40-ACF2-818CF11A2227}"/>
              </a:ext>
            </a:extLst>
          </p:cNvPr>
          <p:cNvSpPr>
            <a:spLocks noGrp="1"/>
          </p:cNvSpPr>
          <p:nvPr>
            <p:ph type="title"/>
          </p:nvPr>
        </p:nvSpPr>
        <p:spPr>
          <a:xfrm>
            <a:off x="247650" y="155572"/>
            <a:ext cx="3394075" cy="215444"/>
          </a:xfrm>
        </p:spPr>
        <p:txBody>
          <a:bodyPr/>
          <a:lstStyle/>
          <a:p>
            <a:r>
              <a:rPr lang="en-US" b="1" dirty="0"/>
              <a:t>K-Means</a:t>
            </a:r>
          </a:p>
        </p:txBody>
      </p:sp>
      <p:sp>
        <p:nvSpPr>
          <p:cNvPr id="5" name="Footer Placeholder 4">
            <a:extLst>
              <a:ext uri="{FF2B5EF4-FFF2-40B4-BE49-F238E27FC236}">
                <a16:creationId xmlns:a16="http://schemas.microsoft.com/office/drawing/2014/main" id="{4A0959B0-2F4E-D94B-8063-00B922F6BD8F}"/>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8" name="Picture 7">
            <a:extLst>
              <a:ext uri="{FF2B5EF4-FFF2-40B4-BE49-F238E27FC236}">
                <a16:creationId xmlns:a16="http://schemas.microsoft.com/office/drawing/2014/main" id="{F298B858-561A-EB4B-A88D-C0324F1BA8A8}"/>
              </a:ext>
            </a:extLst>
          </p:cNvPr>
          <p:cNvPicPr>
            <a:picLocks noChangeAspect="1"/>
          </p:cNvPicPr>
          <p:nvPr/>
        </p:nvPicPr>
        <p:blipFill>
          <a:blip r:embed="rId2"/>
          <a:stretch>
            <a:fillRect/>
          </a:stretch>
        </p:blipFill>
        <p:spPr>
          <a:xfrm>
            <a:off x="1230490" y="138316"/>
            <a:ext cx="2979560" cy="1196918"/>
          </a:xfrm>
          <a:prstGeom prst="rect">
            <a:avLst/>
          </a:prstGeom>
        </p:spPr>
      </p:pic>
      <p:pic>
        <p:nvPicPr>
          <p:cNvPr id="9" name="Picture 8">
            <a:extLst>
              <a:ext uri="{FF2B5EF4-FFF2-40B4-BE49-F238E27FC236}">
                <a16:creationId xmlns:a16="http://schemas.microsoft.com/office/drawing/2014/main" id="{65F4F6D8-2421-534A-9D66-59A5FBD430BF}"/>
              </a:ext>
            </a:extLst>
          </p:cNvPr>
          <p:cNvPicPr>
            <a:picLocks noChangeAspect="1"/>
          </p:cNvPicPr>
          <p:nvPr/>
        </p:nvPicPr>
        <p:blipFill>
          <a:blip r:embed="rId3"/>
          <a:stretch>
            <a:fillRect/>
          </a:stretch>
        </p:blipFill>
        <p:spPr>
          <a:xfrm>
            <a:off x="247649" y="1436865"/>
            <a:ext cx="4224087" cy="1131710"/>
          </a:xfrm>
          <a:prstGeom prst="rect">
            <a:avLst/>
          </a:prstGeom>
        </p:spPr>
      </p:pic>
      <p:pic>
        <p:nvPicPr>
          <p:cNvPr id="12" name="Picture 11">
            <a:extLst>
              <a:ext uri="{FF2B5EF4-FFF2-40B4-BE49-F238E27FC236}">
                <a16:creationId xmlns:a16="http://schemas.microsoft.com/office/drawing/2014/main" id="{F6B22138-7EDB-214A-B130-A1AEA6DFEE70}"/>
              </a:ext>
            </a:extLst>
          </p:cNvPr>
          <p:cNvPicPr>
            <a:picLocks noChangeAspect="1"/>
          </p:cNvPicPr>
          <p:nvPr/>
        </p:nvPicPr>
        <p:blipFill>
          <a:blip r:embed="rId4"/>
          <a:stretch>
            <a:fillRect/>
          </a:stretch>
        </p:blipFill>
        <p:spPr>
          <a:xfrm>
            <a:off x="138364" y="2568575"/>
            <a:ext cx="2526634" cy="762000"/>
          </a:xfrm>
          <a:prstGeom prst="rect">
            <a:avLst/>
          </a:prstGeom>
        </p:spPr>
      </p:pic>
      <p:pic>
        <p:nvPicPr>
          <p:cNvPr id="13" name="Picture 12">
            <a:extLst>
              <a:ext uri="{FF2B5EF4-FFF2-40B4-BE49-F238E27FC236}">
                <a16:creationId xmlns:a16="http://schemas.microsoft.com/office/drawing/2014/main" id="{6EBF28B0-44D0-204A-AFC8-D806146B716A}"/>
              </a:ext>
            </a:extLst>
          </p:cNvPr>
          <p:cNvPicPr>
            <a:picLocks noChangeAspect="1"/>
          </p:cNvPicPr>
          <p:nvPr/>
        </p:nvPicPr>
        <p:blipFill>
          <a:blip r:embed="rId5"/>
          <a:stretch>
            <a:fillRect/>
          </a:stretch>
        </p:blipFill>
        <p:spPr>
          <a:xfrm>
            <a:off x="2748900" y="2659325"/>
            <a:ext cx="1868626" cy="747450"/>
          </a:xfrm>
          <a:prstGeom prst="rect">
            <a:avLst/>
          </a:prstGeom>
        </p:spPr>
      </p:pic>
    </p:spTree>
    <p:extLst>
      <p:ext uri="{BB962C8B-B14F-4D97-AF65-F5344CB8AC3E}">
        <p14:creationId xmlns:p14="http://schemas.microsoft.com/office/powerpoint/2010/main" val="713306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4238BB19-9AF3-CEF4-EDEB-1266BA7F7101}"/>
              </a:ext>
            </a:extLst>
          </p:cNvPr>
          <p:cNvSpPr>
            <a:spLocks noGrp="1"/>
          </p:cNvSpPr>
          <p:nvPr>
            <p:ph type="ftr" sz="quarter" idx="10"/>
          </p:nvPr>
        </p:nvSpPr>
        <p:spPr bwMode="auto">
          <a:xfrm>
            <a:off x="457200" y="6248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r>
              <a:rPr lang="en-US" altLang="en-US"/>
              <a:t>Dr. Malak Abdullah</a:t>
            </a:r>
          </a:p>
        </p:txBody>
      </p:sp>
      <p:sp>
        <p:nvSpPr>
          <p:cNvPr id="760834" name="Rectangle 2">
            <a:extLst>
              <a:ext uri="{FF2B5EF4-FFF2-40B4-BE49-F238E27FC236}">
                <a16:creationId xmlns:a16="http://schemas.microsoft.com/office/drawing/2014/main" id="{BBB915F8-4958-1DB6-9060-CEEC5DE4425A}"/>
              </a:ext>
            </a:extLst>
          </p:cNvPr>
          <p:cNvSpPr>
            <a:spLocks noGrp="1" noChangeArrowheads="1"/>
          </p:cNvSpPr>
          <p:nvPr>
            <p:ph type="title"/>
          </p:nvPr>
        </p:nvSpPr>
        <p:spPr/>
        <p:txBody>
          <a:bodyPr/>
          <a:lstStyle/>
          <a:p>
            <a:r>
              <a:rPr lang="en-US" altLang="en-JO"/>
              <a:t>K-means algorithm</a:t>
            </a:r>
          </a:p>
        </p:txBody>
      </p:sp>
      <p:sp>
        <p:nvSpPr>
          <p:cNvPr id="760835" name="Rectangle 3">
            <a:extLst>
              <a:ext uri="{FF2B5EF4-FFF2-40B4-BE49-F238E27FC236}">
                <a16:creationId xmlns:a16="http://schemas.microsoft.com/office/drawing/2014/main" id="{3FFE1995-CC91-BCB1-6F61-18266DFBB282}"/>
              </a:ext>
            </a:extLst>
          </p:cNvPr>
          <p:cNvSpPr>
            <a:spLocks noGrp="1" noChangeArrowheads="1"/>
          </p:cNvSpPr>
          <p:nvPr>
            <p:ph type="body" idx="1"/>
          </p:nvPr>
        </p:nvSpPr>
        <p:spPr>
          <a:xfrm>
            <a:off x="230505" y="677896"/>
            <a:ext cx="4149090" cy="1292662"/>
          </a:xfrm>
        </p:spPr>
        <p:txBody>
          <a:bodyPr/>
          <a:lstStyle/>
          <a:p>
            <a:r>
              <a:rPr lang="en-US" altLang="en-JO" sz="1200" dirty="0"/>
              <a:t>Given </a:t>
            </a:r>
            <a:r>
              <a:rPr lang="en-US" altLang="en-JO" sz="1200" i="1" dirty="0"/>
              <a:t>k</a:t>
            </a:r>
            <a:r>
              <a:rPr lang="en-US" altLang="en-JO" sz="1200" dirty="0"/>
              <a:t>, the </a:t>
            </a:r>
            <a:r>
              <a:rPr lang="en-US" altLang="en-JO" sz="1200" i="1" dirty="0"/>
              <a:t>k-means</a:t>
            </a:r>
            <a:r>
              <a:rPr lang="en-US" altLang="en-JO" sz="1200" dirty="0"/>
              <a:t> algorithm works as follows: </a:t>
            </a:r>
          </a:p>
          <a:p>
            <a:pPr lvl="1">
              <a:buSzTx/>
              <a:buFont typeface="Wingdings" pitchFamily="2" charset="2"/>
              <a:buAutoNum type="arabicParenR"/>
            </a:pPr>
            <a:r>
              <a:rPr lang="en-US" altLang="en-JO" sz="1200" dirty="0"/>
              <a:t>Randomly choose </a:t>
            </a:r>
            <a:r>
              <a:rPr lang="en-US" altLang="en-JO" sz="1200" i="1" dirty="0"/>
              <a:t>k</a:t>
            </a:r>
            <a:r>
              <a:rPr lang="en-US" altLang="en-JO" sz="1200" dirty="0"/>
              <a:t> data points (</a:t>
            </a:r>
            <a:r>
              <a:rPr lang="en-US" altLang="en-JO" sz="1200" dirty="0">
                <a:solidFill>
                  <a:srgbClr val="3333CC"/>
                </a:solidFill>
              </a:rPr>
              <a:t>seeds</a:t>
            </a:r>
            <a:r>
              <a:rPr lang="en-US" altLang="en-JO" sz="1200" dirty="0"/>
              <a:t>) to be the initial </a:t>
            </a:r>
            <a:r>
              <a:rPr lang="en-US" altLang="en-JO" sz="1200" dirty="0">
                <a:solidFill>
                  <a:srgbClr val="FF0000"/>
                </a:solidFill>
              </a:rPr>
              <a:t>centroids</a:t>
            </a:r>
            <a:r>
              <a:rPr lang="en-US" altLang="en-JO" sz="1200" dirty="0"/>
              <a:t>, cluster centers</a:t>
            </a:r>
          </a:p>
          <a:p>
            <a:pPr lvl="1">
              <a:buSzTx/>
              <a:buFont typeface="Wingdings" pitchFamily="2" charset="2"/>
              <a:buAutoNum type="arabicParenR"/>
            </a:pPr>
            <a:r>
              <a:rPr lang="en-US" altLang="en-JO" sz="1200" dirty="0">
                <a:solidFill>
                  <a:srgbClr val="000000"/>
                </a:solidFill>
              </a:rPr>
              <a:t>Assign each data point to the closest </a:t>
            </a:r>
            <a:r>
              <a:rPr lang="en-US" altLang="en-JO" sz="1200" dirty="0">
                <a:solidFill>
                  <a:srgbClr val="FF0000"/>
                </a:solidFill>
              </a:rPr>
              <a:t>centroid</a:t>
            </a:r>
          </a:p>
          <a:p>
            <a:pPr lvl="1">
              <a:buSzTx/>
              <a:buFont typeface="Wingdings" pitchFamily="2" charset="2"/>
              <a:buAutoNum type="arabicParenR"/>
            </a:pPr>
            <a:r>
              <a:rPr lang="en-US" altLang="en-JO" sz="1200" dirty="0"/>
              <a:t>Re-compute the </a:t>
            </a:r>
            <a:r>
              <a:rPr lang="en-US" altLang="en-JO" sz="1200" dirty="0">
                <a:solidFill>
                  <a:srgbClr val="FF0000"/>
                </a:solidFill>
              </a:rPr>
              <a:t>centroids</a:t>
            </a:r>
            <a:r>
              <a:rPr lang="en-US" altLang="en-JO" sz="1200" dirty="0"/>
              <a:t> using the current cluster memberships.</a:t>
            </a:r>
          </a:p>
          <a:p>
            <a:pPr lvl="1">
              <a:buSzTx/>
              <a:buFont typeface="Wingdings" pitchFamily="2" charset="2"/>
              <a:buAutoNum type="arabicParenR"/>
            </a:pPr>
            <a:r>
              <a:rPr lang="en-US" altLang="en-JO" sz="1200" dirty="0"/>
              <a:t>If a convergence criterion is not met, go to </a:t>
            </a:r>
            <a:r>
              <a:rPr lang="en-US" altLang="en-JO" sz="1200" dirty="0">
                <a:solidFill>
                  <a:srgbClr val="3333CC"/>
                </a:solidFill>
              </a:rPr>
              <a:t>2).</a:t>
            </a:r>
          </a:p>
        </p:txBody>
      </p:sp>
    </p:spTree>
    <p:extLst>
      <p:ext uri="{BB962C8B-B14F-4D97-AF65-F5344CB8AC3E}">
        <p14:creationId xmlns:p14="http://schemas.microsoft.com/office/powerpoint/2010/main" val="2798264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D77D4-A276-3A46-98F0-130F850FB1B7}"/>
              </a:ext>
            </a:extLst>
          </p:cNvPr>
          <p:cNvSpPr>
            <a:spLocks noGrp="1"/>
          </p:cNvSpPr>
          <p:nvPr>
            <p:ph type="title"/>
          </p:nvPr>
        </p:nvSpPr>
        <p:spPr>
          <a:xfrm>
            <a:off x="284278" y="211465"/>
            <a:ext cx="3716286" cy="215444"/>
          </a:xfrm>
        </p:spPr>
        <p:txBody>
          <a:bodyPr/>
          <a:lstStyle/>
          <a:p>
            <a:r>
              <a:rPr lang="en-US" b="1" dirty="0"/>
              <a:t>How does Clustering work?</a:t>
            </a:r>
          </a:p>
        </p:txBody>
      </p:sp>
      <p:sp>
        <p:nvSpPr>
          <p:cNvPr id="3" name="Content Placeholder 2">
            <a:extLst>
              <a:ext uri="{FF2B5EF4-FFF2-40B4-BE49-F238E27FC236}">
                <a16:creationId xmlns:a16="http://schemas.microsoft.com/office/drawing/2014/main" id="{D90FBA27-7C8C-A442-A2ED-11015290B2AD}"/>
              </a:ext>
            </a:extLst>
          </p:cNvPr>
          <p:cNvSpPr>
            <a:spLocks noGrp="1"/>
          </p:cNvSpPr>
          <p:nvPr>
            <p:ph idx="1"/>
          </p:nvPr>
        </p:nvSpPr>
        <p:spPr>
          <a:xfrm>
            <a:off x="284277" y="520656"/>
            <a:ext cx="4307279" cy="1891394"/>
          </a:xfrm>
        </p:spPr>
        <p:txBody>
          <a:bodyPr>
            <a:normAutofit/>
          </a:bodyPr>
          <a:lstStyle/>
          <a:p>
            <a:r>
              <a:rPr lang="en-US" sz="1050" dirty="0"/>
              <a:t>start by placing the centroids randomly (e.g., by picking k instances at random and using their locations as centroids). Then label the instances, update the centroids, label the instances, update the centroids, and so on until the centroids stop moving. The algorithm is guaranteed to converge in a finite number of steps (usually quite small), it will not oscillate forever2. You can see the algorithm in action in Figure 9-4</a:t>
            </a:r>
          </a:p>
          <a:p>
            <a:endParaRPr lang="en-US" sz="1050" dirty="0"/>
          </a:p>
        </p:txBody>
      </p:sp>
      <p:sp>
        <p:nvSpPr>
          <p:cNvPr id="5" name="Footer Placeholder 4">
            <a:extLst>
              <a:ext uri="{FF2B5EF4-FFF2-40B4-BE49-F238E27FC236}">
                <a16:creationId xmlns:a16="http://schemas.microsoft.com/office/drawing/2014/main" id="{8BFF907C-8477-4A46-A87F-50F0A58B6946}"/>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7" name="Picture 6">
            <a:extLst>
              <a:ext uri="{FF2B5EF4-FFF2-40B4-BE49-F238E27FC236}">
                <a16:creationId xmlns:a16="http://schemas.microsoft.com/office/drawing/2014/main" id="{F12E4F1B-4DFA-A040-84D0-C14FFD7B19D9}"/>
              </a:ext>
            </a:extLst>
          </p:cNvPr>
          <p:cNvPicPr>
            <a:picLocks noChangeAspect="1"/>
          </p:cNvPicPr>
          <p:nvPr/>
        </p:nvPicPr>
        <p:blipFill>
          <a:blip r:embed="rId2"/>
          <a:stretch>
            <a:fillRect/>
          </a:stretch>
        </p:blipFill>
        <p:spPr>
          <a:xfrm>
            <a:off x="996422" y="1480332"/>
            <a:ext cx="3119399" cy="2002643"/>
          </a:xfrm>
          <a:prstGeom prst="rect">
            <a:avLst/>
          </a:prstGeom>
        </p:spPr>
      </p:pic>
    </p:spTree>
    <p:extLst>
      <p:ext uri="{BB962C8B-B14F-4D97-AF65-F5344CB8AC3E}">
        <p14:creationId xmlns:p14="http://schemas.microsoft.com/office/powerpoint/2010/main" val="4111868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D23AF729-CC36-2501-384C-89D38592DEF4}"/>
              </a:ext>
            </a:extLst>
          </p:cNvPr>
          <p:cNvSpPr>
            <a:spLocks noGrp="1"/>
          </p:cNvSpPr>
          <p:nvPr>
            <p:ph type="ftr" sz="quarter" idx="10"/>
          </p:nvPr>
        </p:nvSpPr>
        <p:spPr bwMode="auto">
          <a:xfrm>
            <a:off x="457200" y="6248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r>
              <a:rPr lang="en-US" altLang="en-US"/>
              <a:t>Dr. Malak Abdullah</a:t>
            </a:r>
          </a:p>
        </p:txBody>
      </p:sp>
      <p:sp>
        <p:nvSpPr>
          <p:cNvPr id="775170" name="Rectangle 2">
            <a:extLst>
              <a:ext uri="{FF2B5EF4-FFF2-40B4-BE49-F238E27FC236}">
                <a16:creationId xmlns:a16="http://schemas.microsoft.com/office/drawing/2014/main" id="{F90592A5-D993-A53B-872A-255B8FC3BAF1}"/>
              </a:ext>
            </a:extLst>
          </p:cNvPr>
          <p:cNvSpPr>
            <a:spLocks noGrp="1" noChangeArrowheads="1"/>
          </p:cNvSpPr>
          <p:nvPr>
            <p:ph type="title"/>
          </p:nvPr>
        </p:nvSpPr>
        <p:spPr/>
        <p:txBody>
          <a:bodyPr/>
          <a:lstStyle/>
          <a:p>
            <a:r>
              <a:rPr lang="en-US" altLang="en-JO"/>
              <a:t>An example</a:t>
            </a:r>
          </a:p>
        </p:txBody>
      </p:sp>
      <p:pic>
        <p:nvPicPr>
          <p:cNvPr id="775172" name="Picture 4">
            <a:extLst>
              <a:ext uri="{FF2B5EF4-FFF2-40B4-BE49-F238E27FC236}">
                <a16:creationId xmlns:a16="http://schemas.microsoft.com/office/drawing/2014/main" id="{5892E6D7-8071-7E19-1E06-A834802C411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71324" y="593858"/>
            <a:ext cx="4030636" cy="2402694"/>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775174" name="Text Box 6">
            <a:extLst>
              <a:ext uri="{FF2B5EF4-FFF2-40B4-BE49-F238E27FC236}">
                <a16:creationId xmlns:a16="http://schemas.microsoft.com/office/drawing/2014/main" id="{1D879669-C298-EEFC-8BC3-E46DD281402D}"/>
              </a:ext>
            </a:extLst>
          </p:cNvPr>
          <p:cNvSpPr txBox="1">
            <a:spLocks noChangeArrowheads="1"/>
          </p:cNvSpPr>
          <p:nvPr/>
        </p:nvSpPr>
        <p:spPr bwMode="auto">
          <a:xfrm>
            <a:off x="1125312" y="2184182"/>
            <a:ext cx="326549" cy="340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buFont typeface="Wingdings" pitchFamily="2" charset="2"/>
              <a:buNone/>
            </a:pPr>
            <a:r>
              <a:rPr lang="en-US" altLang="en-JO" sz="1613"/>
              <a:t>+</a:t>
            </a:r>
          </a:p>
        </p:txBody>
      </p:sp>
      <p:sp>
        <p:nvSpPr>
          <p:cNvPr id="775175" name="Text Box 7">
            <a:extLst>
              <a:ext uri="{FF2B5EF4-FFF2-40B4-BE49-F238E27FC236}">
                <a16:creationId xmlns:a16="http://schemas.microsoft.com/office/drawing/2014/main" id="{B6686F50-0E8F-CC74-C6C3-942A4DE7E76A}"/>
              </a:ext>
            </a:extLst>
          </p:cNvPr>
          <p:cNvSpPr txBox="1">
            <a:spLocks noChangeArrowheads="1"/>
          </p:cNvSpPr>
          <p:nvPr/>
        </p:nvSpPr>
        <p:spPr bwMode="auto">
          <a:xfrm>
            <a:off x="798764" y="2020908"/>
            <a:ext cx="326549" cy="340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buFont typeface="Wingdings" pitchFamily="2" charset="2"/>
              <a:buNone/>
            </a:pPr>
            <a:r>
              <a:rPr lang="en-US" altLang="en-JO" sz="1613"/>
              <a:t>+</a:t>
            </a:r>
          </a:p>
        </p:txBody>
      </p:sp>
    </p:spTree>
    <p:extLst>
      <p:ext uri="{BB962C8B-B14F-4D97-AF65-F5344CB8AC3E}">
        <p14:creationId xmlns:p14="http://schemas.microsoft.com/office/powerpoint/2010/main" val="36542299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A80494EB-36AE-5048-99E1-61E71B2EEF59}"/>
              </a:ext>
            </a:extLst>
          </p:cNvPr>
          <p:cNvSpPr>
            <a:spLocks noGrp="1"/>
          </p:cNvSpPr>
          <p:nvPr>
            <p:ph type="ftr" sz="quarter" idx="10"/>
          </p:nvPr>
        </p:nvSpPr>
        <p:spPr bwMode="auto">
          <a:xfrm>
            <a:off x="457200" y="6248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r>
              <a:rPr lang="en-US" altLang="en-US"/>
              <a:t>Dr. Malak Abdullah</a:t>
            </a:r>
          </a:p>
        </p:txBody>
      </p:sp>
      <p:sp>
        <p:nvSpPr>
          <p:cNvPr id="777218" name="Rectangle 2">
            <a:extLst>
              <a:ext uri="{FF2B5EF4-FFF2-40B4-BE49-F238E27FC236}">
                <a16:creationId xmlns:a16="http://schemas.microsoft.com/office/drawing/2014/main" id="{5A15B901-7329-CFED-578E-3409A3641BB0}"/>
              </a:ext>
            </a:extLst>
          </p:cNvPr>
          <p:cNvSpPr>
            <a:spLocks noGrp="1" noChangeArrowheads="1"/>
          </p:cNvSpPr>
          <p:nvPr>
            <p:ph type="title"/>
          </p:nvPr>
        </p:nvSpPr>
        <p:spPr/>
        <p:txBody>
          <a:bodyPr/>
          <a:lstStyle/>
          <a:p>
            <a:r>
              <a:rPr lang="en-US" altLang="en-JO"/>
              <a:t>An example (cont …)</a:t>
            </a:r>
          </a:p>
        </p:txBody>
      </p:sp>
      <p:pic>
        <p:nvPicPr>
          <p:cNvPr id="777220" name="Picture 4">
            <a:extLst>
              <a:ext uri="{FF2B5EF4-FFF2-40B4-BE49-F238E27FC236}">
                <a16:creationId xmlns:a16="http://schemas.microsoft.com/office/drawing/2014/main" id="{8CC6F0EF-F1E1-2C7E-04B3-22B03DFCED0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253716" y="623471"/>
            <a:ext cx="4029835" cy="2441912"/>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4135569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2A2EA-4084-1641-8E56-BCAED3EC451A}"/>
              </a:ext>
            </a:extLst>
          </p:cNvPr>
          <p:cNvSpPr>
            <a:spLocks noGrp="1"/>
          </p:cNvSpPr>
          <p:nvPr>
            <p:ph type="title"/>
          </p:nvPr>
        </p:nvSpPr>
        <p:spPr>
          <a:xfrm>
            <a:off x="152082" y="211465"/>
            <a:ext cx="3394075" cy="215444"/>
          </a:xfrm>
        </p:spPr>
        <p:txBody>
          <a:bodyPr/>
          <a:lstStyle/>
          <a:p>
            <a:r>
              <a:rPr lang="en-US" b="1" dirty="0"/>
              <a:t>Not the right solution</a:t>
            </a:r>
          </a:p>
        </p:txBody>
      </p:sp>
      <p:sp>
        <p:nvSpPr>
          <p:cNvPr id="3" name="Content Placeholder 2">
            <a:extLst>
              <a:ext uri="{FF2B5EF4-FFF2-40B4-BE49-F238E27FC236}">
                <a16:creationId xmlns:a16="http://schemas.microsoft.com/office/drawing/2014/main" id="{472F10B9-294E-D94B-85FC-473C1A490B62}"/>
              </a:ext>
            </a:extLst>
          </p:cNvPr>
          <p:cNvSpPr>
            <a:spLocks noGrp="1"/>
          </p:cNvSpPr>
          <p:nvPr>
            <p:ph idx="1"/>
          </p:nvPr>
        </p:nvSpPr>
        <p:spPr>
          <a:xfrm>
            <a:off x="118855" y="663575"/>
            <a:ext cx="4400196" cy="2585710"/>
          </a:xfrm>
        </p:spPr>
        <p:txBody>
          <a:bodyPr>
            <a:normAutofit/>
          </a:bodyPr>
          <a:lstStyle/>
          <a:p>
            <a:r>
              <a:rPr lang="en-US" dirty="0"/>
              <a:t>Unfortunately, although the algorithm is guaranteed to converge, it may not converge to the right solution (i.e., it may converge to a local optimum): this depends on the </a:t>
            </a:r>
            <a:r>
              <a:rPr lang="en-US" b="1" dirty="0"/>
              <a:t>centroid initialization</a:t>
            </a:r>
            <a:r>
              <a:rPr lang="en-US" dirty="0"/>
              <a:t>. For example, Figure 9-5 shows two sub-optimal solutions that the algorithm can converge to if you are not lucky with the random initialization step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So, we need </a:t>
            </a:r>
            <a:r>
              <a:rPr lang="en-US" dirty="0">
                <a:solidFill>
                  <a:srgbClr val="FF0000"/>
                </a:solidFill>
              </a:rPr>
              <a:t>Centroid Initialization Methods</a:t>
            </a:r>
            <a:r>
              <a:rPr lang="en-US" dirty="0"/>
              <a:t>.</a:t>
            </a:r>
          </a:p>
        </p:txBody>
      </p:sp>
      <p:sp>
        <p:nvSpPr>
          <p:cNvPr id="5" name="Footer Placeholder 4">
            <a:extLst>
              <a:ext uri="{FF2B5EF4-FFF2-40B4-BE49-F238E27FC236}">
                <a16:creationId xmlns:a16="http://schemas.microsoft.com/office/drawing/2014/main" id="{5164F39C-D6A4-EE41-B46E-0BFFBA935A9F}"/>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7" name="Picture 6">
            <a:extLst>
              <a:ext uri="{FF2B5EF4-FFF2-40B4-BE49-F238E27FC236}">
                <a16:creationId xmlns:a16="http://schemas.microsoft.com/office/drawing/2014/main" id="{1DEF0567-8037-0545-80AF-956BC3B287E3}"/>
              </a:ext>
            </a:extLst>
          </p:cNvPr>
          <p:cNvPicPr>
            <a:picLocks noChangeAspect="1"/>
          </p:cNvPicPr>
          <p:nvPr/>
        </p:nvPicPr>
        <p:blipFill>
          <a:blip r:embed="rId2"/>
          <a:stretch>
            <a:fillRect/>
          </a:stretch>
        </p:blipFill>
        <p:spPr>
          <a:xfrm>
            <a:off x="569542" y="1577975"/>
            <a:ext cx="3649580" cy="1066800"/>
          </a:xfrm>
          <a:prstGeom prst="rect">
            <a:avLst/>
          </a:prstGeom>
        </p:spPr>
      </p:pic>
    </p:spTree>
    <p:extLst>
      <p:ext uri="{BB962C8B-B14F-4D97-AF65-F5344CB8AC3E}">
        <p14:creationId xmlns:p14="http://schemas.microsoft.com/office/powerpoint/2010/main" val="1580578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5566-3CFB-A84E-9DDA-B51BDA9C3FA6}"/>
              </a:ext>
            </a:extLst>
          </p:cNvPr>
          <p:cNvSpPr>
            <a:spLocks noGrp="1"/>
          </p:cNvSpPr>
          <p:nvPr>
            <p:ph type="title"/>
          </p:nvPr>
        </p:nvSpPr>
        <p:spPr>
          <a:xfrm>
            <a:off x="286280" y="186911"/>
            <a:ext cx="3394075" cy="215444"/>
          </a:xfrm>
        </p:spPr>
        <p:txBody>
          <a:bodyPr/>
          <a:lstStyle/>
          <a:p>
            <a:r>
              <a:rPr lang="en-US" b="1" dirty="0"/>
              <a:t>Centroid Initialization Methods</a:t>
            </a:r>
          </a:p>
        </p:txBody>
      </p:sp>
      <p:pic>
        <p:nvPicPr>
          <p:cNvPr id="7" name="Content Placeholder 6">
            <a:extLst>
              <a:ext uri="{FF2B5EF4-FFF2-40B4-BE49-F238E27FC236}">
                <a16:creationId xmlns:a16="http://schemas.microsoft.com/office/drawing/2014/main" id="{D134FC99-B5CA-2346-AB63-378B0952B933}"/>
              </a:ext>
            </a:extLst>
          </p:cNvPr>
          <p:cNvPicPr>
            <a:picLocks noGrp="1" noChangeAspect="1"/>
          </p:cNvPicPr>
          <p:nvPr>
            <p:ph idx="1"/>
          </p:nvPr>
        </p:nvPicPr>
        <p:blipFill>
          <a:blip r:embed="rId2"/>
          <a:stretch>
            <a:fillRect/>
          </a:stretch>
        </p:blipFill>
        <p:spPr>
          <a:xfrm>
            <a:off x="254825" y="483517"/>
            <a:ext cx="3846877" cy="728675"/>
          </a:xfrm>
          <a:prstGeom prst="rect">
            <a:avLst/>
          </a:prstGeom>
        </p:spPr>
      </p:pic>
      <p:sp>
        <p:nvSpPr>
          <p:cNvPr id="5" name="Footer Placeholder 4">
            <a:extLst>
              <a:ext uri="{FF2B5EF4-FFF2-40B4-BE49-F238E27FC236}">
                <a16:creationId xmlns:a16="http://schemas.microsoft.com/office/drawing/2014/main" id="{2DCFDE2F-9A16-0B48-8166-EC609921E8B7}"/>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8" name="Picture 7">
            <a:extLst>
              <a:ext uri="{FF2B5EF4-FFF2-40B4-BE49-F238E27FC236}">
                <a16:creationId xmlns:a16="http://schemas.microsoft.com/office/drawing/2014/main" id="{53C1CA54-BF31-C54B-83A4-E507B1BCBB2B}"/>
              </a:ext>
            </a:extLst>
          </p:cNvPr>
          <p:cNvPicPr>
            <a:picLocks noChangeAspect="1"/>
          </p:cNvPicPr>
          <p:nvPr/>
        </p:nvPicPr>
        <p:blipFill>
          <a:blip r:embed="rId3"/>
          <a:stretch>
            <a:fillRect/>
          </a:stretch>
        </p:blipFill>
        <p:spPr>
          <a:xfrm>
            <a:off x="314325" y="1293354"/>
            <a:ext cx="3462569" cy="474901"/>
          </a:xfrm>
          <a:prstGeom prst="rect">
            <a:avLst/>
          </a:prstGeom>
        </p:spPr>
      </p:pic>
      <p:sp>
        <p:nvSpPr>
          <p:cNvPr id="9" name="Rectangle 8">
            <a:extLst>
              <a:ext uri="{FF2B5EF4-FFF2-40B4-BE49-F238E27FC236}">
                <a16:creationId xmlns:a16="http://schemas.microsoft.com/office/drawing/2014/main" id="{F9457692-A249-E740-A03C-6D3264FE3E54}"/>
              </a:ext>
            </a:extLst>
          </p:cNvPr>
          <p:cNvSpPr/>
          <p:nvPr/>
        </p:nvSpPr>
        <p:spPr>
          <a:xfrm>
            <a:off x="254825" y="1797522"/>
            <a:ext cx="4066877" cy="769441"/>
          </a:xfrm>
          <a:prstGeom prst="rect">
            <a:avLst/>
          </a:prstGeom>
        </p:spPr>
        <p:txBody>
          <a:bodyPr wrap="square">
            <a:spAutoFit/>
          </a:bodyPr>
          <a:lstStyle/>
          <a:p>
            <a:r>
              <a:rPr lang="en-US" sz="1100" dirty="0">
                <a:solidFill>
                  <a:schemeClr val="accent1"/>
                </a:solidFill>
                <a:latin typeface="Times" pitchFamily="2" charset="0"/>
              </a:rPr>
              <a:t>But how exactly does it know which solution is the best? Well, of course, it uses a performance metric! It is called the model’s inertia: this is the mean squared distance between each instance and its closest centroid.</a:t>
            </a:r>
            <a:endParaRPr lang="en-US" sz="1100" dirty="0">
              <a:solidFill>
                <a:schemeClr val="accent1"/>
              </a:solidFill>
              <a:effectLst/>
              <a:latin typeface="Times" pitchFamily="2" charset="0"/>
            </a:endParaRPr>
          </a:p>
        </p:txBody>
      </p:sp>
      <p:sp>
        <p:nvSpPr>
          <p:cNvPr id="10" name="Rectangle 9">
            <a:extLst>
              <a:ext uri="{FF2B5EF4-FFF2-40B4-BE49-F238E27FC236}">
                <a16:creationId xmlns:a16="http://schemas.microsoft.com/office/drawing/2014/main" id="{B40C27ED-5A63-654B-B79F-05F2CE5CE9B8}"/>
              </a:ext>
            </a:extLst>
          </p:cNvPr>
          <p:cNvSpPr/>
          <p:nvPr/>
        </p:nvSpPr>
        <p:spPr>
          <a:xfrm>
            <a:off x="254825" y="2546346"/>
            <a:ext cx="4208325" cy="861774"/>
          </a:xfrm>
          <a:prstGeom prst="rect">
            <a:avLst/>
          </a:prstGeom>
        </p:spPr>
        <p:txBody>
          <a:bodyPr wrap="square">
            <a:spAutoFit/>
          </a:bodyPr>
          <a:lstStyle/>
          <a:p>
            <a:r>
              <a:rPr lang="en-US" sz="1000" dirty="0">
                <a:latin typeface="Times" pitchFamily="2" charset="0"/>
              </a:rPr>
              <a:t>It is roughly equal to 223.3 for the model on the left of </a:t>
            </a:r>
            <a:r>
              <a:rPr lang="en-US" sz="1000" dirty="0">
                <a:solidFill>
                  <a:srgbClr val="9A0000"/>
                </a:solidFill>
                <a:latin typeface="Times" pitchFamily="2" charset="0"/>
              </a:rPr>
              <a:t>Figure 9-5</a:t>
            </a:r>
            <a:r>
              <a:rPr lang="en-US" sz="1000" dirty="0">
                <a:latin typeface="Times" pitchFamily="2" charset="0"/>
              </a:rPr>
              <a:t>, 237.5 for the model on the right of </a:t>
            </a:r>
            <a:r>
              <a:rPr lang="en-US" sz="1000" dirty="0">
                <a:solidFill>
                  <a:srgbClr val="9A0000"/>
                </a:solidFill>
                <a:latin typeface="Times" pitchFamily="2" charset="0"/>
              </a:rPr>
              <a:t>Figure 9-5</a:t>
            </a:r>
            <a:r>
              <a:rPr lang="en-US" sz="1000" dirty="0">
                <a:latin typeface="Times" pitchFamily="2" charset="0"/>
              </a:rPr>
              <a:t>, and</a:t>
            </a:r>
          </a:p>
          <a:p>
            <a:r>
              <a:rPr lang="en-US" sz="1000" dirty="0">
                <a:latin typeface="Times" pitchFamily="2" charset="0"/>
              </a:rPr>
              <a:t>211.6 for the model in </a:t>
            </a:r>
            <a:r>
              <a:rPr lang="en-US" sz="1000" dirty="0">
                <a:solidFill>
                  <a:srgbClr val="9A0000"/>
                </a:solidFill>
                <a:latin typeface="Times" pitchFamily="2" charset="0"/>
              </a:rPr>
              <a:t>Figure 9-3</a:t>
            </a:r>
            <a:r>
              <a:rPr lang="en-US" sz="1000" dirty="0">
                <a:latin typeface="Times" pitchFamily="2" charset="0"/>
              </a:rPr>
              <a:t>. The </a:t>
            </a:r>
            <a:r>
              <a:rPr lang="en-US" sz="1000" dirty="0" err="1">
                <a:latin typeface="Courier" pitchFamily="2" charset="0"/>
              </a:rPr>
              <a:t>Kmeans</a:t>
            </a:r>
            <a:r>
              <a:rPr lang="en-US" sz="1000" dirty="0">
                <a:latin typeface="Courier" pitchFamily="2" charset="0"/>
              </a:rPr>
              <a:t> </a:t>
            </a:r>
            <a:r>
              <a:rPr lang="en-US" sz="1000" dirty="0">
                <a:latin typeface="Times" pitchFamily="2" charset="0"/>
              </a:rPr>
              <a:t>class runs the algorithm </a:t>
            </a:r>
            <a:r>
              <a:rPr lang="en-US" sz="1000" dirty="0" err="1">
                <a:latin typeface="Courier" pitchFamily="2" charset="0"/>
              </a:rPr>
              <a:t>n_init</a:t>
            </a:r>
            <a:r>
              <a:rPr lang="en-US" sz="1000" dirty="0">
                <a:latin typeface="Courier" pitchFamily="2" charset="0"/>
              </a:rPr>
              <a:t> </a:t>
            </a:r>
            <a:r>
              <a:rPr lang="en-US" sz="1000" dirty="0">
                <a:latin typeface="Times" pitchFamily="2" charset="0"/>
              </a:rPr>
              <a:t>times and keeps the model with the lowest inertia: in this example, the model in </a:t>
            </a:r>
            <a:r>
              <a:rPr lang="en-US" sz="1000" dirty="0">
                <a:solidFill>
                  <a:srgbClr val="9A0000"/>
                </a:solidFill>
                <a:latin typeface="Times" pitchFamily="2" charset="0"/>
              </a:rPr>
              <a:t>Figure 9-3 </a:t>
            </a:r>
            <a:r>
              <a:rPr lang="en-US" sz="1000" dirty="0">
                <a:latin typeface="Times" pitchFamily="2" charset="0"/>
              </a:rPr>
              <a:t>will be selected</a:t>
            </a:r>
            <a:endParaRPr lang="en-US" sz="1000" dirty="0">
              <a:effectLst/>
              <a:latin typeface="Times" pitchFamily="2" charset="0"/>
            </a:endParaRPr>
          </a:p>
        </p:txBody>
      </p:sp>
    </p:spTree>
    <p:extLst>
      <p:ext uri="{BB962C8B-B14F-4D97-AF65-F5344CB8AC3E}">
        <p14:creationId xmlns:p14="http://schemas.microsoft.com/office/powerpoint/2010/main" val="2228867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488F-A865-F161-E512-C7EDC3B25002}"/>
              </a:ext>
            </a:extLst>
          </p:cNvPr>
          <p:cNvSpPr>
            <a:spLocks noGrp="1"/>
          </p:cNvSpPr>
          <p:nvPr>
            <p:ph type="title"/>
          </p:nvPr>
        </p:nvSpPr>
        <p:spPr/>
        <p:txBody>
          <a:bodyPr/>
          <a:lstStyle/>
          <a:p>
            <a:r>
              <a:rPr lang="en-JO" dirty="0"/>
              <a:t>We will cover two topics</a:t>
            </a:r>
          </a:p>
        </p:txBody>
      </p:sp>
      <p:sp>
        <p:nvSpPr>
          <p:cNvPr id="3" name="Text Placeholder 2">
            <a:extLst>
              <a:ext uri="{FF2B5EF4-FFF2-40B4-BE49-F238E27FC236}">
                <a16:creationId xmlns:a16="http://schemas.microsoft.com/office/drawing/2014/main" id="{693DF218-77D6-63DC-8CFB-770E9941B109}"/>
              </a:ext>
            </a:extLst>
          </p:cNvPr>
          <p:cNvSpPr>
            <a:spLocks noGrp="1"/>
          </p:cNvSpPr>
          <p:nvPr>
            <p:ph type="body" idx="1"/>
          </p:nvPr>
        </p:nvSpPr>
        <p:spPr>
          <a:xfrm>
            <a:off x="491858" y="1078076"/>
            <a:ext cx="3766820" cy="1538883"/>
          </a:xfrm>
        </p:spPr>
        <p:txBody>
          <a:bodyPr/>
          <a:lstStyle/>
          <a:p>
            <a:pPr marL="0" algn="ctr" rtl="0"/>
            <a:endParaRPr lang="en-JO" sz="2000" dirty="0"/>
          </a:p>
          <a:p>
            <a:pPr marL="0" algn="ctr" rtl="0"/>
            <a:r>
              <a:rPr lang="en-JO" sz="2000" dirty="0"/>
              <a:t>Unsupervised learning (ch 9)</a:t>
            </a:r>
          </a:p>
          <a:p>
            <a:pPr marL="0" algn="ctr" rtl="0"/>
            <a:endParaRPr lang="en-JO" sz="2000" dirty="0"/>
          </a:p>
          <a:p>
            <a:pPr algn="ctr" rtl="0"/>
            <a:r>
              <a:rPr lang="en-JO" sz="2000" dirty="0"/>
              <a:t>Dimensionality Reduction (ch 8)</a:t>
            </a:r>
          </a:p>
          <a:p>
            <a:pPr marL="0" algn="ctr" rtl="0"/>
            <a:endParaRPr lang="en-JO" sz="2000" dirty="0"/>
          </a:p>
        </p:txBody>
      </p:sp>
      <p:sp>
        <p:nvSpPr>
          <p:cNvPr id="4" name="Footer Placeholder 3">
            <a:extLst>
              <a:ext uri="{FF2B5EF4-FFF2-40B4-BE49-F238E27FC236}">
                <a16:creationId xmlns:a16="http://schemas.microsoft.com/office/drawing/2014/main" id="{11FC1665-260E-D0C9-6FFF-CB27689B0724}"/>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9516025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229F5-F79B-954C-851C-28CD0C31A8E7}"/>
              </a:ext>
            </a:extLst>
          </p:cNvPr>
          <p:cNvSpPr>
            <a:spLocks noGrp="1"/>
          </p:cNvSpPr>
          <p:nvPr>
            <p:ph type="title"/>
          </p:nvPr>
        </p:nvSpPr>
        <p:spPr/>
        <p:txBody>
          <a:bodyPr>
            <a:normAutofit/>
          </a:bodyPr>
          <a:lstStyle/>
          <a:p>
            <a:r>
              <a:rPr lang="en-US" dirty="0"/>
              <a:t>Finding the Optimal Number of Clusters</a:t>
            </a:r>
          </a:p>
        </p:txBody>
      </p:sp>
      <p:sp>
        <p:nvSpPr>
          <p:cNvPr id="5" name="Footer Placeholder 4">
            <a:extLst>
              <a:ext uri="{FF2B5EF4-FFF2-40B4-BE49-F238E27FC236}">
                <a16:creationId xmlns:a16="http://schemas.microsoft.com/office/drawing/2014/main" id="{11917F34-B105-0B4A-8245-73FB761181B8}"/>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7" name="Picture 6">
            <a:extLst>
              <a:ext uri="{FF2B5EF4-FFF2-40B4-BE49-F238E27FC236}">
                <a16:creationId xmlns:a16="http://schemas.microsoft.com/office/drawing/2014/main" id="{63AA5E91-F7CA-EF4C-9DEE-172989F4E137}"/>
              </a:ext>
            </a:extLst>
          </p:cNvPr>
          <p:cNvPicPr>
            <a:picLocks noChangeAspect="1"/>
          </p:cNvPicPr>
          <p:nvPr/>
        </p:nvPicPr>
        <p:blipFill>
          <a:blip r:embed="rId2"/>
          <a:stretch>
            <a:fillRect/>
          </a:stretch>
        </p:blipFill>
        <p:spPr>
          <a:xfrm>
            <a:off x="140578" y="663575"/>
            <a:ext cx="4370513" cy="1981200"/>
          </a:xfrm>
          <a:prstGeom prst="rect">
            <a:avLst/>
          </a:prstGeom>
        </p:spPr>
      </p:pic>
    </p:spTree>
    <p:extLst>
      <p:ext uri="{BB962C8B-B14F-4D97-AF65-F5344CB8AC3E}">
        <p14:creationId xmlns:p14="http://schemas.microsoft.com/office/powerpoint/2010/main" val="35760228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8853E6-3BE5-3A43-A1AC-A883185E7BB2}"/>
              </a:ext>
            </a:extLst>
          </p:cNvPr>
          <p:cNvSpPr>
            <a:spLocks noGrp="1"/>
          </p:cNvSpPr>
          <p:nvPr>
            <p:ph type="title"/>
          </p:nvPr>
        </p:nvSpPr>
        <p:spPr>
          <a:xfrm>
            <a:off x="183412" y="130175"/>
            <a:ext cx="3394075" cy="215444"/>
          </a:xfrm>
        </p:spPr>
        <p:txBody>
          <a:bodyPr/>
          <a:lstStyle/>
          <a:p>
            <a:r>
              <a:rPr lang="en-US" b="1" dirty="0"/>
              <a:t>How to choose the number of clusters</a:t>
            </a:r>
          </a:p>
        </p:txBody>
      </p:sp>
      <p:sp>
        <p:nvSpPr>
          <p:cNvPr id="3" name="Content Placeholder 2">
            <a:extLst>
              <a:ext uri="{FF2B5EF4-FFF2-40B4-BE49-F238E27FC236}">
                <a16:creationId xmlns:a16="http://schemas.microsoft.com/office/drawing/2014/main" id="{F295F2AA-383C-4E4C-84BB-737F38246BDB}"/>
              </a:ext>
            </a:extLst>
          </p:cNvPr>
          <p:cNvSpPr>
            <a:spLocks noGrp="1"/>
          </p:cNvSpPr>
          <p:nvPr>
            <p:ph idx="1"/>
          </p:nvPr>
        </p:nvSpPr>
        <p:spPr>
          <a:xfrm>
            <a:off x="171450" y="587375"/>
            <a:ext cx="2514600" cy="2661910"/>
          </a:xfrm>
        </p:spPr>
        <p:txBody>
          <a:bodyPr>
            <a:normAutofit lnSpcReduction="10000"/>
          </a:bodyPr>
          <a:lstStyle/>
          <a:p>
            <a:r>
              <a:rPr lang="en-US" dirty="0"/>
              <a:t>Unfortunately, it is not that simple. The more clusters there are, the closer each instance will be to its closest centroid and, therefore, the lower the inertia will be.</a:t>
            </a:r>
          </a:p>
          <a:p>
            <a:endParaRPr lang="en-US" dirty="0"/>
          </a:p>
          <a:p>
            <a:r>
              <a:rPr lang="en-US" dirty="0"/>
              <a:t>Use the </a:t>
            </a:r>
            <a:r>
              <a:rPr lang="en-US" b="1" dirty="0"/>
              <a:t>silhouette score</a:t>
            </a:r>
            <a:r>
              <a:rPr lang="en-US" dirty="0"/>
              <a:t>, which is the mean silhouette coefficient over all the instances. An instance’s silhouette coefficient is equal to (b – a) / max(a, b) where a is the mean distance to the other instances in the same cluster (it is the mean intra-cluster distance), and b is the mean nearest-cluster distance, that is the mean distance to the instances of the next closest cluster (defined as the one that minimizes b, excluding the instance’s own cluster). </a:t>
            </a:r>
          </a:p>
          <a:p>
            <a:endParaRPr lang="en-US" dirty="0"/>
          </a:p>
        </p:txBody>
      </p:sp>
      <p:pic>
        <p:nvPicPr>
          <p:cNvPr id="5" name="Picture 4" descr="A math problem with lines and numbers&#10;&#10;Description automatically generated">
            <a:extLst>
              <a:ext uri="{FF2B5EF4-FFF2-40B4-BE49-F238E27FC236}">
                <a16:creationId xmlns:a16="http://schemas.microsoft.com/office/drawing/2014/main" id="{F23191D1-2450-8F42-0294-D636A9A5F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6050" y="434975"/>
            <a:ext cx="1925268" cy="1676400"/>
          </a:xfrm>
          <a:prstGeom prst="rect">
            <a:avLst/>
          </a:prstGeom>
        </p:spPr>
      </p:pic>
      <p:sp>
        <p:nvSpPr>
          <p:cNvPr id="4" name="Footer Placeholder 3">
            <a:extLst>
              <a:ext uri="{FF2B5EF4-FFF2-40B4-BE49-F238E27FC236}">
                <a16:creationId xmlns:a16="http://schemas.microsoft.com/office/drawing/2014/main" id="{C3CCE661-3580-05CD-7550-F745D1FF61EB}"/>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1560835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B840D-DB58-0C4D-B938-1B6555B1BEEB}"/>
              </a:ext>
            </a:extLst>
          </p:cNvPr>
          <p:cNvSpPr>
            <a:spLocks noGrp="1"/>
          </p:cNvSpPr>
          <p:nvPr>
            <p:ph type="title"/>
          </p:nvPr>
        </p:nvSpPr>
        <p:spPr/>
        <p:txBody>
          <a:bodyPr/>
          <a:lstStyle/>
          <a:p>
            <a:r>
              <a:rPr lang="en-US" dirty="0"/>
              <a:t>Using Silhouette score </a:t>
            </a:r>
          </a:p>
        </p:txBody>
      </p:sp>
      <p:pic>
        <p:nvPicPr>
          <p:cNvPr id="7" name="Content Placeholder 6">
            <a:extLst>
              <a:ext uri="{FF2B5EF4-FFF2-40B4-BE49-F238E27FC236}">
                <a16:creationId xmlns:a16="http://schemas.microsoft.com/office/drawing/2014/main" id="{02A0B519-D1F8-5545-8253-5AF727D886DC}"/>
              </a:ext>
            </a:extLst>
          </p:cNvPr>
          <p:cNvPicPr>
            <a:picLocks noGrp="1" noChangeAspect="1"/>
          </p:cNvPicPr>
          <p:nvPr>
            <p:ph idx="1"/>
          </p:nvPr>
        </p:nvPicPr>
        <p:blipFill>
          <a:blip r:embed="rId2"/>
          <a:stretch>
            <a:fillRect/>
          </a:stretch>
        </p:blipFill>
        <p:spPr>
          <a:xfrm>
            <a:off x="635270" y="2164390"/>
            <a:ext cx="3974830" cy="1295400"/>
          </a:xfrm>
          <a:prstGeom prst="rect">
            <a:avLst/>
          </a:prstGeom>
        </p:spPr>
      </p:pic>
      <p:sp>
        <p:nvSpPr>
          <p:cNvPr id="8" name="Rectangle 7">
            <a:extLst>
              <a:ext uri="{FF2B5EF4-FFF2-40B4-BE49-F238E27FC236}">
                <a16:creationId xmlns:a16="http://schemas.microsoft.com/office/drawing/2014/main" id="{A30D53FA-F06F-CD4C-A2E7-64A04E5E497E}"/>
              </a:ext>
            </a:extLst>
          </p:cNvPr>
          <p:cNvSpPr/>
          <p:nvPr/>
        </p:nvSpPr>
        <p:spPr>
          <a:xfrm>
            <a:off x="166068" y="409912"/>
            <a:ext cx="4336521" cy="1892826"/>
          </a:xfrm>
          <a:prstGeom prst="rect">
            <a:avLst/>
          </a:prstGeom>
        </p:spPr>
        <p:txBody>
          <a:bodyPr wrap="square">
            <a:spAutoFit/>
          </a:bodyPr>
          <a:lstStyle/>
          <a:p>
            <a:r>
              <a:rPr lang="en-US" sz="900" dirty="0">
                <a:latin typeface="+mn-lt"/>
              </a:rPr>
              <a:t>The silhouette coefficient can vary between </a:t>
            </a:r>
            <a:r>
              <a:rPr lang="en-US" sz="900" b="1" dirty="0">
                <a:latin typeface="+mn-lt"/>
              </a:rPr>
              <a:t>-1 and +1</a:t>
            </a:r>
            <a:r>
              <a:rPr lang="en-US" sz="900" dirty="0">
                <a:latin typeface="+mn-lt"/>
              </a:rPr>
              <a:t>: a coefficient close </a:t>
            </a:r>
            <a:r>
              <a:rPr lang="en-US" sz="900" b="1" dirty="0">
                <a:latin typeface="+mn-lt"/>
              </a:rPr>
              <a:t>to +1 means that the instance is well inside its own cluster and far from other clusters</a:t>
            </a:r>
            <a:r>
              <a:rPr lang="en-US" sz="900" dirty="0">
                <a:latin typeface="+mn-lt"/>
              </a:rPr>
              <a:t>. In contrast, a coefficient close to </a:t>
            </a:r>
            <a:r>
              <a:rPr lang="en-US" sz="900" b="1" dirty="0">
                <a:latin typeface="+mn-lt"/>
              </a:rPr>
              <a:t>0 means that it is close to a cluster boundary</a:t>
            </a:r>
            <a:r>
              <a:rPr lang="en-US" sz="900" dirty="0">
                <a:latin typeface="+mn-lt"/>
              </a:rPr>
              <a:t>, and finally, a coefficient close to -1 means that the instance may have been assigned to the wrong cluster. </a:t>
            </a:r>
          </a:p>
          <a:p>
            <a:endParaRPr lang="en-US" sz="900" dirty="0">
              <a:latin typeface="+mn-lt"/>
            </a:endParaRPr>
          </a:p>
          <a:p>
            <a:r>
              <a:rPr lang="en-US" sz="900" dirty="0">
                <a:latin typeface="+mn-lt"/>
              </a:rPr>
              <a:t>To compute the silhouette score, you can use Scikit-</a:t>
            </a:r>
            <a:r>
              <a:rPr lang="en-US" sz="900" dirty="0" err="1">
                <a:latin typeface="+mn-lt"/>
              </a:rPr>
              <a:t>Learn’s</a:t>
            </a:r>
            <a:r>
              <a:rPr lang="en-US" sz="900" dirty="0">
                <a:latin typeface="+mn-lt"/>
              </a:rPr>
              <a:t> </a:t>
            </a:r>
            <a:r>
              <a:rPr lang="en-US" sz="900" dirty="0" err="1">
                <a:latin typeface="+mn-lt"/>
              </a:rPr>
              <a:t>silhouette_score</a:t>
            </a:r>
            <a:r>
              <a:rPr lang="en-US" sz="900" dirty="0">
                <a:latin typeface="+mn-lt"/>
              </a:rPr>
              <a:t>() function, giving it all the instances in the dataset, and the labels they were assigned:</a:t>
            </a:r>
          </a:p>
          <a:p>
            <a:endParaRPr lang="en-US" sz="900" dirty="0">
              <a:latin typeface="+mn-lt"/>
            </a:endParaRPr>
          </a:p>
          <a:p>
            <a:r>
              <a:rPr lang="en-US" sz="900" dirty="0">
                <a:latin typeface="+mn-lt"/>
              </a:rPr>
              <a:t>As you can see, this visualization is much richer than the previous one: in particular, although it confirms that k=4 is a very good choice, it also underlines the fact that k=5 is quite good as well, and much better than k=6 or 7. This was not visible when comparing inertias.</a:t>
            </a:r>
            <a:endParaRPr lang="en-US" sz="900" dirty="0">
              <a:effectLst/>
              <a:latin typeface="+mn-lt"/>
            </a:endParaRPr>
          </a:p>
        </p:txBody>
      </p:sp>
      <p:sp>
        <p:nvSpPr>
          <p:cNvPr id="3" name="Footer Placeholder 2">
            <a:extLst>
              <a:ext uri="{FF2B5EF4-FFF2-40B4-BE49-F238E27FC236}">
                <a16:creationId xmlns:a16="http://schemas.microsoft.com/office/drawing/2014/main" id="{C37E4473-BC7F-8A34-58EF-1E05CF0232B1}"/>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4010200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93662-CBDD-3F4F-95DE-412002BCCBB2}"/>
              </a:ext>
            </a:extLst>
          </p:cNvPr>
          <p:cNvSpPr>
            <a:spLocks noGrp="1"/>
          </p:cNvSpPr>
          <p:nvPr>
            <p:ph type="title"/>
          </p:nvPr>
        </p:nvSpPr>
        <p:spPr>
          <a:xfrm>
            <a:off x="171450" y="211465"/>
            <a:ext cx="3394075" cy="215444"/>
          </a:xfrm>
        </p:spPr>
        <p:txBody>
          <a:bodyPr>
            <a:normAutofit/>
          </a:bodyPr>
          <a:lstStyle/>
          <a:p>
            <a:r>
              <a:rPr lang="en-US" b="1" dirty="0"/>
              <a:t>Limits of K-Means</a:t>
            </a:r>
          </a:p>
        </p:txBody>
      </p:sp>
      <p:sp>
        <p:nvSpPr>
          <p:cNvPr id="3" name="Content Placeholder 2">
            <a:extLst>
              <a:ext uri="{FF2B5EF4-FFF2-40B4-BE49-F238E27FC236}">
                <a16:creationId xmlns:a16="http://schemas.microsoft.com/office/drawing/2014/main" id="{3B71CD69-6DA2-934A-A535-EDF8DEDDC54F}"/>
              </a:ext>
            </a:extLst>
          </p:cNvPr>
          <p:cNvSpPr>
            <a:spLocks noGrp="1"/>
          </p:cNvSpPr>
          <p:nvPr>
            <p:ph idx="1"/>
          </p:nvPr>
        </p:nvSpPr>
        <p:spPr>
          <a:xfrm>
            <a:off x="171450" y="540851"/>
            <a:ext cx="4267200" cy="2708434"/>
          </a:xfrm>
        </p:spPr>
        <p:txBody>
          <a:bodyPr/>
          <a:lstStyle/>
          <a:p>
            <a:r>
              <a:rPr lang="en-US" dirty="0"/>
              <a:t>Despite its many merits, most notably being fast and scalable, K-Means is not perfect. </a:t>
            </a:r>
          </a:p>
          <a:p>
            <a:endParaRPr lang="en-US" dirty="0"/>
          </a:p>
          <a:p>
            <a:r>
              <a:rPr lang="en-US" dirty="0"/>
              <a:t>As we saw, the algorithm must be run several times to avoid sub-optimal solutions, and you need to specify the number of clusters, which can be quite a hassle.</a:t>
            </a:r>
          </a:p>
          <a:p>
            <a:endParaRPr lang="en-US" dirty="0"/>
          </a:p>
          <a:p>
            <a:r>
              <a:rPr lang="en-US" dirty="0"/>
              <a:t>Moreover, K-Means does not behave very well when the clusters have varying sizes, different densities, or non-spherical shapes.</a:t>
            </a:r>
          </a:p>
          <a:p>
            <a:endParaRPr lang="en-US" dirty="0"/>
          </a:p>
          <a:p>
            <a:endParaRPr lang="en-US" dirty="0"/>
          </a:p>
          <a:p>
            <a:r>
              <a:rPr lang="en-US" dirty="0"/>
              <a:t>Note: It is important to scale the input features before you run K-Means, or else the clusters may be very stretched, and K-Means will perform poorly. Scaling the features does not guarantee that all the clusters will be nice and spherical, but it generally improves things.</a:t>
            </a:r>
          </a:p>
          <a:p>
            <a:endParaRPr lang="en-US" dirty="0"/>
          </a:p>
        </p:txBody>
      </p:sp>
      <p:sp>
        <p:nvSpPr>
          <p:cNvPr id="5" name="Footer Placeholder 4">
            <a:extLst>
              <a:ext uri="{FF2B5EF4-FFF2-40B4-BE49-F238E27FC236}">
                <a16:creationId xmlns:a16="http://schemas.microsoft.com/office/drawing/2014/main" id="{A1FF9B52-6F7E-9240-93DB-203C49DA5465}"/>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8084082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04EF16C0-13F2-D795-8B9F-EB41F8AF4AAC}"/>
              </a:ext>
            </a:extLst>
          </p:cNvPr>
          <p:cNvSpPr>
            <a:spLocks noGrp="1"/>
          </p:cNvSpPr>
          <p:nvPr>
            <p:ph type="ftr" sz="quarter" idx="10"/>
          </p:nvPr>
        </p:nvSpPr>
        <p:spPr bwMode="auto">
          <a:xfrm>
            <a:off x="457200" y="6248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r>
              <a:rPr lang="en-US" altLang="en-US"/>
              <a:t>Dr. Malak Abdullah</a:t>
            </a:r>
          </a:p>
        </p:txBody>
      </p:sp>
      <p:sp>
        <p:nvSpPr>
          <p:cNvPr id="784386" name="Rectangle 2">
            <a:extLst>
              <a:ext uri="{FF2B5EF4-FFF2-40B4-BE49-F238E27FC236}">
                <a16:creationId xmlns:a16="http://schemas.microsoft.com/office/drawing/2014/main" id="{BA2192A4-CD90-4225-F715-4D3F2AA852E0}"/>
              </a:ext>
            </a:extLst>
          </p:cNvPr>
          <p:cNvSpPr>
            <a:spLocks noGrp="1" noChangeArrowheads="1"/>
          </p:cNvSpPr>
          <p:nvPr>
            <p:ph type="title"/>
          </p:nvPr>
        </p:nvSpPr>
        <p:spPr/>
        <p:txBody>
          <a:bodyPr/>
          <a:lstStyle/>
          <a:p>
            <a:r>
              <a:rPr lang="en-US" altLang="en-JO"/>
              <a:t>Weaknesses of k-means</a:t>
            </a:r>
          </a:p>
        </p:txBody>
      </p:sp>
      <p:sp>
        <p:nvSpPr>
          <p:cNvPr id="784387" name="Rectangle 3">
            <a:extLst>
              <a:ext uri="{FF2B5EF4-FFF2-40B4-BE49-F238E27FC236}">
                <a16:creationId xmlns:a16="http://schemas.microsoft.com/office/drawing/2014/main" id="{F33C4D3F-770E-3283-0B7E-F51A70347CC8}"/>
              </a:ext>
            </a:extLst>
          </p:cNvPr>
          <p:cNvSpPr>
            <a:spLocks noGrp="1" noChangeArrowheads="1"/>
          </p:cNvSpPr>
          <p:nvPr>
            <p:ph type="body" idx="1"/>
          </p:nvPr>
        </p:nvSpPr>
        <p:spPr>
          <a:xfrm>
            <a:off x="230505" y="677896"/>
            <a:ext cx="4149090" cy="1846659"/>
          </a:xfrm>
        </p:spPr>
        <p:txBody>
          <a:bodyPr/>
          <a:lstStyle/>
          <a:p>
            <a:r>
              <a:rPr lang="en-US" altLang="ja-JP" sz="1200" dirty="0">
                <a:ea typeface="ＭＳ Ｐゴシック" panose="020B0600070205080204" pitchFamily="34" charset="-128"/>
              </a:rPr>
              <a:t>The algorithm is only applicable if the </a:t>
            </a:r>
            <a:r>
              <a:rPr lang="en-US" altLang="ja-JP" sz="1200" dirty="0">
                <a:solidFill>
                  <a:srgbClr val="FF0000"/>
                </a:solidFill>
                <a:ea typeface="ＭＳ Ｐゴシック" panose="020B0600070205080204" pitchFamily="34" charset="-128"/>
              </a:rPr>
              <a:t>mean</a:t>
            </a:r>
            <a:r>
              <a:rPr lang="en-US" altLang="ja-JP" sz="1200" dirty="0">
                <a:ea typeface="ＭＳ Ｐゴシック" panose="020B0600070205080204" pitchFamily="34" charset="-128"/>
              </a:rPr>
              <a:t> is defined. </a:t>
            </a:r>
          </a:p>
          <a:p>
            <a:pPr lvl="1"/>
            <a:r>
              <a:rPr lang="en-US" altLang="en-JO" sz="1200" dirty="0"/>
              <a:t>For categorical data, </a:t>
            </a:r>
            <a:r>
              <a:rPr lang="en-US" altLang="en-JO" sz="1200" i="1" dirty="0"/>
              <a:t>k</a:t>
            </a:r>
            <a:r>
              <a:rPr lang="en-US" altLang="en-JO" sz="1200" dirty="0"/>
              <a:t>-mode - the centroid is represented by most frequent values. </a:t>
            </a:r>
          </a:p>
          <a:p>
            <a:r>
              <a:rPr lang="en-US" altLang="en-JO" sz="1200" dirty="0"/>
              <a:t>The user needs to specify </a:t>
            </a:r>
            <a:r>
              <a:rPr lang="en-US" altLang="en-JO" sz="1200" i="1" dirty="0">
                <a:solidFill>
                  <a:srgbClr val="FF0000"/>
                </a:solidFill>
              </a:rPr>
              <a:t>k</a:t>
            </a:r>
            <a:r>
              <a:rPr lang="en-US" altLang="en-JO" sz="1200" dirty="0"/>
              <a:t>.</a:t>
            </a:r>
          </a:p>
          <a:p>
            <a:r>
              <a:rPr lang="en-US" altLang="ja-JP" sz="1200" dirty="0">
                <a:ea typeface="ＭＳ Ｐゴシック" panose="020B0600070205080204" pitchFamily="34" charset="-128"/>
              </a:rPr>
              <a:t>The algorithm is sensitive to </a:t>
            </a:r>
            <a:r>
              <a:rPr lang="en-US" altLang="ja-JP" sz="1200" b="1" dirty="0">
                <a:solidFill>
                  <a:srgbClr val="FF0000"/>
                </a:solidFill>
                <a:ea typeface="ＭＳ Ｐゴシック" panose="020B0600070205080204" pitchFamily="34" charset="-128"/>
              </a:rPr>
              <a:t>outliers</a:t>
            </a:r>
          </a:p>
          <a:p>
            <a:pPr lvl="1"/>
            <a:r>
              <a:rPr lang="en-US" altLang="ja-JP" sz="1200" dirty="0">
                <a:ea typeface="ＭＳ Ｐゴシック" panose="020B0600070205080204" pitchFamily="34" charset="-128"/>
              </a:rPr>
              <a:t>Outliers are data points that are very far away from other data points. </a:t>
            </a:r>
          </a:p>
          <a:p>
            <a:pPr lvl="1"/>
            <a:r>
              <a:rPr lang="en-US" altLang="ja-JP" sz="1200" dirty="0">
                <a:ea typeface="ＭＳ Ｐゴシック" panose="020B0600070205080204" pitchFamily="34" charset="-128"/>
              </a:rPr>
              <a:t>Outliers could be errors in the data recording or some special data points with very different values. </a:t>
            </a:r>
            <a:endParaRPr lang="en-US" altLang="en-JO" sz="1200" dirty="0"/>
          </a:p>
          <a:p>
            <a:pPr lvl="1"/>
            <a:endParaRPr lang="en-US" altLang="en-JO" sz="1200" dirty="0"/>
          </a:p>
        </p:txBody>
      </p:sp>
    </p:spTree>
    <p:extLst>
      <p:ext uri="{BB962C8B-B14F-4D97-AF65-F5344CB8AC3E}">
        <p14:creationId xmlns:p14="http://schemas.microsoft.com/office/powerpoint/2010/main" val="19708304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AEAFD452-066C-54CF-9559-697FA6E8EE7E}"/>
              </a:ext>
            </a:extLst>
          </p:cNvPr>
          <p:cNvSpPr>
            <a:spLocks noGrp="1"/>
          </p:cNvSpPr>
          <p:nvPr>
            <p:ph type="ftr" sz="quarter" idx="10"/>
          </p:nvPr>
        </p:nvSpPr>
        <p:spPr bwMode="auto">
          <a:xfrm>
            <a:off x="457200" y="6248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r>
              <a:rPr lang="en-US" altLang="en-US"/>
              <a:t>Dr. Malak Abdullah</a:t>
            </a:r>
          </a:p>
        </p:txBody>
      </p:sp>
      <p:sp>
        <p:nvSpPr>
          <p:cNvPr id="785410" name="Rectangle 2">
            <a:extLst>
              <a:ext uri="{FF2B5EF4-FFF2-40B4-BE49-F238E27FC236}">
                <a16:creationId xmlns:a16="http://schemas.microsoft.com/office/drawing/2014/main" id="{D846BED5-889A-EB2B-6D77-57ADF86BFA32}"/>
              </a:ext>
            </a:extLst>
          </p:cNvPr>
          <p:cNvSpPr>
            <a:spLocks noGrp="1" noChangeArrowheads="1"/>
          </p:cNvSpPr>
          <p:nvPr>
            <p:ph type="title"/>
          </p:nvPr>
        </p:nvSpPr>
        <p:spPr>
          <a:xfrm>
            <a:off x="305772" y="108202"/>
            <a:ext cx="1711179" cy="1179297"/>
          </a:xfrm>
        </p:spPr>
        <p:txBody>
          <a:bodyPr/>
          <a:lstStyle/>
          <a:p>
            <a:r>
              <a:rPr lang="en-US" altLang="en-JO" sz="1916"/>
              <a:t>Weaknesses of k-means: Problems with outliers</a:t>
            </a:r>
          </a:p>
        </p:txBody>
      </p:sp>
      <p:pic>
        <p:nvPicPr>
          <p:cNvPr id="785411" name="Picture 3">
            <a:extLst>
              <a:ext uri="{FF2B5EF4-FFF2-40B4-BE49-F238E27FC236}">
                <a16:creationId xmlns:a16="http://schemas.microsoft.com/office/drawing/2014/main" id="{5BD3D30E-E673-6960-A2BB-EE3A0C710C5F}"/>
              </a:ext>
            </a:extLst>
          </p:cNvPr>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230505" y="749128"/>
            <a:ext cx="4149090" cy="2505942"/>
          </a:xfrm>
        </p:spPr>
      </p:pic>
    </p:spTree>
    <p:extLst>
      <p:ext uri="{BB962C8B-B14F-4D97-AF65-F5344CB8AC3E}">
        <p14:creationId xmlns:p14="http://schemas.microsoft.com/office/powerpoint/2010/main" val="25189865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3B8B3440-BE9A-4712-2F15-A595D97584B1}"/>
              </a:ext>
            </a:extLst>
          </p:cNvPr>
          <p:cNvSpPr>
            <a:spLocks noGrp="1"/>
          </p:cNvSpPr>
          <p:nvPr>
            <p:ph type="ftr" sz="quarter" idx="10"/>
          </p:nvPr>
        </p:nvSpPr>
        <p:spPr bwMode="auto">
          <a:xfrm>
            <a:off x="457200" y="6248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r>
              <a:rPr lang="en-US" altLang="en-US"/>
              <a:t>Dr. Malak Abdullah</a:t>
            </a:r>
          </a:p>
        </p:txBody>
      </p:sp>
      <p:sp>
        <p:nvSpPr>
          <p:cNvPr id="786434" name="Rectangle 2">
            <a:extLst>
              <a:ext uri="{FF2B5EF4-FFF2-40B4-BE49-F238E27FC236}">
                <a16:creationId xmlns:a16="http://schemas.microsoft.com/office/drawing/2014/main" id="{A4A7F0D9-E5E2-082D-E1C3-BDDAA5E45AD6}"/>
              </a:ext>
            </a:extLst>
          </p:cNvPr>
          <p:cNvSpPr>
            <a:spLocks noGrp="1" noChangeArrowheads="1"/>
          </p:cNvSpPr>
          <p:nvPr>
            <p:ph type="title"/>
          </p:nvPr>
        </p:nvSpPr>
        <p:spPr>
          <a:xfrm>
            <a:off x="305772" y="108202"/>
            <a:ext cx="3599478" cy="646331"/>
          </a:xfrm>
        </p:spPr>
        <p:txBody>
          <a:bodyPr/>
          <a:lstStyle/>
          <a:p>
            <a:r>
              <a:rPr lang="en-US" altLang="en-JO" dirty="0"/>
              <a:t>Weaknesses of k-means: To deal with outliers</a:t>
            </a:r>
          </a:p>
        </p:txBody>
      </p:sp>
      <p:sp>
        <p:nvSpPr>
          <p:cNvPr id="786435" name="Rectangle 3">
            <a:extLst>
              <a:ext uri="{FF2B5EF4-FFF2-40B4-BE49-F238E27FC236}">
                <a16:creationId xmlns:a16="http://schemas.microsoft.com/office/drawing/2014/main" id="{5DF5D5F3-E183-AFCC-3BC7-CB648DB2EF86}"/>
              </a:ext>
            </a:extLst>
          </p:cNvPr>
          <p:cNvSpPr>
            <a:spLocks noGrp="1" noChangeArrowheads="1"/>
          </p:cNvSpPr>
          <p:nvPr>
            <p:ph type="body" idx="1"/>
          </p:nvPr>
        </p:nvSpPr>
        <p:spPr>
          <a:xfrm>
            <a:off x="253716" y="659487"/>
            <a:ext cx="4149090" cy="1893082"/>
          </a:xfrm>
        </p:spPr>
        <p:txBody>
          <a:bodyPr/>
          <a:lstStyle/>
          <a:p>
            <a:r>
              <a:rPr lang="en-US" altLang="ja-JP" sz="1200" dirty="0">
                <a:ea typeface="ＭＳ Ｐゴシック" panose="020B0600070205080204" pitchFamily="34" charset="-128"/>
              </a:rPr>
              <a:t>One method is to remove some data points in the clustering process that are much further away from the centroids than other data points. </a:t>
            </a:r>
          </a:p>
          <a:p>
            <a:pPr lvl="1"/>
            <a:r>
              <a:rPr lang="en-US" altLang="ja-JP" sz="1200" dirty="0">
                <a:ea typeface="ＭＳ Ｐゴシック" panose="020B0600070205080204" pitchFamily="34" charset="-128"/>
              </a:rPr>
              <a:t>To be safe, we may want to monitor these possible outliers over a few iterations and then decide to remove them. </a:t>
            </a:r>
          </a:p>
          <a:p>
            <a:r>
              <a:rPr lang="en-US" altLang="ja-JP" sz="1200" dirty="0">
                <a:ea typeface="ＭＳ Ｐゴシック" panose="020B0600070205080204" pitchFamily="34" charset="-128"/>
              </a:rPr>
              <a:t>Another method is to perform random sampling. Since in sampling we only choose a small subset of the data points, the chance of selecting an outlier is very small. </a:t>
            </a:r>
          </a:p>
          <a:p>
            <a:pPr lvl="1"/>
            <a:r>
              <a:rPr lang="en-US" altLang="en-JO" sz="1200" dirty="0"/>
              <a:t>Assign the rest of the data points to the clusters by distance or similarity comparison, or classification</a:t>
            </a:r>
          </a:p>
        </p:txBody>
      </p:sp>
    </p:spTree>
    <p:extLst>
      <p:ext uri="{BB962C8B-B14F-4D97-AF65-F5344CB8AC3E}">
        <p14:creationId xmlns:p14="http://schemas.microsoft.com/office/powerpoint/2010/main" val="24041860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56B535B0-41E4-0931-82F0-2D833C42E89F}"/>
              </a:ext>
            </a:extLst>
          </p:cNvPr>
          <p:cNvSpPr>
            <a:spLocks noGrp="1"/>
          </p:cNvSpPr>
          <p:nvPr>
            <p:ph type="ftr" sz="quarter" idx="10"/>
          </p:nvPr>
        </p:nvSpPr>
        <p:spPr>
          <a:xfrm>
            <a:off x="230505" y="3150725"/>
            <a:ext cx="1075690" cy="123111"/>
          </a:xfrm>
        </p:spPr>
        <p:txBody>
          <a:bodyPr/>
          <a:lstStyle/>
          <a:p>
            <a:r>
              <a:rPr lang="en-US" altLang="en-US"/>
              <a:t>Dr. Malak Abdullah</a:t>
            </a:r>
          </a:p>
        </p:txBody>
      </p:sp>
      <p:sp>
        <p:nvSpPr>
          <p:cNvPr id="787458" name="Rectangle 2">
            <a:extLst>
              <a:ext uri="{FF2B5EF4-FFF2-40B4-BE49-F238E27FC236}">
                <a16:creationId xmlns:a16="http://schemas.microsoft.com/office/drawing/2014/main" id="{99B1A445-DBE4-18C8-DD80-022F954AD534}"/>
              </a:ext>
            </a:extLst>
          </p:cNvPr>
          <p:cNvSpPr>
            <a:spLocks noGrp="1" noChangeArrowheads="1"/>
          </p:cNvSpPr>
          <p:nvPr>
            <p:ph type="title"/>
          </p:nvPr>
        </p:nvSpPr>
        <p:spPr/>
        <p:txBody>
          <a:bodyPr/>
          <a:lstStyle/>
          <a:p>
            <a:r>
              <a:rPr lang="en-US" altLang="en-JO"/>
              <a:t>Weaknesses of k-means (cont …)</a:t>
            </a:r>
          </a:p>
        </p:txBody>
      </p:sp>
      <p:sp>
        <p:nvSpPr>
          <p:cNvPr id="787459" name="Rectangle 3">
            <a:extLst>
              <a:ext uri="{FF2B5EF4-FFF2-40B4-BE49-F238E27FC236}">
                <a16:creationId xmlns:a16="http://schemas.microsoft.com/office/drawing/2014/main" id="{8A38E089-A6E7-BB59-09C7-7AFFB15C4629}"/>
              </a:ext>
            </a:extLst>
          </p:cNvPr>
          <p:cNvSpPr>
            <a:spLocks noGrp="1" noChangeArrowheads="1"/>
          </p:cNvSpPr>
          <p:nvPr>
            <p:ph type="body" sz="half" idx="1"/>
          </p:nvPr>
        </p:nvSpPr>
        <p:spPr>
          <a:xfrm>
            <a:off x="180883" y="496213"/>
            <a:ext cx="4053046" cy="201722"/>
          </a:xfrm>
        </p:spPr>
        <p:txBody>
          <a:bodyPr/>
          <a:lstStyle/>
          <a:p>
            <a:r>
              <a:rPr lang="en-US" altLang="ja-JP" sz="1311">
                <a:ea typeface="ＭＳ Ｐゴシック" panose="020B0600070205080204" pitchFamily="34" charset="-128"/>
              </a:rPr>
              <a:t>The algorithm is sensitive to </a:t>
            </a:r>
            <a:r>
              <a:rPr lang="en-US" altLang="ja-JP" sz="1311">
                <a:solidFill>
                  <a:srgbClr val="FF0000"/>
                </a:solidFill>
                <a:ea typeface="ＭＳ Ｐゴシック" panose="020B0600070205080204" pitchFamily="34" charset="-128"/>
              </a:rPr>
              <a:t>initial seeds</a:t>
            </a:r>
            <a:r>
              <a:rPr lang="en-US" altLang="ja-JP" sz="1311">
                <a:ea typeface="ＭＳ Ｐゴシック" panose="020B0600070205080204" pitchFamily="34" charset="-128"/>
              </a:rPr>
              <a:t>.</a:t>
            </a:r>
            <a:endParaRPr lang="en-US" altLang="en-JO" sz="1311"/>
          </a:p>
        </p:txBody>
      </p:sp>
      <p:pic>
        <p:nvPicPr>
          <p:cNvPr id="787460" name="Picture 4">
            <a:extLst>
              <a:ext uri="{FF2B5EF4-FFF2-40B4-BE49-F238E27FC236}">
                <a16:creationId xmlns:a16="http://schemas.microsoft.com/office/drawing/2014/main" id="{2D823B22-2D2E-A6AF-A8BD-15DDED9A2741}"/>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89823" y="822762"/>
            <a:ext cx="3467179" cy="2245023"/>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Tree>
    <p:extLst>
      <p:ext uri="{BB962C8B-B14F-4D97-AF65-F5344CB8AC3E}">
        <p14:creationId xmlns:p14="http://schemas.microsoft.com/office/powerpoint/2010/main" val="2193925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360C5C48-63C7-C350-0D13-A3448354B8A5}"/>
              </a:ext>
            </a:extLst>
          </p:cNvPr>
          <p:cNvSpPr>
            <a:spLocks noGrp="1"/>
          </p:cNvSpPr>
          <p:nvPr>
            <p:ph type="ftr" sz="quarter" idx="10"/>
          </p:nvPr>
        </p:nvSpPr>
        <p:spPr>
          <a:xfrm>
            <a:off x="230505" y="3150725"/>
            <a:ext cx="1075690" cy="123111"/>
          </a:xfrm>
        </p:spPr>
        <p:txBody>
          <a:bodyPr/>
          <a:lstStyle/>
          <a:p>
            <a:r>
              <a:rPr lang="en-US" altLang="en-US"/>
              <a:t>Dr. Malak Abdullah</a:t>
            </a:r>
          </a:p>
        </p:txBody>
      </p:sp>
      <p:sp>
        <p:nvSpPr>
          <p:cNvPr id="789506" name="Rectangle 2">
            <a:extLst>
              <a:ext uri="{FF2B5EF4-FFF2-40B4-BE49-F238E27FC236}">
                <a16:creationId xmlns:a16="http://schemas.microsoft.com/office/drawing/2014/main" id="{B021F120-CEF7-3640-55AA-7F205473CA81}"/>
              </a:ext>
            </a:extLst>
          </p:cNvPr>
          <p:cNvSpPr>
            <a:spLocks noGrp="1" noChangeArrowheads="1"/>
          </p:cNvSpPr>
          <p:nvPr>
            <p:ph type="title"/>
          </p:nvPr>
        </p:nvSpPr>
        <p:spPr/>
        <p:txBody>
          <a:bodyPr/>
          <a:lstStyle/>
          <a:p>
            <a:r>
              <a:rPr lang="en-US" altLang="en-JO"/>
              <a:t>Weaknesses of k-means (cont …)</a:t>
            </a:r>
          </a:p>
        </p:txBody>
      </p:sp>
      <p:sp>
        <p:nvSpPr>
          <p:cNvPr id="789507" name="Rectangle 3">
            <a:extLst>
              <a:ext uri="{FF2B5EF4-FFF2-40B4-BE49-F238E27FC236}">
                <a16:creationId xmlns:a16="http://schemas.microsoft.com/office/drawing/2014/main" id="{F2EA160F-A6DA-658F-4A79-B03E27D3A7CD}"/>
              </a:ext>
            </a:extLst>
          </p:cNvPr>
          <p:cNvSpPr>
            <a:spLocks noGrp="1" noChangeArrowheads="1"/>
          </p:cNvSpPr>
          <p:nvPr>
            <p:ph type="body" sz="half" idx="1"/>
          </p:nvPr>
        </p:nvSpPr>
        <p:spPr>
          <a:xfrm>
            <a:off x="180883" y="550637"/>
            <a:ext cx="3540013" cy="201722"/>
          </a:xfrm>
        </p:spPr>
        <p:txBody>
          <a:bodyPr/>
          <a:lstStyle/>
          <a:p>
            <a:r>
              <a:rPr lang="en-US" altLang="en-JO" sz="1311"/>
              <a:t>If we use </a:t>
            </a:r>
            <a:r>
              <a:rPr lang="en-US" altLang="en-JO" sz="1311">
                <a:solidFill>
                  <a:srgbClr val="FF0000"/>
                </a:solidFill>
              </a:rPr>
              <a:t>different seeds</a:t>
            </a:r>
            <a:r>
              <a:rPr lang="en-US" altLang="en-JO" sz="1311"/>
              <a:t>: good results</a:t>
            </a:r>
          </a:p>
        </p:txBody>
      </p:sp>
      <p:pic>
        <p:nvPicPr>
          <p:cNvPr id="789508" name="Picture 4">
            <a:extLst>
              <a:ext uri="{FF2B5EF4-FFF2-40B4-BE49-F238E27FC236}">
                <a16:creationId xmlns:a16="http://schemas.microsoft.com/office/drawing/2014/main" id="{7153F9BC-2F4C-1BDF-C00C-13BE7E69D9C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344958" y="858779"/>
            <a:ext cx="3612045" cy="2233017"/>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789510" name="Text Box 6">
            <a:extLst>
              <a:ext uri="{FF2B5EF4-FFF2-40B4-BE49-F238E27FC236}">
                <a16:creationId xmlns:a16="http://schemas.microsoft.com/office/drawing/2014/main" id="{EDF091A8-CC0D-54DC-22D4-E5BA873419C4}"/>
              </a:ext>
            </a:extLst>
          </p:cNvPr>
          <p:cNvSpPr txBox="1">
            <a:spLocks noChangeArrowheads="1"/>
          </p:cNvSpPr>
          <p:nvPr/>
        </p:nvSpPr>
        <p:spPr bwMode="auto">
          <a:xfrm>
            <a:off x="3158238" y="841170"/>
            <a:ext cx="1306996" cy="712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pPr>
            <a:r>
              <a:rPr lang="en-US" altLang="en-JO" sz="1008"/>
              <a:t>There are some methods to help choose good seeds</a:t>
            </a:r>
          </a:p>
        </p:txBody>
      </p:sp>
    </p:spTree>
    <p:extLst>
      <p:ext uri="{BB962C8B-B14F-4D97-AF65-F5344CB8AC3E}">
        <p14:creationId xmlns:p14="http://schemas.microsoft.com/office/powerpoint/2010/main" val="12531766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a:extLst>
              <a:ext uri="{FF2B5EF4-FFF2-40B4-BE49-F238E27FC236}">
                <a16:creationId xmlns:a16="http://schemas.microsoft.com/office/drawing/2014/main" id="{2759050A-1149-A22D-C19F-7B18DEDEBD43}"/>
              </a:ext>
            </a:extLst>
          </p:cNvPr>
          <p:cNvSpPr>
            <a:spLocks noGrp="1"/>
          </p:cNvSpPr>
          <p:nvPr>
            <p:ph type="ftr" sz="quarter" idx="10"/>
          </p:nvPr>
        </p:nvSpPr>
        <p:spPr>
          <a:xfrm>
            <a:off x="230505" y="3150725"/>
            <a:ext cx="1075690" cy="123111"/>
          </a:xfrm>
        </p:spPr>
        <p:txBody>
          <a:bodyPr/>
          <a:lstStyle/>
          <a:p>
            <a:r>
              <a:rPr lang="en-US" altLang="en-US"/>
              <a:t>Dr. Malak Abdullah</a:t>
            </a:r>
          </a:p>
        </p:txBody>
      </p:sp>
      <p:sp>
        <p:nvSpPr>
          <p:cNvPr id="791554" name="Rectangle 2">
            <a:extLst>
              <a:ext uri="{FF2B5EF4-FFF2-40B4-BE49-F238E27FC236}">
                <a16:creationId xmlns:a16="http://schemas.microsoft.com/office/drawing/2014/main" id="{C42A2968-245D-F873-87C0-C8FE1FEE7E75}"/>
              </a:ext>
            </a:extLst>
          </p:cNvPr>
          <p:cNvSpPr>
            <a:spLocks noGrp="1" noChangeArrowheads="1"/>
          </p:cNvSpPr>
          <p:nvPr>
            <p:ph type="title"/>
          </p:nvPr>
        </p:nvSpPr>
        <p:spPr/>
        <p:txBody>
          <a:bodyPr/>
          <a:lstStyle/>
          <a:p>
            <a:r>
              <a:rPr lang="en-US" altLang="en-JO"/>
              <a:t>Weaknesses of k-means (cont …)</a:t>
            </a:r>
          </a:p>
        </p:txBody>
      </p:sp>
      <p:sp>
        <p:nvSpPr>
          <p:cNvPr id="791555" name="Rectangle 3">
            <a:extLst>
              <a:ext uri="{FF2B5EF4-FFF2-40B4-BE49-F238E27FC236}">
                <a16:creationId xmlns:a16="http://schemas.microsoft.com/office/drawing/2014/main" id="{6A3D939E-CA4C-3D4E-9120-01EC8240FFBD}"/>
              </a:ext>
            </a:extLst>
          </p:cNvPr>
          <p:cNvSpPr>
            <a:spLocks noGrp="1" noChangeArrowheads="1"/>
          </p:cNvSpPr>
          <p:nvPr>
            <p:ph type="body" sz="half" idx="1"/>
          </p:nvPr>
        </p:nvSpPr>
        <p:spPr>
          <a:xfrm>
            <a:off x="199291" y="532229"/>
            <a:ext cx="4143487" cy="403444"/>
          </a:xfrm>
        </p:spPr>
        <p:txBody>
          <a:bodyPr/>
          <a:lstStyle/>
          <a:p>
            <a:r>
              <a:rPr lang="en-US" altLang="ja-JP" sz="1311">
                <a:ea typeface="ＭＳ Ｐゴシック" panose="020B0600070205080204" pitchFamily="34" charset="-128"/>
              </a:rPr>
              <a:t>The </a:t>
            </a:r>
            <a:r>
              <a:rPr lang="en-US" altLang="ja-JP" sz="1311" i="1">
                <a:ea typeface="ＭＳ Ｐゴシック" panose="020B0600070205080204" pitchFamily="34" charset="-128"/>
              </a:rPr>
              <a:t>k</a:t>
            </a:r>
            <a:r>
              <a:rPr lang="en-US" altLang="ja-JP" sz="1311">
                <a:ea typeface="ＭＳ Ｐゴシック" panose="020B0600070205080204" pitchFamily="34" charset="-128"/>
              </a:rPr>
              <a:t>-means algorithm is not suitable for discovering clusters that are not hyper-ellipsoids (or hyper-spheres). </a:t>
            </a:r>
            <a:endParaRPr lang="en-US" altLang="en-JO" sz="1311"/>
          </a:p>
        </p:txBody>
      </p:sp>
      <p:pic>
        <p:nvPicPr>
          <p:cNvPr id="791556" name="Picture 4">
            <a:extLst>
              <a:ext uri="{FF2B5EF4-FFF2-40B4-BE49-F238E27FC236}">
                <a16:creationId xmlns:a16="http://schemas.microsoft.com/office/drawing/2014/main" id="{2934E9F3-D9DD-8614-76CF-11CF55F83EB3}"/>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290533" y="1258160"/>
            <a:ext cx="4156293" cy="1749597"/>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791558" name="Text Box 6">
            <a:extLst>
              <a:ext uri="{FF2B5EF4-FFF2-40B4-BE49-F238E27FC236}">
                <a16:creationId xmlns:a16="http://schemas.microsoft.com/office/drawing/2014/main" id="{A9546F73-C8C9-65C2-ACAB-A4C8F7AA165D}"/>
              </a:ext>
            </a:extLst>
          </p:cNvPr>
          <p:cNvSpPr txBox="1">
            <a:spLocks noChangeArrowheads="1"/>
          </p:cNvSpPr>
          <p:nvPr/>
        </p:nvSpPr>
        <p:spPr bwMode="auto">
          <a:xfrm>
            <a:off x="3684878" y="1621526"/>
            <a:ext cx="2537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spcBef>
                <a:spcPct val="0"/>
              </a:spcBef>
              <a:defRPr>
                <a:solidFill>
                  <a:schemeClr val="tx1"/>
                </a:solidFill>
                <a:latin typeface="Arial" panose="020B0604020202020204" pitchFamily="34" charset="0"/>
              </a:defRPr>
            </a:lvl1pPr>
            <a:lvl2pPr>
              <a:spcBef>
                <a:spcPct val="0"/>
              </a:spcBef>
              <a:defRPr>
                <a:solidFill>
                  <a:schemeClr val="tx1"/>
                </a:solidFill>
                <a:latin typeface="Arial" panose="020B0604020202020204" pitchFamily="34" charset="0"/>
              </a:defRPr>
            </a:lvl2pPr>
            <a:lvl3pPr>
              <a:spcBef>
                <a:spcPct val="0"/>
              </a:spcBef>
              <a:defRPr>
                <a:solidFill>
                  <a:schemeClr val="tx1"/>
                </a:solidFill>
                <a:latin typeface="Arial" panose="020B0604020202020204" pitchFamily="34" charset="0"/>
              </a:defRPr>
            </a:lvl3pPr>
            <a:lvl4pPr>
              <a:spcBef>
                <a:spcPct val="0"/>
              </a:spcBef>
              <a:defRPr>
                <a:solidFill>
                  <a:schemeClr val="tx1"/>
                </a:solidFill>
                <a:latin typeface="Arial" panose="020B0604020202020204" pitchFamily="34" charset="0"/>
              </a:defRPr>
            </a:lvl4pPr>
            <a:lvl5pPr>
              <a:spcBef>
                <a:spcPct val="0"/>
              </a:spcBef>
              <a:defRPr>
                <a:solidFill>
                  <a:schemeClr val="tx1"/>
                </a:solidFill>
                <a:latin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defRPr>
            </a:lvl9pPr>
          </a:lstStyle>
          <a:p>
            <a:pPr>
              <a:spcBef>
                <a:spcPct val="50000"/>
              </a:spcBef>
              <a:buFont typeface="Wingdings" pitchFamily="2" charset="2"/>
              <a:buNone/>
            </a:pPr>
            <a:r>
              <a:rPr lang="en-US" altLang="en-JO"/>
              <a:t>+</a:t>
            </a:r>
          </a:p>
        </p:txBody>
      </p:sp>
    </p:spTree>
    <p:extLst>
      <p:ext uri="{BB962C8B-B14F-4D97-AF65-F5344CB8AC3E}">
        <p14:creationId xmlns:p14="http://schemas.microsoft.com/office/powerpoint/2010/main" val="2047618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83E1-3189-FC28-3D43-C9253B4F7EE5}"/>
              </a:ext>
            </a:extLst>
          </p:cNvPr>
          <p:cNvSpPr>
            <a:spLocks noGrp="1"/>
          </p:cNvSpPr>
          <p:nvPr>
            <p:ph type="ctrTitle"/>
          </p:nvPr>
        </p:nvSpPr>
        <p:spPr>
          <a:xfrm>
            <a:off x="345757" y="1072832"/>
            <a:ext cx="3918585" cy="276999"/>
          </a:xfrm>
        </p:spPr>
        <p:txBody>
          <a:bodyPr/>
          <a:lstStyle/>
          <a:p>
            <a:pPr algn="ctr" rtl="1"/>
            <a:r>
              <a:rPr lang="en-US" sz="1800" b="1" dirty="0"/>
              <a:t>Unsupervised Learning</a:t>
            </a:r>
            <a:endParaRPr lang="en-JO" sz="1800" b="1" dirty="0"/>
          </a:p>
        </p:txBody>
      </p:sp>
      <p:sp>
        <p:nvSpPr>
          <p:cNvPr id="5" name="Subtitle 4">
            <a:extLst>
              <a:ext uri="{FF2B5EF4-FFF2-40B4-BE49-F238E27FC236}">
                <a16:creationId xmlns:a16="http://schemas.microsoft.com/office/drawing/2014/main" id="{C1861B9E-01B6-C4A8-3D55-D6413E18C0AC}"/>
              </a:ext>
            </a:extLst>
          </p:cNvPr>
          <p:cNvSpPr>
            <a:spLocks noGrp="1"/>
          </p:cNvSpPr>
          <p:nvPr>
            <p:ph type="subTitle" idx="4"/>
          </p:nvPr>
        </p:nvSpPr>
        <p:spPr/>
        <p:txBody>
          <a:bodyPr/>
          <a:lstStyle/>
          <a:p>
            <a:endParaRPr lang="en-JO"/>
          </a:p>
        </p:txBody>
      </p:sp>
      <p:sp>
        <p:nvSpPr>
          <p:cNvPr id="3" name="Footer Placeholder 2">
            <a:extLst>
              <a:ext uri="{FF2B5EF4-FFF2-40B4-BE49-F238E27FC236}">
                <a16:creationId xmlns:a16="http://schemas.microsoft.com/office/drawing/2014/main" id="{C64C90D7-DDAB-B026-F07E-A3DCFE37754D}"/>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214004988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2000182C-3D03-C5FC-1B24-C03EA5ACFAF6}"/>
              </a:ext>
            </a:extLst>
          </p:cNvPr>
          <p:cNvSpPr>
            <a:spLocks noGrp="1"/>
          </p:cNvSpPr>
          <p:nvPr>
            <p:ph type="ftr" sz="quarter" idx="10"/>
          </p:nvPr>
        </p:nvSpPr>
        <p:spPr bwMode="auto">
          <a:xfrm>
            <a:off x="457200" y="6248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r>
              <a:rPr lang="en-US" altLang="en-US"/>
              <a:t>Dr. Malak Abdullah</a:t>
            </a:r>
          </a:p>
        </p:txBody>
      </p:sp>
      <p:sp>
        <p:nvSpPr>
          <p:cNvPr id="793602" name="Rectangle 2">
            <a:extLst>
              <a:ext uri="{FF2B5EF4-FFF2-40B4-BE49-F238E27FC236}">
                <a16:creationId xmlns:a16="http://schemas.microsoft.com/office/drawing/2014/main" id="{22E7A6A6-CB3D-858D-D3A6-2D3E7F9C5382}"/>
              </a:ext>
            </a:extLst>
          </p:cNvPr>
          <p:cNvSpPr>
            <a:spLocks noGrp="1" noChangeArrowheads="1"/>
          </p:cNvSpPr>
          <p:nvPr>
            <p:ph type="title"/>
          </p:nvPr>
        </p:nvSpPr>
        <p:spPr>
          <a:xfrm>
            <a:off x="230505" y="66417"/>
            <a:ext cx="4149090" cy="215444"/>
          </a:xfrm>
        </p:spPr>
        <p:txBody>
          <a:bodyPr/>
          <a:lstStyle/>
          <a:p>
            <a:r>
              <a:rPr lang="en-US" altLang="en-JO"/>
              <a:t>K-means summary</a:t>
            </a:r>
          </a:p>
        </p:txBody>
      </p:sp>
      <p:sp>
        <p:nvSpPr>
          <p:cNvPr id="793603" name="AutoShape 3">
            <a:extLst>
              <a:ext uri="{FF2B5EF4-FFF2-40B4-BE49-F238E27FC236}">
                <a16:creationId xmlns:a16="http://schemas.microsoft.com/office/drawing/2014/main" id="{A1AAA706-77FD-05B4-4D6D-1FF75C6EB8AA}"/>
              </a:ext>
            </a:extLst>
          </p:cNvPr>
          <p:cNvSpPr>
            <a:spLocks noGrp="1" noChangeAspect="1" noChangeArrowheads="1"/>
          </p:cNvSpPr>
          <p:nvPr>
            <p:ph type="body" idx="1"/>
          </p:nvPr>
        </p:nvSpPr>
        <p:spPr>
          <a:xfrm>
            <a:off x="230505" y="513821"/>
            <a:ext cx="4149090" cy="1661993"/>
          </a:xfrm>
        </p:spPr>
        <p:txBody>
          <a:bodyPr/>
          <a:lstStyle/>
          <a:p>
            <a:pPr>
              <a:lnSpc>
                <a:spcPct val="90000"/>
              </a:lnSpc>
            </a:pPr>
            <a:r>
              <a:rPr lang="en-US" altLang="ja-JP" sz="1200" dirty="0">
                <a:ea typeface="ＭＳ Ｐゴシック" panose="020B0600070205080204" pitchFamily="34" charset="-128"/>
              </a:rPr>
              <a:t>Despite weaknesses, </a:t>
            </a:r>
            <a:r>
              <a:rPr lang="en-US" altLang="ja-JP" sz="1200" i="1" dirty="0">
                <a:ea typeface="ＭＳ Ｐゴシック" panose="020B0600070205080204" pitchFamily="34" charset="-128"/>
              </a:rPr>
              <a:t>k</a:t>
            </a:r>
            <a:r>
              <a:rPr lang="en-US" altLang="ja-JP" sz="1200" dirty="0">
                <a:ea typeface="ＭＳ Ｐゴシック" panose="020B0600070205080204" pitchFamily="34" charset="-128"/>
              </a:rPr>
              <a:t>-means is still the most popular algorithm due to its simplicity, efficiency and </a:t>
            </a:r>
          </a:p>
          <a:p>
            <a:pPr lvl="1">
              <a:lnSpc>
                <a:spcPct val="90000"/>
              </a:lnSpc>
            </a:pPr>
            <a:r>
              <a:rPr lang="en-US" altLang="ja-JP" sz="1200" dirty="0">
                <a:ea typeface="ＭＳ Ｐゴシック" panose="020B0600070205080204" pitchFamily="34" charset="-128"/>
              </a:rPr>
              <a:t>other clustering algorithms have their own lists of weaknesses.</a:t>
            </a:r>
          </a:p>
          <a:p>
            <a:pPr>
              <a:lnSpc>
                <a:spcPct val="90000"/>
              </a:lnSpc>
            </a:pPr>
            <a:r>
              <a:rPr lang="en-US" altLang="ja-JP" sz="1200" dirty="0">
                <a:ea typeface="ＭＳ Ｐゴシック" panose="020B0600070205080204" pitchFamily="34" charset="-128"/>
              </a:rPr>
              <a:t>No clear evidence that any other clustering algorithm performs better in general </a:t>
            </a:r>
          </a:p>
          <a:p>
            <a:pPr lvl="1">
              <a:lnSpc>
                <a:spcPct val="90000"/>
              </a:lnSpc>
            </a:pPr>
            <a:r>
              <a:rPr lang="en-US" altLang="ja-JP" sz="1200" dirty="0">
                <a:ea typeface="ＭＳ Ｐゴシック" panose="020B0600070205080204" pitchFamily="34" charset="-128"/>
              </a:rPr>
              <a:t>although they may be more suitable for some specific types of data or applications. </a:t>
            </a:r>
          </a:p>
          <a:p>
            <a:pPr>
              <a:lnSpc>
                <a:spcPct val="90000"/>
              </a:lnSpc>
            </a:pPr>
            <a:r>
              <a:rPr lang="en-US" altLang="ja-JP" sz="1200" dirty="0">
                <a:ea typeface="ＭＳ Ｐゴシック" panose="020B0600070205080204" pitchFamily="34" charset="-128"/>
              </a:rPr>
              <a:t>Comparing different clustering algorithms is a difficult task. No one knows the correct clusters!</a:t>
            </a:r>
            <a:endParaRPr lang="en-US" altLang="en-JO" sz="1200" dirty="0"/>
          </a:p>
        </p:txBody>
      </p:sp>
    </p:spTree>
    <p:extLst>
      <p:ext uri="{BB962C8B-B14F-4D97-AF65-F5344CB8AC3E}">
        <p14:creationId xmlns:p14="http://schemas.microsoft.com/office/powerpoint/2010/main" val="36672930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983E1-3189-FC28-3D43-C9253B4F7EE5}"/>
              </a:ext>
            </a:extLst>
          </p:cNvPr>
          <p:cNvSpPr>
            <a:spLocks noGrp="1"/>
          </p:cNvSpPr>
          <p:nvPr>
            <p:ph type="ctrTitle"/>
          </p:nvPr>
        </p:nvSpPr>
        <p:spPr>
          <a:xfrm>
            <a:off x="345757" y="1072832"/>
            <a:ext cx="3918585" cy="276999"/>
          </a:xfrm>
        </p:spPr>
        <p:txBody>
          <a:bodyPr/>
          <a:lstStyle/>
          <a:p>
            <a:pPr algn="ctr" rtl="1"/>
            <a:r>
              <a:rPr lang="en-US" sz="1800" b="1" dirty="0"/>
              <a:t>Dimensionality Reduction</a:t>
            </a:r>
            <a:endParaRPr lang="en-JO" sz="1800" b="1" dirty="0"/>
          </a:p>
        </p:txBody>
      </p:sp>
      <p:sp>
        <p:nvSpPr>
          <p:cNvPr id="5" name="Subtitle 4">
            <a:extLst>
              <a:ext uri="{FF2B5EF4-FFF2-40B4-BE49-F238E27FC236}">
                <a16:creationId xmlns:a16="http://schemas.microsoft.com/office/drawing/2014/main" id="{C1861B9E-01B6-C4A8-3D55-D6413E18C0AC}"/>
              </a:ext>
            </a:extLst>
          </p:cNvPr>
          <p:cNvSpPr>
            <a:spLocks noGrp="1"/>
          </p:cNvSpPr>
          <p:nvPr>
            <p:ph type="subTitle" idx="4"/>
          </p:nvPr>
        </p:nvSpPr>
        <p:spPr/>
        <p:txBody>
          <a:bodyPr/>
          <a:lstStyle/>
          <a:p>
            <a:endParaRPr lang="en-JO"/>
          </a:p>
        </p:txBody>
      </p:sp>
      <p:sp>
        <p:nvSpPr>
          <p:cNvPr id="3" name="Footer Placeholder 2">
            <a:extLst>
              <a:ext uri="{FF2B5EF4-FFF2-40B4-BE49-F238E27FC236}">
                <a16:creationId xmlns:a16="http://schemas.microsoft.com/office/drawing/2014/main" id="{CCC07AF2-36CE-23D0-CC34-C50540C4758C}"/>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5222544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3731-D808-6446-8D15-529E491062EC}"/>
              </a:ext>
            </a:extLst>
          </p:cNvPr>
          <p:cNvSpPr>
            <a:spLocks noGrp="1"/>
          </p:cNvSpPr>
          <p:nvPr>
            <p:ph type="title"/>
          </p:nvPr>
        </p:nvSpPr>
        <p:spPr>
          <a:xfrm>
            <a:off x="314326" y="211465"/>
            <a:ext cx="3686238" cy="215444"/>
          </a:xfrm>
        </p:spPr>
        <p:txBody>
          <a:bodyPr/>
          <a:lstStyle/>
          <a:p>
            <a:r>
              <a:rPr lang="en-US" dirty="0"/>
              <a:t>Overview</a:t>
            </a:r>
          </a:p>
        </p:txBody>
      </p:sp>
      <p:sp>
        <p:nvSpPr>
          <p:cNvPr id="3" name="Content Placeholder 2">
            <a:extLst>
              <a:ext uri="{FF2B5EF4-FFF2-40B4-BE49-F238E27FC236}">
                <a16:creationId xmlns:a16="http://schemas.microsoft.com/office/drawing/2014/main" id="{5C62718D-60B3-7A49-9390-E39A94EF22C6}"/>
              </a:ext>
            </a:extLst>
          </p:cNvPr>
          <p:cNvSpPr>
            <a:spLocks noGrp="1"/>
          </p:cNvSpPr>
          <p:nvPr>
            <p:ph idx="1"/>
          </p:nvPr>
        </p:nvSpPr>
        <p:spPr>
          <a:xfrm>
            <a:off x="247650" y="587375"/>
            <a:ext cx="4114800" cy="2708434"/>
          </a:xfrm>
        </p:spPr>
        <p:txBody>
          <a:bodyPr/>
          <a:lstStyle/>
          <a:p>
            <a:pPr marL="171450" indent="-171450">
              <a:buFont typeface="Arial" panose="020B0604020202020204" pitchFamily="34" charset="0"/>
              <a:buChar char="•"/>
            </a:pPr>
            <a:r>
              <a:rPr lang="en-US" dirty="0"/>
              <a:t>One of the common problems in machine learning is </a:t>
            </a:r>
            <a:r>
              <a:rPr lang="en-US" b="1" dirty="0"/>
              <a:t>‘Overfitting’</a:t>
            </a:r>
            <a:r>
              <a:rPr lang="en-US" dirty="0"/>
              <a:t>, where the model remembers all the training data, including noise and other unrelated features, predicts higher accuracy on training data, but does not generalize well to the new dataset.</a:t>
            </a:r>
          </a:p>
          <a:p>
            <a:pPr marL="171450" indent="-171450">
              <a:buFont typeface="Arial" panose="020B0604020202020204" pitchFamily="34" charset="0"/>
              <a:buChar char="•"/>
            </a:pPr>
            <a:r>
              <a:rPr lang="en-US" dirty="0"/>
              <a:t>Key reason for overfitting is that the model is too complex relative to the amount and noisiness of the training data. </a:t>
            </a:r>
          </a:p>
          <a:p>
            <a:endParaRPr lang="en-US" dirty="0"/>
          </a:p>
          <a:p>
            <a:endParaRPr lang="en-US" dirty="0"/>
          </a:p>
          <a:p>
            <a:r>
              <a:rPr lang="en-US" b="1" dirty="0"/>
              <a:t>How to solve overfitting?</a:t>
            </a:r>
          </a:p>
          <a:p>
            <a:endParaRPr lang="en-US" b="1" dirty="0"/>
          </a:p>
          <a:p>
            <a:r>
              <a:rPr lang="en-US" dirty="0"/>
              <a:t>The model can be simplified by selecting simple algorithms, reducing the number of parameters used, or removing noise in the training data, e.g., outliers.</a:t>
            </a:r>
          </a:p>
          <a:p>
            <a:endParaRPr lang="en-US" b="1" dirty="0"/>
          </a:p>
          <a:p>
            <a:endParaRPr lang="en-US" dirty="0"/>
          </a:p>
          <a:p>
            <a:endParaRPr lang="en-US" dirty="0"/>
          </a:p>
        </p:txBody>
      </p:sp>
      <p:sp>
        <p:nvSpPr>
          <p:cNvPr id="5" name="Footer Placeholder 4">
            <a:extLst>
              <a:ext uri="{FF2B5EF4-FFF2-40B4-BE49-F238E27FC236}">
                <a16:creationId xmlns:a16="http://schemas.microsoft.com/office/drawing/2014/main" id="{2E0D8763-9EE6-C74A-833B-2E3022390C94}"/>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35348040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3FEB3-C6E3-D84E-A173-264E2201C614}"/>
              </a:ext>
            </a:extLst>
          </p:cNvPr>
          <p:cNvSpPr>
            <a:spLocks noGrp="1"/>
          </p:cNvSpPr>
          <p:nvPr>
            <p:ph type="title"/>
          </p:nvPr>
        </p:nvSpPr>
        <p:spPr>
          <a:xfrm>
            <a:off x="171450" y="211465"/>
            <a:ext cx="3829113" cy="215444"/>
          </a:xfrm>
        </p:spPr>
        <p:txBody>
          <a:bodyPr/>
          <a:lstStyle/>
          <a:p>
            <a:r>
              <a:rPr lang="en-US" dirty="0"/>
              <a:t>Dimensionality Reduction</a:t>
            </a:r>
          </a:p>
        </p:txBody>
      </p:sp>
      <p:sp>
        <p:nvSpPr>
          <p:cNvPr id="3" name="Content Placeholder 2">
            <a:extLst>
              <a:ext uri="{FF2B5EF4-FFF2-40B4-BE49-F238E27FC236}">
                <a16:creationId xmlns:a16="http://schemas.microsoft.com/office/drawing/2014/main" id="{CB8C845C-BA8B-ED42-8832-B65F55B55D58}"/>
              </a:ext>
            </a:extLst>
          </p:cNvPr>
          <p:cNvSpPr>
            <a:spLocks noGrp="1"/>
          </p:cNvSpPr>
          <p:nvPr>
            <p:ph idx="1"/>
          </p:nvPr>
        </p:nvSpPr>
        <p:spPr>
          <a:xfrm>
            <a:off x="171450" y="663575"/>
            <a:ext cx="4343400" cy="1862048"/>
          </a:xfrm>
        </p:spPr>
        <p:txBody>
          <a:bodyPr/>
          <a:lstStyle/>
          <a:p>
            <a:r>
              <a:rPr lang="en-US" dirty="0"/>
              <a:t>In order to reduce complexity by reducing features/ dimensions, </a:t>
            </a:r>
          </a:p>
          <a:p>
            <a:endParaRPr lang="en-US" b="1" dirty="0"/>
          </a:p>
          <a:p>
            <a:r>
              <a:rPr lang="en-US" b="1" dirty="0"/>
              <a:t>Dimensionality reduction</a:t>
            </a:r>
            <a:r>
              <a:rPr lang="en-US" dirty="0"/>
              <a:t> plays a critical role by projecting the dataset onto a lower-dimensional space. </a:t>
            </a:r>
          </a:p>
          <a:p>
            <a:endParaRPr lang="en-US" dirty="0"/>
          </a:p>
          <a:p>
            <a:r>
              <a:rPr lang="en-US" dirty="0"/>
              <a:t>In other words, dimension reduction is basically a </a:t>
            </a:r>
            <a:r>
              <a:rPr lang="en-US" b="1" dirty="0"/>
              <a:t>pre-processing step </a:t>
            </a:r>
            <a:r>
              <a:rPr lang="en-US" dirty="0"/>
              <a:t>for machine learning that reduces the dimension of the dataset.</a:t>
            </a:r>
          </a:p>
          <a:p>
            <a:endParaRPr lang="en-US" dirty="0"/>
          </a:p>
          <a:p>
            <a:r>
              <a:rPr lang="en-US" dirty="0"/>
              <a:t>It is essential to come up with a good set of features to train by:</a:t>
            </a:r>
            <a:br>
              <a:rPr lang="en-US" dirty="0"/>
            </a:br>
            <a:r>
              <a:rPr lang="en-US" dirty="0"/>
              <a:t>– Add / Discard features</a:t>
            </a:r>
            <a:br>
              <a:rPr lang="en-US" dirty="0"/>
            </a:br>
            <a:r>
              <a:rPr lang="en-US" dirty="0"/>
              <a:t>– Derive new feature space</a:t>
            </a:r>
          </a:p>
        </p:txBody>
      </p:sp>
      <p:sp>
        <p:nvSpPr>
          <p:cNvPr id="5" name="Footer Placeholder 4">
            <a:extLst>
              <a:ext uri="{FF2B5EF4-FFF2-40B4-BE49-F238E27FC236}">
                <a16:creationId xmlns:a16="http://schemas.microsoft.com/office/drawing/2014/main" id="{FA877E06-4080-E849-825A-19FB6140C7C6}"/>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3867041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1978B-D4EF-9C44-953D-945C6467021E}"/>
              </a:ext>
            </a:extLst>
          </p:cNvPr>
          <p:cNvSpPr>
            <a:spLocks noGrp="1"/>
          </p:cNvSpPr>
          <p:nvPr>
            <p:ph type="title"/>
          </p:nvPr>
        </p:nvSpPr>
        <p:spPr>
          <a:xfrm>
            <a:off x="171450" y="173213"/>
            <a:ext cx="3394075" cy="215444"/>
          </a:xfrm>
        </p:spPr>
        <p:txBody>
          <a:bodyPr/>
          <a:lstStyle/>
          <a:p>
            <a:r>
              <a:rPr lang="en-US" b="1" dirty="0"/>
              <a:t>The Curse of Dimensionality</a:t>
            </a:r>
          </a:p>
        </p:txBody>
      </p:sp>
      <p:sp>
        <p:nvSpPr>
          <p:cNvPr id="3" name="Content Placeholder 2">
            <a:extLst>
              <a:ext uri="{FF2B5EF4-FFF2-40B4-BE49-F238E27FC236}">
                <a16:creationId xmlns:a16="http://schemas.microsoft.com/office/drawing/2014/main" id="{5EFA97FF-1A7A-7A46-BE6F-0ED04B6DBC15}"/>
              </a:ext>
            </a:extLst>
          </p:cNvPr>
          <p:cNvSpPr>
            <a:spLocks noGrp="1"/>
          </p:cNvSpPr>
          <p:nvPr>
            <p:ph idx="1"/>
          </p:nvPr>
        </p:nvSpPr>
        <p:spPr>
          <a:xfrm>
            <a:off x="491858" y="1078076"/>
            <a:ext cx="3766820" cy="169277"/>
          </a:xfrm>
        </p:spPr>
        <p:txBody>
          <a:bodyPr/>
          <a:lstStyle/>
          <a:p>
            <a:endParaRPr lang="en-US" dirty="0"/>
          </a:p>
        </p:txBody>
      </p:sp>
      <p:sp>
        <p:nvSpPr>
          <p:cNvPr id="5" name="Footer Placeholder 4">
            <a:extLst>
              <a:ext uri="{FF2B5EF4-FFF2-40B4-BE49-F238E27FC236}">
                <a16:creationId xmlns:a16="http://schemas.microsoft.com/office/drawing/2014/main" id="{A82DAD36-A2D6-C743-9C35-A07969E266BD}"/>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7" name="Picture 6">
            <a:extLst>
              <a:ext uri="{FF2B5EF4-FFF2-40B4-BE49-F238E27FC236}">
                <a16:creationId xmlns:a16="http://schemas.microsoft.com/office/drawing/2014/main" id="{1407D495-5386-B44C-9D2B-235B4ED5FAE3}"/>
              </a:ext>
            </a:extLst>
          </p:cNvPr>
          <p:cNvPicPr>
            <a:picLocks noChangeAspect="1"/>
          </p:cNvPicPr>
          <p:nvPr/>
        </p:nvPicPr>
        <p:blipFill>
          <a:blip r:embed="rId2"/>
          <a:stretch>
            <a:fillRect/>
          </a:stretch>
        </p:blipFill>
        <p:spPr>
          <a:xfrm>
            <a:off x="95250" y="579081"/>
            <a:ext cx="4343400" cy="639424"/>
          </a:xfrm>
          <a:prstGeom prst="rect">
            <a:avLst/>
          </a:prstGeom>
        </p:spPr>
      </p:pic>
      <p:pic>
        <p:nvPicPr>
          <p:cNvPr id="8" name="Picture 7">
            <a:extLst>
              <a:ext uri="{FF2B5EF4-FFF2-40B4-BE49-F238E27FC236}">
                <a16:creationId xmlns:a16="http://schemas.microsoft.com/office/drawing/2014/main" id="{08B4D5EA-261A-B44D-9E72-0A365952EE79}"/>
              </a:ext>
            </a:extLst>
          </p:cNvPr>
          <p:cNvPicPr>
            <a:picLocks noChangeAspect="1"/>
          </p:cNvPicPr>
          <p:nvPr/>
        </p:nvPicPr>
        <p:blipFill>
          <a:blip r:embed="rId3"/>
          <a:stretch>
            <a:fillRect/>
          </a:stretch>
        </p:blipFill>
        <p:spPr>
          <a:xfrm>
            <a:off x="314324" y="1381491"/>
            <a:ext cx="4144623" cy="1796684"/>
          </a:xfrm>
          <a:prstGeom prst="rect">
            <a:avLst/>
          </a:prstGeom>
        </p:spPr>
      </p:pic>
    </p:spTree>
    <p:extLst>
      <p:ext uri="{BB962C8B-B14F-4D97-AF65-F5344CB8AC3E}">
        <p14:creationId xmlns:p14="http://schemas.microsoft.com/office/powerpoint/2010/main" val="3374462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DA61E-3FCA-1543-8245-979E9B69E2D5}"/>
              </a:ext>
            </a:extLst>
          </p:cNvPr>
          <p:cNvSpPr>
            <a:spLocks noGrp="1"/>
          </p:cNvSpPr>
          <p:nvPr>
            <p:ph type="title"/>
          </p:nvPr>
        </p:nvSpPr>
        <p:spPr>
          <a:xfrm>
            <a:off x="151871" y="218661"/>
            <a:ext cx="3394075" cy="215444"/>
          </a:xfrm>
        </p:spPr>
        <p:txBody>
          <a:bodyPr/>
          <a:lstStyle/>
          <a:p>
            <a:r>
              <a:rPr lang="en-US" b="1" dirty="0"/>
              <a:t>Feature Engineering</a:t>
            </a:r>
            <a:endParaRPr lang="en-US" dirty="0"/>
          </a:p>
        </p:txBody>
      </p:sp>
      <p:sp>
        <p:nvSpPr>
          <p:cNvPr id="3" name="Content Placeholder 2">
            <a:extLst>
              <a:ext uri="{FF2B5EF4-FFF2-40B4-BE49-F238E27FC236}">
                <a16:creationId xmlns:a16="http://schemas.microsoft.com/office/drawing/2014/main" id="{E6A6397E-6041-3C49-AC8D-BE9FFB772D5B}"/>
              </a:ext>
            </a:extLst>
          </p:cNvPr>
          <p:cNvSpPr>
            <a:spLocks noGrp="1"/>
          </p:cNvSpPr>
          <p:nvPr>
            <p:ph idx="1"/>
          </p:nvPr>
        </p:nvSpPr>
        <p:spPr>
          <a:xfrm>
            <a:off x="185984" y="841432"/>
            <a:ext cx="4328866" cy="2354491"/>
          </a:xfrm>
        </p:spPr>
        <p:txBody>
          <a:bodyPr/>
          <a:lstStyle/>
          <a:p>
            <a:r>
              <a:rPr lang="en-US" b="1" dirty="0"/>
              <a:t>1. Feature Selection</a:t>
            </a:r>
          </a:p>
          <a:p>
            <a:r>
              <a:rPr lang="en-US" dirty="0"/>
              <a:t>It includes creation of subset from the original dataset which includes selecting the most useful feature to train and has lower prediction error than on full model. In this process, some variables are retained or discarded.</a:t>
            </a:r>
            <a:br>
              <a:rPr lang="en-US" dirty="0"/>
            </a:br>
            <a:endParaRPr lang="en-US" dirty="0"/>
          </a:p>
          <a:p>
            <a:r>
              <a:rPr lang="en-US" b="1" dirty="0"/>
              <a:t>2. Feature Extraction</a:t>
            </a:r>
          </a:p>
          <a:p>
            <a:r>
              <a:rPr lang="en-US" dirty="0"/>
              <a:t>This involves reducing or transforming the data to a lower dimensional space with most relevant information / features. </a:t>
            </a:r>
            <a:br>
              <a:rPr lang="en-US" dirty="0"/>
            </a:br>
            <a:endParaRPr lang="en-US" dirty="0"/>
          </a:p>
          <a:p>
            <a:r>
              <a:rPr lang="en-US" dirty="0"/>
              <a:t>Common feature extraction methods are:</a:t>
            </a:r>
          </a:p>
          <a:p>
            <a:pPr lvl="1"/>
            <a:r>
              <a:rPr lang="en-US" sz="1200" b="1" dirty="0"/>
              <a:t>PCA (Principal Component Analysis) </a:t>
            </a:r>
          </a:p>
          <a:p>
            <a:pPr lvl="1"/>
            <a:r>
              <a:rPr lang="en-US" sz="1200" b="1" dirty="0"/>
              <a:t>LDA (Linear Discriminant Analysis) </a:t>
            </a:r>
            <a:r>
              <a:rPr lang="en-US" sz="800" b="1" dirty="0">
                <a:solidFill>
                  <a:srgbClr val="FF0000"/>
                </a:solidFill>
              </a:rPr>
              <a:t>we will not talk about this in the current course</a:t>
            </a:r>
            <a:endParaRPr lang="en-US" sz="800" dirty="0">
              <a:solidFill>
                <a:srgbClr val="FF0000"/>
              </a:solidFill>
            </a:endParaRPr>
          </a:p>
          <a:p>
            <a:endParaRPr lang="en-US" dirty="0"/>
          </a:p>
        </p:txBody>
      </p:sp>
      <p:sp>
        <p:nvSpPr>
          <p:cNvPr id="5" name="Footer Placeholder 4">
            <a:extLst>
              <a:ext uri="{FF2B5EF4-FFF2-40B4-BE49-F238E27FC236}">
                <a16:creationId xmlns:a16="http://schemas.microsoft.com/office/drawing/2014/main" id="{35B051B9-2A64-D83A-37B8-D6CE20A4C1C4}"/>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32456966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1E9597-DD36-8D43-B6DD-579A769F107A}"/>
              </a:ext>
            </a:extLst>
          </p:cNvPr>
          <p:cNvSpPr>
            <a:spLocks noGrp="1"/>
          </p:cNvSpPr>
          <p:nvPr>
            <p:ph type="title"/>
          </p:nvPr>
        </p:nvSpPr>
        <p:spPr>
          <a:xfrm>
            <a:off x="333375" y="211465"/>
            <a:ext cx="3394075" cy="215444"/>
          </a:xfrm>
        </p:spPr>
        <p:txBody>
          <a:bodyPr/>
          <a:lstStyle/>
          <a:p>
            <a:r>
              <a:rPr lang="en-US" b="1" dirty="0"/>
              <a:t>Dimensionality reduction</a:t>
            </a:r>
          </a:p>
        </p:txBody>
      </p:sp>
      <p:sp>
        <p:nvSpPr>
          <p:cNvPr id="3" name="Content Placeholder 2">
            <a:extLst>
              <a:ext uri="{FF2B5EF4-FFF2-40B4-BE49-F238E27FC236}">
                <a16:creationId xmlns:a16="http://schemas.microsoft.com/office/drawing/2014/main" id="{0EC96954-A8D1-894A-B54E-4B2CF197CC2D}"/>
              </a:ext>
            </a:extLst>
          </p:cNvPr>
          <p:cNvSpPr>
            <a:spLocks noGrp="1"/>
          </p:cNvSpPr>
          <p:nvPr>
            <p:ph idx="1"/>
          </p:nvPr>
        </p:nvSpPr>
        <p:spPr>
          <a:xfrm>
            <a:off x="314325" y="739775"/>
            <a:ext cx="4048125" cy="2509510"/>
          </a:xfrm>
        </p:spPr>
        <p:txBody>
          <a:bodyPr>
            <a:normAutofit fontScale="92500" lnSpcReduction="10000"/>
          </a:bodyPr>
          <a:lstStyle/>
          <a:p>
            <a:r>
              <a:rPr lang="en-US" dirty="0">
                <a:latin typeface="+mn-lt"/>
                <a:cs typeface="Times New Roman" pitchFamily="18" charset="0"/>
              </a:rPr>
              <a:t>It reduces the dimensions of a </a:t>
            </a:r>
            <a:r>
              <a:rPr lang="en-US" b="1" dirty="0">
                <a:latin typeface="+mn-lt"/>
                <a:cs typeface="Times New Roman" pitchFamily="18" charset="0"/>
              </a:rPr>
              <a:t>d-dimensional</a:t>
            </a:r>
            <a:r>
              <a:rPr lang="en-US" dirty="0">
                <a:latin typeface="+mn-lt"/>
                <a:cs typeface="Times New Roman" pitchFamily="18" charset="0"/>
              </a:rPr>
              <a:t> dataset by projecting it onto a </a:t>
            </a:r>
            <a:r>
              <a:rPr lang="en-US" b="1" dirty="0">
                <a:latin typeface="+mn-lt"/>
                <a:cs typeface="Times New Roman" pitchFamily="18" charset="0"/>
              </a:rPr>
              <a:t>(k)-dimensional subspace</a:t>
            </a:r>
            <a:r>
              <a:rPr lang="en-US" dirty="0">
                <a:latin typeface="+mn-lt"/>
                <a:cs typeface="Times New Roman" pitchFamily="18" charset="0"/>
              </a:rPr>
              <a:t> (where k&lt;d) in order to increase the computational efficiency while retaining most of the information.</a:t>
            </a:r>
          </a:p>
          <a:p>
            <a:r>
              <a:rPr lang="en-US" altLang="en-US" u="sng" dirty="0">
                <a:latin typeface="+mn-lt"/>
              </a:rPr>
              <a:t>Dimensionality reduction implies information loss !!</a:t>
            </a:r>
            <a:endParaRPr lang="en-US" u="sng" dirty="0">
              <a:latin typeface="+mn-lt"/>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1210" b="1" u="sng" dirty="0">
                <a:latin typeface="+mn-lt"/>
                <a:cs typeface="Times New Roman" pitchFamily="18" charset="0"/>
              </a:rPr>
              <a:t>Transformation </a:t>
            </a:r>
            <a:endParaRPr lang="en-US" dirty="0">
              <a:latin typeface="+mn-lt"/>
              <a:cs typeface="Times New Roman" pitchFamily="18" charset="0"/>
            </a:endParaRPr>
          </a:p>
          <a:p>
            <a:r>
              <a:rPr lang="en-US" dirty="0">
                <a:latin typeface="+mn-lt"/>
                <a:cs typeface="Times New Roman" pitchFamily="18" charset="0"/>
              </a:rPr>
              <a:t>This transformation is defined so that the first principal component has the largest possible variance, and each succeeding component, in turn, has the next highest possible variance.</a:t>
            </a:r>
          </a:p>
          <a:p>
            <a:endParaRPr lang="en-US" dirty="0"/>
          </a:p>
        </p:txBody>
      </p:sp>
      <p:sp>
        <p:nvSpPr>
          <p:cNvPr id="5" name="Footer Placeholder 4">
            <a:extLst>
              <a:ext uri="{FF2B5EF4-FFF2-40B4-BE49-F238E27FC236}">
                <a16:creationId xmlns:a16="http://schemas.microsoft.com/office/drawing/2014/main" id="{ECF9B364-F844-C14D-9B96-0531CC7F6353}"/>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7" name="Picture 6">
            <a:extLst>
              <a:ext uri="{FF2B5EF4-FFF2-40B4-BE49-F238E27FC236}">
                <a16:creationId xmlns:a16="http://schemas.microsoft.com/office/drawing/2014/main" id="{E61962A4-2011-8246-9AAC-7BF875BEBC7E}"/>
              </a:ext>
            </a:extLst>
          </p:cNvPr>
          <p:cNvPicPr>
            <a:picLocks noChangeAspect="1"/>
          </p:cNvPicPr>
          <p:nvPr/>
        </p:nvPicPr>
        <p:blipFill>
          <a:blip r:embed="rId2"/>
          <a:stretch>
            <a:fillRect/>
          </a:stretch>
        </p:blipFill>
        <p:spPr>
          <a:xfrm>
            <a:off x="1238250" y="1327361"/>
            <a:ext cx="3184509" cy="1298647"/>
          </a:xfrm>
          <a:prstGeom prst="rect">
            <a:avLst/>
          </a:prstGeom>
        </p:spPr>
      </p:pic>
    </p:spTree>
    <p:extLst>
      <p:ext uri="{BB962C8B-B14F-4D97-AF65-F5344CB8AC3E}">
        <p14:creationId xmlns:p14="http://schemas.microsoft.com/office/powerpoint/2010/main" val="15174537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9944CC-AAF7-DF4A-A110-614412CC8C43}"/>
              </a:ext>
            </a:extLst>
          </p:cNvPr>
          <p:cNvSpPr>
            <a:spLocks noGrp="1"/>
          </p:cNvSpPr>
          <p:nvPr>
            <p:ph type="title"/>
          </p:nvPr>
        </p:nvSpPr>
        <p:spPr/>
        <p:txBody>
          <a:bodyPr>
            <a:normAutofit/>
          </a:bodyPr>
          <a:lstStyle/>
          <a:p>
            <a:r>
              <a:rPr lang="en-US" dirty="0"/>
              <a:t>Two Approaches for Dimensionality Reduction</a:t>
            </a:r>
          </a:p>
        </p:txBody>
      </p:sp>
      <p:sp>
        <p:nvSpPr>
          <p:cNvPr id="3" name="Content Placeholder 2">
            <a:extLst>
              <a:ext uri="{FF2B5EF4-FFF2-40B4-BE49-F238E27FC236}">
                <a16:creationId xmlns:a16="http://schemas.microsoft.com/office/drawing/2014/main" id="{360B898B-F174-4E4D-833D-5158AD4441B7}"/>
              </a:ext>
            </a:extLst>
          </p:cNvPr>
          <p:cNvSpPr>
            <a:spLocks noGrp="1"/>
          </p:cNvSpPr>
          <p:nvPr>
            <p:ph idx="1"/>
          </p:nvPr>
        </p:nvSpPr>
        <p:spPr>
          <a:xfrm>
            <a:off x="171450" y="763589"/>
            <a:ext cx="4205110" cy="1523494"/>
          </a:xfrm>
        </p:spPr>
        <p:txBody>
          <a:bodyPr/>
          <a:lstStyle/>
          <a:p>
            <a:r>
              <a:rPr lang="en-US" b="1" u="sng" dirty="0"/>
              <a:t>Projection</a:t>
            </a:r>
          </a:p>
          <a:p>
            <a:endParaRPr lang="en-US" dirty="0"/>
          </a:p>
          <a:p>
            <a:endParaRPr lang="en-US" dirty="0"/>
          </a:p>
          <a:p>
            <a:endParaRPr lang="en-US" dirty="0"/>
          </a:p>
          <a:p>
            <a:endParaRPr lang="en-US" dirty="0"/>
          </a:p>
          <a:p>
            <a:endParaRPr lang="en-US" dirty="0"/>
          </a:p>
          <a:p>
            <a:endParaRPr lang="en-US" dirty="0"/>
          </a:p>
          <a:p>
            <a:r>
              <a:rPr lang="en-US" b="1" u="sng" dirty="0"/>
              <a:t>Manifold Learning</a:t>
            </a:r>
          </a:p>
          <a:p>
            <a:endParaRPr lang="en-US" dirty="0"/>
          </a:p>
        </p:txBody>
      </p:sp>
      <p:sp>
        <p:nvSpPr>
          <p:cNvPr id="5" name="Footer Placeholder 4">
            <a:extLst>
              <a:ext uri="{FF2B5EF4-FFF2-40B4-BE49-F238E27FC236}">
                <a16:creationId xmlns:a16="http://schemas.microsoft.com/office/drawing/2014/main" id="{C35E1553-C90B-7144-857C-0EBE31FC176D}"/>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7" name="Picture 6">
            <a:extLst>
              <a:ext uri="{FF2B5EF4-FFF2-40B4-BE49-F238E27FC236}">
                <a16:creationId xmlns:a16="http://schemas.microsoft.com/office/drawing/2014/main" id="{661CF296-2B48-3E44-A85D-1130918F1E8A}"/>
              </a:ext>
            </a:extLst>
          </p:cNvPr>
          <p:cNvPicPr>
            <a:picLocks noChangeAspect="1"/>
          </p:cNvPicPr>
          <p:nvPr/>
        </p:nvPicPr>
        <p:blipFill>
          <a:blip r:embed="rId2"/>
          <a:stretch>
            <a:fillRect/>
          </a:stretch>
        </p:blipFill>
        <p:spPr>
          <a:xfrm>
            <a:off x="1035476" y="1097882"/>
            <a:ext cx="1404553" cy="780307"/>
          </a:xfrm>
          <a:prstGeom prst="rect">
            <a:avLst/>
          </a:prstGeom>
        </p:spPr>
      </p:pic>
      <p:pic>
        <p:nvPicPr>
          <p:cNvPr id="8" name="Picture 7">
            <a:extLst>
              <a:ext uri="{FF2B5EF4-FFF2-40B4-BE49-F238E27FC236}">
                <a16:creationId xmlns:a16="http://schemas.microsoft.com/office/drawing/2014/main" id="{737A2D9B-F463-3248-AC53-8B7AF50F3E60}"/>
              </a:ext>
            </a:extLst>
          </p:cNvPr>
          <p:cNvPicPr>
            <a:picLocks noChangeAspect="1"/>
          </p:cNvPicPr>
          <p:nvPr/>
        </p:nvPicPr>
        <p:blipFill>
          <a:blip r:embed="rId3"/>
          <a:stretch>
            <a:fillRect/>
          </a:stretch>
        </p:blipFill>
        <p:spPr>
          <a:xfrm>
            <a:off x="2576897" y="1033430"/>
            <a:ext cx="1404553" cy="824781"/>
          </a:xfrm>
          <a:prstGeom prst="rect">
            <a:avLst/>
          </a:prstGeom>
        </p:spPr>
      </p:pic>
      <p:sp>
        <p:nvSpPr>
          <p:cNvPr id="9" name="Right Arrow 8">
            <a:extLst>
              <a:ext uri="{FF2B5EF4-FFF2-40B4-BE49-F238E27FC236}">
                <a16:creationId xmlns:a16="http://schemas.microsoft.com/office/drawing/2014/main" id="{077B5C50-4F1F-CA44-AAC8-03F3063B0ABD}"/>
              </a:ext>
            </a:extLst>
          </p:cNvPr>
          <p:cNvSpPr/>
          <p:nvPr/>
        </p:nvSpPr>
        <p:spPr>
          <a:xfrm>
            <a:off x="2440029" y="1523157"/>
            <a:ext cx="136868" cy="48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pic>
        <p:nvPicPr>
          <p:cNvPr id="10" name="Picture 9">
            <a:extLst>
              <a:ext uri="{FF2B5EF4-FFF2-40B4-BE49-F238E27FC236}">
                <a16:creationId xmlns:a16="http://schemas.microsoft.com/office/drawing/2014/main" id="{4C39DAFE-9F8A-8F4B-975D-7C81EFD2AA99}"/>
              </a:ext>
            </a:extLst>
          </p:cNvPr>
          <p:cNvPicPr>
            <a:picLocks noChangeAspect="1"/>
          </p:cNvPicPr>
          <p:nvPr/>
        </p:nvPicPr>
        <p:blipFill>
          <a:blip r:embed="rId4"/>
          <a:stretch>
            <a:fillRect/>
          </a:stretch>
        </p:blipFill>
        <p:spPr>
          <a:xfrm>
            <a:off x="314325" y="2272783"/>
            <a:ext cx="1466347" cy="948961"/>
          </a:xfrm>
          <a:prstGeom prst="rect">
            <a:avLst/>
          </a:prstGeom>
        </p:spPr>
      </p:pic>
      <p:pic>
        <p:nvPicPr>
          <p:cNvPr id="12" name="Picture 11">
            <a:extLst>
              <a:ext uri="{FF2B5EF4-FFF2-40B4-BE49-F238E27FC236}">
                <a16:creationId xmlns:a16="http://schemas.microsoft.com/office/drawing/2014/main" id="{31D5A49C-0CAA-8E44-9D90-3E45C811B6E3}"/>
              </a:ext>
            </a:extLst>
          </p:cNvPr>
          <p:cNvPicPr>
            <a:picLocks noChangeAspect="1"/>
          </p:cNvPicPr>
          <p:nvPr/>
        </p:nvPicPr>
        <p:blipFill>
          <a:blip r:embed="rId5"/>
          <a:stretch>
            <a:fillRect/>
          </a:stretch>
        </p:blipFill>
        <p:spPr>
          <a:xfrm>
            <a:off x="2288506" y="2241383"/>
            <a:ext cx="2268285" cy="980361"/>
          </a:xfrm>
          <a:prstGeom prst="rect">
            <a:avLst/>
          </a:prstGeom>
        </p:spPr>
      </p:pic>
      <p:sp>
        <p:nvSpPr>
          <p:cNvPr id="13" name="Right Arrow 12">
            <a:extLst>
              <a:ext uri="{FF2B5EF4-FFF2-40B4-BE49-F238E27FC236}">
                <a16:creationId xmlns:a16="http://schemas.microsoft.com/office/drawing/2014/main" id="{27333ACD-0120-4268-6016-623C51E07769}"/>
              </a:ext>
            </a:extLst>
          </p:cNvPr>
          <p:cNvSpPr/>
          <p:nvPr/>
        </p:nvSpPr>
        <p:spPr>
          <a:xfrm>
            <a:off x="1939582" y="2596591"/>
            <a:ext cx="136868" cy="481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Tree>
    <p:extLst>
      <p:ext uri="{BB962C8B-B14F-4D97-AF65-F5344CB8AC3E}">
        <p14:creationId xmlns:p14="http://schemas.microsoft.com/office/powerpoint/2010/main" val="14192611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C6B4-21B4-814A-8147-62191C8F8DB5}"/>
              </a:ext>
            </a:extLst>
          </p:cNvPr>
          <p:cNvSpPr>
            <a:spLocks noGrp="1"/>
          </p:cNvSpPr>
          <p:nvPr>
            <p:ph type="title"/>
          </p:nvPr>
        </p:nvSpPr>
        <p:spPr>
          <a:xfrm>
            <a:off x="278354" y="206375"/>
            <a:ext cx="3394075" cy="215444"/>
          </a:xfrm>
        </p:spPr>
        <p:txBody>
          <a:bodyPr/>
          <a:lstStyle/>
          <a:p>
            <a:r>
              <a:rPr lang="en-US" b="1" dirty="0"/>
              <a:t>How Does PCA Work?</a:t>
            </a:r>
            <a:endParaRPr lang="en-US" dirty="0"/>
          </a:p>
        </p:txBody>
      </p:sp>
      <p:sp>
        <p:nvSpPr>
          <p:cNvPr id="3" name="Content Placeholder 2">
            <a:extLst>
              <a:ext uri="{FF2B5EF4-FFF2-40B4-BE49-F238E27FC236}">
                <a16:creationId xmlns:a16="http://schemas.microsoft.com/office/drawing/2014/main" id="{726F85D0-3D83-614A-806C-BB56FA9F8624}"/>
              </a:ext>
            </a:extLst>
          </p:cNvPr>
          <p:cNvSpPr>
            <a:spLocks noGrp="1"/>
          </p:cNvSpPr>
          <p:nvPr>
            <p:ph idx="1"/>
          </p:nvPr>
        </p:nvSpPr>
        <p:spPr>
          <a:xfrm>
            <a:off x="278354" y="587375"/>
            <a:ext cx="4084095" cy="2590800"/>
          </a:xfrm>
        </p:spPr>
        <p:txBody>
          <a:bodyPr>
            <a:normAutofit fontScale="92500"/>
          </a:bodyPr>
          <a:lstStyle/>
          <a:p>
            <a:r>
              <a:rPr lang="en-US" dirty="0"/>
              <a:t>Principal Component Analysis (PCA) is an </a:t>
            </a:r>
            <a:r>
              <a:rPr lang="en-US" b="1" dirty="0"/>
              <a:t>unsupervised learning </a:t>
            </a:r>
            <a:r>
              <a:rPr lang="en-US" dirty="0"/>
              <a:t>algorithm that ignores the class labels. We need to find (the so-called principal components) that </a:t>
            </a:r>
            <a:r>
              <a:rPr lang="en-US" b="1" dirty="0"/>
              <a:t>maximize the variance </a:t>
            </a:r>
            <a:r>
              <a:rPr lang="en-US" dirty="0"/>
              <a:t>in a dataset to find the directions. </a:t>
            </a:r>
          </a:p>
          <a:p>
            <a:endParaRPr lang="en-US" dirty="0"/>
          </a:p>
          <a:p>
            <a:r>
              <a:rPr lang="en-US" dirty="0"/>
              <a:t>To obtain quality/type of coffee, we can use different features of coffee such as its sweetness value, color of coffee, place of coffee and so on, however, many of these features will be redundant or dummy feature variables (can be derived from other features), therefore causing to train model on unnecessary features. In short, </a:t>
            </a:r>
            <a:r>
              <a:rPr lang="en-US" b="1" dirty="0"/>
              <a:t>we can get the type of coffee with fewer feature variables</a:t>
            </a:r>
            <a:r>
              <a:rPr lang="en-US" dirty="0"/>
              <a:t>, and this is what PCA actually does inside the box.</a:t>
            </a:r>
          </a:p>
          <a:p>
            <a:endParaRPr lang="en-US" dirty="0"/>
          </a:p>
          <a:p>
            <a:r>
              <a:rPr lang="en-US" dirty="0"/>
              <a:t>Note that </a:t>
            </a:r>
            <a:r>
              <a:rPr lang="en-US" b="1" dirty="0"/>
              <a:t>PCA does not select a set of features and discard other features</a:t>
            </a:r>
            <a:r>
              <a:rPr lang="en-US" dirty="0"/>
              <a:t>; rather, </a:t>
            </a:r>
            <a:r>
              <a:rPr lang="en-US" b="1" dirty="0"/>
              <a:t>it infers some new features that best describe the type of class from the existing features</a:t>
            </a:r>
            <a:r>
              <a:rPr lang="en-US" dirty="0"/>
              <a:t>.</a:t>
            </a:r>
            <a:br>
              <a:rPr lang="en-US" dirty="0"/>
            </a:br>
            <a:endParaRPr lang="en-US" dirty="0"/>
          </a:p>
          <a:p>
            <a:r>
              <a:rPr lang="en-US" dirty="0"/>
              <a:t>First, it identifies the hyperplane that lies closest to the data and then projects the data onto it. In other words, PCA is basically the summarization of data. </a:t>
            </a:r>
          </a:p>
          <a:p>
            <a:endParaRPr lang="en-US" dirty="0"/>
          </a:p>
        </p:txBody>
      </p:sp>
      <p:sp>
        <p:nvSpPr>
          <p:cNvPr id="5" name="Footer Placeholder 4">
            <a:extLst>
              <a:ext uri="{FF2B5EF4-FFF2-40B4-BE49-F238E27FC236}">
                <a16:creationId xmlns:a16="http://schemas.microsoft.com/office/drawing/2014/main" id="{569BEAB7-DFB4-E942-8946-AA2D0EF4BFFF}"/>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64890172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BC6B4-21B4-814A-8147-62191C8F8DB5}"/>
              </a:ext>
            </a:extLst>
          </p:cNvPr>
          <p:cNvSpPr>
            <a:spLocks noGrp="1"/>
          </p:cNvSpPr>
          <p:nvPr>
            <p:ph type="title"/>
          </p:nvPr>
        </p:nvSpPr>
        <p:spPr>
          <a:xfrm>
            <a:off x="118855" y="282575"/>
            <a:ext cx="3394075" cy="215444"/>
          </a:xfrm>
        </p:spPr>
        <p:txBody>
          <a:bodyPr/>
          <a:lstStyle/>
          <a:p>
            <a:r>
              <a:rPr lang="en-US" b="1" dirty="0"/>
              <a:t>How Does PCA Work?</a:t>
            </a:r>
            <a:endParaRPr lang="en-US" dirty="0"/>
          </a:p>
        </p:txBody>
      </p:sp>
      <p:sp>
        <p:nvSpPr>
          <p:cNvPr id="3" name="Content Placeholder 2">
            <a:extLst>
              <a:ext uri="{FF2B5EF4-FFF2-40B4-BE49-F238E27FC236}">
                <a16:creationId xmlns:a16="http://schemas.microsoft.com/office/drawing/2014/main" id="{726F85D0-3D83-614A-806C-BB56FA9F8624}"/>
              </a:ext>
            </a:extLst>
          </p:cNvPr>
          <p:cNvSpPr>
            <a:spLocks noGrp="1"/>
          </p:cNvSpPr>
          <p:nvPr>
            <p:ph idx="1"/>
          </p:nvPr>
        </p:nvSpPr>
        <p:spPr>
          <a:xfrm>
            <a:off x="118855" y="587375"/>
            <a:ext cx="4491245" cy="1981200"/>
          </a:xfrm>
        </p:spPr>
        <p:txBody>
          <a:bodyPr>
            <a:normAutofit/>
          </a:bodyPr>
          <a:lstStyle/>
          <a:p>
            <a:r>
              <a:rPr lang="en-US" dirty="0"/>
              <a:t>On the right is the result of the projection of the dataset onto each of these axes. As you can see, the projection onto the solid line preserves the maximum variance, while the projection onto the dotted line preserves very little variance, and the projection onto the dashed line preserves an intermediate amount of variance.</a:t>
            </a:r>
          </a:p>
          <a:p>
            <a:endParaRPr lang="en-US" dirty="0"/>
          </a:p>
          <a:p>
            <a:r>
              <a:rPr lang="en-US" dirty="0"/>
              <a:t>It seems reasonable </a:t>
            </a:r>
            <a:r>
              <a:rPr lang="en-US" b="1" dirty="0"/>
              <a:t>to select the axis that preserves the maximum amount of variance</a:t>
            </a:r>
            <a:r>
              <a:rPr lang="en-US" dirty="0"/>
              <a:t>, as it will most likely lose less information than the other projections.</a:t>
            </a:r>
          </a:p>
          <a:p>
            <a:endParaRPr lang="en-US" dirty="0"/>
          </a:p>
          <a:p>
            <a:endParaRPr lang="en-US" dirty="0"/>
          </a:p>
        </p:txBody>
      </p:sp>
      <p:sp>
        <p:nvSpPr>
          <p:cNvPr id="5" name="Footer Placeholder 4">
            <a:extLst>
              <a:ext uri="{FF2B5EF4-FFF2-40B4-BE49-F238E27FC236}">
                <a16:creationId xmlns:a16="http://schemas.microsoft.com/office/drawing/2014/main" id="{569BEAB7-DFB4-E942-8946-AA2D0EF4BFFF}"/>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8" name="Picture 7">
            <a:extLst>
              <a:ext uri="{FF2B5EF4-FFF2-40B4-BE49-F238E27FC236}">
                <a16:creationId xmlns:a16="http://schemas.microsoft.com/office/drawing/2014/main" id="{7C513A07-65BE-3242-B133-0DC0AE8CCA0B}"/>
              </a:ext>
            </a:extLst>
          </p:cNvPr>
          <p:cNvPicPr>
            <a:picLocks noChangeAspect="1"/>
          </p:cNvPicPr>
          <p:nvPr/>
        </p:nvPicPr>
        <p:blipFill>
          <a:blip r:embed="rId2"/>
          <a:stretch>
            <a:fillRect/>
          </a:stretch>
        </p:blipFill>
        <p:spPr>
          <a:xfrm>
            <a:off x="1183154" y="2027096"/>
            <a:ext cx="2645896" cy="1379679"/>
          </a:xfrm>
          <a:prstGeom prst="rect">
            <a:avLst/>
          </a:prstGeom>
        </p:spPr>
      </p:pic>
    </p:spTree>
    <p:extLst>
      <p:ext uri="{BB962C8B-B14F-4D97-AF65-F5344CB8AC3E}">
        <p14:creationId xmlns:p14="http://schemas.microsoft.com/office/powerpoint/2010/main" val="20494898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F24AA8C6-B2C4-CBB4-0921-BE27B705EE62}"/>
              </a:ext>
            </a:extLst>
          </p:cNvPr>
          <p:cNvSpPr>
            <a:spLocks noGrp="1"/>
          </p:cNvSpPr>
          <p:nvPr>
            <p:ph type="body" idx="1"/>
          </p:nvPr>
        </p:nvSpPr>
        <p:spPr/>
        <p:txBody>
          <a:bodyPr/>
          <a:lstStyle/>
          <a:p>
            <a:endParaRPr lang="en-JO"/>
          </a:p>
        </p:txBody>
      </p:sp>
      <p:sp>
        <p:nvSpPr>
          <p:cNvPr id="7" name="Title 6">
            <a:extLst>
              <a:ext uri="{FF2B5EF4-FFF2-40B4-BE49-F238E27FC236}">
                <a16:creationId xmlns:a16="http://schemas.microsoft.com/office/drawing/2014/main" id="{B318F068-5D7A-3252-07C8-EC13CD66AF19}"/>
              </a:ext>
            </a:extLst>
          </p:cNvPr>
          <p:cNvSpPr>
            <a:spLocks noGrp="1"/>
          </p:cNvSpPr>
          <p:nvPr>
            <p:ph type="title"/>
          </p:nvPr>
        </p:nvSpPr>
        <p:spPr/>
        <p:txBody>
          <a:bodyPr/>
          <a:lstStyle/>
          <a:p>
            <a:endParaRPr lang="en-JO"/>
          </a:p>
        </p:txBody>
      </p:sp>
      <p:pic>
        <p:nvPicPr>
          <p:cNvPr id="9" name="Picture 8" descr="A piece of chocolate cake on a green plate&#10;&#10;Description automatically generated">
            <a:extLst>
              <a:ext uri="{FF2B5EF4-FFF2-40B4-BE49-F238E27FC236}">
                <a16:creationId xmlns:a16="http://schemas.microsoft.com/office/drawing/2014/main" id="{E9C494C9-8668-1404-2B70-83D6C8B84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1696"/>
            <a:ext cx="4610100" cy="2597357"/>
          </a:xfrm>
          <a:prstGeom prst="rect">
            <a:avLst/>
          </a:prstGeom>
        </p:spPr>
      </p:pic>
      <p:sp>
        <p:nvSpPr>
          <p:cNvPr id="2" name="Footer Placeholder 1">
            <a:extLst>
              <a:ext uri="{FF2B5EF4-FFF2-40B4-BE49-F238E27FC236}">
                <a16:creationId xmlns:a16="http://schemas.microsoft.com/office/drawing/2014/main" id="{B5A4F77A-DFB0-93E1-C78F-7706F07040F8}"/>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42148848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3C086-58B9-E24F-8716-88EF2FCF0B8E}"/>
              </a:ext>
            </a:extLst>
          </p:cNvPr>
          <p:cNvSpPr>
            <a:spLocks noGrp="1"/>
          </p:cNvSpPr>
          <p:nvPr>
            <p:ph type="title"/>
          </p:nvPr>
        </p:nvSpPr>
        <p:spPr/>
        <p:txBody>
          <a:bodyPr>
            <a:normAutofit/>
          </a:bodyPr>
          <a:lstStyle/>
          <a:p>
            <a:r>
              <a:rPr lang="en-US" dirty="0"/>
              <a:t>Let’s Perform the PCA and analyze the graph:</a:t>
            </a:r>
          </a:p>
        </p:txBody>
      </p:sp>
      <p:sp>
        <p:nvSpPr>
          <p:cNvPr id="3" name="Content Placeholder 2">
            <a:extLst>
              <a:ext uri="{FF2B5EF4-FFF2-40B4-BE49-F238E27FC236}">
                <a16:creationId xmlns:a16="http://schemas.microsoft.com/office/drawing/2014/main" id="{3E540C81-1393-DA43-BDB6-BE22008A3507}"/>
              </a:ext>
            </a:extLst>
          </p:cNvPr>
          <p:cNvSpPr>
            <a:spLocks noGrp="1"/>
          </p:cNvSpPr>
          <p:nvPr>
            <p:ph idx="1"/>
          </p:nvPr>
        </p:nvSpPr>
        <p:spPr>
          <a:xfrm>
            <a:off x="98234" y="587375"/>
            <a:ext cx="4340416" cy="2693045"/>
          </a:xfrm>
        </p:spPr>
        <p:txBody>
          <a:bodyPr/>
          <a:lstStyle/>
          <a:p>
            <a:r>
              <a:rPr lang="en-US" dirty="0"/>
              <a:t>1. Loading the dataset to the memory and performing feature extraction.</a:t>
            </a:r>
            <a:br>
              <a:rPr lang="en-US" dirty="0"/>
            </a:br>
            <a:r>
              <a:rPr lang="en-US" dirty="0"/>
              <a:t>2. Scaling the dataset – Can use min-max normalization for scaling the dataset with mean zero and a unit standard deviation.</a:t>
            </a:r>
            <a:br>
              <a:rPr lang="en-US" dirty="0"/>
            </a:br>
            <a:r>
              <a:rPr lang="en-US" dirty="0"/>
              <a:t>3. Apply PCA with inbuilt PCA function in </a:t>
            </a:r>
            <a:r>
              <a:rPr lang="en-US" dirty="0" err="1"/>
              <a:t>sklearn</a:t>
            </a:r>
            <a:r>
              <a:rPr lang="en-US" dirty="0"/>
              <a:t>:</a:t>
            </a:r>
          </a:p>
          <a:p>
            <a:pPr lvl="1"/>
            <a:r>
              <a:rPr lang="en-US" dirty="0"/>
              <a:t> </a:t>
            </a:r>
            <a:r>
              <a:rPr lang="en-US" sz="1200" dirty="0"/>
              <a:t>from </a:t>
            </a:r>
            <a:r>
              <a:rPr lang="en-US" sz="1200" dirty="0" err="1"/>
              <a:t>sklearn.decomposition</a:t>
            </a:r>
            <a:r>
              <a:rPr lang="en-US" sz="1200" dirty="0"/>
              <a:t> import PCA</a:t>
            </a:r>
            <a:br>
              <a:rPr lang="en-US" sz="1200" dirty="0"/>
            </a:br>
            <a:r>
              <a:rPr lang="en-US" sz="1200" dirty="0"/>
              <a:t> </a:t>
            </a:r>
            <a:r>
              <a:rPr lang="en-US" sz="1200" dirty="0" err="1"/>
              <a:t>pca</a:t>
            </a:r>
            <a:r>
              <a:rPr lang="en-US" sz="1200" dirty="0"/>
              <a:t> = PCA (</a:t>
            </a:r>
            <a:r>
              <a:rPr lang="en-US" sz="1200" dirty="0" err="1"/>
              <a:t>n_components</a:t>
            </a:r>
            <a:r>
              <a:rPr lang="en-US" sz="1200" dirty="0"/>
              <a:t>=2)</a:t>
            </a:r>
            <a:br>
              <a:rPr lang="en-US" sz="1200" dirty="0"/>
            </a:br>
            <a:r>
              <a:rPr lang="en-US" sz="1200" dirty="0"/>
              <a:t> </a:t>
            </a:r>
            <a:r>
              <a:rPr lang="en-US" sz="1200" dirty="0" err="1"/>
              <a:t>X_feature_reduced</a:t>
            </a:r>
            <a:r>
              <a:rPr lang="en-US" sz="1200" dirty="0"/>
              <a:t> = </a:t>
            </a:r>
            <a:r>
              <a:rPr lang="en-US" sz="1200" dirty="0" err="1"/>
              <a:t>pca.fit</a:t>
            </a:r>
            <a:r>
              <a:rPr lang="en-US" sz="1200" dirty="0"/>
              <a:t>(X).transform(X)</a:t>
            </a:r>
          </a:p>
          <a:p>
            <a:pPr lvl="1"/>
            <a:endParaRPr lang="en-US" sz="1200" dirty="0"/>
          </a:p>
          <a:p>
            <a:r>
              <a:rPr lang="en-US" dirty="0"/>
              <a:t>Here, ‘X’ is the training dataset and ‘</a:t>
            </a:r>
            <a:r>
              <a:rPr lang="en-US" dirty="0" err="1"/>
              <a:t>n_component</a:t>
            </a:r>
            <a:r>
              <a:rPr lang="en-US" dirty="0"/>
              <a:t>’ is the number of PCA components we want to derive from our existing feature set.</a:t>
            </a:r>
          </a:p>
          <a:p>
            <a:r>
              <a:rPr lang="en-US" dirty="0"/>
              <a:t>So using the </a:t>
            </a:r>
            <a:r>
              <a:rPr lang="en-US" dirty="0" err="1"/>
              <a:t>sklearn</a:t>
            </a:r>
            <a:r>
              <a:rPr lang="en-US" dirty="0"/>
              <a:t>, PCA is like a black box (black box working explained above), you give scaled feature set as an input to </a:t>
            </a:r>
            <a:r>
              <a:rPr lang="en-US" dirty="0" err="1"/>
              <a:t>sklearn</a:t>
            </a:r>
            <a:r>
              <a:rPr lang="en-US" dirty="0"/>
              <a:t> PCA and get PCA components as output which can be used as an input to data training algorithms.</a:t>
            </a:r>
          </a:p>
          <a:p>
            <a:endParaRPr lang="en-US" dirty="0"/>
          </a:p>
        </p:txBody>
      </p:sp>
      <p:sp>
        <p:nvSpPr>
          <p:cNvPr id="5" name="Footer Placeholder 4">
            <a:extLst>
              <a:ext uri="{FF2B5EF4-FFF2-40B4-BE49-F238E27FC236}">
                <a16:creationId xmlns:a16="http://schemas.microsoft.com/office/drawing/2014/main" id="{16E8D7FA-A6BE-C445-97F4-6F57E3B67401}"/>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30258280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DE29AB-224D-B847-A8A9-CEF5F67F527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FE640AC-FF55-014E-8FA3-6718BB6010B8}"/>
              </a:ext>
            </a:extLst>
          </p:cNvPr>
          <p:cNvSpPr>
            <a:spLocks noGrp="1"/>
          </p:cNvSpPr>
          <p:nvPr>
            <p:ph idx="1"/>
          </p:nvPr>
        </p:nvSpPr>
        <p:spPr>
          <a:xfrm>
            <a:off x="491858" y="1078076"/>
            <a:ext cx="3766820" cy="169277"/>
          </a:xfrm>
        </p:spPr>
        <p:txBody>
          <a:bodyPr/>
          <a:lstStyle/>
          <a:p>
            <a:endParaRPr lang="en-US" dirty="0"/>
          </a:p>
        </p:txBody>
      </p:sp>
      <p:sp>
        <p:nvSpPr>
          <p:cNvPr id="5" name="Footer Placeholder 4">
            <a:extLst>
              <a:ext uri="{FF2B5EF4-FFF2-40B4-BE49-F238E27FC236}">
                <a16:creationId xmlns:a16="http://schemas.microsoft.com/office/drawing/2014/main" id="{F1DDBDD7-1293-C743-BD97-4840255A5560}"/>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7" name="Picture 6">
            <a:extLst>
              <a:ext uri="{FF2B5EF4-FFF2-40B4-BE49-F238E27FC236}">
                <a16:creationId xmlns:a16="http://schemas.microsoft.com/office/drawing/2014/main" id="{52900578-75E2-D644-B09D-8E2AD9ABDA62}"/>
              </a:ext>
            </a:extLst>
          </p:cNvPr>
          <p:cNvPicPr>
            <a:picLocks noChangeAspect="1"/>
          </p:cNvPicPr>
          <p:nvPr/>
        </p:nvPicPr>
        <p:blipFill rotWithShape="1">
          <a:blip r:embed="rId2"/>
          <a:srcRect b="53209"/>
          <a:stretch/>
        </p:blipFill>
        <p:spPr>
          <a:xfrm>
            <a:off x="24419" y="488340"/>
            <a:ext cx="2178675" cy="1753586"/>
          </a:xfrm>
          <a:prstGeom prst="rect">
            <a:avLst/>
          </a:prstGeom>
        </p:spPr>
      </p:pic>
      <p:pic>
        <p:nvPicPr>
          <p:cNvPr id="8" name="Picture 7">
            <a:extLst>
              <a:ext uri="{FF2B5EF4-FFF2-40B4-BE49-F238E27FC236}">
                <a16:creationId xmlns:a16="http://schemas.microsoft.com/office/drawing/2014/main" id="{8B69EFCD-8120-0542-B724-9501659D9A3B}"/>
              </a:ext>
            </a:extLst>
          </p:cNvPr>
          <p:cNvPicPr>
            <a:picLocks noChangeAspect="1"/>
          </p:cNvPicPr>
          <p:nvPr/>
        </p:nvPicPr>
        <p:blipFill rotWithShape="1">
          <a:blip r:embed="rId2"/>
          <a:srcRect t="50998"/>
          <a:stretch/>
        </p:blipFill>
        <p:spPr>
          <a:xfrm>
            <a:off x="2357981" y="488340"/>
            <a:ext cx="2161070" cy="1821604"/>
          </a:xfrm>
          <a:prstGeom prst="rect">
            <a:avLst/>
          </a:prstGeom>
        </p:spPr>
      </p:pic>
      <p:sp>
        <p:nvSpPr>
          <p:cNvPr id="9" name="Rectangle 8">
            <a:extLst>
              <a:ext uri="{FF2B5EF4-FFF2-40B4-BE49-F238E27FC236}">
                <a16:creationId xmlns:a16="http://schemas.microsoft.com/office/drawing/2014/main" id="{04A7F796-9855-8547-971E-5BBFFA9CC383}"/>
              </a:ext>
            </a:extLst>
          </p:cNvPr>
          <p:cNvSpPr/>
          <p:nvPr/>
        </p:nvSpPr>
        <p:spPr>
          <a:xfrm>
            <a:off x="182237" y="2347977"/>
            <a:ext cx="4178995" cy="830997"/>
          </a:xfrm>
          <a:prstGeom prst="rect">
            <a:avLst/>
          </a:prstGeom>
        </p:spPr>
        <p:txBody>
          <a:bodyPr wrap="square">
            <a:spAutoFit/>
          </a:bodyPr>
          <a:lstStyle/>
          <a:p>
            <a:pPr algn="ctr"/>
            <a:r>
              <a:rPr lang="en-US" sz="1200" dirty="0">
                <a:solidFill>
                  <a:srgbClr val="393939"/>
                </a:solidFill>
                <a:latin typeface="Roboto"/>
              </a:rPr>
              <a:t>The graph above shows the plotting of data points using </a:t>
            </a:r>
            <a:r>
              <a:rPr lang="en-US" sz="1200" b="1" dirty="0">
                <a:solidFill>
                  <a:srgbClr val="393939"/>
                </a:solidFill>
                <a:latin typeface="Roboto"/>
              </a:rPr>
              <a:t>two features</a:t>
            </a:r>
            <a:r>
              <a:rPr lang="en-US" sz="1200" dirty="0">
                <a:solidFill>
                  <a:srgbClr val="393939"/>
                </a:solidFill>
                <a:latin typeface="Roboto"/>
              </a:rPr>
              <a:t> vs. the Plotting of data points using principal components (which is basically a summarization of all the features in our dataset)</a:t>
            </a:r>
            <a:endParaRPr lang="en-US" sz="1200" dirty="0"/>
          </a:p>
        </p:txBody>
      </p:sp>
    </p:spTree>
    <p:extLst>
      <p:ext uri="{BB962C8B-B14F-4D97-AF65-F5344CB8AC3E}">
        <p14:creationId xmlns:p14="http://schemas.microsoft.com/office/powerpoint/2010/main" val="1884981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4608D-48B9-474B-8131-5AD4E392241C}"/>
              </a:ext>
            </a:extLst>
          </p:cNvPr>
          <p:cNvSpPr>
            <a:spLocks noGrp="1"/>
          </p:cNvSpPr>
          <p:nvPr>
            <p:ph type="title"/>
          </p:nvPr>
        </p:nvSpPr>
        <p:spPr/>
        <p:txBody>
          <a:bodyPr/>
          <a:lstStyle/>
          <a:p>
            <a:r>
              <a:rPr lang="en-US" dirty="0"/>
              <a:t>Unsupervised learning</a:t>
            </a:r>
          </a:p>
        </p:txBody>
      </p:sp>
      <p:sp>
        <p:nvSpPr>
          <p:cNvPr id="3" name="Content Placeholder 2">
            <a:extLst>
              <a:ext uri="{FF2B5EF4-FFF2-40B4-BE49-F238E27FC236}">
                <a16:creationId xmlns:a16="http://schemas.microsoft.com/office/drawing/2014/main" id="{CE60FD48-60C2-FB40-BE37-3968908C4A25}"/>
              </a:ext>
            </a:extLst>
          </p:cNvPr>
          <p:cNvSpPr>
            <a:spLocks noGrp="1"/>
          </p:cNvSpPr>
          <p:nvPr>
            <p:ph idx="1"/>
          </p:nvPr>
        </p:nvSpPr>
        <p:spPr>
          <a:xfrm>
            <a:off x="118854" y="2667618"/>
            <a:ext cx="4305761" cy="138063"/>
          </a:xfrm>
        </p:spPr>
        <p:txBody>
          <a:bodyPr>
            <a:normAutofit/>
          </a:bodyPr>
          <a:lstStyle/>
          <a:p>
            <a:r>
              <a:rPr lang="en-US" sz="529" dirty="0"/>
              <a:t>the </a:t>
            </a:r>
            <a:r>
              <a:rPr lang="en-US" sz="529" b="1" dirty="0"/>
              <a:t>icing on the cake definition</a:t>
            </a:r>
            <a:r>
              <a:rPr lang="en-US" sz="529" dirty="0"/>
              <a:t>: 1. something that makes a good situation even better: 2. an unexpected additional good thing</a:t>
            </a:r>
          </a:p>
        </p:txBody>
      </p:sp>
      <p:sp>
        <p:nvSpPr>
          <p:cNvPr id="5" name="Footer Placeholder 4">
            <a:extLst>
              <a:ext uri="{FF2B5EF4-FFF2-40B4-BE49-F238E27FC236}">
                <a16:creationId xmlns:a16="http://schemas.microsoft.com/office/drawing/2014/main" id="{716293DD-94C5-954B-B707-C1CDB882195E}"/>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pic>
        <p:nvPicPr>
          <p:cNvPr id="7" name="Picture 6">
            <a:extLst>
              <a:ext uri="{FF2B5EF4-FFF2-40B4-BE49-F238E27FC236}">
                <a16:creationId xmlns:a16="http://schemas.microsoft.com/office/drawing/2014/main" id="{089E760D-5868-C34F-9B4D-BF2158F163DC}"/>
              </a:ext>
            </a:extLst>
          </p:cNvPr>
          <p:cNvPicPr>
            <a:picLocks noChangeAspect="1"/>
          </p:cNvPicPr>
          <p:nvPr/>
        </p:nvPicPr>
        <p:blipFill>
          <a:blip r:embed="rId2"/>
          <a:stretch>
            <a:fillRect/>
          </a:stretch>
        </p:blipFill>
        <p:spPr>
          <a:xfrm>
            <a:off x="185485" y="1028055"/>
            <a:ext cx="4063875" cy="1163085"/>
          </a:xfrm>
          <a:prstGeom prst="rect">
            <a:avLst/>
          </a:prstGeom>
        </p:spPr>
      </p:pic>
    </p:spTree>
    <p:extLst>
      <p:ext uri="{BB962C8B-B14F-4D97-AF65-F5344CB8AC3E}">
        <p14:creationId xmlns:p14="http://schemas.microsoft.com/office/powerpoint/2010/main" val="209030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0A9274E0-44E6-781E-0856-59014009769C}"/>
              </a:ext>
            </a:extLst>
          </p:cNvPr>
          <p:cNvSpPr>
            <a:spLocks noGrp="1"/>
          </p:cNvSpPr>
          <p:nvPr>
            <p:ph type="ftr" sz="quarter" idx="10"/>
          </p:nvPr>
        </p:nvSpPr>
        <p:spPr bwMode="auto">
          <a:xfrm>
            <a:off x="457200" y="6248400"/>
            <a:ext cx="556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l" rtl="0" fontAlgn="base">
              <a:spcBef>
                <a:spcPct val="0"/>
              </a:spcBef>
              <a:spcAft>
                <a:spcPct val="0"/>
              </a:spcAft>
              <a:buClrTx/>
              <a:buSzTx/>
              <a:buFontTx/>
              <a:buNone/>
              <a:defRPr sz="1200" kern="1200">
                <a:solidFill>
                  <a:schemeClr val="tx1"/>
                </a:solidFill>
                <a:latin typeface="+mj-lt"/>
                <a:ea typeface="+mn-ea"/>
                <a:cs typeface="+mn-cs"/>
              </a:defRPr>
            </a:lvl1pPr>
            <a:lvl2pPr marL="4572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2pPr>
            <a:lvl3pPr marL="9144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3pPr>
            <a:lvl4pPr marL="13716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4pPr>
            <a:lvl5pPr marL="1828800" algn="l" rtl="0" fontAlgn="base">
              <a:spcBef>
                <a:spcPct val="20000"/>
              </a:spcBef>
              <a:spcAft>
                <a:spcPct val="0"/>
              </a:spcAft>
              <a:buClr>
                <a:schemeClr val="accent1"/>
              </a:buClr>
              <a:buSzPct val="65000"/>
              <a:buFont typeface="Wingdings" pitchFamily="2" charset="2"/>
              <a:buChar char="n"/>
              <a:defRPr sz="3000" kern="1200">
                <a:solidFill>
                  <a:schemeClr val="tx1"/>
                </a:solidFill>
                <a:latin typeface="Arial" panose="020B0604020202020204" pitchFamily="34" charset="0"/>
                <a:ea typeface="+mn-ea"/>
                <a:cs typeface="+mn-cs"/>
              </a:defRPr>
            </a:lvl5pPr>
            <a:lvl6pPr marL="2286000" algn="l" defTabSz="914400" rtl="0" eaLnBrk="1" latinLnBrk="0" hangingPunct="1">
              <a:defRPr sz="3000" kern="1200">
                <a:solidFill>
                  <a:schemeClr val="tx1"/>
                </a:solidFill>
                <a:latin typeface="Arial" panose="020B0604020202020204" pitchFamily="34" charset="0"/>
                <a:ea typeface="+mn-ea"/>
                <a:cs typeface="+mn-cs"/>
              </a:defRPr>
            </a:lvl6pPr>
            <a:lvl7pPr marL="2743200" algn="l" defTabSz="914400" rtl="0" eaLnBrk="1" latinLnBrk="0" hangingPunct="1">
              <a:defRPr sz="3000" kern="1200">
                <a:solidFill>
                  <a:schemeClr val="tx1"/>
                </a:solidFill>
                <a:latin typeface="Arial" panose="020B0604020202020204" pitchFamily="34" charset="0"/>
                <a:ea typeface="+mn-ea"/>
                <a:cs typeface="+mn-cs"/>
              </a:defRPr>
            </a:lvl7pPr>
            <a:lvl8pPr marL="3200400" algn="l" defTabSz="914400" rtl="0" eaLnBrk="1" latinLnBrk="0" hangingPunct="1">
              <a:defRPr sz="3000" kern="1200">
                <a:solidFill>
                  <a:schemeClr val="tx1"/>
                </a:solidFill>
                <a:latin typeface="Arial" panose="020B0604020202020204" pitchFamily="34" charset="0"/>
                <a:ea typeface="+mn-ea"/>
                <a:cs typeface="+mn-cs"/>
              </a:defRPr>
            </a:lvl8pPr>
            <a:lvl9pPr marL="3657600" algn="l" defTabSz="914400" rtl="0" eaLnBrk="1" latinLnBrk="0" hangingPunct="1">
              <a:defRPr sz="3000" kern="1200">
                <a:solidFill>
                  <a:schemeClr val="tx1"/>
                </a:solidFill>
                <a:latin typeface="Arial" panose="020B0604020202020204" pitchFamily="34" charset="0"/>
                <a:ea typeface="+mn-ea"/>
                <a:cs typeface="+mn-cs"/>
              </a:defRPr>
            </a:lvl9pPr>
          </a:lstStyle>
          <a:p>
            <a:r>
              <a:rPr lang="en-US" altLang="en-US"/>
              <a:t>Dr. Malak Abdullah</a:t>
            </a:r>
          </a:p>
        </p:txBody>
      </p:sp>
      <p:sp>
        <p:nvSpPr>
          <p:cNvPr id="754690" name="Rectangle 2">
            <a:extLst>
              <a:ext uri="{FF2B5EF4-FFF2-40B4-BE49-F238E27FC236}">
                <a16:creationId xmlns:a16="http://schemas.microsoft.com/office/drawing/2014/main" id="{A683BFB1-E261-DD2B-AB84-D9924F9AC7C3}"/>
              </a:ext>
            </a:extLst>
          </p:cNvPr>
          <p:cNvSpPr>
            <a:spLocks noGrp="1" noChangeArrowheads="1"/>
          </p:cNvSpPr>
          <p:nvPr>
            <p:ph type="title"/>
          </p:nvPr>
        </p:nvSpPr>
        <p:spPr>
          <a:xfrm>
            <a:off x="180883" y="60015"/>
            <a:ext cx="4253137" cy="215444"/>
          </a:xfrm>
        </p:spPr>
        <p:txBody>
          <a:bodyPr/>
          <a:lstStyle/>
          <a:p>
            <a:r>
              <a:rPr lang="en-US" altLang="en-JO" dirty="0"/>
              <a:t>Supervised learning vs. unsupervised learning</a:t>
            </a:r>
          </a:p>
        </p:txBody>
      </p:sp>
      <p:sp>
        <p:nvSpPr>
          <p:cNvPr id="754691" name="Rectangle 3">
            <a:extLst>
              <a:ext uri="{FF2B5EF4-FFF2-40B4-BE49-F238E27FC236}">
                <a16:creationId xmlns:a16="http://schemas.microsoft.com/office/drawing/2014/main" id="{DC38BCB2-2071-EC95-72EC-09DB1717E0B7}"/>
              </a:ext>
            </a:extLst>
          </p:cNvPr>
          <p:cNvSpPr>
            <a:spLocks noGrp="1" noChangeArrowheads="1"/>
          </p:cNvSpPr>
          <p:nvPr>
            <p:ph type="body" idx="1"/>
          </p:nvPr>
        </p:nvSpPr>
        <p:spPr>
          <a:xfrm>
            <a:off x="230504" y="768337"/>
            <a:ext cx="4253137" cy="1477328"/>
          </a:xfrm>
        </p:spPr>
        <p:txBody>
          <a:bodyPr/>
          <a:lstStyle/>
          <a:p>
            <a:r>
              <a:rPr lang="en-US" altLang="ja-JP" sz="1200" dirty="0">
                <a:solidFill>
                  <a:srgbClr val="FF0000"/>
                </a:solidFill>
                <a:latin typeface="+mn-lt"/>
                <a:ea typeface="ＭＳ Ｐゴシック" panose="020B0600070205080204" pitchFamily="34" charset="-128"/>
              </a:rPr>
              <a:t>Supervised learning</a:t>
            </a:r>
            <a:r>
              <a:rPr lang="en-US" altLang="ja-JP" sz="1200" dirty="0">
                <a:solidFill>
                  <a:srgbClr val="FF5050"/>
                </a:solidFill>
                <a:latin typeface="+mn-lt"/>
                <a:ea typeface="ＭＳ Ｐゴシック" panose="020B0600070205080204" pitchFamily="34" charset="-128"/>
              </a:rPr>
              <a:t>:</a:t>
            </a:r>
            <a:r>
              <a:rPr lang="en-US" altLang="ja-JP" sz="1200" dirty="0">
                <a:latin typeface="+mn-lt"/>
                <a:ea typeface="ＭＳ Ｐゴシック" panose="020B0600070205080204" pitchFamily="34" charset="-128"/>
              </a:rPr>
              <a:t> discover patterns in the data that relate data attributes with a target (class) attribute. </a:t>
            </a:r>
          </a:p>
          <a:p>
            <a:pPr lvl="1"/>
            <a:r>
              <a:rPr lang="en-US" altLang="ja-JP" sz="1200" dirty="0">
                <a:ea typeface="ＭＳ Ｐゴシック" panose="020B0600070205080204" pitchFamily="34" charset="-128"/>
              </a:rPr>
              <a:t>These patterns are then utilized to predict the values of the target attribute in future data instances. </a:t>
            </a:r>
          </a:p>
          <a:p>
            <a:pPr lvl="1"/>
            <a:endParaRPr lang="en-US" altLang="ja-JP" sz="1200" dirty="0">
              <a:ea typeface="ＭＳ Ｐゴシック" panose="020B0600070205080204" pitchFamily="34" charset="-128"/>
            </a:endParaRPr>
          </a:p>
          <a:p>
            <a:r>
              <a:rPr lang="en-US" altLang="ja-JP" sz="1200" dirty="0">
                <a:solidFill>
                  <a:srgbClr val="FF0000"/>
                </a:solidFill>
                <a:latin typeface="+mn-lt"/>
                <a:ea typeface="ＭＳ Ｐゴシック" panose="020B0600070205080204" pitchFamily="34" charset="-128"/>
              </a:rPr>
              <a:t>Unsupervised learning</a:t>
            </a:r>
            <a:r>
              <a:rPr lang="en-US" altLang="ja-JP" sz="1200" dirty="0">
                <a:latin typeface="+mn-lt"/>
                <a:ea typeface="ＭＳ Ｐゴシック" panose="020B0600070205080204" pitchFamily="34" charset="-128"/>
              </a:rPr>
              <a:t>: The data have no target attribute. </a:t>
            </a:r>
          </a:p>
          <a:p>
            <a:pPr lvl="1"/>
            <a:r>
              <a:rPr lang="en-US" altLang="ja-JP" sz="1200" dirty="0">
                <a:ea typeface="ＭＳ Ｐゴシック" panose="020B0600070205080204" pitchFamily="34" charset="-128"/>
              </a:rPr>
              <a:t>We want to explore the data to find some intrinsic structures in them. </a:t>
            </a:r>
            <a:endParaRPr lang="en-US" altLang="en-JO" sz="1200" dirty="0"/>
          </a:p>
        </p:txBody>
      </p:sp>
    </p:spTree>
    <p:extLst>
      <p:ext uri="{BB962C8B-B14F-4D97-AF65-F5344CB8AC3E}">
        <p14:creationId xmlns:p14="http://schemas.microsoft.com/office/powerpoint/2010/main" val="4191862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F80A4-F8B2-F945-B8E6-AC793ECF84D1}"/>
              </a:ext>
            </a:extLst>
          </p:cNvPr>
          <p:cNvSpPr>
            <a:spLocks noGrp="1"/>
          </p:cNvSpPr>
          <p:nvPr>
            <p:ph type="title"/>
          </p:nvPr>
        </p:nvSpPr>
        <p:spPr/>
        <p:txBody>
          <a:bodyPr>
            <a:normAutofit/>
          </a:bodyPr>
          <a:lstStyle/>
          <a:p>
            <a:r>
              <a:rPr lang="en-US" dirty="0"/>
              <a:t>unsupervised learning tasks and algorithms:</a:t>
            </a:r>
          </a:p>
        </p:txBody>
      </p:sp>
      <p:pic>
        <p:nvPicPr>
          <p:cNvPr id="7" name="Content Placeholder 6">
            <a:extLst>
              <a:ext uri="{FF2B5EF4-FFF2-40B4-BE49-F238E27FC236}">
                <a16:creationId xmlns:a16="http://schemas.microsoft.com/office/drawing/2014/main" id="{E3FF6844-CDA8-3C42-8992-ED7400EBB3BC}"/>
              </a:ext>
            </a:extLst>
          </p:cNvPr>
          <p:cNvPicPr>
            <a:picLocks noGrp="1" noChangeAspect="1"/>
          </p:cNvPicPr>
          <p:nvPr>
            <p:ph idx="1"/>
          </p:nvPr>
        </p:nvPicPr>
        <p:blipFill rotWithShape="1">
          <a:blip r:embed="rId2"/>
          <a:srcRect b="37428"/>
          <a:stretch/>
        </p:blipFill>
        <p:spPr>
          <a:xfrm>
            <a:off x="314325" y="968375"/>
            <a:ext cx="4158166" cy="1092679"/>
          </a:xfrm>
          <a:prstGeom prst="rect">
            <a:avLst/>
          </a:prstGeom>
        </p:spPr>
      </p:pic>
      <p:sp>
        <p:nvSpPr>
          <p:cNvPr id="5" name="Footer Placeholder 4">
            <a:extLst>
              <a:ext uri="{FF2B5EF4-FFF2-40B4-BE49-F238E27FC236}">
                <a16:creationId xmlns:a16="http://schemas.microsoft.com/office/drawing/2014/main" id="{A50E5366-16B9-A342-A6BB-7E5C4B2D6983}"/>
              </a:ext>
            </a:extLst>
          </p:cNvPr>
          <p:cNvSpPr>
            <a:spLocks noGrp="1"/>
          </p:cNvSpPr>
          <p:nvPr>
            <p:ph type="ftr" sz="quarter" idx="11"/>
          </p:nvPr>
        </p:nvSpPr>
        <p:spPr>
          <a:xfrm>
            <a:off x="314325" y="6272784"/>
            <a:ext cx="7101459" cy="365125"/>
          </a:xfrm>
          <a:prstGeom prst="rect">
            <a:avLst/>
          </a:prstGeom>
        </p:spPr>
        <p:txBody>
          <a:bodyPr vert="horz" lIns="91440" tIns="45720" rIns="91440" bIns="45720" rtlCol="0" anchor="ctr"/>
          <a:lstStyle>
            <a:defPPr>
              <a:defRPr lang="en-US"/>
            </a:defPPr>
            <a:lvl1pPr marL="0" algn="l" defTabSz="914400" rtl="0" eaLnBrk="1" latinLnBrk="0" hangingPunct="1">
              <a:defRPr sz="11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Dr. Malak Abdullah</a:t>
            </a:r>
            <a:endParaRPr lang="en-US" dirty="0"/>
          </a:p>
        </p:txBody>
      </p:sp>
    </p:spTree>
    <p:extLst>
      <p:ext uri="{BB962C8B-B14F-4D97-AF65-F5344CB8AC3E}">
        <p14:creationId xmlns:p14="http://schemas.microsoft.com/office/powerpoint/2010/main" val="42858996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62" name="Rectangle 2">
            <a:extLst>
              <a:ext uri="{FF2B5EF4-FFF2-40B4-BE49-F238E27FC236}">
                <a16:creationId xmlns:a16="http://schemas.microsoft.com/office/drawing/2014/main" id="{32140800-E1D8-981F-5594-37DA497D0B17}"/>
              </a:ext>
            </a:extLst>
          </p:cNvPr>
          <p:cNvSpPr>
            <a:spLocks noGrp="1" noChangeArrowheads="1"/>
          </p:cNvSpPr>
          <p:nvPr>
            <p:ph type="title"/>
          </p:nvPr>
        </p:nvSpPr>
        <p:spPr/>
        <p:txBody>
          <a:bodyPr/>
          <a:lstStyle/>
          <a:p>
            <a:r>
              <a:rPr lang="en-US" altLang="en-JO"/>
              <a:t>Clustering</a:t>
            </a:r>
          </a:p>
        </p:txBody>
      </p:sp>
      <p:sp>
        <p:nvSpPr>
          <p:cNvPr id="706563" name="Rectangle 3">
            <a:extLst>
              <a:ext uri="{FF2B5EF4-FFF2-40B4-BE49-F238E27FC236}">
                <a16:creationId xmlns:a16="http://schemas.microsoft.com/office/drawing/2014/main" id="{3885DABE-96FE-0EBD-D068-720022975BF7}"/>
              </a:ext>
            </a:extLst>
          </p:cNvPr>
          <p:cNvSpPr>
            <a:spLocks noGrp="1" noChangeArrowheads="1"/>
          </p:cNvSpPr>
          <p:nvPr>
            <p:ph type="body" idx="1"/>
          </p:nvPr>
        </p:nvSpPr>
        <p:spPr>
          <a:xfrm>
            <a:off x="199291" y="586654"/>
            <a:ext cx="4232328" cy="1828193"/>
          </a:xfrm>
        </p:spPr>
        <p:txBody>
          <a:bodyPr/>
          <a:lstStyle/>
          <a:p>
            <a:pPr>
              <a:lnSpc>
                <a:spcPct val="90000"/>
              </a:lnSpc>
            </a:pPr>
            <a:r>
              <a:rPr lang="en-US" altLang="ja-JP" dirty="0">
                <a:latin typeface="+mn-lt"/>
                <a:ea typeface="ＭＳ Ｐゴシック" panose="020B0600070205080204" pitchFamily="34" charset="-128"/>
              </a:rPr>
              <a:t>Clustering is a technique for finding </a:t>
            </a:r>
            <a:r>
              <a:rPr lang="en-US" altLang="ja-JP" dirty="0">
                <a:solidFill>
                  <a:srgbClr val="FF0000"/>
                </a:solidFill>
                <a:latin typeface="+mn-lt"/>
                <a:ea typeface="ＭＳ Ｐゴシック" panose="020B0600070205080204" pitchFamily="34" charset="-128"/>
              </a:rPr>
              <a:t>similarity groups</a:t>
            </a:r>
            <a:r>
              <a:rPr lang="en-US" altLang="ja-JP" b="1" dirty="0">
                <a:latin typeface="+mn-lt"/>
                <a:ea typeface="ＭＳ Ｐゴシック" panose="020B0600070205080204" pitchFamily="34" charset="-128"/>
              </a:rPr>
              <a:t> </a:t>
            </a:r>
            <a:r>
              <a:rPr lang="en-US" altLang="ja-JP" dirty="0">
                <a:latin typeface="+mn-lt"/>
                <a:ea typeface="ＭＳ Ｐゴシック" panose="020B0600070205080204" pitchFamily="34" charset="-128"/>
              </a:rPr>
              <a:t>in data, called </a:t>
            </a:r>
            <a:r>
              <a:rPr lang="en-US" altLang="ja-JP" b="1" dirty="0">
                <a:solidFill>
                  <a:srgbClr val="FF0000"/>
                </a:solidFill>
                <a:latin typeface="+mn-lt"/>
                <a:ea typeface="ＭＳ Ｐゴシック" panose="020B0600070205080204" pitchFamily="34" charset="-128"/>
              </a:rPr>
              <a:t>clusters</a:t>
            </a:r>
            <a:r>
              <a:rPr lang="en-US" altLang="ja-JP" dirty="0">
                <a:latin typeface="+mn-lt"/>
                <a:ea typeface="ＭＳ Ｐゴシック" panose="020B0600070205080204" pitchFamily="34" charset="-128"/>
              </a:rPr>
              <a:t>. I.e., </a:t>
            </a:r>
            <a:r>
              <a:rPr lang="en-US" altLang="ja-JP" sz="1100" dirty="0">
                <a:ea typeface="ＭＳ Ｐゴシック" panose="020B0600070205080204" pitchFamily="34" charset="-128"/>
              </a:rPr>
              <a:t>It groups data instances that are similar to (near) each other in one cluster and data instances that are very different (far away) from each other into different clusters. </a:t>
            </a:r>
          </a:p>
          <a:p>
            <a:pPr marL="374595" lvl="1" indent="-144075">
              <a:lnSpc>
                <a:spcPct val="90000"/>
              </a:lnSpc>
            </a:pPr>
            <a:endParaRPr lang="en-US" altLang="ja-JP" sz="1100" dirty="0">
              <a:ea typeface="ＭＳ Ｐゴシック" panose="020B0600070205080204" pitchFamily="34" charset="-128"/>
            </a:endParaRPr>
          </a:p>
          <a:p>
            <a:pPr>
              <a:lnSpc>
                <a:spcPct val="90000"/>
              </a:lnSpc>
            </a:pPr>
            <a:r>
              <a:rPr lang="en-US" altLang="ja-JP" dirty="0">
                <a:latin typeface="+mn-lt"/>
                <a:ea typeface="ＭＳ Ｐゴシック" panose="020B0600070205080204" pitchFamily="34" charset="-128"/>
              </a:rPr>
              <a:t>Clustering is often called an </a:t>
            </a:r>
            <a:r>
              <a:rPr lang="en-US" altLang="ja-JP" b="1" dirty="0">
                <a:solidFill>
                  <a:srgbClr val="3333CC"/>
                </a:solidFill>
                <a:latin typeface="+mn-lt"/>
                <a:ea typeface="ＭＳ Ｐゴシック" panose="020B0600070205080204" pitchFamily="34" charset="-128"/>
              </a:rPr>
              <a:t>unsupervised learning</a:t>
            </a:r>
            <a:r>
              <a:rPr lang="en-US" altLang="ja-JP" b="1" dirty="0">
                <a:latin typeface="+mn-lt"/>
                <a:ea typeface="ＭＳ Ｐゴシック" panose="020B0600070205080204" pitchFamily="34" charset="-128"/>
              </a:rPr>
              <a:t> </a:t>
            </a:r>
            <a:r>
              <a:rPr lang="en-US" altLang="ja-JP" dirty="0">
                <a:latin typeface="+mn-lt"/>
                <a:ea typeface="ＭＳ Ｐゴシック" panose="020B0600070205080204" pitchFamily="34" charset="-128"/>
              </a:rPr>
              <a:t>task</a:t>
            </a:r>
            <a:r>
              <a:rPr lang="en-US" altLang="ja-JP" b="1" dirty="0">
                <a:latin typeface="+mn-lt"/>
                <a:ea typeface="ＭＳ Ｐゴシック" panose="020B0600070205080204" pitchFamily="34" charset="-128"/>
              </a:rPr>
              <a:t> </a:t>
            </a:r>
            <a:r>
              <a:rPr lang="en-US" altLang="ja-JP" dirty="0">
                <a:latin typeface="+mn-lt"/>
                <a:ea typeface="ＭＳ Ｐゴシック" panose="020B0600070205080204" pitchFamily="34" charset="-128"/>
              </a:rPr>
              <a:t>as no class values denote a priori grouping of the data instances that are given, which is the case in supervised learning. </a:t>
            </a:r>
          </a:p>
          <a:p>
            <a:pPr>
              <a:lnSpc>
                <a:spcPct val="90000"/>
              </a:lnSpc>
            </a:pPr>
            <a:endParaRPr lang="en-US" altLang="ja-JP" dirty="0">
              <a:latin typeface="+mn-lt"/>
              <a:ea typeface="ＭＳ Ｐゴシック" panose="020B0600070205080204" pitchFamily="34" charset="-128"/>
            </a:endParaRPr>
          </a:p>
          <a:p>
            <a:pPr>
              <a:lnSpc>
                <a:spcPct val="90000"/>
              </a:lnSpc>
            </a:pPr>
            <a:r>
              <a:rPr lang="en-US" altLang="en-JO" dirty="0">
                <a:latin typeface="+mn-lt"/>
              </a:rPr>
              <a:t>Due to historical reasons, clustering is often considered </a:t>
            </a:r>
            <a:r>
              <a:rPr lang="en-US" altLang="ja-JP" dirty="0">
                <a:latin typeface="+mn-lt"/>
                <a:ea typeface="ＭＳ Ｐゴシック" panose="020B0600070205080204" pitchFamily="34" charset="-128"/>
              </a:rPr>
              <a:t>synonymous with unsupervised learning</a:t>
            </a:r>
            <a:r>
              <a:rPr lang="en-US" altLang="en-JO" dirty="0">
                <a:latin typeface="+mn-lt"/>
              </a:rPr>
              <a:t>.</a:t>
            </a:r>
          </a:p>
          <a:p>
            <a:pPr>
              <a:lnSpc>
                <a:spcPct val="90000"/>
              </a:lnSpc>
            </a:pPr>
            <a:endParaRPr lang="en-US" altLang="en-JO" sz="1100" dirty="0">
              <a:latin typeface="+mn-lt"/>
            </a:endParaRPr>
          </a:p>
        </p:txBody>
      </p:sp>
      <p:sp>
        <p:nvSpPr>
          <p:cNvPr id="2" name="Footer Placeholder 1">
            <a:extLst>
              <a:ext uri="{FF2B5EF4-FFF2-40B4-BE49-F238E27FC236}">
                <a16:creationId xmlns:a16="http://schemas.microsoft.com/office/drawing/2014/main" id="{4064D71A-F556-225E-F9DF-1C23988F2F9B}"/>
              </a:ext>
            </a:extLst>
          </p:cNvPr>
          <p:cNvSpPr>
            <a:spLocks noGrp="1"/>
          </p:cNvSpPr>
          <p:nvPr>
            <p:ph type="ftr" sz="quarter" idx="5"/>
          </p:nvPr>
        </p:nvSpPr>
        <p:spPr/>
        <p:txBody>
          <a:bodyPr/>
          <a:lstStyle/>
          <a:p>
            <a:r>
              <a:rPr lang="en-US"/>
              <a:t>Dr. Malak Abdullah</a:t>
            </a:r>
          </a:p>
        </p:txBody>
      </p:sp>
    </p:spTree>
    <p:extLst>
      <p:ext uri="{BB962C8B-B14F-4D97-AF65-F5344CB8AC3E}">
        <p14:creationId xmlns:p14="http://schemas.microsoft.com/office/powerpoint/2010/main" val="3934968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714" name="Rectangle 2">
            <a:extLst>
              <a:ext uri="{FF2B5EF4-FFF2-40B4-BE49-F238E27FC236}">
                <a16:creationId xmlns:a16="http://schemas.microsoft.com/office/drawing/2014/main" id="{5FE230C7-F7B3-34C9-D053-4A89CB7FFAEC}"/>
              </a:ext>
            </a:extLst>
          </p:cNvPr>
          <p:cNvSpPr>
            <a:spLocks noGrp="1" noChangeArrowheads="1"/>
          </p:cNvSpPr>
          <p:nvPr>
            <p:ph type="title"/>
          </p:nvPr>
        </p:nvSpPr>
        <p:spPr/>
        <p:txBody>
          <a:bodyPr/>
          <a:lstStyle/>
          <a:p>
            <a:r>
              <a:rPr lang="en-US" altLang="en-JO"/>
              <a:t>An illustration</a:t>
            </a:r>
          </a:p>
        </p:txBody>
      </p:sp>
      <p:sp>
        <p:nvSpPr>
          <p:cNvPr id="755715" name="Rectangle 3">
            <a:extLst>
              <a:ext uri="{FF2B5EF4-FFF2-40B4-BE49-F238E27FC236}">
                <a16:creationId xmlns:a16="http://schemas.microsoft.com/office/drawing/2014/main" id="{42634BE2-E523-6199-8AEC-58FA633E7138}"/>
              </a:ext>
            </a:extLst>
          </p:cNvPr>
          <p:cNvSpPr>
            <a:spLocks noGrp="1" noChangeArrowheads="1"/>
          </p:cNvSpPr>
          <p:nvPr>
            <p:ph type="body" sz="half" idx="1"/>
          </p:nvPr>
        </p:nvSpPr>
        <p:spPr>
          <a:xfrm>
            <a:off x="230505" y="605062"/>
            <a:ext cx="4180304" cy="403444"/>
          </a:xfrm>
        </p:spPr>
        <p:txBody>
          <a:bodyPr/>
          <a:lstStyle/>
          <a:p>
            <a:r>
              <a:rPr lang="en-US" altLang="en-JO" sz="1311"/>
              <a:t>The data set has three natural groups of data points, i.e., 3 natural clusters. </a:t>
            </a:r>
          </a:p>
        </p:txBody>
      </p:sp>
      <p:pic>
        <p:nvPicPr>
          <p:cNvPr id="755716" name="Picture 4">
            <a:extLst>
              <a:ext uri="{FF2B5EF4-FFF2-40B4-BE49-F238E27FC236}">
                <a16:creationId xmlns:a16="http://schemas.microsoft.com/office/drawing/2014/main" id="{723A62E5-314E-1DD5-7316-9561081EB64E}"/>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853189" y="1149311"/>
            <a:ext cx="2232217" cy="1861648"/>
          </a:xfrm>
          <a:noFill/>
          <a:ln/>
          <a:extLst>
            <a:ext uri="{91240B29-F687-4F45-9708-019B960494DF}">
              <a14:hiddenLine xmlns:a14="http://schemas.microsoft.com/office/drawing/2010/main" w="9525" cap="flat" cmpd="sng" algn="ctr">
                <a:solidFill>
                  <a:schemeClr val="tx1"/>
                </a:solidFill>
                <a:prstDash val="solid"/>
                <a:miter lim="800000"/>
                <a:headEnd/>
                <a:tailEnd/>
              </a14:hiddenLine>
            </a:ext>
          </a:extLst>
        </p:spPr>
      </p:pic>
      <p:sp>
        <p:nvSpPr>
          <p:cNvPr id="2" name="Footer Placeholder 1">
            <a:extLst>
              <a:ext uri="{FF2B5EF4-FFF2-40B4-BE49-F238E27FC236}">
                <a16:creationId xmlns:a16="http://schemas.microsoft.com/office/drawing/2014/main" id="{5377B070-99BB-0262-5F9E-2C50727D5028}"/>
              </a:ext>
            </a:extLst>
          </p:cNvPr>
          <p:cNvSpPr>
            <a:spLocks noGrp="1"/>
          </p:cNvSpPr>
          <p:nvPr>
            <p:ph type="ftr" sz="quarter" idx="11"/>
          </p:nvPr>
        </p:nvSpPr>
        <p:spPr/>
        <p:txBody>
          <a:bodyPr/>
          <a:lstStyle/>
          <a:p>
            <a:r>
              <a:rPr lang="en-US" altLang="zh-CN"/>
              <a:t>Dr. Malak Abdullah</a:t>
            </a:r>
          </a:p>
        </p:txBody>
      </p:sp>
    </p:spTree>
    <p:extLst>
      <p:ext uri="{BB962C8B-B14F-4D97-AF65-F5344CB8AC3E}">
        <p14:creationId xmlns:p14="http://schemas.microsoft.com/office/powerpoint/2010/main" val="38972230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6848</TotalTime>
  <Words>2664</Words>
  <Application>Microsoft Macintosh PowerPoint</Application>
  <PresentationFormat>Custom</PresentationFormat>
  <Paragraphs>234</Paragraphs>
  <Slides>41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ＭＳ Ｐゴシック</vt:lpstr>
      <vt:lpstr>宋体</vt:lpstr>
      <vt:lpstr>Arial</vt:lpstr>
      <vt:lpstr>Calibri</vt:lpstr>
      <vt:lpstr>Courier</vt:lpstr>
      <vt:lpstr>Lucida Console</vt:lpstr>
      <vt:lpstr>Roboto</vt:lpstr>
      <vt:lpstr>Times</vt:lpstr>
      <vt:lpstr>Wingdings</vt:lpstr>
      <vt:lpstr>Office Theme</vt:lpstr>
      <vt:lpstr>Machine Learning  09- Unsupervised Learning</vt:lpstr>
      <vt:lpstr>We will cover two topics</vt:lpstr>
      <vt:lpstr>Unsupervised Learning</vt:lpstr>
      <vt:lpstr>PowerPoint Presentation</vt:lpstr>
      <vt:lpstr>Unsupervised learning</vt:lpstr>
      <vt:lpstr>Supervised learning vs. unsupervised learning</vt:lpstr>
      <vt:lpstr>unsupervised learning tasks and algorithms:</vt:lpstr>
      <vt:lpstr>Clustering</vt:lpstr>
      <vt:lpstr>An illustration</vt:lpstr>
      <vt:lpstr>What is clustering for? </vt:lpstr>
      <vt:lpstr>What is clustering for? (cont…)</vt:lpstr>
      <vt:lpstr>Clustering Algorithm</vt:lpstr>
      <vt:lpstr>K-Means</vt:lpstr>
      <vt:lpstr>K-means algorithm</vt:lpstr>
      <vt:lpstr>How does Clustering work?</vt:lpstr>
      <vt:lpstr>An example</vt:lpstr>
      <vt:lpstr>An example (cont …)</vt:lpstr>
      <vt:lpstr>Not the right solution</vt:lpstr>
      <vt:lpstr>Centroid Initialization Methods</vt:lpstr>
      <vt:lpstr>Finding the Optimal Number of Clusters</vt:lpstr>
      <vt:lpstr>How to choose the number of clusters</vt:lpstr>
      <vt:lpstr>Using Silhouette score </vt:lpstr>
      <vt:lpstr>Limits of K-Means</vt:lpstr>
      <vt:lpstr>Weaknesses of k-means</vt:lpstr>
      <vt:lpstr>Weaknesses of k-means: Problems with outliers</vt:lpstr>
      <vt:lpstr>Weaknesses of k-means: To deal with outliers</vt:lpstr>
      <vt:lpstr>Weaknesses of k-means (cont …)</vt:lpstr>
      <vt:lpstr>Weaknesses of k-means (cont …)</vt:lpstr>
      <vt:lpstr>Weaknesses of k-means (cont …)</vt:lpstr>
      <vt:lpstr>K-means summary</vt:lpstr>
      <vt:lpstr>Dimensionality Reduction</vt:lpstr>
      <vt:lpstr>Overview</vt:lpstr>
      <vt:lpstr>Dimensionality Reduction</vt:lpstr>
      <vt:lpstr>The Curse of Dimensionality</vt:lpstr>
      <vt:lpstr>Feature Engineering</vt:lpstr>
      <vt:lpstr>Dimensionality reduction</vt:lpstr>
      <vt:lpstr>Two Approaches for Dimensionality Reduction</vt:lpstr>
      <vt:lpstr>How Does PCA Work?</vt:lpstr>
      <vt:lpstr>How Does PCA Work?</vt:lpstr>
      <vt:lpstr>Let’s Perform the PCA and analyze the graph:</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Support Vector Machines</dc:title>
  <cp:lastModifiedBy>Malak Abdullah</cp:lastModifiedBy>
  <cp:revision>20</cp:revision>
  <dcterms:created xsi:type="dcterms:W3CDTF">2024-02-10T12:59:46Z</dcterms:created>
  <dcterms:modified xsi:type="dcterms:W3CDTF">2025-09-13T16:34:10Z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2015-07-23T00:00:00Z</vt:filetime>
  </property>
  <property fmtid="{D5CDD505-2E9C-101B-9397-08002B2CF9AE}" pid="3" name="Creator">
    <vt:lpwstr>LaTeX with Beamer class version 3.26</vt:lpwstr>
  </property>
  <property fmtid="{D5CDD505-2E9C-101B-9397-08002B2CF9AE}" pid="4" name="LastSaved">
    <vt:filetime>2024-02-10T00:00:00Z</vt:filetime>
  </property>
  <property fmtid="{D5CDD505-2E9C-101B-9397-08002B2CF9AE}" pid="5" name="PTEX.Fullbanner">
    <vt:lpwstr>This is pdfTeX, Version 3.1415926-2.5-1.40.14 (TeX Live 2013) kpathsea version 6.1.1</vt:lpwstr>
  </property>
  <property fmtid="{D5CDD505-2E9C-101B-9397-08002B2CF9AE}" pid="6" name="Producer">
    <vt:lpwstr>pdfTeX-1.40.14</vt:lpwstr>
  </property>
</Properties>
</file>