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1"/>
  </p:sldMasterIdLst>
  <p:notesMasterIdLst>
    <p:notesMasterId r:id="rId26"/>
  </p:notesMasterIdLst>
  <p:handoutMasterIdLst>
    <p:handoutMasterId r:id="rId27"/>
  </p:handoutMasterIdLst>
  <p:sldIdLst>
    <p:sldId id="256" r:id="rId2"/>
    <p:sldId id="274" r:id="rId3"/>
    <p:sldId id="276" r:id="rId4"/>
    <p:sldId id="277" r:id="rId5"/>
    <p:sldId id="275" r:id="rId6"/>
    <p:sldId id="278" r:id="rId7"/>
    <p:sldId id="279" r:id="rId8"/>
    <p:sldId id="280" r:id="rId9"/>
    <p:sldId id="257" r:id="rId10"/>
    <p:sldId id="258" r:id="rId11"/>
    <p:sldId id="259" r:id="rId12"/>
    <p:sldId id="260" r:id="rId13"/>
    <p:sldId id="261" r:id="rId14"/>
    <p:sldId id="262" r:id="rId15"/>
    <p:sldId id="263" r:id="rId16"/>
    <p:sldId id="264" r:id="rId17"/>
    <p:sldId id="265" r:id="rId18"/>
    <p:sldId id="266" r:id="rId19"/>
    <p:sldId id="272" r:id="rId20"/>
    <p:sldId id="267" r:id="rId21"/>
    <p:sldId id="273" r:id="rId22"/>
    <p:sldId id="268"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p:restoredTop sz="94591"/>
  </p:normalViewPr>
  <p:slideViewPr>
    <p:cSldViewPr snapToGrid="0" snapToObjects="1">
      <p:cViewPr varScale="1">
        <p:scale>
          <a:sx n="112" d="100"/>
          <a:sy n="112"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860D6B-4B03-744F-9FE5-56CC883A05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A29EF-204B-9E49-96BF-10B2861F13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4D0CED-78CE-F449-8FF7-9FE11BC52E45}" type="datetimeFigureOut">
              <a:rPr lang="en-US" smtClean="0"/>
              <a:t>12/2/18</a:t>
            </a:fld>
            <a:endParaRPr lang="en-US" dirty="0"/>
          </a:p>
        </p:txBody>
      </p:sp>
      <p:sp>
        <p:nvSpPr>
          <p:cNvPr id="4" name="Footer Placeholder 3">
            <a:extLst>
              <a:ext uri="{FF2B5EF4-FFF2-40B4-BE49-F238E27FC236}">
                <a16:creationId xmlns:a16="http://schemas.microsoft.com/office/drawing/2014/main" id="{D1A34ABB-435A-174C-9E63-33DE41A17F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5" name="Slide Number Placeholder 4">
            <a:extLst>
              <a:ext uri="{FF2B5EF4-FFF2-40B4-BE49-F238E27FC236}">
                <a16:creationId xmlns:a16="http://schemas.microsoft.com/office/drawing/2014/main" id="{BED6443E-873F-284A-B47A-D91DDD7D9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FADFA4-2AF3-F34E-BEA0-E8EBCF425F7D}" type="slidenum">
              <a:rPr lang="en-US" smtClean="0"/>
              <a:t>‹#›</a:t>
            </a:fld>
            <a:endParaRPr lang="en-US" dirty="0"/>
          </a:p>
        </p:txBody>
      </p:sp>
    </p:spTree>
    <p:extLst>
      <p:ext uri="{BB962C8B-B14F-4D97-AF65-F5344CB8AC3E}">
        <p14:creationId xmlns:p14="http://schemas.microsoft.com/office/powerpoint/2010/main" val="32544344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F44CE-D1A2-3549-89C5-3537AA940F51}" type="datetimeFigureOut">
              <a:rPr lang="en-US" smtClean="0"/>
              <a:t>12/2/18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F6006-E59E-4947-8707-F9D36EBEBD07}" type="slidenum">
              <a:rPr lang="en-US" smtClean="0"/>
              <a:t>‹#›</a:t>
            </a:fld>
            <a:endParaRPr lang="en-US" dirty="0"/>
          </a:p>
        </p:txBody>
      </p:sp>
    </p:spTree>
    <p:extLst>
      <p:ext uri="{BB962C8B-B14F-4D97-AF65-F5344CB8AC3E}">
        <p14:creationId xmlns:p14="http://schemas.microsoft.com/office/powerpoint/2010/main" val="13684099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ctr">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452096"/>
            <a:ext cx="7891272" cy="1580636"/>
          </a:xfrm>
        </p:spPr>
        <p:txBody>
          <a:bodyPr>
            <a:normAutofit/>
          </a:bodyPr>
          <a:lstStyle>
            <a:lvl1pPr marL="0" indent="0" algn="ctr">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First Semester 2018-2019</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endParaRPr lang="en-US" dirty="0"/>
          </a:p>
        </p:txBody>
      </p:sp>
    </p:spTree>
    <p:extLst>
      <p:ext uri="{BB962C8B-B14F-4D97-AF65-F5344CB8AC3E}">
        <p14:creationId xmlns:p14="http://schemas.microsoft.com/office/powerpoint/2010/main" val="25149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2018-2019</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82233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300038"/>
            <a:ext cx="11387137" cy="1271587"/>
          </a:xfrm>
        </p:spPr>
        <p:txBody>
          <a:bodyPr/>
          <a:lstStyle/>
          <a:p>
            <a:r>
              <a:rPr lang="en-US" dirty="0"/>
              <a:t>Click to edit Master title style</a:t>
            </a:r>
          </a:p>
        </p:txBody>
      </p:sp>
      <p:sp>
        <p:nvSpPr>
          <p:cNvPr id="3" name="Content Placeholder 2"/>
          <p:cNvSpPr>
            <a:spLocks noGrp="1"/>
          </p:cNvSpPr>
          <p:nvPr>
            <p:ph idx="1"/>
          </p:nvPr>
        </p:nvSpPr>
        <p:spPr>
          <a:xfrm>
            <a:off x="314325" y="1743075"/>
            <a:ext cx="11387137"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2018-2019</a:t>
            </a:r>
            <a:endParaRPr lang="en-US" dirty="0"/>
          </a:p>
        </p:txBody>
      </p:sp>
      <p:sp>
        <p:nvSpPr>
          <p:cNvPr id="5" name="Footer Placeholder 4"/>
          <p:cNvSpPr>
            <a:spLocks noGrp="1"/>
          </p:cNvSpPr>
          <p:nvPr>
            <p:ph type="ftr" sz="quarter" idx="11"/>
          </p:nvPr>
        </p:nvSpPr>
        <p:spPr>
          <a:xfrm>
            <a:off x="314325" y="6272784"/>
            <a:ext cx="7101459" cy="365125"/>
          </a:xfrm>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52476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t>First Semester 2018-2019</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dirty="0"/>
              <a:t>Dr. Malak Abdullah</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C2E80E-A818-EA4B-839C-9030708D7285}" type="slidenum">
              <a:rPr lang="en-US" smtClean="0"/>
              <a:t>‹#›</a:t>
            </a:fld>
            <a:endParaRPr lang="en-US" dirty="0"/>
          </a:p>
        </p:txBody>
      </p:sp>
    </p:spTree>
    <p:extLst>
      <p:ext uri="{BB962C8B-B14F-4D97-AF65-F5344CB8AC3E}">
        <p14:creationId xmlns:p14="http://schemas.microsoft.com/office/powerpoint/2010/main" val="34598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0038" y="285750"/>
            <a:ext cx="11544299" cy="13287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0038" y="1829372"/>
            <a:ext cx="5929311"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3" y="1829372"/>
            <a:ext cx="5480113"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First Semester 2018-2019</a:t>
            </a:r>
            <a:endParaRPr lang="en-US" dirty="0"/>
          </a:p>
        </p:txBody>
      </p:sp>
      <p:sp>
        <p:nvSpPr>
          <p:cNvPr id="6" name="Footer Placeholder 5"/>
          <p:cNvSpPr>
            <a:spLocks noGrp="1"/>
          </p:cNvSpPr>
          <p:nvPr>
            <p:ph type="ftr" sz="quarter" idx="11"/>
          </p:nvPr>
        </p:nvSpPr>
        <p:spPr>
          <a:xfrm>
            <a:off x="300039" y="6272784"/>
            <a:ext cx="7115746" cy="365125"/>
          </a:xfrm>
        </p:spPr>
        <p:txBody>
          <a:bodyPr/>
          <a:lstStyle/>
          <a:p>
            <a:r>
              <a:rPr lang="en-US" dirty="0"/>
              <a:t>Dr. Malak Abdullah</a:t>
            </a:r>
          </a:p>
        </p:txBody>
      </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2779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First Semester 2018-2019</a:t>
            </a:r>
            <a:endParaRPr lang="en-US" dirty="0"/>
          </a:p>
        </p:txBody>
      </p:sp>
      <p:sp>
        <p:nvSpPr>
          <p:cNvPr id="4" name="Footer Placeholder 3"/>
          <p:cNvSpPr>
            <a:spLocks noGrp="1"/>
          </p:cNvSpPr>
          <p:nvPr>
            <p:ph type="ftr" sz="quarter" idx="11"/>
          </p:nvPr>
        </p:nvSpPr>
        <p:spPr>
          <a:xfrm>
            <a:off x="271463" y="6272784"/>
            <a:ext cx="7144321" cy="365125"/>
          </a:xfrm>
        </p:spPr>
        <p:txBody>
          <a:bodyPr/>
          <a:lstStyle/>
          <a:p>
            <a:r>
              <a:rPr lang="en-US" dirty="0"/>
              <a:t>Dr. Malak Abdullah</a:t>
            </a:r>
          </a:p>
        </p:txBody>
      </p:sp>
      <p:sp>
        <p:nvSpPr>
          <p:cNvPr id="5" name="Slide Number Placeholder 4"/>
          <p:cNvSpPr>
            <a:spLocks noGrp="1"/>
          </p:cNvSpPr>
          <p:nvPr>
            <p:ph type="sldNum" sz="quarter" idx="12"/>
          </p:nvPr>
        </p:nvSpPr>
        <p:spPr/>
        <p:txBody>
          <a:bodyPr/>
          <a:lstStyle/>
          <a:p>
            <a:fld id="{D8C2E80E-A818-EA4B-839C-9030708D7285}" type="slidenum">
              <a:rPr lang="en-US" smtClean="0"/>
              <a:t>‹#›</a:t>
            </a:fld>
            <a:endParaRPr lang="en-US" dirty="0"/>
          </a:p>
        </p:txBody>
      </p:sp>
      <p:sp>
        <p:nvSpPr>
          <p:cNvPr id="6" name="Title 5"/>
          <p:cNvSpPr>
            <a:spLocks noGrp="1"/>
          </p:cNvSpPr>
          <p:nvPr>
            <p:ph type="title"/>
          </p:nvPr>
        </p:nvSpPr>
        <p:spPr>
          <a:xfrm>
            <a:off x="271463" y="200025"/>
            <a:ext cx="11572875" cy="1285875"/>
          </a:xfrm>
        </p:spPr>
        <p:txBody>
          <a:bodyPr/>
          <a:lstStyle/>
          <a:p>
            <a:r>
              <a:rPr lang="en-US"/>
              <a:t>Click to edit Master title style</a:t>
            </a:r>
          </a:p>
        </p:txBody>
      </p:sp>
    </p:spTree>
    <p:extLst>
      <p:ext uri="{BB962C8B-B14F-4D97-AF65-F5344CB8AC3E}">
        <p14:creationId xmlns:p14="http://schemas.microsoft.com/office/powerpoint/2010/main" val="1199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First Semester 2018-2019</a:t>
            </a:r>
            <a:endParaRPr lang="en-US" dirty="0"/>
          </a:p>
        </p:txBody>
      </p:sp>
      <p:sp>
        <p:nvSpPr>
          <p:cNvPr id="3" name="Footer Placeholder 2"/>
          <p:cNvSpPr>
            <a:spLocks noGrp="1"/>
          </p:cNvSpPr>
          <p:nvPr>
            <p:ph type="ftr" sz="quarter" idx="11"/>
          </p:nvPr>
        </p:nvSpPr>
        <p:spPr>
          <a:xfrm>
            <a:off x="214313" y="6272784"/>
            <a:ext cx="7201471" cy="365125"/>
          </a:xfrm>
        </p:spPr>
        <p:txBody>
          <a:bodyPr/>
          <a:lstStyle/>
          <a:p>
            <a:r>
              <a:rPr lang="en-US" dirty="0"/>
              <a:t>Dr. Malak Abdullah</a:t>
            </a:r>
          </a:p>
        </p:txBody>
      </p:sp>
      <p:sp>
        <p:nvSpPr>
          <p:cNvPr id="4" name="Slide Number Placeholder 3"/>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4868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658100" y="0"/>
            <a:ext cx="45338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92212" y="371475"/>
            <a:ext cx="4158996" cy="1156957"/>
          </a:xfrm>
        </p:spPr>
        <p:txBody>
          <a:bodyPr anchor="t">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328613" y="371475"/>
            <a:ext cx="7221283" cy="5638116"/>
          </a:xfrm>
        </p:spPr>
        <p:txBody>
          <a:bodyPr anchor="t"/>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92212" y="1743075"/>
            <a:ext cx="4158996" cy="4266516"/>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8303740" y="6272784"/>
            <a:ext cx="2934236" cy="365125"/>
          </a:xfrm>
        </p:spPr>
        <p:txBody>
          <a:bodyPr/>
          <a:lstStyle/>
          <a:p>
            <a:r>
              <a:rPr lang="en-US"/>
              <a:t>First Semester 2018-2019</a:t>
            </a:r>
            <a:endParaRPr lang="en-US" dirty="0"/>
          </a:p>
        </p:txBody>
      </p:sp>
      <p:sp>
        <p:nvSpPr>
          <p:cNvPr id="6" name="Footer Placeholder 5"/>
          <p:cNvSpPr>
            <a:spLocks noGrp="1"/>
          </p:cNvSpPr>
          <p:nvPr>
            <p:ph type="ftr" sz="quarter" idx="11"/>
          </p:nvPr>
        </p:nvSpPr>
        <p:spPr>
          <a:xfrm>
            <a:off x="328613" y="6272784"/>
            <a:ext cx="7087171" cy="365125"/>
          </a:xfrm>
        </p:spPr>
        <p:txBody>
          <a:bodyPr/>
          <a:lstStyle/>
          <a:p>
            <a:r>
              <a:rPr lang="en-US" dirty="0"/>
              <a:t>Dr. Malak Abdullah</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8588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First Semester 2018-2019</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4078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First Semester 2018-2019</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98337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70332"/>
            <a:ext cx="11244263" cy="13584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199" y="1928813"/>
            <a:ext cx="11244263" cy="4243387"/>
          </a:xfrm>
          <a:prstGeom prst="rect">
            <a:avLst/>
          </a:prstGeom>
        </p:spPr>
        <p:txBody>
          <a:bodyPr vert="horz" lIns="91440" tIns="45720" rIns="91440" bIns="45720" rtlCol="0">
            <a:normAutofit/>
          </a:bodyPr>
          <a:lstStyle/>
          <a:p>
            <a:pPr lvl="0"/>
            <a:r>
              <a:rPr lang="en-US" dirty="0"/>
              <a:t>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t>First Semester 2018-2019</a:t>
            </a:r>
            <a:endParaRPr lang="en-US" dirty="0"/>
          </a:p>
        </p:txBody>
      </p:sp>
      <p:sp>
        <p:nvSpPr>
          <p:cNvPr id="5" name="Footer Placeholder 4"/>
          <p:cNvSpPr>
            <a:spLocks noGrp="1"/>
          </p:cNvSpPr>
          <p:nvPr>
            <p:ph type="ftr" sz="quarter" idx="3"/>
          </p:nvPr>
        </p:nvSpPr>
        <p:spPr>
          <a:xfrm>
            <a:off x="457199" y="6272784"/>
            <a:ext cx="6958585" cy="365125"/>
          </a:xfrm>
          <a:prstGeom prst="rect">
            <a:avLst/>
          </a:prstGeom>
        </p:spPr>
        <p:txBody>
          <a:bodyPr vert="horz" lIns="91440" tIns="45720" rIns="91440" bIns="45720" rtlCol="0" anchor="ctr"/>
          <a:lstStyle>
            <a:lvl1pPr algn="l">
              <a:defRPr sz="1100">
                <a:solidFill>
                  <a:schemeClr val="tx2"/>
                </a:solidFill>
              </a:defRPr>
            </a:lvl1pPr>
          </a:lstStyle>
          <a:p>
            <a:r>
              <a:rPr lang="en-US" dirty="0"/>
              <a:t>Dr. Malak Abdullah</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C2E80E-A818-EA4B-839C-9030708D7285}" type="slidenum">
              <a:rPr lang="en-US" smtClean="0"/>
              <a:t>‹#›</a:t>
            </a:fld>
            <a:endParaRPr lang="en-US" dirty="0"/>
          </a:p>
        </p:txBody>
      </p:sp>
    </p:spTree>
    <p:extLst>
      <p:ext uri="{BB962C8B-B14F-4D97-AF65-F5344CB8AC3E}">
        <p14:creationId xmlns:p14="http://schemas.microsoft.com/office/powerpoint/2010/main" val="216091324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3" r:id="rId5"/>
    <p:sldLayoutId id="2147483774" r:id="rId6"/>
    <p:sldLayoutId id="2147483775" r:id="rId7"/>
    <p:sldLayoutId id="2147483776" r:id="rId8"/>
    <p:sldLayoutId id="2147483777" r:id="rId9"/>
    <p:sldLayoutId id="2147483778" r:id="rId10"/>
  </p:sldLayoutIdLst>
  <p:hf hdr="0" ftr="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v"/>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tejank10/Spam-or-Ham/blob/master/spam_ham.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earnopencv.com/svm-using-scikit-learn-in-python/" TargetMode="External"/><Relationship Id="rId2" Type="http://schemas.openxmlformats.org/officeDocument/2006/relationships/hyperlink" Target="https://towardsdatascience.com/spam-classifier-in-python-from-scratch-27a98ddd8e7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6613-A60B-F84D-81C0-B833A24DCB2E}"/>
              </a:ext>
            </a:extLst>
          </p:cNvPr>
          <p:cNvSpPr>
            <a:spLocks noGrp="1"/>
          </p:cNvSpPr>
          <p:nvPr>
            <p:ph type="ctrTitle"/>
          </p:nvPr>
        </p:nvSpPr>
        <p:spPr>
          <a:xfrm>
            <a:off x="1524000" y="1570672"/>
            <a:ext cx="9144000" cy="2603274"/>
          </a:xfrm>
        </p:spPr>
        <p:txBody>
          <a:bodyPr>
            <a:normAutofit/>
          </a:bodyPr>
          <a:lstStyle/>
          <a:p>
            <a:r>
              <a:rPr lang="en-US" sz="5400" dirty="0"/>
              <a:t>Data Science with Python</a:t>
            </a:r>
            <a:br>
              <a:rPr lang="en-US" sz="5400" dirty="0"/>
            </a:br>
            <a:r>
              <a:rPr lang="en-US" sz="3200" dirty="0"/>
              <a:t>CS 498 (Special Topics in Computer Science)</a:t>
            </a:r>
            <a:br>
              <a:rPr lang="en-US" sz="3200" dirty="0"/>
            </a:br>
            <a:br>
              <a:rPr lang="en-US" sz="3200" dirty="0"/>
            </a:br>
            <a:r>
              <a:rPr lang="en-US" sz="3200" dirty="0"/>
              <a:t>Machine Learning-Example NB</a:t>
            </a:r>
          </a:p>
        </p:txBody>
      </p:sp>
      <p:sp>
        <p:nvSpPr>
          <p:cNvPr id="3" name="Subtitle 2">
            <a:extLst>
              <a:ext uri="{FF2B5EF4-FFF2-40B4-BE49-F238E27FC236}">
                <a16:creationId xmlns:a16="http://schemas.microsoft.com/office/drawing/2014/main" id="{63A7EAB4-3CB7-F64A-87A8-6ADB313E903C}"/>
              </a:ext>
            </a:extLst>
          </p:cNvPr>
          <p:cNvSpPr>
            <a:spLocks noGrp="1"/>
          </p:cNvSpPr>
          <p:nvPr>
            <p:ph type="subTitle" idx="1"/>
          </p:nvPr>
        </p:nvSpPr>
        <p:spPr>
          <a:xfrm>
            <a:off x="1524000" y="4718163"/>
            <a:ext cx="9144000" cy="1393711"/>
          </a:xfrm>
        </p:spPr>
        <p:txBody>
          <a:bodyPr>
            <a:normAutofit/>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90310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523E-8A53-B741-916D-3DFA7884CA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B20161-B56A-024F-90C8-F4A87EC189B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8142546-DDF0-8145-B291-F25D4CA9FE6A}"/>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B6AE6DFD-E2DB-924D-88EA-45203198F17C}"/>
              </a:ext>
            </a:extLst>
          </p:cNvPr>
          <p:cNvSpPr>
            <a:spLocks noGrp="1"/>
          </p:cNvSpPr>
          <p:nvPr>
            <p:ph type="sldNum" sz="quarter" idx="12"/>
          </p:nvPr>
        </p:nvSpPr>
        <p:spPr/>
        <p:txBody>
          <a:bodyPr/>
          <a:lstStyle/>
          <a:p>
            <a:fld id="{D8C2E80E-A818-EA4B-839C-9030708D7285}" type="slidenum">
              <a:rPr lang="en-US" smtClean="0"/>
              <a:t>10</a:t>
            </a:fld>
            <a:endParaRPr lang="en-US" dirty="0"/>
          </a:p>
        </p:txBody>
      </p:sp>
      <p:pic>
        <p:nvPicPr>
          <p:cNvPr id="6" name="Picture 5">
            <a:extLst>
              <a:ext uri="{FF2B5EF4-FFF2-40B4-BE49-F238E27FC236}">
                <a16:creationId xmlns:a16="http://schemas.microsoft.com/office/drawing/2014/main" id="{7FCEEB4D-BFC8-684F-950B-FCBD1122721D}"/>
              </a:ext>
            </a:extLst>
          </p:cNvPr>
          <p:cNvPicPr>
            <a:picLocks noChangeAspect="1"/>
          </p:cNvPicPr>
          <p:nvPr/>
        </p:nvPicPr>
        <p:blipFill>
          <a:blip r:embed="rId2"/>
          <a:stretch>
            <a:fillRect/>
          </a:stretch>
        </p:blipFill>
        <p:spPr>
          <a:xfrm>
            <a:off x="314324" y="300038"/>
            <a:ext cx="9055649" cy="6114830"/>
          </a:xfrm>
          <a:prstGeom prst="rect">
            <a:avLst/>
          </a:prstGeom>
        </p:spPr>
      </p:pic>
    </p:spTree>
    <p:extLst>
      <p:ext uri="{BB962C8B-B14F-4D97-AF65-F5344CB8AC3E}">
        <p14:creationId xmlns:p14="http://schemas.microsoft.com/office/powerpoint/2010/main" val="121799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912C-7522-134B-AD22-80787202CD49}"/>
              </a:ext>
            </a:extLst>
          </p:cNvPr>
          <p:cNvSpPr>
            <a:spLocks noGrp="1"/>
          </p:cNvSpPr>
          <p:nvPr>
            <p:ph type="title"/>
          </p:nvPr>
        </p:nvSpPr>
        <p:spPr/>
        <p:txBody>
          <a:bodyPr/>
          <a:lstStyle/>
          <a:p>
            <a:r>
              <a:rPr lang="en-US" dirty="0"/>
              <a:t>IS it SPAM or HAM!!!!</a:t>
            </a:r>
          </a:p>
        </p:txBody>
      </p:sp>
      <p:sp>
        <p:nvSpPr>
          <p:cNvPr id="3" name="Content Placeholder 2">
            <a:extLst>
              <a:ext uri="{FF2B5EF4-FFF2-40B4-BE49-F238E27FC236}">
                <a16:creationId xmlns:a16="http://schemas.microsoft.com/office/drawing/2014/main" id="{78CE1377-825E-8949-A4C7-A86DB3146D0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6EFC4-BF0E-D14F-A4D1-2EA84A93DE1B}"/>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4E90AEAA-7D2B-D542-9C2C-9225B2C8A576}"/>
              </a:ext>
            </a:extLst>
          </p:cNvPr>
          <p:cNvSpPr>
            <a:spLocks noGrp="1"/>
          </p:cNvSpPr>
          <p:nvPr>
            <p:ph type="sldNum" sz="quarter" idx="12"/>
          </p:nvPr>
        </p:nvSpPr>
        <p:spPr/>
        <p:txBody>
          <a:bodyPr/>
          <a:lstStyle/>
          <a:p>
            <a:fld id="{D8C2E80E-A818-EA4B-839C-9030708D7285}" type="slidenum">
              <a:rPr lang="en-US" smtClean="0"/>
              <a:t>11</a:t>
            </a:fld>
            <a:endParaRPr lang="en-US" dirty="0"/>
          </a:p>
        </p:txBody>
      </p:sp>
      <p:pic>
        <p:nvPicPr>
          <p:cNvPr id="6" name="Picture 5">
            <a:extLst>
              <a:ext uri="{FF2B5EF4-FFF2-40B4-BE49-F238E27FC236}">
                <a16:creationId xmlns:a16="http://schemas.microsoft.com/office/drawing/2014/main" id="{DDA71562-6D97-6148-A672-B99DE9A75D7E}"/>
              </a:ext>
            </a:extLst>
          </p:cNvPr>
          <p:cNvPicPr>
            <a:picLocks noChangeAspect="1"/>
          </p:cNvPicPr>
          <p:nvPr/>
        </p:nvPicPr>
        <p:blipFill>
          <a:blip r:embed="rId2"/>
          <a:stretch>
            <a:fillRect/>
          </a:stretch>
        </p:blipFill>
        <p:spPr>
          <a:xfrm>
            <a:off x="768962" y="2514599"/>
            <a:ext cx="10830052" cy="2380958"/>
          </a:xfrm>
          <a:prstGeom prst="rect">
            <a:avLst/>
          </a:prstGeom>
        </p:spPr>
      </p:pic>
    </p:spTree>
    <p:extLst>
      <p:ext uri="{BB962C8B-B14F-4D97-AF65-F5344CB8AC3E}">
        <p14:creationId xmlns:p14="http://schemas.microsoft.com/office/powerpoint/2010/main" val="341383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1F9B-17FE-0C42-9B0F-03135833A6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929A20-6B08-E745-8FDD-C76BFE5C3D5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84758EE-6BDA-F443-B4F5-F8BD8A89CE4D}"/>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6557657F-1C34-864C-9ADA-B252FF02CBC5}"/>
              </a:ext>
            </a:extLst>
          </p:cNvPr>
          <p:cNvSpPr>
            <a:spLocks noGrp="1"/>
          </p:cNvSpPr>
          <p:nvPr>
            <p:ph type="sldNum" sz="quarter" idx="12"/>
          </p:nvPr>
        </p:nvSpPr>
        <p:spPr/>
        <p:txBody>
          <a:bodyPr/>
          <a:lstStyle/>
          <a:p>
            <a:fld id="{D8C2E80E-A818-EA4B-839C-9030708D7285}" type="slidenum">
              <a:rPr lang="en-US" smtClean="0"/>
              <a:t>12</a:t>
            </a:fld>
            <a:endParaRPr lang="en-US" dirty="0"/>
          </a:p>
        </p:txBody>
      </p:sp>
      <p:pic>
        <p:nvPicPr>
          <p:cNvPr id="6" name="Picture 5">
            <a:extLst>
              <a:ext uri="{FF2B5EF4-FFF2-40B4-BE49-F238E27FC236}">
                <a16:creationId xmlns:a16="http://schemas.microsoft.com/office/drawing/2014/main" id="{E031197A-7DC3-2F4D-ABBF-D71C541182FB}"/>
              </a:ext>
            </a:extLst>
          </p:cNvPr>
          <p:cNvPicPr>
            <a:picLocks noChangeAspect="1"/>
          </p:cNvPicPr>
          <p:nvPr/>
        </p:nvPicPr>
        <p:blipFill>
          <a:blip r:embed="rId2"/>
          <a:stretch>
            <a:fillRect/>
          </a:stretch>
        </p:blipFill>
        <p:spPr>
          <a:xfrm>
            <a:off x="314324" y="515937"/>
            <a:ext cx="10151147" cy="4759448"/>
          </a:xfrm>
          <a:prstGeom prst="rect">
            <a:avLst/>
          </a:prstGeom>
        </p:spPr>
      </p:pic>
    </p:spTree>
    <p:extLst>
      <p:ext uri="{BB962C8B-B14F-4D97-AF65-F5344CB8AC3E}">
        <p14:creationId xmlns:p14="http://schemas.microsoft.com/office/powerpoint/2010/main" val="156563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C4C1-C176-EC41-BB76-660616ADF3B2}"/>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FBB5B61B-FD70-8449-853D-B8721B68D310}"/>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A9364F00-429B-9C49-A4D0-5AF03C9F0324}"/>
              </a:ext>
            </a:extLst>
          </p:cNvPr>
          <p:cNvSpPr>
            <a:spLocks noGrp="1"/>
          </p:cNvSpPr>
          <p:nvPr>
            <p:ph type="sldNum" sz="quarter" idx="12"/>
          </p:nvPr>
        </p:nvSpPr>
        <p:spPr/>
        <p:txBody>
          <a:bodyPr/>
          <a:lstStyle/>
          <a:p>
            <a:fld id="{D8C2E80E-A818-EA4B-839C-9030708D7285}" type="slidenum">
              <a:rPr lang="en-US" smtClean="0"/>
              <a:t>13</a:t>
            </a:fld>
            <a:endParaRPr lang="en-US" dirty="0"/>
          </a:p>
        </p:txBody>
      </p:sp>
      <p:pic>
        <p:nvPicPr>
          <p:cNvPr id="6" name="Picture 5">
            <a:extLst>
              <a:ext uri="{FF2B5EF4-FFF2-40B4-BE49-F238E27FC236}">
                <a16:creationId xmlns:a16="http://schemas.microsoft.com/office/drawing/2014/main" id="{D6EC6249-206A-324A-997C-37F8742E0988}"/>
              </a:ext>
            </a:extLst>
          </p:cNvPr>
          <p:cNvPicPr>
            <a:picLocks noChangeAspect="1"/>
          </p:cNvPicPr>
          <p:nvPr/>
        </p:nvPicPr>
        <p:blipFill>
          <a:blip r:embed="rId2"/>
          <a:stretch>
            <a:fillRect/>
          </a:stretch>
        </p:blipFill>
        <p:spPr>
          <a:xfrm>
            <a:off x="137724" y="137160"/>
            <a:ext cx="9383466" cy="4025079"/>
          </a:xfrm>
          <a:prstGeom prst="rect">
            <a:avLst/>
          </a:prstGeom>
        </p:spPr>
      </p:pic>
      <p:sp>
        <p:nvSpPr>
          <p:cNvPr id="7" name="TextBox 6">
            <a:extLst>
              <a:ext uri="{FF2B5EF4-FFF2-40B4-BE49-F238E27FC236}">
                <a16:creationId xmlns:a16="http://schemas.microsoft.com/office/drawing/2014/main" id="{CD647DCB-E719-9449-93F7-7683A5164DE6}"/>
              </a:ext>
            </a:extLst>
          </p:cNvPr>
          <p:cNvSpPr txBox="1"/>
          <p:nvPr/>
        </p:nvSpPr>
        <p:spPr>
          <a:xfrm>
            <a:off x="7372351" y="5196520"/>
            <a:ext cx="5331654" cy="369332"/>
          </a:xfrm>
          <a:prstGeom prst="rect">
            <a:avLst/>
          </a:prstGeom>
          <a:noFill/>
        </p:spPr>
        <p:txBody>
          <a:bodyPr wrap="square" rtlCol="0">
            <a:spAutoFit/>
          </a:bodyPr>
          <a:lstStyle/>
          <a:p>
            <a:pPr algn="ctr"/>
            <a:r>
              <a:rPr lang="en-US" dirty="0"/>
              <a:t>We only need V1 and V2 </a:t>
            </a:r>
          </a:p>
        </p:txBody>
      </p:sp>
      <p:pic>
        <p:nvPicPr>
          <p:cNvPr id="8" name="Picture 7">
            <a:extLst>
              <a:ext uri="{FF2B5EF4-FFF2-40B4-BE49-F238E27FC236}">
                <a16:creationId xmlns:a16="http://schemas.microsoft.com/office/drawing/2014/main" id="{57A5284E-AF39-3043-9DC8-BCA02CD2FD53}"/>
              </a:ext>
            </a:extLst>
          </p:cNvPr>
          <p:cNvPicPr>
            <a:picLocks noChangeAspect="1"/>
          </p:cNvPicPr>
          <p:nvPr/>
        </p:nvPicPr>
        <p:blipFill>
          <a:blip r:embed="rId3"/>
          <a:stretch>
            <a:fillRect/>
          </a:stretch>
        </p:blipFill>
        <p:spPr>
          <a:xfrm>
            <a:off x="2762726" y="3869309"/>
            <a:ext cx="5232400" cy="2768600"/>
          </a:xfrm>
          <a:prstGeom prst="rect">
            <a:avLst/>
          </a:prstGeom>
        </p:spPr>
      </p:pic>
    </p:spTree>
    <p:extLst>
      <p:ext uri="{BB962C8B-B14F-4D97-AF65-F5344CB8AC3E}">
        <p14:creationId xmlns:p14="http://schemas.microsoft.com/office/powerpoint/2010/main" val="105168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8DB9-3F1E-2148-8A45-C668B10605A5}"/>
              </a:ext>
            </a:extLst>
          </p:cNvPr>
          <p:cNvSpPr>
            <a:spLocks noGrp="1"/>
          </p:cNvSpPr>
          <p:nvPr>
            <p:ph type="title"/>
          </p:nvPr>
        </p:nvSpPr>
        <p:spPr/>
        <p:txBody>
          <a:bodyPr/>
          <a:lstStyle/>
          <a:p>
            <a:r>
              <a:rPr lang="en-US" dirty="0"/>
              <a:t>2- Split-train-test</a:t>
            </a:r>
          </a:p>
        </p:txBody>
      </p:sp>
      <p:sp>
        <p:nvSpPr>
          <p:cNvPr id="3" name="Content Placeholder 2">
            <a:extLst>
              <a:ext uri="{FF2B5EF4-FFF2-40B4-BE49-F238E27FC236}">
                <a16:creationId xmlns:a16="http://schemas.microsoft.com/office/drawing/2014/main" id="{4C26A8CF-61F3-3547-B548-76FBA7C2CC73}"/>
              </a:ext>
            </a:extLst>
          </p:cNvPr>
          <p:cNvSpPr>
            <a:spLocks noGrp="1"/>
          </p:cNvSpPr>
          <p:nvPr>
            <p:ph idx="1"/>
          </p:nvPr>
        </p:nvSpPr>
        <p:spPr>
          <a:xfrm>
            <a:off x="314325" y="1743075"/>
            <a:ext cx="4524961" cy="4429125"/>
          </a:xfrm>
        </p:spPr>
        <p:txBody>
          <a:bodyPr/>
          <a:lstStyle/>
          <a:p>
            <a:r>
              <a:rPr lang="en-US" dirty="0"/>
              <a:t>This is another way to split the data randomly!!</a:t>
            </a:r>
          </a:p>
          <a:p>
            <a:endParaRPr lang="en-US" dirty="0"/>
          </a:p>
          <a:p>
            <a:endParaRPr lang="en-US" dirty="0"/>
          </a:p>
          <a:p>
            <a:endParaRPr lang="en-US" dirty="0"/>
          </a:p>
          <a:p>
            <a:r>
              <a:rPr lang="en-US" dirty="0"/>
              <a:t>Pay attention: how to replace the indexing !!!</a:t>
            </a:r>
          </a:p>
        </p:txBody>
      </p:sp>
      <p:sp>
        <p:nvSpPr>
          <p:cNvPr id="4" name="Date Placeholder 3">
            <a:extLst>
              <a:ext uri="{FF2B5EF4-FFF2-40B4-BE49-F238E27FC236}">
                <a16:creationId xmlns:a16="http://schemas.microsoft.com/office/drawing/2014/main" id="{1AC33498-9F1B-1A44-8EED-1EEA7E6BF0E0}"/>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D67A8F67-543F-C54A-9476-D40C60004003}"/>
              </a:ext>
            </a:extLst>
          </p:cNvPr>
          <p:cNvSpPr>
            <a:spLocks noGrp="1"/>
          </p:cNvSpPr>
          <p:nvPr>
            <p:ph type="sldNum" sz="quarter" idx="12"/>
          </p:nvPr>
        </p:nvSpPr>
        <p:spPr/>
        <p:txBody>
          <a:bodyPr/>
          <a:lstStyle/>
          <a:p>
            <a:fld id="{D8C2E80E-A818-EA4B-839C-9030708D7285}" type="slidenum">
              <a:rPr lang="en-US" smtClean="0"/>
              <a:t>14</a:t>
            </a:fld>
            <a:endParaRPr lang="en-US" dirty="0"/>
          </a:p>
        </p:txBody>
      </p:sp>
      <p:pic>
        <p:nvPicPr>
          <p:cNvPr id="6" name="Picture 5">
            <a:extLst>
              <a:ext uri="{FF2B5EF4-FFF2-40B4-BE49-F238E27FC236}">
                <a16:creationId xmlns:a16="http://schemas.microsoft.com/office/drawing/2014/main" id="{B0F0C0EC-353F-6D4C-97A7-C71DFE3C809C}"/>
              </a:ext>
            </a:extLst>
          </p:cNvPr>
          <p:cNvPicPr>
            <a:picLocks noChangeAspect="1"/>
          </p:cNvPicPr>
          <p:nvPr/>
        </p:nvPicPr>
        <p:blipFill>
          <a:blip r:embed="rId2"/>
          <a:stretch>
            <a:fillRect/>
          </a:stretch>
        </p:blipFill>
        <p:spPr>
          <a:xfrm>
            <a:off x="5385308" y="329184"/>
            <a:ext cx="6565900" cy="5943600"/>
          </a:xfrm>
          <a:prstGeom prst="rect">
            <a:avLst/>
          </a:prstGeom>
        </p:spPr>
      </p:pic>
    </p:spTree>
    <p:extLst>
      <p:ext uri="{BB962C8B-B14F-4D97-AF65-F5344CB8AC3E}">
        <p14:creationId xmlns:p14="http://schemas.microsoft.com/office/powerpoint/2010/main" val="361748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6A03-23F7-7B46-98BE-0E00ACF278D9}"/>
              </a:ext>
            </a:extLst>
          </p:cNvPr>
          <p:cNvSpPr>
            <a:spLocks noGrp="1"/>
          </p:cNvSpPr>
          <p:nvPr>
            <p:ph type="title"/>
          </p:nvPr>
        </p:nvSpPr>
        <p:spPr/>
        <p:txBody>
          <a:bodyPr/>
          <a:lstStyle/>
          <a:p>
            <a:r>
              <a:rPr lang="en-US" dirty="0"/>
              <a:t>Exploring</a:t>
            </a:r>
          </a:p>
        </p:txBody>
      </p:sp>
      <p:sp>
        <p:nvSpPr>
          <p:cNvPr id="3" name="Content Placeholder 2">
            <a:extLst>
              <a:ext uri="{FF2B5EF4-FFF2-40B4-BE49-F238E27FC236}">
                <a16:creationId xmlns:a16="http://schemas.microsoft.com/office/drawing/2014/main" id="{5087CD00-106D-EF4F-845D-38C733AA81FA}"/>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C115915D-386E-5642-918A-CA6F99E16DA0}"/>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0E3D1396-FDDE-2A40-B967-C5579FFD79D2}"/>
              </a:ext>
            </a:extLst>
          </p:cNvPr>
          <p:cNvSpPr>
            <a:spLocks noGrp="1"/>
          </p:cNvSpPr>
          <p:nvPr>
            <p:ph type="sldNum" sz="quarter" idx="12"/>
          </p:nvPr>
        </p:nvSpPr>
        <p:spPr/>
        <p:txBody>
          <a:bodyPr/>
          <a:lstStyle/>
          <a:p>
            <a:fld id="{D8C2E80E-A818-EA4B-839C-9030708D7285}" type="slidenum">
              <a:rPr lang="en-US" smtClean="0"/>
              <a:t>15</a:t>
            </a:fld>
            <a:endParaRPr lang="en-US" dirty="0"/>
          </a:p>
        </p:txBody>
      </p:sp>
      <p:pic>
        <p:nvPicPr>
          <p:cNvPr id="6" name="Picture 5">
            <a:extLst>
              <a:ext uri="{FF2B5EF4-FFF2-40B4-BE49-F238E27FC236}">
                <a16:creationId xmlns:a16="http://schemas.microsoft.com/office/drawing/2014/main" id="{A6BAF9C5-3D37-0F4F-ABBB-50C263C74AEC}"/>
              </a:ext>
            </a:extLst>
          </p:cNvPr>
          <p:cNvPicPr>
            <a:picLocks noChangeAspect="1"/>
          </p:cNvPicPr>
          <p:nvPr/>
        </p:nvPicPr>
        <p:blipFill>
          <a:blip r:embed="rId2"/>
          <a:stretch>
            <a:fillRect/>
          </a:stretch>
        </p:blipFill>
        <p:spPr>
          <a:xfrm>
            <a:off x="4073246" y="3259"/>
            <a:ext cx="8004572" cy="2008420"/>
          </a:xfrm>
          <a:prstGeom prst="rect">
            <a:avLst/>
          </a:prstGeom>
        </p:spPr>
      </p:pic>
      <p:pic>
        <p:nvPicPr>
          <p:cNvPr id="7" name="Picture 6">
            <a:extLst>
              <a:ext uri="{FF2B5EF4-FFF2-40B4-BE49-F238E27FC236}">
                <a16:creationId xmlns:a16="http://schemas.microsoft.com/office/drawing/2014/main" id="{0F42C7DC-9A65-BE47-99D9-EE2B7DDA6D84}"/>
              </a:ext>
            </a:extLst>
          </p:cNvPr>
          <p:cNvPicPr>
            <a:picLocks noChangeAspect="1"/>
          </p:cNvPicPr>
          <p:nvPr/>
        </p:nvPicPr>
        <p:blipFill>
          <a:blip r:embed="rId3"/>
          <a:stretch>
            <a:fillRect/>
          </a:stretch>
        </p:blipFill>
        <p:spPr>
          <a:xfrm>
            <a:off x="158849" y="1812132"/>
            <a:ext cx="4596032" cy="4475986"/>
          </a:xfrm>
          <a:prstGeom prst="rect">
            <a:avLst/>
          </a:prstGeom>
        </p:spPr>
      </p:pic>
      <p:pic>
        <p:nvPicPr>
          <p:cNvPr id="8" name="Picture 7">
            <a:extLst>
              <a:ext uri="{FF2B5EF4-FFF2-40B4-BE49-F238E27FC236}">
                <a16:creationId xmlns:a16="http://schemas.microsoft.com/office/drawing/2014/main" id="{EBCCC717-E6B7-A24F-8D46-A4A4CCC0C69D}"/>
              </a:ext>
            </a:extLst>
          </p:cNvPr>
          <p:cNvPicPr>
            <a:picLocks noChangeAspect="1"/>
          </p:cNvPicPr>
          <p:nvPr/>
        </p:nvPicPr>
        <p:blipFill>
          <a:blip r:embed="rId4"/>
          <a:stretch>
            <a:fillRect/>
          </a:stretch>
        </p:blipFill>
        <p:spPr>
          <a:xfrm>
            <a:off x="6307334" y="1764691"/>
            <a:ext cx="4723887" cy="4523427"/>
          </a:xfrm>
          <a:prstGeom prst="rect">
            <a:avLst/>
          </a:prstGeom>
        </p:spPr>
      </p:pic>
      <p:sp>
        <p:nvSpPr>
          <p:cNvPr id="9" name="TextBox 8">
            <a:extLst>
              <a:ext uri="{FF2B5EF4-FFF2-40B4-BE49-F238E27FC236}">
                <a16:creationId xmlns:a16="http://schemas.microsoft.com/office/drawing/2014/main" id="{F9B5193A-6B16-5D40-BD56-5D88EC3947B6}"/>
              </a:ext>
            </a:extLst>
          </p:cNvPr>
          <p:cNvSpPr txBox="1"/>
          <p:nvPr/>
        </p:nvSpPr>
        <p:spPr>
          <a:xfrm>
            <a:off x="1252025" y="6172200"/>
            <a:ext cx="3658332" cy="369332"/>
          </a:xfrm>
          <a:prstGeom prst="rect">
            <a:avLst/>
          </a:prstGeom>
          <a:noFill/>
        </p:spPr>
        <p:txBody>
          <a:bodyPr wrap="square" rtlCol="0">
            <a:spAutoFit/>
          </a:bodyPr>
          <a:lstStyle/>
          <a:p>
            <a:r>
              <a:rPr lang="en-US" dirty="0"/>
              <a:t>spam</a:t>
            </a:r>
          </a:p>
        </p:txBody>
      </p:sp>
      <p:sp>
        <p:nvSpPr>
          <p:cNvPr id="10" name="TextBox 9">
            <a:extLst>
              <a:ext uri="{FF2B5EF4-FFF2-40B4-BE49-F238E27FC236}">
                <a16:creationId xmlns:a16="http://schemas.microsoft.com/office/drawing/2014/main" id="{260D6BBA-41FA-E24D-BD77-2333BB4AD4B9}"/>
              </a:ext>
            </a:extLst>
          </p:cNvPr>
          <p:cNvSpPr txBox="1"/>
          <p:nvPr/>
        </p:nvSpPr>
        <p:spPr>
          <a:xfrm>
            <a:off x="7808948" y="6266501"/>
            <a:ext cx="1517932" cy="371408"/>
          </a:xfrm>
          <a:prstGeom prst="rect">
            <a:avLst/>
          </a:prstGeom>
          <a:noFill/>
        </p:spPr>
        <p:txBody>
          <a:bodyPr wrap="square" rtlCol="0">
            <a:spAutoFit/>
          </a:bodyPr>
          <a:lstStyle/>
          <a:p>
            <a:r>
              <a:rPr lang="en-US" dirty="0"/>
              <a:t>ham</a:t>
            </a:r>
          </a:p>
        </p:txBody>
      </p:sp>
    </p:spTree>
    <p:extLst>
      <p:ext uri="{BB962C8B-B14F-4D97-AF65-F5344CB8AC3E}">
        <p14:creationId xmlns:p14="http://schemas.microsoft.com/office/powerpoint/2010/main" val="344105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3A09-4211-804A-8038-FF8C1740650D}"/>
              </a:ext>
            </a:extLst>
          </p:cNvPr>
          <p:cNvSpPr>
            <a:spLocks noGrp="1"/>
          </p:cNvSpPr>
          <p:nvPr>
            <p:ph type="title"/>
          </p:nvPr>
        </p:nvSpPr>
        <p:spPr/>
        <p:txBody>
          <a:bodyPr/>
          <a:lstStyle/>
          <a:p>
            <a:r>
              <a:rPr lang="en-US" b="1" dirty="0"/>
              <a:t>Preprocessing</a:t>
            </a:r>
            <a:r>
              <a:rPr lang="en-US" dirty="0"/>
              <a:t>:</a:t>
            </a:r>
            <a:r>
              <a:rPr lang="en-US" b="1" dirty="0"/>
              <a:t> </a:t>
            </a:r>
            <a:endParaRPr lang="en-US" dirty="0"/>
          </a:p>
        </p:txBody>
      </p:sp>
      <p:sp>
        <p:nvSpPr>
          <p:cNvPr id="3" name="Content Placeholder 2">
            <a:extLst>
              <a:ext uri="{FF2B5EF4-FFF2-40B4-BE49-F238E27FC236}">
                <a16:creationId xmlns:a16="http://schemas.microsoft.com/office/drawing/2014/main" id="{B0D018D2-97B2-6848-8415-0E71E3121BC1}"/>
              </a:ext>
            </a:extLst>
          </p:cNvPr>
          <p:cNvSpPr>
            <a:spLocks noGrp="1"/>
          </p:cNvSpPr>
          <p:nvPr>
            <p:ph idx="1"/>
          </p:nvPr>
        </p:nvSpPr>
        <p:spPr/>
        <p:txBody>
          <a:bodyPr/>
          <a:lstStyle/>
          <a:p>
            <a:r>
              <a:rPr lang="en-US" dirty="0"/>
              <a:t>Make all the character lowercase. This is because ‘free’ and ‘FREE’ mean the same and we do not want to treat them as two different words</a:t>
            </a:r>
          </a:p>
          <a:p>
            <a:r>
              <a:rPr lang="en-US" dirty="0"/>
              <a:t>Tokenize each message in the dataset</a:t>
            </a:r>
          </a:p>
          <a:p>
            <a:r>
              <a:rPr lang="en-US" dirty="0"/>
              <a:t>The words like ‘go’, ‘goes’, ‘going’ indicate the same activity. We can replace all these words by a single word ‘go’. This is called stemming</a:t>
            </a:r>
          </a:p>
          <a:p>
            <a:r>
              <a:rPr lang="en-US" dirty="0"/>
              <a:t>Remove the stop words</a:t>
            </a:r>
          </a:p>
          <a:p>
            <a:r>
              <a:rPr lang="en-US" dirty="0">
                <a:solidFill>
                  <a:srgbClr val="FF0000"/>
                </a:solidFill>
              </a:rPr>
              <a:t>Optional: </a:t>
            </a:r>
            <a:r>
              <a:rPr lang="en-US" dirty="0"/>
              <a:t>You can also use n-grams to improve the accuracy. </a:t>
            </a:r>
          </a:p>
          <a:p>
            <a:pPr lvl="1"/>
            <a:r>
              <a:rPr lang="en-US" dirty="0"/>
              <a:t>when two words are together the meaning totally changes. For example, ‘good’ and ‘not good’ are opposite in meaning. Suppose a text contains ‘not good’, it is better to consider ‘not good’ as one token rather than ‘not’ and ‘good’. Therefore, sometimes accuracy is improved when we split the text into tokens of two (or more) words than only word.</a:t>
            </a:r>
          </a:p>
          <a:p>
            <a:endParaRPr lang="en-US" dirty="0"/>
          </a:p>
        </p:txBody>
      </p:sp>
      <p:sp>
        <p:nvSpPr>
          <p:cNvPr id="4" name="Date Placeholder 3">
            <a:extLst>
              <a:ext uri="{FF2B5EF4-FFF2-40B4-BE49-F238E27FC236}">
                <a16:creationId xmlns:a16="http://schemas.microsoft.com/office/drawing/2014/main" id="{24D28236-0DAE-FC4F-AD35-CBB9882A6180}"/>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6B668E96-A170-124F-8DA1-A1F735E0ACED}"/>
              </a:ext>
            </a:extLst>
          </p:cNvPr>
          <p:cNvSpPr>
            <a:spLocks noGrp="1"/>
          </p:cNvSpPr>
          <p:nvPr>
            <p:ph type="sldNum" sz="quarter" idx="12"/>
          </p:nvPr>
        </p:nvSpPr>
        <p:spPr/>
        <p:txBody>
          <a:bodyPr/>
          <a:lstStyle/>
          <a:p>
            <a:fld id="{D8C2E80E-A818-EA4B-839C-9030708D7285}" type="slidenum">
              <a:rPr lang="en-US" smtClean="0"/>
              <a:t>16</a:t>
            </a:fld>
            <a:endParaRPr lang="en-US" dirty="0"/>
          </a:p>
        </p:txBody>
      </p:sp>
    </p:spTree>
    <p:extLst>
      <p:ext uri="{BB962C8B-B14F-4D97-AF65-F5344CB8AC3E}">
        <p14:creationId xmlns:p14="http://schemas.microsoft.com/office/powerpoint/2010/main" val="92886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8B4A-3668-D94F-8526-CFDE62DE0895}"/>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2E2C79DD-0939-F148-A794-93F8E9BDF71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CCDD87E-EEA5-854B-8B12-0B6459BC0EA7}"/>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EECBC2CD-1DCE-6E44-908C-7AAD60F8E593}"/>
              </a:ext>
            </a:extLst>
          </p:cNvPr>
          <p:cNvSpPr>
            <a:spLocks noGrp="1"/>
          </p:cNvSpPr>
          <p:nvPr>
            <p:ph type="sldNum" sz="quarter" idx="12"/>
          </p:nvPr>
        </p:nvSpPr>
        <p:spPr/>
        <p:txBody>
          <a:bodyPr/>
          <a:lstStyle/>
          <a:p>
            <a:fld id="{D8C2E80E-A818-EA4B-839C-9030708D7285}" type="slidenum">
              <a:rPr lang="en-US" smtClean="0"/>
              <a:t>17</a:t>
            </a:fld>
            <a:endParaRPr lang="en-US" dirty="0"/>
          </a:p>
        </p:txBody>
      </p:sp>
      <p:pic>
        <p:nvPicPr>
          <p:cNvPr id="6" name="Picture 5">
            <a:extLst>
              <a:ext uri="{FF2B5EF4-FFF2-40B4-BE49-F238E27FC236}">
                <a16:creationId xmlns:a16="http://schemas.microsoft.com/office/drawing/2014/main" id="{93E57EB7-8ECF-4C4E-9ABC-4F62266CC1E9}"/>
              </a:ext>
            </a:extLst>
          </p:cNvPr>
          <p:cNvPicPr>
            <a:picLocks noChangeAspect="1"/>
          </p:cNvPicPr>
          <p:nvPr/>
        </p:nvPicPr>
        <p:blipFill>
          <a:blip r:embed="rId2"/>
          <a:stretch>
            <a:fillRect/>
          </a:stretch>
        </p:blipFill>
        <p:spPr>
          <a:xfrm>
            <a:off x="1394460" y="1743075"/>
            <a:ext cx="9247098" cy="3593587"/>
          </a:xfrm>
          <a:prstGeom prst="rect">
            <a:avLst/>
          </a:prstGeom>
        </p:spPr>
      </p:pic>
    </p:spTree>
    <p:extLst>
      <p:ext uri="{BB962C8B-B14F-4D97-AF65-F5344CB8AC3E}">
        <p14:creationId xmlns:p14="http://schemas.microsoft.com/office/powerpoint/2010/main" val="2254362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4D1D-8B6B-224B-9820-965D83C12109}"/>
              </a:ext>
            </a:extLst>
          </p:cNvPr>
          <p:cNvSpPr>
            <a:spLocks noGrp="1"/>
          </p:cNvSpPr>
          <p:nvPr>
            <p:ph type="title"/>
          </p:nvPr>
        </p:nvSpPr>
        <p:spPr/>
        <p:txBody>
          <a:bodyPr/>
          <a:lstStyle/>
          <a:p>
            <a:r>
              <a:rPr lang="en-US" dirty="0"/>
              <a:t>Extracting Features (1)</a:t>
            </a:r>
          </a:p>
        </p:txBody>
      </p:sp>
      <p:pic>
        <p:nvPicPr>
          <p:cNvPr id="6" name="Content Placeholder 5">
            <a:extLst>
              <a:ext uri="{FF2B5EF4-FFF2-40B4-BE49-F238E27FC236}">
                <a16:creationId xmlns:a16="http://schemas.microsoft.com/office/drawing/2014/main" id="{9013FCB7-90CF-B84A-B86F-385BAF7CAA70}"/>
              </a:ext>
            </a:extLst>
          </p:cNvPr>
          <p:cNvPicPr>
            <a:picLocks noGrp="1" noChangeAspect="1"/>
          </p:cNvPicPr>
          <p:nvPr>
            <p:ph idx="1"/>
          </p:nvPr>
        </p:nvPicPr>
        <p:blipFill>
          <a:blip r:embed="rId2"/>
          <a:stretch>
            <a:fillRect/>
          </a:stretch>
        </p:blipFill>
        <p:spPr>
          <a:xfrm>
            <a:off x="1458014" y="1571625"/>
            <a:ext cx="9302357" cy="4561889"/>
          </a:xfrm>
          <a:prstGeom prst="rect">
            <a:avLst/>
          </a:prstGeom>
        </p:spPr>
      </p:pic>
      <p:sp>
        <p:nvSpPr>
          <p:cNvPr id="4" name="Date Placeholder 3">
            <a:extLst>
              <a:ext uri="{FF2B5EF4-FFF2-40B4-BE49-F238E27FC236}">
                <a16:creationId xmlns:a16="http://schemas.microsoft.com/office/drawing/2014/main" id="{C2B6CCDE-85FC-3647-AEBB-0BAC8F7DBAC1}"/>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F373EA24-F45C-2E41-BD65-14D175DD186E}"/>
              </a:ext>
            </a:extLst>
          </p:cNvPr>
          <p:cNvSpPr>
            <a:spLocks noGrp="1"/>
          </p:cNvSpPr>
          <p:nvPr>
            <p:ph type="sldNum" sz="quarter" idx="12"/>
          </p:nvPr>
        </p:nvSpPr>
        <p:spPr/>
        <p:txBody>
          <a:bodyPr/>
          <a:lstStyle/>
          <a:p>
            <a:fld id="{D8C2E80E-A818-EA4B-839C-9030708D7285}" type="slidenum">
              <a:rPr lang="en-US" smtClean="0"/>
              <a:t>18</a:t>
            </a:fld>
            <a:endParaRPr lang="en-US" dirty="0"/>
          </a:p>
        </p:txBody>
      </p:sp>
    </p:spTree>
    <p:extLst>
      <p:ext uri="{BB962C8B-B14F-4D97-AF65-F5344CB8AC3E}">
        <p14:creationId xmlns:p14="http://schemas.microsoft.com/office/powerpoint/2010/main" val="4101784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2D8A-8FD8-B647-9C7C-3199431B0F15}"/>
              </a:ext>
            </a:extLst>
          </p:cNvPr>
          <p:cNvSpPr>
            <a:spLocks noGrp="1"/>
          </p:cNvSpPr>
          <p:nvPr>
            <p:ph type="title"/>
          </p:nvPr>
        </p:nvSpPr>
        <p:spPr/>
        <p:txBody>
          <a:bodyPr/>
          <a:lstStyle/>
          <a:p>
            <a:r>
              <a:rPr lang="en-US" dirty="0"/>
              <a:t>BOW. Bag of Words</a:t>
            </a:r>
          </a:p>
        </p:txBody>
      </p:sp>
      <p:sp>
        <p:nvSpPr>
          <p:cNvPr id="3" name="Content Placeholder 2">
            <a:extLst>
              <a:ext uri="{FF2B5EF4-FFF2-40B4-BE49-F238E27FC236}">
                <a16:creationId xmlns:a16="http://schemas.microsoft.com/office/drawing/2014/main" id="{B7AA7285-AA45-1445-B606-41617EFFA2A2}"/>
              </a:ext>
            </a:extLst>
          </p:cNvPr>
          <p:cNvSpPr>
            <a:spLocks noGrp="1"/>
          </p:cNvSpPr>
          <p:nvPr>
            <p:ph idx="1"/>
          </p:nvPr>
        </p:nvSpPr>
        <p:spPr>
          <a:xfrm>
            <a:off x="314325" y="3188970"/>
            <a:ext cx="11387137" cy="3200400"/>
          </a:xfrm>
        </p:spPr>
        <p:txBody>
          <a:bodyPr/>
          <a:lstStyle/>
          <a:p>
            <a:r>
              <a:rPr lang="en-US" dirty="0"/>
              <a:t> </a:t>
            </a:r>
            <a:r>
              <a:rPr lang="en-US" dirty="0" err="1"/>
              <a:t>Max_features</a:t>
            </a:r>
            <a:r>
              <a:rPr lang="en-US" dirty="0"/>
              <a:t>: documents can contain tens of thousands of unique words, knowing that the words that have a very low frequency of occurrence are unusually not a good parameter for classifying documents. In the above example, we want to use 1500 most occurring words as features for training our classifier.</a:t>
            </a:r>
          </a:p>
          <a:p>
            <a:endParaRPr lang="en-US" dirty="0"/>
          </a:p>
          <a:p>
            <a:r>
              <a:rPr lang="en-US" dirty="0" err="1"/>
              <a:t>min_df</a:t>
            </a:r>
            <a:r>
              <a:rPr lang="en-US" dirty="0"/>
              <a:t>=5,  </a:t>
            </a:r>
            <a:r>
              <a:rPr lang="en-US" dirty="0" err="1"/>
              <a:t>max_df</a:t>
            </a:r>
            <a:r>
              <a:rPr lang="en-US" dirty="0"/>
              <a:t>=0.7:  The minimum number and the maximum percentage of documents that should contain this feature</a:t>
            </a:r>
          </a:p>
          <a:p>
            <a:endParaRPr lang="en-US" dirty="0"/>
          </a:p>
          <a:p>
            <a:r>
              <a:rPr lang="en-US" dirty="0" err="1"/>
              <a:t>stop_words</a:t>
            </a:r>
            <a:r>
              <a:rPr lang="en-US" dirty="0"/>
              <a:t>=</a:t>
            </a:r>
            <a:r>
              <a:rPr lang="en-US" dirty="0" err="1"/>
              <a:t>stopwords.words</a:t>
            </a:r>
            <a:r>
              <a:rPr lang="en-US" dirty="0"/>
              <a:t>('</a:t>
            </a:r>
            <a:r>
              <a:rPr lang="en-US" dirty="0" err="1"/>
              <a:t>english</a:t>
            </a:r>
            <a:r>
              <a:rPr lang="en-US" dirty="0"/>
              <a:t>’): To remove the stop words</a:t>
            </a:r>
          </a:p>
          <a:p>
            <a:endParaRPr lang="en-US" dirty="0"/>
          </a:p>
        </p:txBody>
      </p:sp>
      <p:sp>
        <p:nvSpPr>
          <p:cNvPr id="4" name="Date Placeholder 3">
            <a:extLst>
              <a:ext uri="{FF2B5EF4-FFF2-40B4-BE49-F238E27FC236}">
                <a16:creationId xmlns:a16="http://schemas.microsoft.com/office/drawing/2014/main" id="{C8AEC3CD-7A95-4946-B46C-8CF776F6C281}"/>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5C40C388-0671-5942-9C52-547F48359313}"/>
              </a:ext>
            </a:extLst>
          </p:cNvPr>
          <p:cNvSpPr>
            <a:spLocks noGrp="1"/>
          </p:cNvSpPr>
          <p:nvPr>
            <p:ph type="sldNum" sz="quarter" idx="12"/>
          </p:nvPr>
        </p:nvSpPr>
        <p:spPr/>
        <p:txBody>
          <a:bodyPr/>
          <a:lstStyle/>
          <a:p>
            <a:fld id="{D8C2E80E-A818-EA4B-839C-9030708D7285}" type="slidenum">
              <a:rPr lang="en-US" smtClean="0"/>
              <a:t>19</a:t>
            </a:fld>
            <a:endParaRPr lang="en-US" dirty="0"/>
          </a:p>
        </p:txBody>
      </p:sp>
      <p:sp>
        <p:nvSpPr>
          <p:cNvPr id="6" name="TextBox 5">
            <a:extLst>
              <a:ext uri="{FF2B5EF4-FFF2-40B4-BE49-F238E27FC236}">
                <a16:creationId xmlns:a16="http://schemas.microsoft.com/office/drawing/2014/main" id="{626A4E96-330E-9F4A-B7CA-F2FB1ED09483}"/>
              </a:ext>
            </a:extLst>
          </p:cNvPr>
          <p:cNvSpPr txBox="1"/>
          <p:nvPr/>
        </p:nvSpPr>
        <p:spPr>
          <a:xfrm>
            <a:off x="531495" y="1571625"/>
            <a:ext cx="1077963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from </a:t>
            </a:r>
            <a:r>
              <a:rPr lang="en-US" dirty="0" err="1"/>
              <a:t>sklearn.feature_extraction.text</a:t>
            </a:r>
            <a:r>
              <a:rPr lang="en-US" dirty="0"/>
              <a:t> import </a:t>
            </a:r>
            <a:r>
              <a:rPr lang="en-US" dirty="0" err="1"/>
              <a:t>CountVectorizer</a:t>
            </a:r>
            <a:r>
              <a:rPr lang="en-US" dirty="0"/>
              <a:t> </a:t>
            </a:r>
          </a:p>
          <a:p>
            <a:r>
              <a:rPr lang="en-US" dirty="0"/>
              <a:t>vectorizer = </a:t>
            </a:r>
            <a:r>
              <a:rPr lang="en-US" dirty="0" err="1"/>
              <a:t>CountVectorizer</a:t>
            </a:r>
            <a:r>
              <a:rPr lang="en-US" dirty="0"/>
              <a:t> (</a:t>
            </a:r>
            <a:r>
              <a:rPr lang="en-US" dirty="0" err="1"/>
              <a:t>max_features</a:t>
            </a:r>
            <a:r>
              <a:rPr lang="en-US" dirty="0"/>
              <a:t>=1500,     </a:t>
            </a:r>
            <a:r>
              <a:rPr lang="en-US" dirty="0" err="1"/>
              <a:t>min_df</a:t>
            </a:r>
            <a:r>
              <a:rPr lang="en-US" dirty="0"/>
              <a:t>=5,       </a:t>
            </a:r>
            <a:r>
              <a:rPr lang="en-US" dirty="0" err="1"/>
              <a:t>max_df</a:t>
            </a:r>
            <a:r>
              <a:rPr lang="en-US" dirty="0"/>
              <a:t>=0.7, </a:t>
            </a:r>
          </a:p>
          <a:p>
            <a:r>
              <a:rPr lang="en-US" dirty="0"/>
              <a:t>						</a:t>
            </a:r>
            <a:r>
              <a:rPr lang="en-US" dirty="0" err="1"/>
              <a:t>stop_words</a:t>
            </a:r>
            <a:r>
              <a:rPr lang="en-US" dirty="0"/>
              <a:t>=</a:t>
            </a:r>
            <a:r>
              <a:rPr lang="en-US" dirty="0" err="1"/>
              <a:t>stopwords.words</a:t>
            </a:r>
            <a:r>
              <a:rPr lang="en-US" dirty="0"/>
              <a:t>('</a:t>
            </a:r>
            <a:r>
              <a:rPr lang="en-US" dirty="0" err="1"/>
              <a:t>english</a:t>
            </a:r>
            <a:r>
              <a:rPr lang="en-US" dirty="0"/>
              <a:t>’)) </a:t>
            </a:r>
          </a:p>
          <a:p>
            <a:r>
              <a:rPr lang="en-US" dirty="0"/>
              <a:t>X = </a:t>
            </a:r>
            <a:r>
              <a:rPr lang="en-US" dirty="0" err="1"/>
              <a:t>vectorizer.fit_transform</a:t>
            </a:r>
            <a:r>
              <a:rPr lang="en-US" dirty="0"/>
              <a:t>(text).</a:t>
            </a:r>
            <a:r>
              <a:rPr lang="en-US" dirty="0" err="1"/>
              <a:t>toarray</a:t>
            </a:r>
            <a:r>
              <a:rPr lang="en-US" dirty="0"/>
              <a:t>() </a:t>
            </a:r>
          </a:p>
        </p:txBody>
      </p:sp>
    </p:spTree>
    <p:extLst>
      <p:ext uri="{BB962C8B-B14F-4D97-AF65-F5344CB8AC3E}">
        <p14:creationId xmlns:p14="http://schemas.microsoft.com/office/powerpoint/2010/main" val="281987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CC96-6215-3F41-AB5B-06A7330DB79E}"/>
              </a:ext>
            </a:extLst>
          </p:cNvPr>
          <p:cNvSpPr>
            <a:spLocks noGrp="1"/>
          </p:cNvSpPr>
          <p:nvPr>
            <p:ph type="title"/>
          </p:nvPr>
        </p:nvSpPr>
        <p:spPr/>
        <p:txBody>
          <a:bodyPr/>
          <a:lstStyle/>
          <a:p>
            <a:r>
              <a:rPr lang="en-US" dirty="0"/>
              <a:t>SVM &amp; Noisy data</a:t>
            </a:r>
          </a:p>
        </p:txBody>
      </p:sp>
      <p:sp>
        <p:nvSpPr>
          <p:cNvPr id="3" name="Content Placeholder 2">
            <a:extLst>
              <a:ext uri="{FF2B5EF4-FFF2-40B4-BE49-F238E27FC236}">
                <a16:creationId xmlns:a16="http://schemas.microsoft.com/office/drawing/2014/main" id="{B0DFAF2A-E094-0F4B-803C-9BE9EEF56C42}"/>
              </a:ext>
            </a:extLst>
          </p:cNvPr>
          <p:cNvSpPr>
            <a:spLocks noGrp="1"/>
          </p:cNvSpPr>
          <p:nvPr>
            <p:ph idx="1"/>
          </p:nvPr>
        </p:nvSpPr>
        <p:spPr>
          <a:xfrm>
            <a:off x="314326" y="1743075"/>
            <a:ext cx="4285810" cy="4429125"/>
          </a:xfrm>
        </p:spPr>
        <p:txBody>
          <a:bodyPr/>
          <a:lstStyle/>
          <a:p>
            <a:r>
              <a:rPr lang="en-US" dirty="0"/>
              <a:t>You may be tempted to ask which value of C is better. The answer depends on how much noise you think there is in your data. If you think the data is very noisy, you want C to be small. On the other hand, if you think the data is less noisy, you should choose C to be large.</a:t>
            </a:r>
          </a:p>
        </p:txBody>
      </p:sp>
      <p:sp>
        <p:nvSpPr>
          <p:cNvPr id="4" name="Date Placeholder 3">
            <a:extLst>
              <a:ext uri="{FF2B5EF4-FFF2-40B4-BE49-F238E27FC236}">
                <a16:creationId xmlns:a16="http://schemas.microsoft.com/office/drawing/2014/main" id="{FD1D4CE6-457B-3B40-BE25-F60F306BD01E}"/>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32255FF2-80B3-6548-992E-792A948BA71A}"/>
              </a:ext>
            </a:extLst>
          </p:cNvPr>
          <p:cNvSpPr>
            <a:spLocks noGrp="1"/>
          </p:cNvSpPr>
          <p:nvPr>
            <p:ph type="sldNum" sz="quarter" idx="12"/>
          </p:nvPr>
        </p:nvSpPr>
        <p:spPr/>
        <p:txBody>
          <a:bodyPr/>
          <a:lstStyle/>
          <a:p>
            <a:fld id="{D8C2E80E-A818-EA4B-839C-9030708D7285}" type="slidenum">
              <a:rPr lang="en-US" smtClean="0"/>
              <a:t>2</a:t>
            </a:fld>
            <a:endParaRPr lang="en-US" dirty="0"/>
          </a:p>
        </p:txBody>
      </p:sp>
      <p:pic>
        <p:nvPicPr>
          <p:cNvPr id="6" name="Picture 5">
            <a:extLst>
              <a:ext uri="{FF2B5EF4-FFF2-40B4-BE49-F238E27FC236}">
                <a16:creationId xmlns:a16="http://schemas.microsoft.com/office/drawing/2014/main" id="{B3B2549E-05E5-7F46-B986-D2280254DD77}"/>
              </a:ext>
            </a:extLst>
          </p:cNvPr>
          <p:cNvPicPr>
            <a:picLocks noChangeAspect="1"/>
          </p:cNvPicPr>
          <p:nvPr/>
        </p:nvPicPr>
        <p:blipFill>
          <a:blip r:embed="rId2"/>
          <a:stretch>
            <a:fillRect/>
          </a:stretch>
        </p:blipFill>
        <p:spPr>
          <a:xfrm>
            <a:off x="5134868" y="347345"/>
            <a:ext cx="6816340" cy="6369976"/>
          </a:xfrm>
          <a:prstGeom prst="rect">
            <a:avLst/>
          </a:prstGeom>
        </p:spPr>
      </p:pic>
    </p:spTree>
    <p:extLst>
      <p:ext uri="{BB962C8B-B14F-4D97-AF65-F5344CB8AC3E}">
        <p14:creationId xmlns:p14="http://schemas.microsoft.com/office/powerpoint/2010/main" val="2838003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401A-92BC-AC49-84D6-4BC2D8EE91ED}"/>
              </a:ext>
            </a:extLst>
          </p:cNvPr>
          <p:cNvSpPr>
            <a:spLocks noGrp="1"/>
          </p:cNvSpPr>
          <p:nvPr>
            <p:ph type="title"/>
          </p:nvPr>
        </p:nvSpPr>
        <p:spPr/>
        <p:txBody>
          <a:bodyPr/>
          <a:lstStyle/>
          <a:p>
            <a:r>
              <a:rPr lang="en-US" dirty="0"/>
              <a:t>(2)</a:t>
            </a:r>
          </a:p>
        </p:txBody>
      </p:sp>
      <p:sp>
        <p:nvSpPr>
          <p:cNvPr id="3" name="Content Placeholder 2">
            <a:extLst>
              <a:ext uri="{FF2B5EF4-FFF2-40B4-BE49-F238E27FC236}">
                <a16:creationId xmlns:a16="http://schemas.microsoft.com/office/drawing/2014/main" id="{957DD8EF-CB2F-B241-A451-97D0E8278341}"/>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0568F8B-BC49-F244-A562-69A971D6DD18}"/>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BB9039F6-B0E1-3741-99CA-1E8364FA5BDC}"/>
              </a:ext>
            </a:extLst>
          </p:cNvPr>
          <p:cNvSpPr>
            <a:spLocks noGrp="1"/>
          </p:cNvSpPr>
          <p:nvPr>
            <p:ph type="sldNum" sz="quarter" idx="12"/>
          </p:nvPr>
        </p:nvSpPr>
        <p:spPr/>
        <p:txBody>
          <a:bodyPr/>
          <a:lstStyle/>
          <a:p>
            <a:fld id="{D8C2E80E-A818-EA4B-839C-9030708D7285}" type="slidenum">
              <a:rPr lang="en-US" smtClean="0"/>
              <a:t>20</a:t>
            </a:fld>
            <a:endParaRPr lang="en-US" dirty="0"/>
          </a:p>
        </p:txBody>
      </p:sp>
      <p:pic>
        <p:nvPicPr>
          <p:cNvPr id="6" name="Picture 5">
            <a:extLst>
              <a:ext uri="{FF2B5EF4-FFF2-40B4-BE49-F238E27FC236}">
                <a16:creationId xmlns:a16="http://schemas.microsoft.com/office/drawing/2014/main" id="{01F58662-222D-834C-A1E3-027FFE9778A1}"/>
              </a:ext>
            </a:extLst>
          </p:cNvPr>
          <p:cNvPicPr>
            <a:picLocks noChangeAspect="1"/>
          </p:cNvPicPr>
          <p:nvPr/>
        </p:nvPicPr>
        <p:blipFill>
          <a:blip r:embed="rId2"/>
          <a:stretch>
            <a:fillRect/>
          </a:stretch>
        </p:blipFill>
        <p:spPr>
          <a:xfrm>
            <a:off x="1344832" y="72009"/>
            <a:ext cx="7645400" cy="6565900"/>
          </a:xfrm>
          <a:prstGeom prst="rect">
            <a:avLst/>
          </a:prstGeom>
        </p:spPr>
      </p:pic>
    </p:spTree>
    <p:extLst>
      <p:ext uri="{BB962C8B-B14F-4D97-AF65-F5344CB8AC3E}">
        <p14:creationId xmlns:p14="http://schemas.microsoft.com/office/powerpoint/2010/main" val="1003022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1151A1-95B8-074B-A8F4-0FF7EE4FFBCF}"/>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BAC07A0D-C18C-254A-B5F7-A17D20A61801}"/>
              </a:ext>
            </a:extLst>
          </p:cNvPr>
          <p:cNvSpPr>
            <a:spLocks noGrp="1"/>
          </p:cNvSpPr>
          <p:nvPr>
            <p:ph type="sldNum" sz="quarter" idx="12"/>
          </p:nvPr>
        </p:nvSpPr>
        <p:spPr/>
        <p:txBody>
          <a:bodyPr/>
          <a:lstStyle/>
          <a:p>
            <a:fld id="{D8C2E80E-A818-EA4B-839C-9030708D7285}" type="slidenum">
              <a:rPr lang="en-US" smtClean="0"/>
              <a:t>21</a:t>
            </a:fld>
            <a:endParaRPr lang="en-US" dirty="0"/>
          </a:p>
        </p:txBody>
      </p:sp>
      <p:sp>
        <p:nvSpPr>
          <p:cNvPr id="6" name="TextBox 5">
            <a:extLst>
              <a:ext uri="{FF2B5EF4-FFF2-40B4-BE49-F238E27FC236}">
                <a16:creationId xmlns:a16="http://schemas.microsoft.com/office/drawing/2014/main" id="{7A9A5DE6-377D-5640-96C8-F79302D7790B}"/>
              </a:ext>
            </a:extLst>
          </p:cNvPr>
          <p:cNvSpPr txBox="1"/>
          <p:nvPr/>
        </p:nvSpPr>
        <p:spPr>
          <a:xfrm>
            <a:off x="235458" y="1952708"/>
            <a:ext cx="1139571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from </a:t>
            </a:r>
            <a:r>
              <a:rPr lang="en-US" dirty="0" err="1"/>
              <a:t>sklearn.feature_extraction.text</a:t>
            </a:r>
            <a:r>
              <a:rPr lang="en-US" dirty="0"/>
              <a:t> import </a:t>
            </a:r>
            <a:r>
              <a:rPr lang="en-US" dirty="0" err="1"/>
              <a:t>TfidfVectorizer</a:t>
            </a:r>
            <a:r>
              <a:rPr lang="en-US" dirty="0"/>
              <a:t> </a:t>
            </a:r>
          </a:p>
          <a:p>
            <a:r>
              <a:rPr lang="en-US" dirty="0" err="1"/>
              <a:t>tfidfconverter</a:t>
            </a:r>
            <a:r>
              <a:rPr lang="en-US" dirty="0"/>
              <a:t> = </a:t>
            </a:r>
            <a:r>
              <a:rPr lang="en-US" dirty="0" err="1"/>
              <a:t>TfidfVectorizer</a:t>
            </a:r>
            <a:r>
              <a:rPr lang="en-US" dirty="0"/>
              <a:t> (</a:t>
            </a:r>
            <a:r>
              <a:rPr lang="en-US" dirty="0" err="1"/>
              <a:t>max_features</a:t>
            </a:r>
            <a:r>
              <a:rPr lang="en-US" dirty="0"/>
              <a:t>=1500, </a:t>
            </a:r>
            <a:r>
              <a:rPr lang="en-US" dirty="0" err="1"/>
              <a:t>min_df</a:t>
            </a:r>
            <a:r>
              <a:rPr lang="en-US" dirty="0"/>
              <a:t>=5, </a:t>
            </a:r>
            <a:r>
              <a:rPr lang="en-US" dirty="0" err="1"/>
              <a:t>max_df</a:t>
            </a:r>
            <a:r>
              <a:rPr lang="en-US" dirty="0"/>
              <a:t>=0.7, 										</a:t>
            </a:r>
            <a:r>
              <a:rPr lang="en-US" dirty="0" err="1"/>
              <a:t>stop_words</a:t>
            </a:r>
            <a:r>
              <a:rPr lang="en-US" dirty="0"/>
              <a:t>=</a:t>
            </a:r>
            <a:r>
              <a:rPr lang="en-US" dirty="0" err="1"/>
              <a:t>stopwords.words</a:t>
            </a:r>
            <a:r>
              <a:rPr lang="en-US" dirty="0"/>
              <a:t>('</a:t>
            </a:r>
            <a:r>
              <a:rPr lang="en-US" dirty="0" err="1"/>
              <a:t>english</a:t>
            </a:r>
            <a:r>
              <a:rPr lang="en-US" dirty="0"/>
              <a:t>’)) </a:t>
            </a:r>
          </a:p>
          <a:p>
            <a:r>
              <a:rPr lang="en-US" dirty="0"/>
              <a:t>X = </a:t>
            </a:r>
            <a:r>
              <a:rPr lang="en-US" dirty="0" err="1"/>
              <a:t>tfidfconverter.fit_transform</a:t>
            </a:r>
            <a:r>
              <a:rPr lang="en-US" dirty="0"/>
              <a:t>(documents).</a:t>
            </a:r>
            <a:r>
              <a:rPr lang="en-US" dirty="0" err="1"/>
              <a:t>toarray</a:t>
            </a:r>
            <a:r>
              <a:rPr lang="en-US" dirty="0"/>
              <a:t>()</a:t>
            </a:r>
          </a:p>
        </p:txBody>
      </p:sp>
    </p:spTree>
    <p:extLst>
      <p:ext uri="{BB962C8B-B14F-4D97-AF65-F5344CB8AC3E}">
        <p14:creationId xmlns:p14="http://schemas.microsoft.com/office/powerpoint/2010/main" val="137493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3981-1C8A-9040-8E50-7D97F9ED97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E4065E-6A80-1946-AE88-CF7CFF2DE8C4}"/>
              </a:ext>
            </a:extLst>
          </p:cNvPr>
          <p:cNvSpPr>
            <a:spLocks noGrp="1"/>
          </p:cNvSpPr>
          <p:nvPr>
            <p:ph idx="1"/>
          </p:nvPr>
        </p:nvSpPr>
        <p:spPr/>
        <p:txBody>
          <a:bodyPr/>
          <a:lstStyle/>
          <a:p>
            <a:r>
              <a:rPr lang="en-US" dirty="0"/>
              <a:t>The code: </a:t>
            </a:r>
            <a:r>
              <a:rPr lang="en-US" dirty="0">
                <a:hlinkClick r:id="rId2"/>
              </a:rPr>
              <a:t>https://github.com/tejank10/Spam-or-Ham/blob/master/spam_ham.ipynb</a:t>
            </a:r>
            <a:endParaRPr lang="en-US" dirty="0"/>
          </a:p>
          <a:p>
            <a:endParaRPr lang="en-US" dirty="0"/>
          </a:p>
        </p:txBody>
      </p:sp>
      <p:sp>
        <p:nvSpPr>
          <p:cNvPr id="4" name="Date Placeholder 3">
            <a:extLst>
              <a:ext uri="{FF2B5EF4-FFF2-40B4-BE49-F238E27FC236}">
                <a16:creationId xmlns:a16="http://schemas.microsoft.com/office/drawing/2014/main" id="{D3E0B422-2843-5344-945E-924D0F66A539}"/>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F9F31157-B14D-D34D-9ED4-2F4F359CA95B}"/>
              </a:ext>
            </a:extLst>
          </p:cNvPr>
          <p:cNvSpPr>
            <a:spLocks noGrp="1"/>
          </p:cNvSpPr>
          <p:nvPr>
            <p:ph type="sldNum" sz="quarter" idx="12"/>
          </p:nvPr>
        </p:nvSpPr>
        <p:spPr/>
        <p:txBody>
          <a:bodyPr/>
          <a:lstStyle/>
          <a:p>
            <a:fld id="{D8C2E80E-A818-EA4B-839C-9030708D7285}" type="slidenum">
              <a:rPr lang="en-US" smtClean="0"/>
              <a:t>22</a:t>
            </a:fld>
            <a:endParaRPr lang="en-US" dirty="0"/>
          </a:p>
        </p:txBody>
      </p:sp>
      <p:pic>
        <p:nvPicPr>
          <p:cNvPr id="6" name="Picture 5">
            <a:extLst>
              <a:ext uri="{FF2B5EF4-FFF2-40B4-BE49-F238E27FC236}">
                <a16:creationId xmlns:a16="http://schemas.microsoft.com/office/drawing/2014/main" id="{CAD9A61F-90C4-D64E-8D1B-7AB64D33DAB9}"/>
              </a:ext>
            </a:extLst>
          </p:cNvPr>
          <p:cNvPicPr>
            <a:picLocks noChangeAspect="1"/>
          </p:cNvPicPr>
          <p:nvPr/>
        </p:nvPicPr>
        <p:blipFill>
          <a:blip r:embed="rId3"/>
          <a:stretch>
            <a:fillRect/>
          </a:stretch>
        </p:blipFill>
        <p:spPr>
          <a:xfrm>
            <a:off x="1125805" y="2249169"/>
            <a:ext cx="8594969" cy="3967923"/>
          </a:xfrm>
          <a:prstGeom prst="rect">
            <a:avLst/>
          </a:prstGeom>
        </p:spPr>
      </p:pic>
    </p:spTree>
    <p:extLst>
      <p:ext uri="{BB962C8B-B14F-4D97-AF65-F5344CB8AC3E}">
        <p14:creationId xmlns:p14="http://schemas.microsoft.com/office/powerpoint/2010/main" val="440420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2D3-0E7E-164A-BC00-87CF78874EE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F534DEC-A075-B244-94D6-A31216FAFE86}"/>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9B18028-AD1D-7F44-A3F8-20C6E0ACE9FF}"/>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8722E11D-ADB5-964D-8DFD-11C9D51BADC9}"/>
              </a:ext>
            </a:extLst>
          </p:cNvPr>
          <p:cNvSpPr>
            <a:spLocks noGrp="1"/>
          </p:cNvSpPr>
          <p:nvPr>
            <p:ph type="sldNum" sz="quarter" idx="12"/>
          </p:nvPr>
        </p:nvSpPr>
        <p:spPr/>
        <p:txBody>
          <a:bodyPr/>
          <a:lstStyle/>
          <a:p>
            <a:fld id="{D8C2E80E-A818-EA4B-839C-9030708D7285}" type="slidenum">
              <a:rPr lang="en-US" smtClean="0"/>
              <a:t>23</a:t>
            </a:fld>
            <a:endParaRPr lang="en-US" dirty="0"/>
          </a:p>
        </p:txBody>
      </p:sp>
      <p:pic>
        <p:nvPicPr>
          <p:cNvPr id="6" name="Picture 5">
            <a:extLst>
              <a:ext uri="{FF2B5EF4-FFF2-40B4-BE49-F238E27FC236}">
                <a16:creationId xmlns:a16="http://schemas.microsoft.com/office/drawing/2014/main" id="{B90DDB07-A692-7041-A5F5-58292A722705}"/>
              </a:ext>
            </a:extLst>
          </p:cNvPr>
          <p:cNvPicPr>
            <a:picLocks noChangeAspect="1"/>
          </p:cNvPicPr>
          <p:nvPr/>
        </p:nvPicPr>
        <p:blipFill>
          <a:blip r:embed="rId2"/>
          <a:stretch>
            <a:fillRect/>
          </a:stretch>
        </p:blipFill>
        <p:spPr>
          <a:xfrm>
            <a:off x="0" y="8510"/>
            <a:ext cx="6471138" cy="5294568"/>
          </a:xfrm>
          <a:prstGeom prst="rect">
            <a:avLst/>
          </a:prstGeom>
        </p:spPr>
      </p:pic>
      <p:pic>
        <p:nvPicPr>
          <p:cNvPr id="7" name="Picture 6">
            <a:extLst>
              <a:ext uri="{FF2B5EF4-FFF2-40B4-BE49-F238E27FC236}">
                <a16:creationId xmlns:a16="http://schemas.microsoft.com/office/drawing/2014/main" id="{F507EEDC-EF91-CB44-A9A2-1FB918A96B80}"/>
              </a:ext>
            </a:extLst>
          </p:cNvPr>
          <p:cNvPicPr>
            <a:picLocks noChangeAspect="1"/>
          </p:cNvPicPr>
          <p:nvPr/>
        </p:nvPicPr>
        <p:blipFill>
          <a:blip r:embed="rId3"/>
          <a:stretch>
            <a:fillRect/>
          </a:stretch>
        </p:blipFill>
        <p:spPr>
          <a:xfrm>
            <a:off x="6471138" y="282541"/>
            <a:ext cx="5618634" cy="1940154"/>
          </a:xfrm>
          <a:prstGeom prst="rect">
            <a:avLst/>
          </a:prstGeom>
        </p:spPr>
      </p:pic>
    </p:spTree>
    <p:extLst>
      <p:ext uri="{BB962C8B-B14F-4D97-AF65-F5344CB8AC3E}">
        <p14:creationId xmlns:p14="http://schemas.microsoft.com/office/powerpoint/2010/main" val="85347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72F-FF29-3745-B533-86A89810D249}"/>
              </a:ext>
            </a:extLst>
          </p:cNvPr>
          <p:cNvSpPr>
            <a:spLocks noGrp="1"/>
          </p:cNvSpPr>
          <p:nvPr>
            <p:ph type="title"/>
          </p:nvPr>
        </p:nvSpPr>
        <p:spPr/>
        <p:txBody>
          <a:bodyPr/>
          <a:lstStyle/>
          <a:p>
            <a:r>
              <a:rPr lang="en-US" dirty="0"/>
              <a:t>Recourses &amp; References</a:t>
            </a:r>
          </a:p>
        </p:txBody>
      </p:sp>
      <p:sp>
        <p:nvSpPr>
          <p:cNvPr id="3" name="Content Placeholder 2">
            <a:extLst>
              <a:ext uri="{FF2B5EF4-FFF2-40B4-BE49-F238E27FC236}">
                <a16:creationId xmlns:a16="http://schemas.microsoft.com/office/drawing/2014/main" id="{4531CAF8-011C-3B48-85A3-07DD5547B02F}"/>
              </a:ext>
            </a:extLst>
          </p:cNvPr>
          <p:cNvSpPr>
            <a:spLocks noGrp="1"/>
          </p:cNvSpPr>
          <p:nvPr>
            <p:ph idx="1"/>
          </p:nvPr>
        </p:nvSpPr>
        <p:spPr/>
        <p:txBody>
          <a:bodyPr/>
          <a:lstStyle/>
          <a:p>
            <a:r>
              <a:rPr lang="en-US" dirty="0">
                <a:hlinkClick r:id="rId2"/>
              </a:rPr>
              <a:t>https://towardsdatascience.com/spam-classifier-in-python-from-scratch-27a98ddd8e73</a:t>
            </a:r>
            <a:endParaRPr lang="en-US" dirty="0"/>
          </a:p>
          <a:p>
            <a:r>
              <a:rPr lang="en-US" dirty="0">
                <a:hlinkClick r:id="rId3"/>
              </a:rPr>
              <a:t>https://www.learnopencv.com/svm-using-scikit</a:t>
            </a:r>
            <a:r>
              <a:rPr lang="en-US">
                <a:hlinkClick r:id="rId3"/>
              </a:rPr>
              <a:t>-learn-in-python/</a:t>
            </a:r>
            <a:endParaRPr lang="en-US"/>
          </a:p>
          <a:p>
            <a:endParaRPr lang="en-US" dirty="0"/>
          </a:p>
          <a:p>
            <a:endParaRPr lang="en-US" dirty="0"/>
          </a:p>
        </p:txBody>
      </p:sp>
      <p:sp>
        <p:nvSpPr>
          <p:cNvPr id="4" name="Date Placeholder 3">
            <a:extLst>
              <a:ext uri="{FF2B5EF4-FFF2-40B4-BE49-F238E27FC236}">
                <a16:creationId xmlns:a16="http://schemas.microsoft.com/office/drawing/2014/main" id="{92CAB96B-35E0-B849-A207-6B756656E059}"/>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623FAE03-49ED-554B-A756-C1EA4DB919CF}"/>
              </a:ext>
            </a:extLst>
          </p:cNvPr>
          <p:cNvSpPr>
            <a:spLocks noGrp="1"/>
          </p:cNvSpPr>
          <p:nvPr>
            <p:ph type="sldNum" sz="quarter" idx="12"/>
          </p:nvPr>
        </p:nvSpPr>
        <p:spPr/>
        <p:txBody>
          <a:bodyPr/>
          <a:lstStyle/>
          <a:p>
            <a:fld id="{D8C2E80E-A818-EA4B-839C-9030708D7285}" type="slidenum">
              <a:rPr lang="en-US" smtClean="0"/>
              <a:t>24</a:t>
            </a:fld>
            <a:endParaRPr lang="en-US" dirty="0"/>
          </a:p>
        </p:txBody>
      </p:sp>
    </p:spTree>
    <p:extLst>
      <p:ext uri="{BB962C8B-B14F-4D97-AF65-F5344CB8AC3E}">
        <p14:creationId xmlns:p14="http://schemas.microsoft.com/office/powerpoint/2010/main" val="64585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A37F-58CD-6B4B-855E-F995298229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E57CCE-19DE-9244-8F64-A78BBBB03FEA}"/>
              </a:ext>
            </a:extLst>
          </p:cNvPr>
          <p:cNvSpPr>
            <a:spLocks noGrp="1"/>
          </p:cNvSpPr>
          <p:nvPr>
            <p:ph idx="1"/>
          </p:nvPr>
        </p:nvSpPr>
        <p:spPr>
          <a:xfrm>
            <a:off x="7563579" y="868681"/>
            <a:ext cx="4137883" cy="5303520"/>
          </a:xfrm>
        </p:spPr>
        <p:txBody>
          <a:bodyPr>
            <a:normAutofit/>
          </a:bodyPr>
          <a:lstStyle/>
          <a:p>
            <a:r>
              <a:rPr lang="en-US" dirty="0"/>
              <a:t>In such a case, we use the </a:t>
            </a:r>
            <a:r>
              <a:rPr lang="en-US" b="1" dirty="0"/>
              <a:t>Kernel Trick</a:t>
            </a:r>
            <a:r>
              <a:rPr lang="en-US" dirty="0"/>
              <a:t> where we add a new dimension to existing data and if we are lucky, in the new space, the data is linearly separable.</a:t>
            </a:r>
          </a:p>
          <a:p>
            <a:endParaRPr lang="en-US" dirty="0"/>
          </a:p>
          <a:p>
            <a:r>
              <a:rPr lang="en-US" altLang="en-US" dirty="0">
                <a:solidFill>
                  <a:srgbClr val="333333"/>
                </a:solidFill>
                <a:latin typeface="Open Sans"/>
              </a:rPr>
              <a:t>Lets add a third dimension (z) to the data where,</a:t>
            </a:r>
          </a:p>
          <a:p>
            <a:endParaRPr lang="en-US" altLang="en-US" sz="1100" dirty="0">
              <a:solidFill>
                <a:srgbClr val="333333"/>
              </a:solidFill>
              <a:latin typeface="Open Sans"/>
            </a:endParaRPr>
          </a:p>
          <a:p>
            <a:endParaRPr lang="en-US" altLang="en-US" sz="1100" dirty="0">
              <a:solidFill>
                <a:srgbClr val="333333"/>
              </a:solidFill>
              <a:latin typeface="Open Sans"/>
            </a:endParaRPr>
          </a:p>
          <a:p>
            <a:r>
              <a:rPr lang="en-US" dirty="0"/>
              <a:t>The above expression is called a </a:t>
            </a:r>
            <a:r>
              <a:rPr lang="en-US" b="1" dirty="0"/>
              <a:t>Gaussian Radial Basis Function</a:t>
            </a:r>
            <a:r>
              <a:rPr lang="en-US" dirty="0"/>
              <a:t> or a </a:t>
            </a:r>
            <a:r>
              <a:rPr lang="en-US" b="1" dirty="0"/>
              <a:t>Radial Basis Function with a Gaussian kernel</a:t>
            </a:r>
            <a:r>
              <a:rPr lang="en-US" dirty="0"/>
              <a:t>. </a:t>
            </a:r>
            <a:endParaRPr lang="en-US" altLang="en-US" sz="1100"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3111467-0ABB-B046-94FD-D45552F0AF6B}"/>
              </a:ext>
            </a:extLst>
          </p:cNvPr>
          <p:cNvSpPr>
            <a:spLocks noGrp="1"/>
          </p:cNvSpPr>
          <p:nvPr>
            <p:ph type="dt" sz="half" idx="10"/>
          </p:nvPr>
        </p:nvSpPr>
        <p:spPr/>
        <p:txBody>
          <a:bodyPr/>
          <a:lstStyle/>
          <a:p>
            <a:r>
              <a:rPr lang="en-US" dirty="0"/>
              <a:t>First Semester 2018-2019</a:t>
            </a:r>
          </a:p>
        </p:txBody>
      </p:sp>
      <p:sp>
        <p:nvSpPr>
          <p:cNvPr id="5" name="Slide Number Placeholder 4">
            <a:extLst>
              <a:ext uri="{FF2B5EF4-FFF2-40B4-BE49-F238E27FC236}">
                <a16:creationId xmlns:a16="http://schemas.microsoft.com/office/drawing/2014/main" id="{5B459CAA-2BD6-9A41-8CDB-91338641461B}"/>
              </a:ext>
            </a:extLst>
          </p:cNvPr>
          <p:cNvSpPr>
            <a:spLocks noGrp="1"/>
          </p:cNvSpPr>
          <p:nvPr>
            <p:ph type="sldNum" sz="quarter" idx="12"/>
          </p:nvPr>
        </p:nvSpPr>
        <p:spPr/>
        <p:txBody>
          <a:bodyPr/>
          <a:lstStyle/>
          <a:p>
            <a:fld id="{D8C2E80E-A818-EA4B-839C-9030708D7285}" type="slidenum">
              <a:rPr lang="en-US" smtClean="0"/>
              <a:t>3</a:t>
            </a:fld>
            <a:endParaRPr lang="en-US" dirty="0"/>
          </a:p>
        </p:txBody>
      </p:sp>
      <p:pic>
        <p:nvPicPr>
          <p:cNvPr id="6" name="Picture 5">
            <a:extLst>
              <a:ext uri="{FF2B5EF4-FFF2-40B4-BE49-F238E27FC236}">
                <a16:creationId xmlns:a16="http://schemas.microsoft.com/office/drawing/2014/main" id="{C5856310-A5BB-064B-9855-60167C71A3D8}"/>
              </a:ext>
            </a:extLst>
          </p:cNvPr>
          <p:cNvPicPr>
            <a:picLocks noChangeAspect="1"/>
          </p:cNvPicPr>
          <p:nvPr/>
        </p:nvPicPr>
        <p:blipFill>
          <a:blip r:embed="rId2"/>
          <a:stretch>
            <a:fillRect/>
          </a:stretch>
        </p:blipFill>
        <p:spPr>
          <a:xfrm>
            <a:off x="-42204" y="0"/>
            <a:ext cx="7421947" cy="6858000"/>
          </a:xfrm>
          <a:prstGeom prst="rect">
            <a:avLst/>
          </a:prstGeom>
        </p:spPr>
      </p:pic>
      <p:sp>
        <p:nvSpPr>
          <p:cNvPr id="8" name="Rectangle 3">
            <a:extLst>
              <a:ext uri="{FF2B5EF4-FFF2-40B4-BE49-F238E27FC236}">
                <a16:creationId xmlns:a16="http://schemas.microsoft.com/office/drawing/2014/main" id="{EFEB7456-48A3-F748-9D5D-4B625BC9659A}"/>
              </a:ext>
            </a:extLst>
          </p:cNvPr>
          <p:cNvSpPr>
            <a:spLocks noChangeArrowheads="1"/>
          </p:cNvSpPr>
          <p:nvPr/>
        </p:nvSpPr>
        <p:spPr bwMode="auto">
          <a:xfrm>
            <a:off x="8424350" y="4265563"/>
            <a:ext cx="18421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a:rPr>
              <a:t>    </a:t>
            </a:r>
            <a:r>
              <a:rPr kumimoji="0" lang="en-US" altLang="en-US" sz="1500" b="0" i="0" u="none" strike="noStrike" cap="none" normalizeH="0" baseline="0" dirty="0">
                <a:ln>
                  <a:noFill/>
                </a:ln>
                <a:solidFill>
                  <a:srgbClr val="333333"/>
                </a:solidFill>
                <a:effectLst/>
                <a:latin typeface="Open San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z = e^{-\gamma(x^2+y^2)}\]">
            <a:extLst>
              <a:ext uri="{FF2B5EF4-FFF2-40B4-BE49-F238E27FC236}">
                <a16:creationId xmlns:a16="http://schemas.microsoft.com/office/drawing/2014/main" id="{BD336868-DADA-5A4A-97A9-FDCB772D9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2000" y="3819981"/>
            <a:ext cx="1961040" cy="34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27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3AA9-F097-B642-A530-D808006E3E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DCD67C-C359-3D4E-873F-4C0C085FAA3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7C6F8BE-ABAB-454B-BD07-7A72B9C5A723}"/>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F7A54071-8871-8F41-AB0E-4ABA3909349F}"/>
              </a:ext>
            </a:extLst>
          </p:cNvPr>
          <p:cNvSpPr>
            <a:spLocks noGrp="1"/>
          </p:cNvSpPr>
          <p:nvPr>
            <p:ph type="sldNum" sz="quarter" idx="12"/>
          </p:nvPr>
        </p:nvSpPr>
        <p:spPr/>
        <p:txBody>
          <a:bodyPr/>
          <a:lstStyle/>
          <a:p>
            <a:fld id="{D8C2E80E-A818-EA4B-839C-9030708D7285}" type="slidenum">
              <a:rPr lang="en-US" smtClean="0"/>
              <a:t>4</a:t>
            </a:fld>
            <a:endParaRPr lang="en-US" dirty="0"/>
          </a:p>
        </p:txBody>
      </p:sp>
      <p:pic>
        <p:nvPicPr>
          <p:cNvPr id="6" name="Picture 5">
            <a:extLst>
              <a:ext uri="{FF2B5EF4-FFF2-40B4-BE49-F238E27FC236}">
                <a16:creationId xmlns:a16="http://schemas.microsoft.com/office/drawing/2014/main" id="{69B1AB76-F9D4-AC4E-874D-E523E441933C}"/>
              </a:ext>
            </a:extLst>
          </p:cNvPr>
          <p:cNvPicPr>
            <a:picLocks noChangeAspect="1"/>
          </p:cNvPicPr>
          <p:nvPr/>
        </p:nvPicPr>
        <p:blipFill>
          <a:blip r:embed="rId2"/>
          <a:stretch>
            <a:fillRect/>
          </a:stretch>
        </p:blipFill>
        <p:spPr>
          <a:xfrm>
            <a:off x="2266950" y="31750"/>
            <a:ext cx="7658100" cy="6794500"/>
          </a:xfrm>
          <a:prstGeom prst="rect">
            <a:avLst/>
          </a:prstGeom>
        </p:spPr>
      </p:pic>
    </p:spTree>
    <p:extLst>
      <p:ext uri="{BB962C8B-B14F-4D97-AF65-F5344CB8AC3E}">
        <p14:creationId xmlns:p14="http://schemas.microsoft.com/office/powerpoint/2010/main" val="167857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6942-14EB-A949-AE0F-34AB24367AD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C828B6D-369F-6442-882A-B6EAF32B06F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2491157-AE56-D44C-AFDE-EB2BE0130EE5}"/>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8C5F6980-7D6F-5845-BB42-F99AB1186FF5}"/>
              </a:ext>
            </a:extLst>
          </p:cNvPr>
          <p:cNvSpPr>
            <a:spLocks noGrp="1"/>
          </p:cNvSpPr>
          <p:nvPr>
            <p:ph type="sldNum" sz="quarter" idx="12"/>
          </p:nvPr>
        </p:nvSpPr>
        <p:spPr/>
        <p:txBody>
          <a:bodyPr/>
          <a:lstStyle/>
          <a:p>
            <a:fld id="{D8C2E80E-A818-EA4B-839C-9030708D7285}" type="slidenum">
              <a:rPr lang="en-US" smtClean="0"/>
              <a:t>5</a:t>
            </a:fld>
            <a:endParaRPr lang="en-US" dirty="0"/>
          </a:p>
        </p:txBody>
      </p:sp>
      <p:pic>
        <p:nvPicPr>
          <p:cNvPr id="6" name="Picture 5">
            <a:extLst>
              <a:ext uri="{FF2B5EF4-FFF2-40B4-BE49-F238E27FC236}">
                <a16:creationId xmlns:a16="http://schemas.microsoft.com/office/drawing/2014/main" id="{22AB8599-DA78-D84B-B95F-2CE0BC2C191F}"/>
              </a:ext>
            </a:extLst>
          </p:cNvPr>
          <p:cNvPicPr>
            <a:picLocks noChangeAspect="1"/>
          </p:cNvPicPr>
          <p:nvPr/>
        </p:nvPicPr>
        <p:blipFill>
          <a:blip r:embed="rId2"/>
          <a:stretch>
            <a:fillRect/>
          </a:stretch>
        </p:blipFill>
        <p:spPr>
          <a:xfrm>
            <a:off x="1072747" y="300038"/>
            <a:ext cx="10364285" cy="5712928"/>
          </a:xfrm>
          <a:prstGeom prst="rect">
            <a:avLst/>
          </a:prstGeom>
        </p:spPr>
      </p:pic>
    </p:spTree>
    <p:extLst>
      <p:ext uri="{BB962C8B-B14F-4D97-AF65-F5344CB8AC3E}">
        <p14:creationId xmlns:p14="http://schemas.microsoft.com/office/powerpoint/2010/main" val="213966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5FC6-893C-0E48-BCD1-13D0A299A4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88044E-A9AB-CE4D-818E-F389EDB3536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E8114C1-BB0E-ED4F-9289-D109A7529D01}"/>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48B1D2AD-5465-0147-9B0C-1B9E0E8E6569}"/>
              </a:ext>
            </a:extLst>
          </p:cNvPr>
          <p:cNvSpPr>
            <a:spLocks noGrp="1"/>
          </p:cNvSpPr>
          <p:nvPr>
            <p:ph type="sldNum" sz="quarter" idx="12"/>
          </p:nvPr>
        </p:nvSpPr>
        <p:spPr/>
        <p:txBody>
          <a:bodyPr/>
          <a:lstStyle/>
          <a:p>
            <a:fld id="{D8C2E80E-A818-EA4B-839C-9030708D7285}" type="slidenum">
              <a:rPr lang="en-US" smtClean="0"/>
              <a:t>6</a:t>
            </a:fld>
            <a:endParaRPr lang="en-US" dirty="0"/>
          </a:p>
        </p:txBody>
      </p:sp>
      <p:pic>
        <p:nvPicPr>
          <p:cNvPr id="6" name="Picture 5">
            <a:extLst>
              <a:ext uri="{FF2B5EF4-FFF2-40B4-BE49-F238E27FC236}">
                <a16:creationId xmlns:a16="http://schemas.microsoft.com/office/drawing/2014/main" id="{1149B074-5CFC-F747-82A9-B15C20D9B495}"/>
              </a:ext>
            </a:extLst>
          </p:cNvPr>
          <p:cNvPicPr>
            <a:picLocks noChangeAspect="1"/>
          </p:cNvPicPr>
          <p:nvPr/>
        </p:nvPicPr>
        <p:blipFill>
          <a:blip r:embed="rId2"/>
          <a:stretch>
            <a:fillRect/>
          </a:stretch>
        </p:blipFill>
        <p:spPr>
          <a:xfrm>
            <a:off x="1858856" y="0"/>
            <a:ext cx="8474288" cy="6858000"/>
          </a:xfrm>
          <a:prstGeom prst="rect">
            <a:avLst/>
          </a:prstGeom>
        </p:spPr>
      </p:pic>
    </p:spTree>
    <p:extLst>
      <p:ext uri="{BB962C8B-B14F-4D97-AF65-F5344CB8AC3E}">
        <p14:creationId xmlns:p14="http://schemas.microsoft.com/office/powerpoint/2010/main" val="388704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CB90-01F0-6E42-B7D4-834608D1B8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000B1D-8A17-324E-AF91-01E3F9C787F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AB3CCF1-7D75-F349-A5EF-0FC85BD77958}"/>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128FD9C3-8291-FF41-873A-92DB43ECC0A8}"/>
              </a:ext>
            </a:extLst>
          </p:cNvPr>
          <p:cNvSpPr>
            <a:spLocks noGrp="1"/>
          </p:cNvSpPr>
          <p:nvPr>
            <p:ph type="sldNum" sz="quarter" idx="12"/>
          </p:nvPr>
        </p:nvSpPr>
        <p:spPr/>
        <p:txBody>
          <a:bodyPr/>
          <a:lstStyle/>
          <a:p>
            <a:fld id="{D8C2E80E-A818-EA4B-839C-9030708D7285}" type="slidenum">
              <a:rPr lang="en-US" smtClean="0"/>
              <a:t>7</a:t>
            </a:fld>
            <a:endParaRPr lang="en-US" dirty="0"/>
          </a:p>
        </p:txBody>
      </p:sp>
      <p:pic>
        <p:nvPicPr>
          <p:cNvPr id="6" name="Picture 5">
            <a:extLst>
              <a:ext uri="{FF2B5EF4-FFF2-40B4-BE49-F238E27FC236}">
                <a16:creationId xmlns:a16="http://schemas.microsoft.com/office/drawing/2014/main" id="{A0E647A6-7EDC-8D4D-91C8-144A6C4BD702}"/>
              </a:ext>
            </a:extLst>
          </p:cNvPr>
          <p:cNvPicPr>
            <a:picLocks noChangeAspect="1"/>
          </p:cNvPicPr>
          <p:nvPr/>
        </p:nvPicPr>
        <p:blipFill>
          <a:blip r:embed="rId2"/>
          <a:stretch>
            <a:fillRect/>
          </a:stretch>
        </p:blipFill>
        <p:spPr>
          <a:xfrm>
            <a:off x="1479550" y="31750"/>
            <a:ext cx="9232900" cy="6794500"/>
          </a:xfrm>
          <a:prstGeom prst="rect">
            <a:avLst/>
          </a:prstGeom>
        </p:spPr>
      </p:pic>
      <p:sp>
        <p:nvSpPr>
          <p:cNvPr id="7" name="Oval 6">
            <a:extLst>
              <a:ext uri="{FF2B5EF4-FFF2-40B4-BE49-F238E27FC236}">
                <a16:creationId xmlns:a16="http://schemas.microsoft.com/office/drawing/2014/main" id="{986AF651-C3A6-154F-9A19-F41698DAEAC3}"/>
              </a:ext>
            </a:extLst>
          </p:cNvPr>
          <p:cNvSpPr/>
          <p:nvPr/>
        </p:nvSpPr>
        <p:spPr>
          <a:xfrm>
            <a:off x="8398412" y="6272784"/>
            <a:ext cx="2124222" cy="5852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03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6D3E-CABA-4746-A01F-27F2F829F0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94A89A-205B-C647-8901-E2431FB417A3}"/>
              </a:ext>
            </a:extLst>
          </p:cNvPr>
          <p:cNvSpPr>
            <a:spLocks noGrp="1"/>
          </p:cNvSpPr>
          <p:nvPr>
            <p:ph idx="1"/>
          </p:nvPr>
        </p:nvSpPr>
        <p:spPr/>
        <p:txBody>
          <a:bodyPr>
            <a:normAutofit/>
          </a:bodyPr>
          <a:lstStyle/>
          <a:p>
            <a:pPr marL="0" indent="0" algn="ctr">
              <a:buNone/>
            </a:pPr>
            <a:r>
              <a:rPr lang="en-US" sz="5400" dirty="0"/>
              <a:t>EXAMPLE</a:t>
            </a:r>
          </a:p>
        </p:txBody>
      </p:sp>
      <p:sp>
        <p:nvSpPr>
          <p:cNvPr id="4" name="Date Placeholder 3">
            <a:extLst>
              <a:ext uri="{FF2B5EF4-FFF2-40B4-BE49-F238E27FC236}">
                <a16:creationId xmlns:a16="http://schemas.microsoft.com/office/drawing/2014/main" id="{82690936-4D9D-2740-B62A-00B94732BB64}"/>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832DD9C7-CD4D-824B-A023-C49314A25723}"/>
              </a:ext>
            </a:extLst>
          </p:cNvPr>
          <p:cNvSpPr>
            <a:spLocks noGrp="1"/>
          </p:cNvSpPr>
          <p:nvPr>
            <p:ph type="sldNum" sz="quarter" idx="12"/>
          </p:nvPr>
        </p:nvSpPr>
        <p:spPr/>
        <p:txBody>
          <a:bodyPr/>
          <a:lstStyle/>
          <a:p>
            <a:fld id="{D8C2E80E-A818-EA4B-839C-9030708D7285}" type="slidenum">
              <a:rPr lang="en-US" smtClean="0"/>
              <a:t>8</a:t>
            </a:fld>
            <a:endParaRPr lang="en-US" dirty="0"/>
          </a:p>
        </p:txBody>
      </p:sp>
    </p:spTree>
    <p:extLst>
      <p:ext uri="{BB962C8B-B14F-4D97-AF65-F5344CB8AC3E}">
        <p14:creationId xmlns:p14="http://schemas.microsoft.com/office/powerpoint/2010/main" val="346311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CF07-060C-9743-8DFA-E24E1F7D4285}"/>
              </a:ext>
            </a:extLst>
          </p:cNvPr>
          <p:cNvSpPr>
            <a:spLocks noGrp="1"/>
          </p:cNvSpPr>
          <p:nvPr>
            <p:ph type="title"/>
          </p:nvPr>
        </p:nvSpPr>
        <p:spPr/>
        <p:txBody>
          <a:bodyPr/>
          <a:lstStyle/>
          <a:p>
            <a:r>
              <a:rPr lang="en-US" dirty="0"/>
              <a:t>SPAM or Ham?</a:t>
            </a:r>
          </a:p>
        </p:txBody>
      </p:sp>
      <p:sp>
        <p:nvSpPr>
          <p:cNvPr id="3" name="Content Placeholder 2">
            <a:extLst>
              <a:ext uri="{FF2B5EF4-FFF2-40B4-BE49-F238E27FC236}">
                <a16:creationId xmlns:a16="http://schemas.microsoft.com/office/drawing/2014/main" id="{7A26C870-1A77-DC49-B278-EFEFAA27854F}"/>
              </a:ext>
            </a:extLst>
          </p:cNvPr>
          <p:cNvSpPr>
            <a:spLocks noGrp="1"/>
          </p:cNvSpPr>
          <p:nvPr>
            <p:ph idx="1"/>
          </p:nvPr>
        </p:nvSpPr>
        <p:spPr/>
        <p:txBody>
          <a:bodyPr/>
          <a:lstStyle/>
          <a:p>
            <a:r>
              <a:rPr lang="en-US" dirty="0"/>
              <a:t>We all face the problem of spams in our inboxes. </a:t>
            </a:r>
          </a:p>
          <a:p>
            <a:r>
              <a:rPr lang="en-US" dirty="0"/>
              <a:t>Let’s build a spam classifier program in python which can tell whether a given message is spam or not!</a:t>
            </a:r>
          </a:p>
          <a:p>
            <a:r>
              <a:rPr lang="en-US" dirty="0"/>
              <a:t>We will use Naïve Bayes (NB)</a:t>
            </a:r>
          </a:p>
          <a:p>
            <a:endParaRPr lang="en-US" dirty="0"/>
          </a:p>
        </p:txBody>
      </p:sp>
      <p:sp>
        <p:nvSpPr>
          <p:cNvPr id="4" name="Date Placeholder 3">
            <a:extLst>
              <a:ext uri="{FF2B5EF4-FFF2-40B4-BE49-F238E27FC236}">
                <a16:creationId xmlns:a16="http://schemas.microsoft.com/office/drawing/2014/main" id="{0F8A3D78-B80E-0B4B-BE06-2C6EC835E42D}"/>
              </a:ext>
            </a:extLst>
          </p:cNvPr>
          <p:cNvSpPr>
            <a:spLocks noGrp="1"/>
          </p:cNvSpPr>
          <p:nvPr>
            <p:ph type="dt" sz="half" idx="10"/>
          </p:nvPr>
        </p:nvSpPr>
        <p:spPr/>
        <p:txBody>
          <a:bodyPr/>
          <a:lstStyle/>
          <a:p>
            <a:r>
              <a:rPr lang="en-US"/>
              <a:t>First Semester 2018-2019</a:t>
            </a:r>
            <a:endParaRPr lang="en-US" dirty="0"/>
          </a:p>
        </p:txBody>
      </p:sp>
      <p:sp>
        <p:nvSpPr>
          <p:cNvPr id="5" name="Slide Number Placeholder 4">
            <a:extLst>
              <a:ext uri="{FF2B5EF4-FFF2-40B4-BE49-F238E27FC236}">
                <a16:creationId xmlns:a16="http://schemas.microsoft.com/office/drawing/2014/main" id="{25ED9760-0F3F-E346-A135-484932152F49}"/>
              </a:ext>
            </a:extLst>
          </p:cNvPr>
          <p:cNvSpPr>
            <a:spLocks noGrp="1"/>
          </p:cNvSpPr>
          <p:nvPr>
            <p:ph type="sldNum" sz="quarter" idx="12"/>
          </p:nvPr>
        </p:nvSpPr>
        <p:spPr/>
        <p:txBody>
          <a:bodyPr/>
          <a:lstStyle/>
          <a:p>
            <a:fld id="{D8C2E80E-A818-EA4B-839C-9030708D7285}" type="slidenum">
              <a:rPr lang="en-US" smtClean="0"/>
              <a:t>9</a:t>
            </a:fld>
            <a:endParaRPr lang="en-US" dirty="0"/>
          </a:p>
        </p:txBody>
      </p:sp>
      <p:pic>
        <p:nvPicPr>
          <p:cNvPr id="6" name="Picture 5">
            <a:extLst>
              <a:ext uri="{FF2B5EF4-FFF2-40B4-BE49-F238E27FC236}">
                <a16:creationId xmlns:a16="http://schemas.microsoft.com/office/drawing/2014/main" id="{4A455687-02BE-4F49-8C71-C0EA29038AE4}"/>
              </a:ext>
            </a:extLst>
          </p:cNvPr>
          <p:cNvPicPr>
            <a:picLocks noChangeAspect="1"/>
          </p:cNvPicPr>
          <p:nvPr/>
        </p:nvPicPr>
        <p:blipFill>
          <a:blip r:embed="rId2"/>
          <a:stretch>
            <a:fillRect/>
          </a:stretch>
        </p:blipFill>
        <p:spPr>
          <a:xfrm>
            <a:off x="166185" y="3427151"/>
            <a:ext cx="9207500" cy="3365500"/>
          </a:xfrm>
          <a:prstGeom prst="rect">
            <a:avLst/>
          </a:prstGeom>
        </p:spPr>
      </p:pic>
    </p:spTree>
    <p:extLst>
      <p:ext uri="{BB962C8B-B14F-4D97-AF65-F5344CB8AC3E}">
        <p14:creationId xmlns:p14="http://schemas.microsoft.com/office/powerpoint/2010/main" val="1493482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{8AC84E04-EA48-7144-B799-8EF2A9761D6C}tf10001070</Template>
  <TotalTime>19380</TotalTime>
  <Words>555</Words>
  <Application>Microsoft Macintosh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Open Sans</vt:lpstr>
      <vt:lpstr>Rockwell</vt:lpstr>
      <vt:lpstr>Rockwell Condensed</vt:lpstr>
      <vt:lpstr>Rockwell Extra Bold</vt:lpstr>
      <vt:lpstr>Wingdings</vt:lpstr>
      <vt:lpstr>Wood Type</vt:lpstr>
      <vt:lpstr>Data Science with Python CS 498 (Special Topics in Computer Science)  Machine Learning-Example NB</vt:lpstr>
      <vt:lpstr>SVM &amp; Noisy data</vt:lpstr>
      <vt:lpstr>PowerPoint Presentation</vt:lpstr>
      <vt:lpstr>PowerPoint Presentation</vt:lpstr>
      <vt:lpstr>PowerPoint Presentation</vt:lpstr>
      <vt:lpstr>PowerPoint Presentation</vt:lpstr>
      <vt:lpstr>PowerPoint Presentation</vt:lpstr>
      <vt:lpstr>PowerPoint Presentation</vt:lpstr>
      <vt:lpstr>SPAM or Ham?</vt:lpstr>
      <vt:lpstr>PowerPoint Presentation</vt:lpstr>
      <vt:lpstr>IS it SPAM or HAM!!!!</vt:lpstr>
      <vt:lpstr>PowerPoint Presentation</vt:lpstr>
      <vt:lpstr>PowerPoint Presentation</vt:lpstr>
      <vt:lpstr>2- Split-train-test</vt:lpstr>
      <vt:lpstr>Exploring</vt:lpstr>
      <vt:lpstr>Preprocessing: </vt:lpstr>
      <vt:lpstr>Preprocessing</vt:lpstr>
      <vt:lpstr>Extracting Features (1)</vt:lpstr>
      <vt:lpstr>BOW. Bag of Words</vt:lpstr>
      <vt:lpstr>(2)</vt:lpstr>
      <vt:lpstr>PowerPoint Presentation</vt:lpstr>
      <vt:lpstr>PowerPoint Presentation</vt:lpstr>
      <vt:lpstr>PowerPoint Presentation</vt:lpstr>
      <vt:lpstr>Recourses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dc:title>
  <dc:creator>Abdullah, Malak</dc:creator>
  <cp:lastModifiedBy>Abdullah, Malak</cp:lastModifiedBy>
  <cp:revision>234</cp:revision>
  <cp:lastPrinted>2018-10-22T23:32:33Z</cp:lastPrinted>
  <dcterms:created xsi:type="dcterms:W3CDTF">2018-09-24T08:53:56Z</dcterms:created>
  <dcterms:modified xsi:type="dcterms:W3CDTF">2018-12-02T00:50:34Z</dcterms:modified>
</cp:coreProperties>
</file>