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1"/>
  </p:sldMasterIdLst>
  <p:notesMasterIdLst>
    <p:notesMasterId r:id="rId51"/>
  </p:notesMasterIdLst>
  <p:handoutMasterIdLst>
    <p:handoutMasterId r:id="rId52"/>
  </p:handoutMasterIdLst>
  <p:sldIdLst>
    <p:sldId id="256" r:id="rId2"/>
    <p:sldId id="813" r:id="rId3"/>
    <p:sldId id="787" r:id="rId4"/>
    <p:sldId id="442" r:id="rId5"/>
    <p:sldId id="788" r:id="rId6"/>
    <p:sldId id="441" r:id="rId7"/>
    <p:sldId id="440" r:id="rId8"/>
    <p:sldId id="814" r:id="rId9"/>
    <p:sldId id="811" r:id="rId10"/>
    <p:sldId id="439" r:id="rId11"/>
    <p:sldId id="812" r:id="rId12"/>
    <p:sldId id="786" r:id="rId13"/>
    <p:sldId id="822" r:id="rId14"/>
    <p:sldId id="821" r:id="rId15"/>
    <p:sldId id="790" r:id="rId16"/>
    <p:sldId id="815" r:id="rId17"/>
    <p:sldId id="816" r:id="rId18"/>
    <p:sldId id="817" r:id="rId19"/>
    <p:sldId id="818" r:id="rId20"/>
    <p:sldId id="823" r:id="rId21"/>
    <p:sldId id="444" r:id="rId22"/>
    <p:sldId id="789" r:id="rId23"/>
    <p:sldId id="791" r:id="rId24"/>
    <p:sldId id="443" r:id="rId25"/>
    <p:sldId id="793" r:id="rId26"/>
    <p:sldId id="794" r:id="rId27"/>
    <p:sldId id="792" r:id="rId28"/>
    <p:sldId id="445" r:id="rId29"/>
    <p:sldId id="446" r:id="rId30"/>
    <p:sldId id="824" r:id="rId31"/>
    <p:sldId id="795" r:id="rId32"/>
    <p:sldId id="796" r:id="rId33"/>
    <p:sldId id="798" r:id="rId34"/>
    <p:sldId id="797" r:id="rId35"/>
    <p:sldId id="825" r:id="rId36"/>
    <p:sldId id="799" r:id="rId37"/>
    <p:sldId id="800" r:id="rId38"/>
    <p:sldId id="290" r:id="rId39"/>
    <p:sldId id="801" r:id="rId40"/>
    <p:sldId id="802" r:id="rId41"/>
    <p:sldId id="803" r:id="rId42"/>
    <p:sldId id="805" r:id="rId43"/>
    <p:sldId id="806" r:id="rId44"/>
    <p:sldId id="807" r:id="rId45"/>
    <p:sldId id="283" r:id="rId46"/>
    <p:sldId id="284" r:id="rId47"/>
    <p:sldId id="808" r:id="rId48"/>
    <p:sldId id="809" r:id="rId49"/>
    <p:sldId id="82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9"/>
    <p:restoredTop sz="94611"/>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860D6B-4B03-744F-9FE5-56CC883A05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A29EF-204B-9E49-96BF-10B2861F13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4D0CED-78CE-F449-8FF7-9FE11BC52E45}" type="datetimeFigureOut">
              <a:rPr lang="en-US" smtClean="0"/>
              <a:t>11/10/21</a:t>
            </a:fld>
            <a:endParaRPr lang="en-US" dirty="0"/>
          </a:p>
        </p:txBody>
      </p:sp>
      <p:sp>
        <p:nvSpPr>
          <p:cNvPr id="4" name="Footer Placeholder 3">
            <a:extLst>
              <a:ext uri="{FF2B5EF4-FFF2-40B4-BE49-F238E27FC236}">
                <a16:creationId xmlns:a16="http://schemas.microsoft.com/office/drawing/2014/main" id="{D1A34ABB-435A-174C-9E63-33DE41A17F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5" name="Slide Number Placeholder 4">
            <a:extLst>
              <a:ext uri="{FF2B5EF4-FFF2-40B4-BE49-F238E27FC236}">
                <a16:creationId xmlns:a16="http://schemas.microsoft.com/office/drawing/2014/main" id="{BED6443E-873F-284A-B47A-D91DDD7D9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FADFA4-2AF3-F34E-BEA0-E8EBCF425F7D}" type="slidenum">
              <a:rPr lang="en-US" smtClean="0"/>
              <a:t>‹#›</a:t>
            </a:fld>
            <a:endParaRPr lang="en-US" dirty="0"/>
          </a:p>
        </p:txBody>
      </p:sp>
    </p:spTree>
    <p:extLst>
      <p:ext uri="{BB962C8B-B14F-4D97-AF65-F5344CB8AC3E}">
        <p14:creationId xmlns:p14="http://schemas.microsoft.com/office/powerpoint/2010/main" val="32544344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F44CE-D1A2-3549-89C5-3537AA940F51}" type="datetimeFigureOut">
              <a:rPr lang="en-US" smtClean="0"/>
              <a:t>11/10/21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F6006-E59E-4947-8707-F9D36EBEBD07}" type="slidenum">
              <a:rPr lang="en-US" smtClean="0"/>
              <a:t>‹#›</a:t>
            </a:fld>
            <a:endParaRPr lang="en-US" dirty="0"/>
          </a:p>
        </p:txBody>
      </p:sp>
    </p:spTree>
    <p:extLst>
      <p:ext uri="{BB962C8B-B14F-4D97-AF65-F5344CB8AC3E}">
        <p14:creationId xmlns:p14="http://schemas.microsoft.com/office/powerpoint/2010/main" val="13684099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Syllabus</a:t>
            </a:r>
            <a:endParaRPr lang="en-US" dirty="0"/>
          </a:p>
        </p:txBody>
      </p:sp>
      <p:sp>
        <p:nvSpPr>
          <p:cNvPr id="5" name="Slide Number Placeholder 4"/>
          <p:cNvSpPr>
            <a:spLocks noGrp="1"/>
          </p:cNvSpPr>
          <p:nvPr>
            <p:ph type="sldNum" sz="quarter" idx="5"/>
          </p:nvPr>
        </p:nvSpPr>
        <p:spPr/>
        <p:txBody>
          <a:bodyPr/>
          <a:lstStyle/>
          <a:p>
            <a:fld id="{5CEF6006-E59E-4947-8707-F9D36EBEBD07}" type="slidenum">
              <a:rPr lang="en-US" smtClean="0"/>
              <a:t>23</a:t>
            </a:fld>
            <a:endParaRPr lang="en-US" dirty="0"/>
          </a:p>
        </p:txBody>
      </p:sp>
    </p:spTree>
    <p:extLst>
      <p:ext uri="{BB962C8B-B14F-4D97-AF65-F5344CB8AC3E}">
        <p14:creationId xmlns:p14="http://schemas.microsoft.com/office/powerpoint/2010/main" val="13608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Syllabus</a:t>
            </a:r>
            <a:endParaRPr lang="en-US" dirty="0"/>
          </a:p>
        </p:txBody>
      </p:sp>
      <p:sp>
        <p:nvSpPr>
          <p:cNvPr id="5" name="Slide Number Placeholder 4"/>
          <p:cNvSpPr>
            <a:spLocks noGrp="1"/>
          </p:cNvSpPr>
          <p:nvPr>
            <p:ph type="sldNum" sz="quarter" idx="5"/>
          </p:nvPr>
        </p:nvSpPr>
        <p:spPr/>
        <p:txBody>
          <a:bodyPr/>
          <a:lstStyle/>
          <a:p>
            <a:fld id="{5CEF6006-E59E-4947-8707-F9D36EBEBD07}" type="slidenum">
              <a:rPr lang="en-US" smtClean="0"/>
              <a:t>32</a:t>
            </a:fld>
            <a:endParaRPr lang="en-US" dirty="0"/>
          </a:p>
        </p:txBody>
      </p:sp>
    </p:spTree>
    <p:extLst>
      <p:ext uri="{BB962C8B-B14F-4D97-AF65-F5344CB8AC3E}">
        <p14:creationId xmlns:p14="http://schemas.microsoft.com/office/powerpoint/2010/main" val="49001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3A87F3-5AA0-F54A-94A4-F4224885254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E1A44CC3-CF31-684E-90C1-89919166B140}" type="slidenum">
              <a:rPr lang="en-GB" altLang="en-US" sz="1300" b="0"/>
              <a:pPr eaLnBrk="1" hangingPunct="1"/>
              <a:t>33</a:t>
            </a:fld>
            <a:endParaRPr lang="en-GB" altLang="en-US" sz="1300" b="0"/>
          </a:p>
        </p:txBody>
      </p:sp>
      <p:sp>
        <p:nvSpPr>
          <p:cNvPr id="360450" name="Rectangle 2">
            <a:extLst>
              <a:ext uri="{FF2B5EF4-FFF2-40B4-BE49-F238E27FC236}">
                <a16:creationId xmlns:a16="http://schemas.microsoft.com/office/drawing/2014/main" id="{C0E5E657-C53E-5049-AE39-C39458606D8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0451" name="Rectangle 3">
            <a:extLst>
              <a:ext uri="{FF2B5EF4-FFF2-40B4-BE49-F238E27FC236}">
                <a16:creationId xmlns:a16="http://schemas.microsoft.com/office/drawing/2014/main" id="{792B9F7A-F48F-EC4F-AC52-02D8A412BA84}"/>
              </a:ext>
            </a:extLst>
          </p:cNvPr>
          <p:cNvSpPr>
            <a:spLocks noGrp="1" noChangeArrowheads="1"/>
          </p:cNvSpPr>
          <p:nvPr>
            <p:ph type="body" idx="1"/>
          </p:nvPr>
        </p:nvSpPr>
        <p:spPr/>
        <p:txBody>
          <a:bodyPr/>
          <a:lstStyle/>
          <a:p>
            <a:pPr eaLnBrk="1" hangingPunct="1">
              <a:defRPr/>
            </a:pPr>
            <a:r>
              <a:rPr lang="en-US" dirty="0">
                <a:cs typeface="+mn-cs"/>
              </a:rPr>
              <a:t>Target </a:t>
            </a:r>
            <a:r>
              <a:rPr lang="en-US" dirty="0" err="1">
                <a:cs typeface="+mn-cs"/>
              </a:rPr>
              <a:t>attrbute</a:t>
            </a:r>
            <a:r>
              <a:rPr lang="en-US" dirty="0">
                <a:cs typeface="+mn-cs"/>
              </a:rPr>
              <a:t> = </a:t>
            </a:r>
            <a:r>
              <a:rPr lang="en-US" dirty="0" err="1">
                <a:cs typeface="+mn-cs"/>
              </a:rPr>
              <a:t>playtennis</a:t>
            </a: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50506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FA1669-C10B-794A-8216-8F5EB1E46E0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B56F2366-9A7D-8A4E-90E3-D7E7759EF9F5}" type="slidenum">
              <a:rPr lang="en-GB" altLang="en-US" sz="1300" b="0"/>
              <a:pPr eaLnBrk="1" hangingPunct="1"/>
              <a:t>34</a:t>
            </a:fld>
            <a:endParaRPr lang="en-GB" altLang="en-US" sz="1300" b="0"/>
          </a:p>
        </p:txBody>
      </p:sp>
      <p:sp>
        <p:nvSpPr>
          <p:cNvPr id="359426" name="Rectangle 1026">
            <a:extLst>
              <a:ext uri="{FF2B5EF4-FFF2-40B4-BE49-F238E27FC236}">
                <a16:creationId xmlns:a16="http://schemas.microsoft.com/office/drawing/2014/main" id="{2B4F9216-8382-A642-A80C-DADAC02CD97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9427" name="Rectangle 1027">
            <a:extLst>
              <a:ext uri="{FF2B5EF4-FFF2-40B4-BE49-F238E27FC236}">
                <a16:creationId xmlns:a16="http://schemas.microsoft.com/office/drawing/2014/main" id="{66080543-A84A-8746-9B74-2D80DA2444BA}"/>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46851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1153DF-3E3D-A04D-94D2-163668DEC0C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C0176199-0A66-EB4E-A4B3-1C500FB2E4FD}" type="slidenum">
              <a:rPr lang="en-GB" altLang="en-US" sz="1300" b="0"/>
              <a:pPr eaLnBrk="1" hangingPunct="1"/>
              <a:t>36</a:t>
            </a:fld>
            <a:endParaRPr lang="en-GB" altLang="en-US" sz="1300" b="0"/>
          </a:p>
        </p:txBody>
      </p:sp>
      <p:sp>
        <p:nvSpPr>
          <p:cNvPr id="361474" name="Rectangle 2">
            <a:extLst>
              <a:ext uri="{FF2B5EF4-FFF2-40B4-BE49-F238E27FC236}">
                <a16:creationId xmlns:a16="http://schemas.microsoft.com/office/drawing/2014/main" id="{E8BEBAF3-002E-E34A-B71C-6F4E9B1E6D5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1475" name="Rectangle 3">
            <a:extLst>
              <a:ext uri="{FF2B5EF4-FFF2-40B4-BE49-F238E27FC236}">
                <a16:creationId xmlns:a16="http://schemas.microsoft.com/office/drawing/2014/main" id="{BFC60847-FE87-AC4F-AED6-B1418F205E71}"/>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61852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4E64C4-7C93-964C-ABAC-A91F1790975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F5900DEE-90B5-B943-A040-BC2A63ED04C0}" type="slidenum">
              <a:rPr lang="en-GB" altLang="en-US" sz="1300" b="0"/>
              <a:pPr eaLnBrk="1" hangingPunct="1"/>
              <a:t>37</a:t>
            </a:fld>
            <a:endParaRPr lang="en-GB" altLang="en-US" sz="1300" b="0"/>
          </a:p>
        </p:txBody>
      </p:sp>
      <p:sp>
        <p:nvSpPr>
          <p:cNvPr id="362498" name="Rectangle 1026">
            <a:extLst>
              <a:ext uri="{FF2B5EF4-FFF2-40B4-BE49-F238E27FC236}">
                <a16:creationId xmlns:a16="http://schemas.microsoft.com/office/drawing/2014/main" id="{ADCD25BE-C2E8-EE47-ABFA-D5A4D02EE6A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2499" name="Rectangle 1027">
            <a:extLst>
              <a:ext uri="{FF2B5EF4-FFF2-40B4-BE49-F238E27FC236}">
                <a16:creationId xmlns:a16="http://schemas.microsoft.com/office/drawing/2014/main" id="{5E7148BE-8773-FF4A-A6E9-37FEEA8F14CF}"/>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238875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DA3FAC-ACDB-1244-8234-D5E12610A72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2388297C-FB20-3C4E-B8BD-D0810861DAF3}" type="slidenum">
              <a:rPr lang="en-GB" altLang="en-US" sz="1300" b="0"/>
              <a:pPr eaLnBrk="1" hangingPunct="1"/>
              <a:t>38</a:t>
            </a:fld>
            <a:endParaRPr lang="en-GB" altLang="en-US" sz="1300" b="0"/>
          </a:p>
        </p:txBody>
      </p:sp>
      <p:sp>
        <p:nvSpPr>
          <p:cNvPr id="363522" name="Rectangle 2">
            <a:extLst>
              <a:ext uri="{FF2B5EF4-FFF2-40B4-BE49-F238E27FC236}">
                <a16:creationId xmlns:a16="http://schemas.microsoft.com/office/drawing/2014/main" id="{0016FCCA-E052-0146-87F3-3EC3A73C270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3523" name="Rectangle 3">
            <a:extLst>
              <a:ext uri="{FF2B5EF4-FFF2-40B4-BE49-F238E27FC236}">
                <a16:creationId xmlns:a16="http://schemas.microsoft.com/office/drawing/2014/main" id="{4D151238-3C0F-A448-A71D-27E7C4E85514}"/>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837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ED8053-B7B9-3443-8759-F5749FD05A3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3DB5F5E1-06E5-9047-A7FC-45C068C17A2E}" type="slidenum">
              <a:rPr lang="en-GB" altLang="en-US" sz="1300" b="0"/>
              <a:pPr eaLnBrk="1" hangingPunct="1"/>
              <a:t>39</a:t>
            </a:fld>
            <a:endParaRPr lang="en-GB" altLang="en-US" sz="1300" b="0"/>
          </a:p>
        </p:txBody>
      </p:sp>
      <p:sp>
        <p:nvSpPr>
          <p:cNvPr id="348162" name="Rectangle 2">
            <a:extLst>
              <a:ext uri="{FF2B5EF4-FFF2-40B4-BE49-F238E27FC236}">
                <a16:creationId xmlns:a16="http://schemas.microsoft.com/office/drawing/2014/main" id="{EE3FEEDD-545C-0C45-A406-A4E3B85DDD6B}"/>
              </a:ext>
            </a:extLst>
          </p:cNvPr>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348163" name="Rectangle 3">
            <a:extLst>
              <a:ext uri="{FF2B5EF4-FFF2-40B4-BE49-F238E27FC236}">
                <a16:creationId xmlns:a16="http://schemas.microsoft.com/office/drawing/2014/main" id="{8F5C238C-7363-E44D-9C5C-46797202A8FD}"/>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17921161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a:prstGeom prst="rect">
            <a:avLst/>
          </a:prstGeom>
        </p:spPr>
        <p:txBody>
          <a:bodyPr anchor="ctr">
            <a:noAutofit/>
          </a:bodyPr>
          <a:lstStyle>
            <a:lvl1pPr algn="ctr">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452096"/>
            <a:ext cx="7891272" cy="1580636"/>
          </a:xfrm>
        </p:spPr>
        <p:txBody>
          <a:bodyPr>
            <a:normAutofit/>
          </a:bodyPr>
          <a:lstStyle>
            <a:lvl1pPr marL="0" indent="0" algn="ctr">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endParaRPr lang="en-US" dirty="0"/>
          </a:p>
        </p:txBody>
      </p:sp>
    </p:spTree>
    <p:extLst>
      <p:ext uri="{BB962C8B-B14F-4D97-AF65-F5344CB8AC3E}">
        <p14:creationId xmlns:p14="http://schemas.microsoft.com/office/powerpoint/2010/main" val="25149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82233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F975-AE50-5F43-A24F-270AEB51A374}"/>
              </a:ext>
            </a:extLst>
          </p:cNvPr>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B80CA24-E017-5041-AF18-A7D8B04FAA52}"/>
              </a:ext>
            </a:extLst>
          </p:cNvPr>
          <p:cNvSpPr>
            <a:spLocks noGrp="1"/>
          </p:cNvSpPr>
          <p:nvPr>
            <p:ph type="body" sz="half" idx="1"/>
          </p:nvPr>
        </p:nvSpPr>
        <p:spPr>
          <a:xfrm>
            <a:off x="609600" y="1600201"/>
            <a:ext cx="53848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03F2A2-2B3A-214F-8CC0-BB32A968CCB8}"/>
              </a:ext>
            </a:extLst>
          </p:cNvPr>
          <p:cNvSpPr>
            <a:spLocks noGrp="1"/>
          </p:cNvSpPr>
          <p:nvPr>
            <p:ph sz="half" idx="2"/>
          </p:nvPr>
        </p:nvSpPr>
        <p:spPr>
          <a:xfrm>
            <a:off x="6197600" y="1600201"/>
            <a:ext cx="53848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DFCC44-7061-9944-AE51-1EA36163FF28}"/>
              </a:ext>
            </a:extLst>
          </p:cNvPr>
          <p:cNvSpPr>
            <a:spLocks noGrp="1"/>
          </p:cNvSpPr>
          <p:nvPr>
            <p:ph type="dt" sz="half" idx="10"/>
          </p:nvPr>
        </p:nvSpPr>
        <p:spPr>
          <a:xfrm>
            <a:off x="609600" y="6243638"/>
            <a:ext cx="2844800" cy="457200"/>
          </a:xfrm>
        </p:spPr>
        <p:txBody>
          <a:bodyPr/>
          <a:lstStyle>
            <a:lvl1pPr>
              <a:defRPr/>
            </a:lvl1pPr>
          </a:lstStyle>
          <a:p>
            <a:r>
              <a:rPr lang="en-US" altLang="zh-CN"/>
              <a:t>First Semester 2021-2022</a:t>
            </a:r>
          </a:p>
        </p:txBody>
      </p:sp>
      <p:sp>
        <p:nvSpPr>
          <p:cNvPr id="6" name="Footer Placeholder 5">
            <a:extLst>
              <a:ext uri="{FF2B5EF4-FFF2-40B4-BE49-F238E27FC236}">
                <a16:creationId xmlns:a16="http://schemas.microsoft.com/office/drawing/2014/main" id="{3A2785CB-6EDD-D744-943B-6AFCA51058F8}"/>
              </a:ext>
            </a:extLst>
          </p:cNvPr>
          <p:cNvSpPr>
            <a:spLocks noGrp="1"/>
          </p:cNvSpPr>
          <p:nvPr>
            <p:ph type="ftr" sz="quarter" idx="11"/>
          </p:nvPr>
        </p:nvSpPr>
        <p:spPr>
          <a:xfrm>
            <a:off x="4165600" y="6248400"/>
            <a:ext cx="3860800" cy="457200"/>
          </a:xfrm>
        </p:spPr>
        <p:txBody>
          <a:bodyPr/>
          <a:lstStyle>
            <a:lvl1pPr>
              <a:defRPr/>
            </a:lvl1pPr>
          </a:lstStyle>
          <a:p>
            <a:r>
              <a:rPr lang="en-US" altLang="zh-CN"/>
              <a:t>Dr. Malak Abdullah</a:t>
            </a:r>
          </a:p>
        </p:txBody>
      </p:sp>
      <p:sp>
        <p:nvSpPr>
          <p:cNvPr id="7" name="Slide Number Placeholder 6">
            <a:extLst>
              <a:ext uri="{FF2B5EF4-FFF2-40B4-BE49-F238E27FC236}">
                <a16:creationId xmlns:a16="http://schemas.microsoft.com/office/drawing/2014/main" id="{53C62D73-BB9E-9248-8CE4-71306B200576}"/>
              </a:ext>
            </a:extLst>
          </p:cNvPr>
          <p:cNvSpPr>
            <a:spLocks noGrp="1"/>
          </p:cNvSpPr>
          <p:nvPr>
            <p:ph type="sldNum" sz="quarter" idx="12"/>
          </p:nvPr>
        </p:nvSpPr>
        <p:spPr>
          <a:xfrm>
            <a:off x="8737600" y="6243638"/>
            <a:ext cx="2844800" cy="457200"/>
          </a:xfrm>
        </p:spPr>
        <p:txBody>
          <a:bodyPr/>
          <a:lstStyle>
            <a:lvl1pPr>
              <a:defRPr/>
            </a:lvl1pPr>
          </a:lstStyle>
          <a:p>
            <a:fld id="{A330EDA8-A071-2D49-A815-3ABBCCF52F78}" type="slidenum">
              <a:rPr lang="en-US" altLang="zh-CN"/>
              <a:pPr/>
              <a:t>‹#›</a:t>
            </a:fld>
            <a:endParaRPr lang="en-US" altLang="zh-CN"/>
          </a:p>
        </p:txBody>
      </p:sp>
    </p:spTree>
    <p:extLst>
      <p:ext uri="{BB962C8B-B14F-4D97-AF65-F5344CB8AC3E}">
        <p14:creationId xmlns:p14="http://schemas.microsoft.com/office/powerpoint/2010/main" val="231662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23335" y="653318"/>
            <a:ext cx="11516784" cy="830997"/>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438151" y="1941513"/>
            <a:ext cx="10945284" cy="4114800"/>
          </a:xfrm>
        </p:spPr>
        <p:txBody>
          <a:bodyPr/>
          <a:lstStyle/>
          <a:p>
            <a:pPr lvl="0"/>
            <a:endParaRPr lang="en-US" noProof="0"/>
          </a:p>
        </p:txBody>
      </p:sp>
      <p:sp>
        <p:nvSpPr>
          <p:cNvPr id="4" name="Rectangle 4">
            <a:extLst>
              <a:ext uri="{FF2B5EF4-FFF2-40B4-BE49-F238E27FC236}">
                <a16:creationId xmlns:a16="http://schemas.microsoft.com/office/drawing/2014/main" id="{DD5A6816-53AF-214B-BB12-909BB3F45FB5}"/>
              </a:ext>
            </a:extLst>
          </p:cNvPr>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r>
              <a:rPr lang="en-US" altLang="en-US"/>
              <a:t>First Semester 2021-2022</a:t>
            </a:r>
            <a:endParaRPr lang="en-GB" altLang="en-US"/>
          </a:p>
        </p:txBody>
      </p:sp>
      <p:sp>
        <p:nvSpPr>
          <p:cNvPr id="5" name="Rectangle 5">
            <a:extLst>
              <a:ext uri="{FF2B5EF4-FFF2-40B4-BE49-F238E27FC236}">
                <a16:creationId xmlns:a16="http://schemas.microsoft.com/office/drawing/2014/main" id="{21AAAD05-4A7D-6B46-B985-C3AFE7508011}"/>
              </a:ext>
            </a:extLst>
          </p:cNvPr>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r>
              <a:rPr lang="en-GB"/>
              <a:t>Dr. Malak Abdullah</a:t>
            </a:r>
          </a:p>
        </p:txBody>
      </p:sp>
      <p:sp>
        <p:nvSpPr>
          <p:cNvPr id="6" name="Rectangle 6">
            <a:extLst>
              <a:ext uri="{FF2B5EF4-FFF2-40B4-BE49-F238E27FC236}">
                <a16:creationId xmlns:a16="http://schemas.microsoft.com/office/drawing/2014/main" id="{22BBF151-765C-764F-9D8D-83ACE8D855A0}"/>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9BB559A2-823E-C14F-8B4A-F54C3A89BA8A}" type="slidenum">
              <a:rPr lang="en-GB" altLang="en-US"/>
              <a:pPr/>
              <a:t>‹#›</a:t>
            </a:fld>
            <a:endParaRPr lang="en-GB" altLang="en-US"/>
          </a:p>
        </p:txBody>
      </p:sp>
    </p:spTree>
    <p:extLst>
      <p:ext uri="{BB962C8B-B14F-4D97-AF65-F5344CB8AC3E}">
        <p14:creationId xmlns:p14="http://schemas.microsoft.com/office/powerpoint/2010/main" val="4095284026"/>
      </p:ext>
    </p:extLst>
  </p:cSld>
  <p:clrMapOvr>
    <a:masterClrMapping/>
  </p:clrMapOvr>
  <p:transition spd="med">
    <p:randomBar dir="vert"/>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197-2A96-2447-9DD8-1CEFF493759A}"/>
              </a:ext>
            </a:extLst>
          </p:cNvPr>
          <p:cNvSpPr>
            <a:spLocks noGrp="1"/>
          </p:cNvSpPr>
          <p:nvPr>
            <p:ph type="title"/>
          </p:nvPr>
        </p:nvSpPr>
        <p:spPr>
          <a:xfrm>
            <a:off x="1242485" y="96839"/>
            <a:ext cx="9544049" cy="1412875"/>
          </a:xfrm>
        </p:spPr>
        <p:txBody>
          <a:bodyPr/>
          <a:lstStyle/>
          <a:p>
            <a:r>
              <a:rPr lang="en-US"/>
              <a:t>Click to edit Master title style</a:t>
            </a:r>
          </a:p>
        </p:txBody>
      </p:sp>
      <p:sp>
        <p:nvSpPr>
          <p:cNvPr id="3" name="Table Placeholder 2">
            <a:extLst>
              <a:ext uri="{FF2B5EF4-FFF2-40B4-BE49-F238E27FC236}">
                <a16:creationId xmlns:a16="http://schemas.microsoft.com/office/drawing/2014/main" id="{2AD5ADFC-4013-B64B-9032-476E6FB7ECCD}"/>
              </a:ext>
            </a:extLst>
          </p:cNvPr>
          <p:cNvSpPr>
            <a:spLocks noGrp="1"/>
          </p:cNvSpPr>
          <p:nvPr>
            <p:ph type="tbl" idx="1"/>
          </p:nvPr>
        </p:nvSpPr>
        <p:spPr>
          <a:xfrm>
            <a:off x="1265768" y="1981200"/>
            <a:ext cx="10215033" cy="4114800"/>
          </a:xfrm>
        </p:spPr>
        <p:txBody>
          <a:bodyPr/>
          <a:lstStyle/>
          <a:p>
            <a:endParaRPr lang="en-US"/>
          </a:p>
        </p:txBody>
      </p:sp>
      <p:sp>
        <p:nvSpPr>
          <p:cNvPr id="4" name="Date Placeholder 3">
            <a:extLst>
              <a:ext uri="{FF2B5EF4-FFF2-40B4-BE49-F238E27FC236}">
                <a16:creationId xmlns:a16="http://schemas.microsoft.com/office/drawing/2014/main" id="{7038B5D4-B883-AE43-BC63-C2AA180227C3}"/>
              </a:ext>
            </a:extLst>
          </p:cNvPr>
          <p:cNvSpPr>
            <a:spLocks noGrp="1"/>
          </p:cNvSpPr>
          <p:nvPr>
            <p:ph type="dt" sz="half" idx="10"/>
          </p:nvPr>
        </p:nvSpPr>
        <p:spPr>
          <a:xfrm>
            <a:off x="1261533" y="6248400"/>
            <a:ext cx="2540000" cy="457200"/>
          </a:xfrm>
        </p:spPr>
        <p:txBody>
          <a:bodyPr/>
          <a:lstStyle>
            <a:lvl1pPr>
              <a:defRPr/>
            </a:lvl1pPr>
          </a:lstStyle>
          <a:p>
            <a:r>
              <a:rPr lang="en-US" altLang="en-US"/>
              <a:t>First Semester 2021-2022</a:t>
            </a:r>
          </a:p>
        </p:txBody>
      </p:sp>
      <p:sp>
        <p:nvSpPr>
          <p:cNvPr id="5" name="Footer Placeholder 4">
            <a:extLst>
              <a:ext uri="{FF2B5EF4-FFF2-40B4-BE49-F238E27FC236}">
                <a16:creationId xmlns:a16="http://schemas.microsoft.com/office/drawing/2014/main" id="{3F368D4A-FE06-B34D-A3A5-D2BE1A0126F2}"/>
              </a:ext>
            </a:extLst>
          </p:cNvPr>
          <p:cNvSpPr>
            <a:spLocks noGrp="1"/>
          </p:cNvSpPr>
          <p:nvPr>
            <p:ph type="ftr" sz="quarter" idx="11"/>
          </p:nvPr>
        </p:nvSpPr>
        <p:spPr>
          <a:xfrm>
            <a:off x="4470400" y="6248400"/>
            <a:ext cx="3860800" cy="457200"/>
          </a:xfrm>
        </p:spPr>
        <p:txBody>
          <a:bodyPr/>
          <a:lstStyle>
            <a:lvl1pPr>
              <a:defRPr/>
            </a:lvl1pPr>
          </a:lstStyle>
          <a:p>
            <a:r>
              <a:rPr lang="en-US" altLang="en-US"/>
              <a:t>Dr. Malak Abdullah</a:t>
            </a:r>
          </a:p>
        </p:txBody>
      </p:sp>
      <p:sp>
        <p:nvSpPr>
          <p:cNvPr id="6" name="Slide Number Placeholder 5">
            <a:extLst>
              <a:ext uri="{FF2B5EF4-FFF2-40B4-BE49-F238E27FC236}">
                <a16:creationId xmlns:a16="http://schemas.microsoft.com/office/drawing/2014/main" id="{20FE4C24-DD07-7541-9634-E3A2FD550FA3}"/>
              </a:ext>
            </a:extLst>
          </p:cNvPr>
          <p:cNvSpPr>
            <a:spLocks noGrp="1"/>
          </p:cNvSpPr>
          <p:nvPr>
            <p:ph type="sldNum" sz="quarter" idx="12"/>
          </p:nvPr>
        </p:nvSpPr>
        <p:spPr>
          <a:xfrm>
            <a:off x="8940800" y="6248400"/>
            <a:ext cx="2540000" cy="457200"/>
          </a:xfrm>
        </p:spPr>
        <p:txBody>
          <a:bodyPr/>
          <a:lstStyle>
            <a:lvl1pPr>
              <a:defRPr/>
            </a:lvl1pPr>
          </a:lstStyle>
          <a:p>
            <a:fld id="{7C38F40C-6A25-6C45-8670-717A50943F52}" type="slidenum">
              <a:rPr lang="en-US" altLang="en-US"/>
              <a:pPr/>
              <a:t>‹#›</a:t>
            </a:fld>
            <a:endParaRPr lang="en-US" altLang="en-US"/>
          </a:p>
        </p:txBody>
      </p:sp>
    </p:spTree>
    <p:extLst>
      <p:ext uri="{BB962C8B-B14F-4D97-AF65-F5344CB8AC3E}">
        <p14:creationId xmlns:p14="http://schemas.microsoft.com/office/powerpoint/2010/main" val="390889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3F05-7D36-5C4F-970C-7C94DB250173}"/>
              </a:ext>
            </a:extLst>
          </p:cNvPr>
          <p:cNvSpPr>
            <a:spLocks noGrp="1"/>
          </p:cNvSpPr>
          <p:nvPr>
            <p:ph type="title"/>
          </p:nvPr>
        </p:nvSpPr>
        <p:spPr>
          <a:xfrm>
            <a:off x="1320800" y="457200"/>
            <a:ext cx="10363200" cy="11430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1598821-90C4-E94F-AA0E-03302E02947E}"/>
              </a:ext>
            </a:extLst>
          </p:cNvPr>
          <p:cNvSpPr>
            <a:spLocks noGrp="1"/>
          </p:cNvSpPr>
          <p:nvPr>
            <p:ph sz="half" idx="1"/>
          </p:nvPr>
        </p:nvSpPr>
        <p:spPr>
          <a:xfrm>
            <a:off x="1320800" y="18288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493598-9A88-E540-9FA1-2CA74B2BE708}"/>
              </a:ext>
            </a:extLst>
          </p:cNvPr>
          <p:cNvSpPr>
            <a:spLocks noGrp="1"/>
          </p:cNvSpPr>
          <p:nvPr>
            <p:ph type="body" sz="half" idx="2"/>
          </p:nvPr>
        </p:nvSpPr>
        <p:spPr>
          <a:xfrm>
            <a:off x="6604000" y="18288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E45F5C-2B04-654D-B5D0-EBD6FDE07D8C}"/>
              </a:ext>
            </a:extLst>
          </p:cNvPr>
          <p:cNvSpPr>
            <a:spLocks noGrp="1"/>
          </p:cNvSpPr>
          <p:nvPr>
            <p:ph type="dt" sz="half" idx="10"/>
          </p:nvPr>
        </p:nvSpPr>
        <p:spPr>
          <a:xfrm>
            <a:off x="1320800" y="6096000"/>
            <a:ext cx="2540000" cy="457200"/>
          </a:xfrm>
        </p:spPr>
        <p:txBody>
          <a:bodyPr/>
          <a:lstStyle>
            <a:lvl1pPr>
              <a:defRPr/>
            </a:lvl1pPr>
          </a:lstStyle>
          <a:p>
            <a:r>
              <a:rPr lang="en-US" altLang="en-US"/>
              <a:t>First Semester 2021-2022</a:t>
            </a:r>
          </a:p>
        </p:txBody>
      </p:sp>
      <p:sp>
        <p:nvSpPr>
          <p:cNvPr id="6" name="Footer Placeholder 5">
            <a:extLst>
              <a:ext uri="{FF2B5EF4-FFF2-40B4-BE49-F238E27FC236}">
                <a16:creationId xmlns:a16="http://schemas.microsoft.com/office/drawing/2014/main" id="{2382BEBC-CA84-BE43-8871-3A7017AA60B6}"/>
              </a:ext>
            </a:extLst>
          </p:cNvPr>
          <p:cNvSpPr>
            <a:spLocks noGrp="1"/>
          </p:cNvSpPr>
          <p:nvPr>
            <p:ph type="ftr" sz="quarter" idx="11"/>
          </p:nvPr>
        </p:nvSpPr>
        <p:spPr>
          <a:xfrm>
            <a:off x="4572000" y="6096000"/>
            <a:ext cx="3860800" cy="457200"/>
          </a:xfrm>
        </p:spPr>
        <p:txBody>
          <a:bodyPr/>
          <a:lstStyle>
            <a:lvl1pPr>
              <a:defRPr/>
            </a:lvl1pPr>
          </a:lstStyle>
          <a:p>
            <a:r>
              <a:rPr lang="en-US" altLang="en-US"/>
              <a:t>Dr. Malak Abdullah</a:t>
            </a:r>
          </a:p>
        </p:txBody>
      </p:sp>
      <p:sp>
        <p:nvSpPr>
          <p:cNvPr id="7" name="Slide Number Placeholder 6">
            <a:extLst>
              <a:ext uri="{FF2B5EF4-FFF2-40B4-BE49-F238E27FC236}">
                <a16:creationId xmlns:a16="http://schemas.microsoft.com/office/drawing/2014/main" id="{6407BC10-3CB7-1A45-BA62-B539AFB7BA05}"/>
              </a:ext>
            </a:extLst>
          </p:cNvPr>
          <p:cNvSpPr>
            <a:spLocks noGrp="1"/>
          </p:cNvSpPr>
          <p:nvPr>
            <p:ph type="sldNum" sz="quarter" idx="12"/>
          </p:nvPr>
        </p:nvSpPr>
        <p:spPr>
          <a:xfrm>
            <a:off x="9144000" y="6096000"/>
            <a:ext cx="2540000" cy="457200"/>
          </a:xfrm>
        </p:spPr>
        <p:txBody>
          <a:bodyPr/>
          <a:lstStyle>
            <a:lvl1pPr>
              <a:defRPr/>
            </a:lvl1pPr>
          </a:lstStyle>
          <a:p>
            <a:fld id="{5937EBC3-8281-014E-B844-F80FED7523C0}" type="slidenum">
              <a:rPr lang="en-US" altLang="en-US"/>
              <a:pPr/>
              <a:t>‹#›</a:t>
            </a:fld>
            <a:endParaRPr lang="en-US" altLang="en-US"/>
          </a:p>
        </p:txBody>
      </p:sp>
    </p:spTree>
    <p:extLst>
      <p:ext uri="{BB962C8B-B14F-4D97-AF65-F5344CB8AC3E}">
        <p14:creationId xmlns:p14="http://schemas.microsoft.com/office/powerpoint/2010/main" val="400768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300038"/>
            <a:ext cx="11387137" cy="1271587"/>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314325" y="1743075"/>
            <a:ext cx="11387137"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a:xfrm>
            <a:off x="314325" y="6272784"/>
            <a:ext cx="7101459" cy="365125"/>
          </a:xfrm>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52476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67128" y="1225296"/>
            <a:ext cx="9281160" cy="3520440"/>
          </a:xfrm>
          <a:prstGeom prst="rect">
            <a:avLst/>
          </a:prstGeo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t>First Semester 2021-2022</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dirty="0"/>
              <a:t>Dr. Malak Abdullah</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C2E80E-A818-EA4B-839C-9030708D7285}" type="slidenum">
              <a:rPr lang="en-US" smtClean="0"/>
              <a:t>‹#›</a:t>
            </a:fld>
            <a:endParaRPr lang="en-US" dirty="0"/>
          </a:p>
        </p:txBody>
      </p:sp>
    </p:spTree>
    <p:extLst>
      <p:ext uri="{BB962C8B-B14F-4D97-AF65-F5344CB8AC3E}">
        <p14:creationId xmlns:p14="http://schemas.microsoft.com/office/powerpoint/2010/main" val="34598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0038" y="285750"/>
            <a:ext cx="11544299" cy="132873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00038" y="1829372"/>
            <a:ext cx="5929311"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3" y="1829372"/>
            <a:ext cx="5480113"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First Semester 2021-2022</a:t>
            </a:r>
            <a:endParaRPr lang="en-US" dirty="0"/>
          </a:p>
        </p:txBody>
      </p:sp>
      <p:sp>
        <p:nvSpPr>
          <p:cNvPr id="6" name="Footer Placeholder 5"/>
          <p:cNvSpPr>
            <a:spLocks noGrp="1"/>
          </p:cNvSpPr>
          <p:nvPr>
            <p:ph type="ftr" sz="quarter" idx="11"/>
          </p:nvPr>
        </p:nvSpPr>
        <p:spPr>
          <a:xfrm>
            <a:off x="300039" y="6272784"/>
            <a:ext cx="7115746" cy="365125"/>
          </a:xfrm>
        </p:spPr>
        <p:txBody>
          <a:bodyPr/>
          <a:lstStyle/>
          <a:p>
            <a:r>
              <a:rPr lang="en-US" dirty="0"/>
              <a:t>Dr. Malak Abdullah</a:t>
            </a:r>
          </a:p>
        </p:txBody>
      </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2779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First Semester 2021-2022</a:t>
            </a:r>
            <a:endParaRPr lang="en-US" dirty="0"/>
          </a:p>
        </p:txBody>
      </p:sp>
      <p:sp>
        <p:nvSpPr>
          <p:cNvPr id="4" name="Footer Placeholder 3"/>
          <p:cNvSpPr>
            <a:spLocks noGrp="1"/>
          </p:cNvSpPr>
          <p:nvPr>
            <p:ph type="ftr" sz="quarter" idx="11"/>
          </p:nvPr>
        </p:nvSpPr>
        <p:spPr>
          <a:xfrm>
            <a:off x="271463" y="6272784"/>
            <a:ext cx="7144321" cy="365125"/>
          </a:xfrm>
        </p:spPr>
        <p:txBody>
          <a:bodyPr/>
          <a:lstStyle/>
          <a:p>
            <a:r>
              <a:rPr lang="en-US" dirty="0"/>
              <a:t>Dr. Malak Abdullah</a:t>
            </a:r>
          </a:p>
        </p:txBody>
      </p:sp>
      <p:sp>
        <p:nvSpPr>
          <p:cNvPr id="5" name="Slide Number Placeholder 4"/>
          <p:cNvSpPr>
            <a:spLocks noGrp="1"/>
          </p:cNvSpPr>
          <p:nvPr>
            <p:ph type="sldNum" sz="quarter" idx="12"/>
          </p:nvPr>
        </p:nvSpPr>
        <p:spPr/>
        <p:txBody>
          <a:bodyPr/>
          <a:lstStyle/>
          <a:p>
            <a:fld id="{D8C2E80E-A818-EA4B-839C-9030708D7285}" type="slidenum">
              <a:rPr lang="en-US" smtClean="0"/>
              <a:t>‹#›</a:t>
            </a:fld>
            <a:endParaRPr lang="en-US" dirty="0"/>
          </a:p>
        </p:txBody>
      </p:sp>
      <p:sp>
        <p:nvSpPr>
          <p:cNvPr id="6" name="Title 5"/>
          <p:cNvSpPr>
            <a:spLocks noGrp="1"/>
          </p:cNvSpPr>
          <p:nvPr>
            <p:ph type="title"/>
          </p:nvPr>
        </p:nvSpPr>
        <p:spPr>
          <a:xfrm>
            <a:off x="271463" y="200025"/>
            <a:ext cx="11572875" cy="12858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99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First Semester 2021-2022</a:t>
            </a:r>
            <a:endParaRPr lang="en-US" dirty="0"/>
          </a:p>
        </p:txBody>
      </p:sp>
      <p:sp>
        <p:nvSpPr>
          <p:cNvPr id="3" name="Footer Placeholder 2"/>
          <p:cNvSpPr>
            <a:spLocks noGrp="1"/>
          </p:cNvSpPr>
          <p:nvPr>
            <p:ph type="ftr" sz="quarter" idx="11"/>
          </p:nvPr>
        </p:nvSpPr>
        <p:spPr>
          <a:xfrm>
            <a:off x="214313" y="6272784"/>
            <a:ext cx="7201471" cy="365125"/>
          </a:xfrm>
        </p:spPr>
        <p:txBody>
          <a:bodyPr/>
          <a:lstStyle/>
          <a:p>
            <a:r>
              <a:rPr lang="en-US" dirty="0"/>
              <a:t>Dr. Malak Abdullah</a:t>
            </a:r>
          </a:p>
        </p:txBody>
      </p:sp>
      <p:sp>
        <p:nvSpPr>
          <p:cNvPr id="4" name="Slide Number Placeholder 3"/>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4868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658100" y="0"/>
            <a:ext cx="45338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92212" y="371475"/>
            <a:ext cx="4158996" cy="1156957"/>
          </a:xfrm>
          <a:prstGeom prst="rect">
            <a:avLst/>
          </a:prstGeom>
        </p:spPr>
        <p:txBody>
          <a:bodyPr anchor="t">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328613" y="371475"/>
            <a:ext cx="7221283" cy="5638116"/>
          </a:xfrm>
        </p:spPr>
        <p:txBody>
          <a:bodyPr anchor="t"/>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92212" y="1743075"/>
            <a:ext cx="4158996" cy="4266516"/>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8303740" y="6272784"/>
            <a:ext cx="2934236" cy="365125"/>
          </a:xfrm>
        </p:spPr>
        <p:txBody>
          <a:bodyPr/>
          <a:lstStyle/>
          <a:p>
            <a:r>
              <a:rPr lang="en-US"/>
              <a:t>First Semester 2021-2022</a:t>
            </a:r>
            <a:endParaRPr lang="en-US" dirty="0"/>
          </a:p>
        </p:txBody>
      </p:sp>
      <p:sp>
        <p:nvSpPr>
          <p:cNvPr id="6" name="Footer Placeholder 5"/>
          <p:cNvSpPr>
            <a:spLocks noGrp="1"/>
          </p:cNvSpPr>
          <p:nvPr>
            <p:ph type="ftr" sz="quarter" idx="11"/>
          </p:nvPr>
        </p:nvSpPr>
        <p:spPr>
          <a:xfrm>
            <a:off x="328613" y="6272784"/>
            <a:ext cx="7087171" cy="365125"/>
          </a:xfrm>
        </p:spPr>
        <p:txBody>
          <a:bodyPr/>
          <a:lstStyle/>
          <a:p>
            <a:r>
              <a:rPr lang="en-US" dirty="0"/>
              <a:t>Dr. Malak Abdullah</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8588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49640" y="685800"/>
            <a:ext cx="3200400" cy="1737360"/>
          </a:xfrm>
          <a:prstGeom prst="rect">
            <a:avLst/>
          </a:prstGeo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First Semester 2021-2022</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4078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199" y="370332"/>
            <a:ext cx="11244263" cy="135845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98337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928813"/>
            <a:ext cx="11244263" cy="4243387"/>
          </a:xfrm>
          <a:prstGeom prst="rect">
            <a:avLst/>
          </a:prstGeom>
        </p:spPr>
        <p:txBody>
          <a:bodyPr vert="horz" lIns="91440" tIns="45720" rIns="91440" bIns="45720" rtlCol="0">
            <a:normAutofit/>
          </a:bodyPr>
          <a:lstStyle/>
          <a:p>
            <a:pPr lvl="0"/>
            <a:r>
              <a:rPr lang="en-US" dirty="0"/>
              <a:t>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t>First Semester 2021-2022</a:t>
            </a:r>
            <a:endParaRPr lang="en-US" dirty="0"/>
          </a:p>
        </p:txBody>
      </p:sp>
      <p:sp>
        <p:nvSpPr>
          <p:cNvPr id="5" name="Footer Placeholder 4"/>
          <p:cNvSpPr>
            <a:spLocks noGrp="1"/>
          </p:cNvSpPr>
          <p:nvPr>
            <p:ph type="ftr" sz="quarter" idx="3"/>
          </p:nvPr>
        </p:nvSpPr>
        <p:spPr>
          <a:xfrm>
            <a:off x="457199" y="6272784"/>
            <a:ext cx="6958585" cy="365125"/>
          </a:xfrm>
          <a:prstGeom prst="rect">
            <a:avLst/>
          </a:prstGeom>
        </p:spPr>
        <p:txBody>
          <a:bodyPr vert="horz" lIns="91440" tIns="45720" rIns="91440" bIns="45720" rtlCol="0" anchor="ctr"/>
          <a:lstStyle>
            <a:lvl1pPr algn="l">
              <a:defRPr sz="1100">
                <a:solidFill>
                  <a:schemeClr val="tx2"/>
                </a:solidFill>
              </a:defRPr>
            </a:lvl1pPr>
          </a:lstStyle>
          <a:p>
            <a:r>
              <a:rPr lang="en-US" dirty="0"/>
              <a:t>Dr. Malak Abdullah</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C2E80E-A818-EA4B-839C-9030708D7285}" type="slidenum">
              <a:rPr lang="en-US" smtClean="0"/>
              <a:t>‹#›</a:t>
            </a:fld>
            <a:endParaRPr lang="en-US" dirty="0"/>
          </a:p>
        </p:txBody>
      </p:sp>
      <p:sp>
        <p:nvSpPr>
          <p:cNvPr id="10" name="Title Placeholder 9">
            <a:extLst>
              <a:ext uri="{FF2B5EF4-FFF2-40B4-BE49-F238E27FC236}">
                <a16:creationId xmlns:a16="http://schemas.microsoft.com/office/drawing/2014/main" id="{C3C60654-A7F3-0340-9337-03849A670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16091324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3" r:id="rId5"/>
    <p:sldLayoutId id="2147483774" r:id="rId6"/>
    <p:sldLayoutId id="2147483775" r:id="rId7"/>
    <p:sldLayoutId id="2147483776" r:id="rId8"/>
    <p:sldLayoutId id="2147483777" r:id="rId9"/>
    <p:sldLayoutId id="2147483778" r:id="rId10"/>
    <p:sldLayoutId id="2147483780" r:id="rId11"/>
    <p:sldLayoutId id="2147483781" r:id="rId12"/>
    <p:sldLayoutId id="2147483782" r:id="rId13"/>
    <p:sldLayoutId id="2147483783" r:id="rId14"/>
  </p:sldLayoutIdLst>
  <p:hf hdr="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v"/>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quantinsti.com/gini-inde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7VeUPuFGJHk&amp;feature=youtu.be&amp;t=21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youtu.be/7VeUPuFGJHk?t=84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edium.com/@rishabhjain_22692/decision-trees-it-begins-here-93ff54ef13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g9c66TUylZ4"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ikiwand.com/en/NP-hardn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6613-A60B-F84D-81C0-B833A24DCB2E}"/>
              </a:ext>
            </a:extLst>
          </p:cNvPr>
          <p:cNvSpPr>
            <a:spLocks noGrp="1"/>
          </p:cNvSpPr>
          <p:nvPr>
            <p:ph type="ctrTitle"/>
          </p:nvPr>
        </p:nvSpPr>
        <p:spPr>
          <a:xfrm>
            <a:off x="1524000" y="1376362"/>
            <a:ext cx="9144000" cy="2603274"/>
          </a:xfrm>
        </p:spPr>
        <p:txBody>
          <a:bodyPr>
            <a:normAutofit/>
          </a:bodyPr>
          <a:lstStyle/>
          <a:p>
            <a:r>
              <a:rPr lang="en-US" sz="5400" dirty="0"/>
              <a:t>Machine Learning</a:t>
            </a:r>
            <a:br>
              <a:rPr lang="en-US" sz="5400" dirty="0"/>
            </a:br>
            <a:r>
              <a:rPr lang="en-US" sz="3200" dirty="0"/>
              <a:t>Decision Tree (</a:t>
            </a:r>
            <a:r>
              <a:rPr lang="en-US" sz="3200" dirty="0" err="1"/>
              <a:t>ch</a:t>
            </a:r>
            <a:r>
              <a:rPr lang="en-US" sz="3200" dirty="0"/>
              <a:t> 6)</a:t>
            </a:r>
          </a:p>
        </p:txBody>
      </p:sp>
      <p:sp>
        <p:nvSpPr>
          <p:cNvPr id="3" name="Subtitle 2">
            <a:extLst>
              <a:ext uri="{FF2B5EF4-FFF2-40B4-BE49-F238E27FC236}">
                <a16:creationId xmlns:a16="http://schemas.microsoft.com/office/drawing/2014/main" id="{63A7EAB4-3CB7-F64A-87A8-6ADB313E903C}"/>
              </a:ext>
            </a:extLst>
          </p:cNvPr>
          <p:cNvSpPr>
            <a:spLocks noGrp="1"/>
          </p:cNvSpPr>
          <p:nvPr>
            <p:ph type="subTitle" idx="1"/>
          </p:nvPr>
        </p:nvSpPr>
        <p:spPr>
          <a:xfrm>
            <a:off x="1524000" y="4718163"/>
            <a:ext cx="9144000" cy="1393711"/>
          </a:xfrm>
        </p:spPr>
        <p:txBody>
          <a:bodyPr>
            <a:normAutofit/>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90310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6CD4-378B-0141-B97A-0E85349676F6}"/>
              </a:ext>
            </a:extLst>
          </p:cNvPr>
          <p:cNvSpPr>
            <a:spLocks noGrp="1"/>
          </p:cNvSpPr>
          <p:nvPr>
            <p:ph type="title"/>
          </p:nvPr>
        </p:nvSpPr>
        <p:spPr/>
        <p:txBody>
          <a:bodyPr>
            <a:normAutofit/>
          </a:bodyPr>
          <a:lstStyle/>
          <a:p>
            <a:r>
              <a:rPr lang="en-US" b="1" dirty="0"/>
              <a:t>Decision Tree</a:t>
            </a:r>
            <a:endParaRPr lang="en-US" dirty="0"/>
          </a:p>
        </p:txBody>
      </p:sp>
      <p:sp>
        <p:nvSpPr>
          <p:cNvPr id="3" name="Content Placeholder 2">
            <a:extLst>
              <a:ext uri="{FF2B5EF4-FFF2-40B4-BE49-F238E27FC236}">
                <a16:creationId xmlns:a16="http://schemas.microsoft.com/office/drawing/2014/main" id="{AD2DB71C-5E90-9447-BDA5-3DE97098DB4E}"/>
              </a:ext>
            </a:extLst>
          </p:cNvPr>
          <p:cNvSpPr>
            <a:spLocks noGrp="1"/>
          </p:cNvSpPr>
          <p:nvPr>
            <p:ph idx="1"/>
          </p:nvPr>
        </p:nvSpPr>
        <p:spPr/>
        <p:txBody>
          <a:bodyPr/>
          <a:lstStyle/>
          <a:p>
            <a:r>
              <a:rPr lang="en-US" dirty="0"/>
              <a:t> Very simple yet powerful supervised learning methods </a:t>
            </a:r>
          </a:p>
          <a:p>
            <a:r>
              <a:rPr lang="en-US" dirty="0"/>
              <a:t> Utilizes an if-then rule set </a:t>
            </a:r>
          </a:p>
          <a:p>
            <a:r>
              <a:rPr lang="en-US" dirty="0"/>
              <a:t> The rules are learned sequentially using the training data one at a time</a:t>
            </a:r>
          </a:p>
          <a:p>
            <a:r>
              <a:rPr lang="en-US" dirty="0"/>
              <a:t> For each </a:t>
            </a:r>
            <a:r>
              <a:rPr lang="en-US" dirty="0">
                <a:solidFill>
                  <a:srgbClr val="FF0000"/>
                </a:solidFill>
              </a:rPr>
              <a:t>attribute</a:t>
            </a:r>
            <a:r>
              <a:rPr lang="en-US" dirty="0"/>
              <a:t> in the dataset, the algorithm forms a node, where the </a:t>
            </a:r>
            <a:r>
              <a:rPr lang="en-US" dirty="0">
                <a:solidFill>
                  <a:srgbClr val="FF0000"/>
                </a:solidFill>
              </a:rPr>
              <a:t>most important attribute </a:t>
            </a:r>
            <a:r>
              <a:rPr lang="en-US" dirty="0"/>
              <a:t>is placed at the root node</a:t>
            </a:r>
          </a:p>
          <a:p>
            <a:r>
              <a:rPr lang="en-US" dirty="0"/>
              <a:t> Each time a rule is learned, the tuples covered by the rules are removed</a:t>
            </a:r>
          </a:p>
          <a:p>
            <a:r>
              <a:rPr lang="en-US" dirty="0"/>
              <a:t> This process is continued on the training set until meeting a termination condition</a:t>
            </a:r>
          </a:p>
          <a:p>
            <a:r>
              <a:rPr lang="en-US" dirty="0"/>
              <a:t> A decision tree can be easily over-fitted generating too many branches and may reflect anomalies due to noise or outliers</a:t>
            </a:r>
          </a:p>
          <a:p>
            <a:r>
              <a:rPr lang="en-US" dirty="0"/>
              <a:t> This can be avoided by </a:t>
            </a:r>
            <a:r>
              <a:rPr lang="en-US" dirty="0">
                <a:solidFill>
                  <a:srgbClr val="FF0000"/>
                </a:solidFill>
              </a:rPr>
              <a:t>pre-pruning</a:t>
            </a:r>
            <a:r>
              <a:rPr lang="en-US" dirty="0"/>
              <a:t> which halts tree construction early or post-pruning which removes branches from the fully grown tree</a:t>
            </a:r>
          </a:p>
        </p:txBody>
      </p:sp>
      <p:sp>
        <p:nvSpPr>
          <p:cNvPr id="4" name="Date Placeholder 3">
            <a:extLst>
              <a:ext uri="{FF2B5EF4-FFF2-40B4-BE49-F238E27FC236}">
                <a16:creationId xmlns:a16="http://schemas.microsoft.com/office/drawing/2014/main" id="{5DA93F5A-45BC-E444-8EC3-18228230AAAA}"/>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7D4EB5EF-7986-FE49-8CE5-06A0951630CE}"/>
              </a:ext>
            </a:extLst>
          </p:cNvPr>
          <p:cNvSpPr>
            <a:spLocks noGrp="1"/>
          </p:cNvSpPr>
          <p:nvPr>
            <p:ph type="sldNum" sz="quarter" idx="12"/>
          </p:nvPr>
        </p:nvSpPr>
        <p:spPr/>
        <p:txBody>
          <a:bodyPr/>
          <a:lstStyle/>
          <a:p>
            <a:fld id="{D8C2E80E-A818-EA4B-839C-9030708D7285}" type="slidenum">
              <a:rPr lang="en-US" smtClean="0"/>
              <a:t>10</a:t>
            </a:fld>
            <a:endParaRPr lang="en-US" dirty="0"/>
          </a:p>
        </p:txBody>
      </p:sp>
      <p:sp>
        <p:nvSpPr>
          <p:cNvPr id="6" name="Footer Placeholder 5">
            <a:extLst>
              <a:ext uri="{FF2B5EF4-FFF2-40B4-BE49-F238E27FC236}">
                <a16:creationId xmlns:a16="http://schemas.microsoft.com/office/drawing/2014/main" id="{46B1DDC7-EED2-BA40-86DF-9603CEC6CA3F}"/>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52849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FFFB-DA91-524B-9115-5CF206BF3280}"/>
              </a:ext>
            </a:extLst>
          </p:cNvPr>
          <p:cNvSpPr>
            <a:spLocks noGrp="1"/>
          </p:cNvSpPr>
          <p:nvPr>
            <p:ph type="title"/>
          </p:nvPr>
        </p:nvSpPr>
        <p:spPr/>
        <p:txBody>
          <a:bodyPr/>
          <a:lstStyle/>
          <a:p>
            <a:r>
              <a:rPr lang="en-US" dirty="0"/>
              <a:t>DT algorithms</a:t>
            </a:r>
          </a:p>
        </p:txBody>
      </p:sp>
      <p:sp>
        <p:nvSpPr>
          <p:cNvPr id="3" name="Content Placeholder 2">
            <a:extLst>
              <a:ext uri="{FF2B5EF4-FFF2-40B4-BE49-F238E27FC236}">
                <a16:creationId xmlns:a16="http://schemas.microsoft.com/office/drawing/2014/main" id="{778D7060-5EA1-2949-905A-BBCD78068BC1}"/>
              </a:ext>
            </a:extLst>
          </p:cNvPr>
          <p:cNvSpPr>
            <a:spLocks noGrp="1"/>
          </p:cNvSpPr>
          <p:nvPr>
            <p:ph idx="1"/>
          </p:nvPr>
        </p:nvSpPr>
        <p:spPr/>
        <p:txBody>
          <a:bodyPr>
            <a:normAutofit/>
          </a:bodyPr>
          <a:lstStyle/>
          <a:p>
            <a:r>
              <a:rPr lang="en-US" dirty="0"/>
              <a:t>Decision trees use multiple algorithms to decide to split a node in two or more sub-nodes. The creation of sub-nodes increases the homogeneity of resultant sub-nodes. In other words, we can say that purity of the node increases with respect to the target variable. Decision tree splits the nodes on all available variables and then selects the split which results in most homogeneous sub-nodes.</a:t>
            </a:r>
          </a:p>
          <a:p>
            <a:r>
              <a:rPr lang="en-US" b="1" dirty="0"/>
              <a:t>The algorithm selection is also based on type of target variables. The four most commonly used algorithms in decision tree are: </a:t>
            </a:r>
          </a:p>
          <a:p>
            <a:pPr marL="742950" indent="-742950" algn="l">
              <a:buFont typeface="+mj-lt"/>
              <a:buAutoNum type="arabicPeriod"/>
            </a:pPr>
            <a:r>
              <a:rPr lang="en-US" b="1" dirty="0"/>
              <a:t>Gini Index</a:t>
            </a:r>
            <a:endParaRPr lang="ar-SA" b="1" dirty="0"/>
          </a:p>
          <a:p>
            <a:pPr marL="457200" indent="-457200" algn="l">
              <a:buFont typeface="+mj-lt"/>
              <a:buAutoNum type="arabicPeriod"/>
            </a:pPr>
            <a:r>
              <a:rPr lang="en-US" b="1" dirty="0"/>
              <a:t>     Information Gain</a:t>
            </a:r>
            <a:endParaRPr lang="ar-SA" b="1" dirty="0"/>
          </a:p>
          <a:p>
            <a:pPr marL="457200" indent="-457200" algn="l">
              <a:buFont typeface="+mj-lt"/>
              <a:buAutoNum type="arabicPeriod"/>
            </a:pPr>
            <a:r>
              <a:rPr lang="en-US" b="1" dirty="0"/>
              <a:t>      Chi-square    </a:t>
            </a:r>
            <a:endParaRPr lang="ar-SA" b="1" dirty="0"/>
          </a:p>
          <a:p>
            <a:pPr marL="457200" indent="-457200" algn="l">
              <a:buFont typeface="+mj-lt"/>
              <a:buAutoNum type="arabicPeriod"/>
            </a:pPr>
            <a:r>
              <a:rPr lang="ar-SA" b="1" dirty="0"/>
              <a:t>      </a:t>
            </a:r>
            <a:r>
              <a:rPr lang="en-US" b="1" dirty="0"/>
              <a:t>Reduction in Variance</a:t>
            </a:r>
          </a:p>
        </p:txBody>
      </p:sp>
      <p:sp>
        <p:nvSpPr>
          <p:cNvPr id="4" name="Date Placeholder 3">
            <a:extLst>
              <a:ext uri="{FF2B5EF4-FFF2-40B4-BE49-F238E27FC236}">
                <a16:creationId xmlns:a16="http://schemas.microsoft.com/office/drawing/2014/main" id="{099C4E45-F5EB-2C4A-A84A-4A338690B7C8}"/>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DF3F63E0-D618-9D4A-B383-EF36AD12342B}"/>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89BC5FF1-A8F1-0947-A177-00B6F0409A20}"/>
              </a:ext>
            </a:extLst>
          </p:cNvPr>
          <p:cNvSpPr>
            <a:spLocks noGrp="1"/>
          </p:cNvSpPr>
          <p:nvPr>
            <p:ph type="sldNum" sz="quarter" idx="12"/>
          </p:nvPr>
        </p:nvSpPr>
        <p:spPr/>
        <p:txBody>
          <a:bodyPr/>
          <a:lstStyle/>
          <a:p>
            <a:fld id="{D8C2E80E-A818-EA4B-839C-9030708D7285}" type="slidenum">
              <a:rPr lang="en-US" smtClean="0"/>
              <a:t>11</a:t>
            </a:fld>
            <a:endParaRPr lang="en-US" dirty="0"/>
          </a:p>
        </p:txBody>
      </p:sp>
    </p:spTree>
    <p:extLst>
      <p:ext uri="{BB962C8B-B14F-4D97-AF65-F5344CB8AC3E}">
        <p14:creationId xmlns:p14="http://schemas.microsoft.com/office/powerpoint/2010/main" val="283882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8FB4-CC53-3440-B513-C15CBC9396CA}"/>
              </a:ext>
            </a:extLst>
          </p:cNvPr>
          <p:cNvSpPr>
            <a:spLocks noGrp="1"/>
          </p:cNvSpPr>
          <p:nvPr>
            <p:ph type="title"/>
          </p:nvPr>
        </p:nvSpPr>
        <p:spPr/>
        <p:txBody>
          <a:bodyPr/>
          <a:lstStyle/>
          <a:p>
            <a:r>
              <a:rPr lang="en-US" b="1" dirty="0"/>
              <a:t>Decision</a:t>
            </a:r>
            <a:r>
              <a:rPr lang="en-US" dirty="0"/>
              <a:t> </a:t>
            </a:r>
            <a:r>
              <a:rPr lang="en-US" b="1" dirty="0"/>
              <a:t>Trees</a:t>
            </a:r>
          </a:p>
        </p:txBody>
      </p:sp>
      <p:sp>
        <p:nvSpPr>
          <p:cNvPr id="3" name="Content Placeholder 2">
            <a:extLst>
              <a:ext uri="{FF2B5EF4-FFF2-40B4-BE49-F238E27FC236}">
                <a16:creationId xmlns:a16="http://schemas.microsoft.com/office/drawing/2014/main" id="{5D4F1ABD-629B-2544-BFEB-3DFE0D6D7AA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B4CD2A9-D25F-C644-B3AC-4FDC926E885B}"/>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13448A31-C6B8-DA4B-BD97-6004FEDF2EB7}"/>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01BA2962-13DE-5443-BEC4-F972BEF5F300}"/>
              </a:ext>
            </a:extLst>
          </p:cNvPr>
          <p:cNvSpPr>
            <a:spLocks noGrp="1"/>
          </p:cNvSpPr>
          <p:nvPr>
            <p:ph type="sldNum" sz="quarter" idx="12"/>
          </p:nvPr>
        </p:nvSpPr>
        <p:spPr/>
        <p:txBody>
          <a:bodyPr/>
          <a:lstStyle/>
          <a:p>
            <a:fld id="{D8C2E80E-A818-EA4B-839C-9030708D7285}" type="slidenum">
              <a:rPr lang="en-US" smtClean="0"/>
              <a:t>12</a:t>
            </a:fld>
            <a:endParaRPr lang="en-US" dirty="0"/>
          </a:p>
        </p:txBody>
      </p:sp>
      <p:pic>
        <p:nvPicPr>
          <p:cNvPr id="7" name="Picture 6">
            <a:extLst>
              <a:ext uri="{FF2B5EF4-FFF2-40B4-BE49-F238E27FC236}">
                <a16:creationId xmlns:a16="http://schemas.microsoft.com/office/drawing/2014/main" id="{56BE27D3-1F42-9F4C-B2F1-804CF0EE8D9E}"/>
              </a:ext>
            </a:extLst>
          </p:cNvPr>
          <p:cNvPicPr>
            <a:picLocks noChangeAspect="1"/>
          </p:cNvPicPr>
          <p:nvPr/>
        </p:nvPicPr>
        <p:blipFill>
          <a:blip r:embed="rId2"/>
          <a:stretch>
            <a:fillRect/>
          </a:stretch>
        </p:blipFill>
        <p:spPr>
          <a:xfrm>
            <a:off x="406923" y="1953589"/>
            <a:ext cx="6007100" cy="3403600"/>
          </a:xfrm>
          <a:prstGeom prst="rect">
            <a:avLst/>
          </a:prstGeom>
        </p:spPr>
      </p:pic>
    </p:spTree>
    <p:extLst>
      <p:ext uri="{BB962C8B-B14F-4D97-AF65-F5344CB8AC3E}">
        <p14:creationId xmlns:p14="http://schemas.microsoft.com/office/powerpoint/2010/main" val="324892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18B0FA-D7A5-5741-8209-11D5D7D0A27B}"/>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FDF2F274-30A2-6F44-89DC-9B15F8471016}"/>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A4059A49-5429-7E47-AB3C-3F3FA5D6D97A}"/>
              </a:ext>
            </a:extLst>
          </p:cNvPr>
          <p:cNvSpPr>
            <a:spLocks noGrp="1"/>
          </p:cNvSpPr>
          <p:nvPr>
            <p:ph type="sldNum" sz="quarter" idx="12"/>
          </p:nvPr>
        </p:nvSpPr>
        <p:spPr/>
        <p:txBody>
          <a:bodyPr/>
          <a:lstStyle/>
          <a:p>
            <a:fld id="{D8C2E80E-A818-EA4B-839C-9030708D7285}" type="slidenum">
              <a:rPr lang="en-US" smtClean="0"/>
              <a:t>13</a:t>
            </a:fld>
            <a:endParaRPr lang="en-US" dirty="0"/>
          </a:p>
        </p:txBody>
      </p:sp>
      <p:pic>
        <p:nvPicPr>
          <p:cNvPr id="7" name="Picture 6">
            <a:extLst>
              <a:ext uri="{FF2B5EF4-FFF2-40B4-BE49-F238E27FC236}">
                <a16:creationId xmlns:a16="http://schemas.microsoft.com/office/drawing/2014/main" id="{25065557-EA56-6149-8999-17E499BA393A}"/>
              </a:ext>
            </a:extLst>
          </p:cNvPr>
          <p:cNvPicPr>
            <a:picLocks noChangeAspect="1"/>
          </p:cNvPicPr>
          <p:nvPr/>
        </p:nvPicPr>
        <p:blipFill>
          <a:blip r:embed="rId2"/>
          <a:stretch>
            <a:fillRect/>
          </a:stretch>
        </p:blipFill>
        <p:spPr>
          <a:xfrm>
            <a:off x="115747" y="0"/>
            <a:ext cx="8900932" cy="2249218"/>
          </a:xfrm>
          <a:prstGeom prst="rect">
            <a:avLst/>
          </a:prstGeom>
        </p:spPr>
      </p:pic>
      <p:pic>
        <p:nvPicPr>
          <p:cNvPr id="8" name="Picture 7">
            <a:extLst>
              <a:ext uri="{FF2B5EF4-FFF2-40B4-BE49-F238E27FC236}">
                <a16:creationId xmlns:a16="http://schemas.microsoft.com/office/drawing/2014/main" id="{439A04A7-FB8F-9041-B4B9-9A189C13201F}"/>
              </a:ext>
            </a:extLst>
          </p:cNvPr>
          <p:cNvPicPr>
            <a:picLocks noChangeAspect="1"/>
          </p:cNvPicPr>
          <p:nvPr/>
        </p:nvPicPr>
        <p:blipFill rotWithShape="1">
          <a:blip r:embed="rId3"/>
          <a:srcRect t="4709"/>
          <a:stretch/>
        </p:blipFill>
        <p:spPr>
          <a:xfrm>
            <a:off x="578734" y="2658162"/>
            <a:ext cx="9178724" cy="1541675"/>
          </a:xfrm>
          <a:prstGeom prst="rect">
            <a:avLst/>
          </a:prstGeom>
        </p:spPr>
      </p:pic>
      <p:pic>
        <p:nvPicPr>
          <p:cNvPr id="9" name="Picture 8">
            <a:extLst>
              <a:ext uri="{FF2B5EF4-FFF2-40B4-BE49-F238E27FC236}">
                <a16:creationId xmlns:a16="http://schemas.microsoft.com/office/drawing/2014/main" id="{A4CB3C6A-0F6F-DF4B-9815-6B2B6BD01D0B}"/>
              </a:ext>
            </a:extLst>
          </p:cNvPr>
          <p:cNvPicPr>
            <a:picLocks noChangeAspect="1"/>
          </p:cNvPicPr>
          <p:nvPr/>
        </p:nvPicPr>
        <p:blipFill>
          <a:blip r:embed="rId4"/>
          <a:stretch>
            <a:fillRect/>
          </a:stretch>
        </p:blipFill>
        <p:spPr>
          <a:xfrm>
            <a:off x="544010" y="4352356"/>
            <a:ext cx="10150997" cy="1452910"/>
          </a:xfrm>
          <a:prstGeom prst="rect">
            <a:avLst/>
          </a:prstGeom>
        </p:spPr>
      </p:pic>
    </p:spTree>
    <p:extLst>
      <p:ext uri="{BB962C8B-B14F-4D97-AF65-F5344CB8AC3E}">
        <p14:creationId xmlns:p14="http://schemas.microsoft.com/office/powerpoint/2010/main" val="286460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1404-4B20-4840-885F-CD90EFF23574}"/>
              </a:ext>
            </a:extLst>
          </p:cNvPr>
          <p:cNvSpPr>
            <a:spLocks noGrp="1"/>
          </p:cNvSpPr>
          <p:nvPr>
            <p:ph type="title"/>
          </p:nvPr>
        </p:nvSpPr>
        <p:spPr/>
        <p:txBody>
          <a:bodyPr>
            <a:normAutofit/>
          </a:bodyPr>
          <a:lstStyle/>
          <a:p>
            <a:pPr rtl="1"/>
            <a:r>
              <a:rPr lang="en-US" b="1" dirty="0">
                <a:solidFill>
                  <a:schemeClr val="tx1"/>
                </a:solidFill>
              </a:rPr>
              <a:t>Gini Index</a:t>
            </a:r>
            <a:endParaRPr lang="en-US" dirty="0">
              <a:solidFill>
                <a:schemeClr val="tx1"/>
              </a:solidFill>
            </a:endParaRPr>
          </a:p>
        </p:txBody>
      </p:sp>
      <p:sp>
        <p:nvSpPr>
          <p:cNvPr id="3" name="Content Placeholder 2">
            <a:extLst>
              <a:ext uri="{FF2B5EF4-FFF2-40B4-BE49-F238E27FC236}">
                <a16:creationId xmlns:a16="http://schemas.microsoft.com/office/drawing/2014/main" id="{EDFB1CF5-88A9-9041-859D-9310AFAAE4A6}"/>
              </a:ext>
            </a:extLst>
          </p:cNvPr>
          <p:cNvSpPr>
            <a:spLocks noGrp="1"/>
          </p:cNvSpPr>
          <p:nvPr>
            <p:ph idx="1"/>
          </p:nvPr>
        </p:nvSpPr>
        <p:spPr>
          <a:xfrm>
            <a:off x="314325" y="1794076"/>
            <a:ext cx="11387137" cy="4378124"/>
          </a:xfrm>
        </p:spPr>
        <p:txBody>
          <a:bodyPr>
            <a:noAutofit/>
          </a:bodyPr>
          <a:lstStyle/>
          <a:p>
            <a:r>
              <a:rPr lang="en-US" sz="2400" dirty="0"/>
              <a:t>Gini index or </a:t>
            </a:r>
            <a:r>
              <a:rPr lang="en-US" sz="2400" dirty="0">
                <a:solidFill>
                  <a:schemeClr val="accent1"/>
                </a:solidFill>
              </a:rPr>
              <a:t>Gini impurity </a:t>
            </a:r>
            <a:r>
              <a:rPr lang="en-US" sz="2400" dirty="0"/>
              <a:t>measures the degree or probability of a particular variable being wrongly classified when it is randomly chosen. But what is actually meant by ‘impurity’? If all the elements belong to a single class, then it can be called pure. The degree of Gini index varies between 0 and 1, where 0 denotes that all elements belong to a certain class or if there exists only one class, and 1 denotes that the elements are randomly distributed across various classes. A Gini Index of 0.5 denotes equally distributed elements into some classes.</a:t>
            </a:r>
          </a:p>
          <a:p>
            <a:r>
              <a:rPr lang="en-US" sz="2400" dirty="0"/>
              <a:t>It works with categorical target variable “Success” or “Failure”.</a:t>
            </a:r>
          </a:p>
          <a:p>
            <a:r>
              <a:rPr lang="en-US" sz="2400" dirty="0"/>
              <a:t>It performs only Binary splits</a:t>
            </a:r>
          </a:p>
          <a:p>
            <a:r>
              <a:rPr lang="en-US" sz="2400" dirty="0"/>
              <a:t>CART (Classification and Regression Tree) uses Gini method to create binary splits.</a:t>
            </a:r>
          </a:p>
          <a:p>
            <a: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v"/>
            </a:pPr>
            <a:endParaRPr lang="en-US" sz="2400" dirty="0"/>
          </a:p>
        </p:txBody>
      </p:sp>
      <p:sp>
        <p:nvSpPr>
          <p:cNvPr id="4" name="Date Placeholder 3">
            <a:extLst>
              <a:ext uri="{FF2B5EF4-FFF2-40B4-BE49-F238E27FC236}">
                <a16:creationId xmlns:a16="http://schemas.microsoft.com/office/drawing/2014/main" id="{DAC156CB-0734-4446-AC06-F71607FD0887}"/>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6F259FB9-1DA1-A943-9F32-0871F47ADF68}"/>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D89768E2-0464-DA41-B7A5-CCFCCDA0E7AF}"/>
              </a:ext>
            </a:extLst>
          </p:cNvPr>
          <p:cNvSpPr>
            <a:spLocks noGrp="1"/>
          </p:cNvSpPr>
          <p:nvPr>
            <p:ph type="sldNum" sz="quarter" idx="12"/>
          </p:nvPr>
        </p:nvSpPr>
        <p:spPr/>
        <p:txBody>
          <a:bodyPr/>
          <a:lstStyle/>
          <a:p>
            <a:fld id="{D8C2E80E-A818-EA4B-839C-9030708D7285}" type="slidenum">
              <a:rPr lang="en-US" smtClean="0"/>
              <a:t>14</a:t>
            </a:fld>
            <a:endParaRPr lang="en-US" dirty="0"/>
          </a:p>
        </p:txBody>
      </p:sp>
    </p:spTree>
    <p:extLst>
      <p:ext uri="{BB962C8B-B14F-4D97-AF65-F5344CB8AC3E}">
        <p14:creationId xmlns:p14="http://schemas.microsoft.com/office/powerpoint/2010/main" val="320634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16AA-B2DC-6D48-8EAA-0261CC0C5A64}"/>
              </a:ext>
            </a:extLst>
          </p:cNvPr>
          <p:cNvSpPr>
            <a:spLocks noGrp="1"/>
          </p:cNvSpPr>
          <p:nvPr>
            <p:ph type="title"/>
          </p:nvPr>
        </p:nvSpPr>
        <p:spPr/>
        <p:txBody>
          <a:bodyPr/>
          <a:lstStyle/>
          <a:p>
            <a:r>
              <a:rPr lang="en-US" b="1" dirty="0"/>
              <a:t>CART</a:t>
            </a:r>
            <a:r>
              <a:rPr lang="en-US" dirty="0"/>
              <a:t> &amp; </a:t>
            </a:r>
            <a:r>
              <a:rPr lang="en-US" b="1" dirty="0"/>
              <a:t>ID3</a:t>
            </a:r>
          </a:p>
        </p:txBody>
      </p:sp>
      <p:sp>
        <p:nvSpPr>
          <p:cNvPr id="3" name="Content Placeholder 2">
            <a:extLst>
              <a:ext uri="{FF2B5EF4-FFF2-40B4-BE49-F238E27FC236}">
                <a16:creationId xmlns:a16="http://schemas.microsoft.com/office/drawing/2014/main" id="{91E98280-4AD4-4A40-820A-70444D62075B}"/>
              </a:ext>
            </a:extLst>
          </p:cNvPr>
          <p:cNvSpPr>
            <a:spLocks noGrp="1"/>
          </p:cNvSpPr>
          <p:nvPr>
            <p:ph idx="1"/>
          </p:nvPr>
        </p:nvSpPr>
        <p:spPr/>
        <p:txBody>
          <a:bodyPr/>
          <a:lstStyle/>
          <a:p>
            <a:r>
              <a:rPr lang="en-US" dirty="0" err="1"/>
              <a:t>Scikit</a:t>
            </a:r>
            <a:r>
              <a:rPr lang="en-US" dirty="0"/>
              <a:t>-Learn uses the </a:t>
            </a:r>
            <a:r>
              <a:rPr lang="en-US" dirty="0">
                <a:solidFill>
                  <a:srgbClr val="FF0000"/>
                </a:solidFill>
              </a:rPr>
              <a:t>CART</a:t>
            </a:r>
            <a:r>
              <a:rPr lang="en-US" dirty="0"/>
              <a:t> algorithm, which produces only binary trees: non leaf nodes always have two children (i.e., questions only have yes/no answers). </a:t>
            </a:r>
          </a:p>
          <a:p>
            <a:r>
              <a:rPr lang="en-US" dirty="0"/>
              <a:t>Other algorithms such as ID3 can produce Decision Trees with nodes that have more than two children</a:t>
            </a:r>
          </a:p>
          <a:p>
            <a:endParaRPr lang="en-US" dirty="0"/>
          </a:p>
        </p:txBody>
      </p:sp>
      <p:sp>
        <p:nvSpPr>
          <p:cNvPr id="4" name="Date Placeholder 3">
            <a:extLst>
              <a:ext uri="{FF2B5EF4-FFF2-40B4-BE49-F238E27FC236}">
                <a16:creationId xmlns:a16="http://schemas.microsoft.com/office/drawing/2014/main" id="{7A394081-6D1F-BF44-B9A6-DD5955A34F69}"/>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D478BD42-A85D-B447-A7F2-9C8795DC2FC3}"/>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E8E342BA-6B52-894B-9CC1-2E85C5E3B063}"/>
              </a:ext>
            </a:extLst>
          </p:cNvPr>
          <p:cNvSpPr>
            <a:spLocks noGrp="1"/>
          </p:cNvSpPr>
          <p:nvPr>
            <p:ph type="sldNum" sz="quarter" idx="12"/>
          </p:nvPr>
        </p:nvSpPr>
        <p:spPr/>
        <p:txBody>
          <a:bodyPr/>
          <a:lstStyle/>
          <a:p>
            <a:fld id="{D8C2E80E-A818-EA4B-839C-9030708D7285}" type="slidenum">
              <a:rPr lang="en-US" smtClean="0"/>
              <a:t>15</a:t>
            </a:fld>
            <a:endParaRPr lang="en-US" dirty="0"/>
          </a:p>
        </p:txBody>
      </p:sp>
      <p:pic>
        <p:nvPicPr>
          <p:cNvPr id="7" name="Picture 6">
            <a:extLst>
              <a:ext uri="{FF2B5EF4-FFF2-40B4-BE49-F238E27FC236}">
                <a16:creationId xmlns:a16="http://schemas.microsoft.com/office/drawing/2014/main" id="{E225403D-42C9-0242-8635-985123F3220E}"/>
              </a:ext>
            </a:extLst>
          </p:cNvPr>
          <p:cNvPicPr>
            <a:picLocks noChangeAspect="1"/>
          </p:cNvPicPr>
          <p:nvPr/>
        </p:nvPicPr>
        <p:blipFill rotWithShape="1">
          <a:blip r:embed="rId2"/>
          <a:srcRect t="30001"/>
          <a:stretch/>
        </p:blipFill>
        <p:spPr>
          <a:xfrm>
            <a:off x="490538" y="3233131"/>
            <a:ext cx="10150269" cy="2458387"/>
          </a:xfrm>
          <a:prstGeom prst="rect">
            <a:avLst/>
          </a:prstGeom>
        </p:spPr>
      </p:pic>
    </p:spTree>
    <p:extLst>
      <p:ext uri="{BB962C8B-B14F-4D97-AF65-F5344CB8AC3E}">
        <p14:creationId xmlns:p14="http://schemas.microsoft.com/office/powerpoint/2010/main" val="169897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FC1B-0C51-3F42-8A76-7FAEEFF20B03}"/>
              </a:ext>
            </a:extLst>
          </p:cNvPr>
          <p:cNvSpPr>
            <a:spLocks noGrp="1"/>
          </p:cNvSpPr>
          <p:nvPr>
            <p:ph type="title"/>
          </p:nvPr>
        </p:nvSpPr>
        <p:spPr/>
        <p:txBody>
          <a:bodyPr>
            <a:normAutofit fontScale="90000"/>
          </a:bodyPr>
          <a:lstStyle/>
          <a:p>
            <a:r>
              <a:rPr lang="en-US" b="1" dirty="0"/>
              <a:t>Steps to Calculate Gini for a split</a:t>
            </a:r>
            <a:endParaRPr lang="en-US" dirty="0"/>
          </a:p>
        </p:txBody>
      </p:sp>
      <p:sp>
        <p:nvSpPr>
          <p:cNvPr id="3" name="Content Placeholder 2">
            <a:extLst>
              <a:ext uri="{FF2B5EF4-FFF2-40B4-BE49-F238E27FC236}">
                <a16:creationId xmlns:a16="http://schemas.microsoft.com/office/drawing/2014/main" id="{AC9881CA-7C36-5E41-AC56-E35211A4E657}"/>
              </a:ext>
            </a:extLst>
          </p:cNvPr>
          <p:cNvSpPr>
            <a:spLocks noGrp="1"/>
          </p:cNvSpPr>
          <p:nvPr>
            <p:ph idx="1"/>
          </p:nvPr>
        </p:nvSpPr>
        <p:spPr/>
        <p:txBody>
          <a:bodyPr/>
          <a:lstStyle/>
          <a:p>
            <a:r>
              <a:rPr lang="en-US" dirty="0"/>
              <a:t>Calculate Gini for split using </a:t>
            </a:r>
            <a:r>
              <a:rPr lang="en-US" dirty="0">
                <a:solidFill>
                  <a:srgbClr val="FF0000"/>
                </a:solidFill>
              </a:rPr>
              <a:t>weighted</a:t>
            </a:r>
            <a:r>
              <a:rPr lang="en-US" dirty="0"/>
              <a:t> Gini score of each node of that split</a:t>
            </a:r>
          </a:p>
          <a:p>
            <a:endParaRPr lang="en-US" dirty="0"/>
          </a:p>
        </p:txBody>
      </p:sp>
      <p:sp>
        <p:nvSpPr>
          <p:cNvPr id="4" name="Date Placeholder 3">
            <a:extLst>
              <a:ext uri="{FF2B5EF4-FFF2-40B4-BE49-F238E27FC236}">
                <a16:creationId xmlns:a16="http://schemas.microsoft.com/office/drawing/2014/main" id="{7BCDF980-72B6-D84C-81AB-0FC33543789D}"/>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B37891D5-7864-6342-921E-D9A7E274EB0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A12207C7-7369-E843-8749-06578C924F5A}"/>
              </a:ext>
            </a:extLst>
          </p:cNvPr>
          <p:cNvSpPr>
            <a:spLocks noGrp="1"/>
          </p:cNvSpPr>
          <p:nvPr>
            <p:ph type="sldNum" sz="quarter" idx="12"/>
          </p:nvPr>
        </p:nvSpPr>
        <p:spPr/>
        <p:txBody>
          <a:bodyPr/>
          <a:lstStyle/>
          <a:p>
            <a:fld id="{D8C2E80E-A818-EA4B-839C-9030708D7285}" type="slidenum">
              <a:rPr lang="en-US" smtClean="0"/>
              <a:t>16</a:t>
            </a:fld>
            <a:endParaRPr lang="en-US" dirty="0"/>
          </a:p>
        </p:txBody>
      </p:sp>
      <p:pic>
        <p:nvPicPr>
          <p:cNvPr id="7" name="Picture 6">
            <a:extLst>
              <a:ext uri="{FF2B5EF4-FFF2-40B4-BE49-F238E27FC236}">
                <a16:creationId xmlns:a16="http://schemas.microsoft.com/office/drawing/2014/main" id="{8496440E-F887-3940-9F97-7FB96FBDCEBD}"/>
              </a:ext>
            </a:extLst>
          </p:cNvPr>
          <p:cNvPicPr>
            <a:picLocks noChangeAspect="1"/>
          </p:cNvPicPr>
          <p:nvPr/>
        </p:nvPicPr>
        <p:blipFill>
          <a:blip r:embed="rId2"/>
          <a:stretch>
            <a:fillRect/>
          </a:stretch>
        </p:blipFill>
        <p:spPr>
          <a:xfrm>
            <a:off x="314325" y="2271080"/>
            <a:ext cx="8158343" cy="3431406"/>
          </a:xfrm>
          <a:prstGeom prst="rect">
            <a:avLst/>
          </a:prstGeom>
        </p:spPr>
      </p:pic>
    </p:spTree>
    <p:extLst>
      <p:ext uri="{BB962C8B-B14F-4D97-AF65-F5344CB8AC3E}">
        <p14:creationId xmlns:p14="http://schemas.microsoft.com/office/powerpoint/2010/main" val="107304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E19-68AB-534F-B0F7-2F5F3FF79675}"/>
              </a:ext>
            </a:extLst>
          </p:cNvPr>
          <p:cNvSpPr>
            <a:spLocks noGrp="1"/>
          </p:cNvSpPr>
          <p:nvPr>
            <p:ph type="title"/>
          </p:nvPr>
        </p:nvSpPr>
        <p:spPr>
          <a:xfrm>
            <a:off x="378187" y="57223"/>
            <a:ext cx="10058400" cy="1609344"/>
          </a:xfrm>
        </p:spPr>
        <p:txBody>
          <a:bodyPr>
            <a:normAutofit/>
          </a:bodyPr>
          <a:lstStyle/>
          <a:p>
            <a:r>
              <a:rPr lang="en-US" sz="5400" dirty="0"/>
              <a:t>Example of Gini index Decision tree</a:t>
            </a:r>
          </a:p>
        </p:txBody>
      </p:sp>
      <p:sp>
        <p:nvSpPr>
          <p:cNvPr id="11" name="Content Placeholder 10">
            <a:extLst>
              <a:ext uri="{FF2B5EF4-FFF2-40B4-BE49-F238E27FC236}">
                <a16:creationId xmlns:a16="http://schemas.microsoft.com/office/drawing/2014/main" id="{D60329F3-D41E-47EE-83FC-75A831143B01}"/>
              </a:ext>
            </a:extLst>
          </p:cNvPr>
          <p:cNvSpPr>
            <a:spLocks noGrp="1"/>
          </p:cNvSpPr>
          <p:nvPr>
            <p:ph idx="1"/>
          </p:nvPr>
        </p:nvSpPr>
        <p:spPr>
          <a:xfrm>
            <a:off x="560831" y="1666567"/>
            <a:ext cx="6614650" cy="4523217"/>
          </a:xfrm>
        </p:spPr>
        <p:txBody>
          <a:bodyPr>
            <a:normAutofit fontScale="77500" lnSpcReduction="20000"/>
          </a:bodyPr>
          <a:lstStyle/>
          <a:p>
            <a:pPr marL="0" indent="0" fontAlgn="base">
              <a:buNone/>
            </a:pPr>
            <a:r>
              <a:rPr lang="en-US" b="1" dirty="0"/>
              <a:t>Let’s start by calculating the Gini Index for ‘Past Trend’.</a:t>
            </a:r>
          </a:p>
          <a:p>
            <a:pPr fontAlgn="base"/>
            <a:r>
              <a:rPr lang="en-US" dirty="0"/>
              <a:t>P(Past Trend=Positive): 6/10</a:t>
            </a:r>
          </a:p>
          <a:p>
            <a:pPr fontAlgn="base"/>
            <a:r>
              <a:rPr lang="en-US" dirty="0"/>
              <a:t>P(Past Trend=Negative): 4/10</a:t>
            </a:r>
          </a:p>
          <a:p>
            <a:pPr fontAlgn="base"/>
            <a:endParaRPr lang="en-US" dirty="0"/>
          </a:p>
          <a:p>
            <a:pPr fontAlgn="base"/>
            <a:r>
              <a:rPr lang="en-US" dirty="0"/>
              <a:t>If (Past Trend = Positive &amp; Return = Up), probability = 4/6</a:t>
            </a:r>
          </a:p>
          <a:p>
            <a:pPr fontAlgn="base"/>
            <a:r>
              <a:rPr lang="en-US" dirty="0"/>
              <a:t>If (Past Trend = Positive &amp; Return = Down), probability = 2/6</a:t>
            </a:r>
          </a:p>
          <a:p>
            <a:pPr fontAlgn="base"/>
            <a:r>
              <a:rPr lang="en-US" dirty="0"/>
              <a:t>Gini index = 1 - ((4/6)^2 + (2/6)^2) = 0.45</a:t>
            </a:r>
          </a:p>
          <a:p>
            <a:pPr fontAlgn="base"/>
            <a:endParaRPr lang="en-US" dirty="0"/>
          </a:p>
          <a:p>
            <a:pPr fontAlgn="base"/>
            <a:r>
              <a:rPr lang="en-US" dirty="0"/>
              <a:t>If (Past Trend = Negative &amp; Return = Up), probability = 0</a:t>
            </a:r>
          </a:p>
          <a:p>
            <a:pPr fontAlgn="base"/>
            <a:r>
              <a:rPr lang="en-US" dirty="0"/>
              <a:t>If (Past Trend = Negative &amp; Return = Down), probability = 4/4</a:t>
            </a:r>
          </a:p>
          <a:p>
            <a:pPr fontAlgn="base"/>
            <a:r>
              <a:rPr lang="en-US" dirty="0"/>
              <a:t>Gini index = 1 - ((0)^2 + (4/4)^2) = 0</a:t>
            </a:r>
          </a:p>
          <a:p>
            <a:pPr marL="0" indent="0" fontAlgn="base">
              <a:buNone/>
            </a:pPr>
            <a:endParaRPr lang="en-US" dirty="0"/>
          </a:p>
          <a:p>
            <a:pPr marL="0" indent="0" fontAlgn="base">
              <a:buNone/>
            </a:pPr>
            <a:r>
              <a:rPr lang="en-US" dirty="0"/>
              <a:t>Weighted sum of the Gini Indices can be calculated as follows:</a:t>
            </a:r>
          </a:p>
          <a:p>
            <a:pPr fontAlgn="base"/>
            <a:r>
              <a:rPr lang="en-US" dirty="0"/>
              <a:t>Gini Index for Past Trend = (6/10)</a:t>
            </a:r>
            <a:r>
              <a:rPr lang="en-US" i="1" dirty="0"/>
              <a:t>0.45 + (4/10)</a:t>
            </a:r>
            <a:r>
              <a:rPr lang="en-US" dirty="0"/>
              <a:t>0 = 0.27</a:t>
            </a:r>
          </a:p>
          <a:p>
            <a:endParaRPr lang="en-US" dirty="0"/>
          </a:p>
        </p:txBody>
      </p:sp>
      <p:pic>
        <p:nvPicPr>
          <p:cNvPr id="7" name="Content Placeholder 6">
            <a:extLst>
              <a:ext uri="{FF2B5EF4-FFF2-40B4-BE49-F238E27FC236}">
                <a16:creationId xmlns:a16="http://schemas.microsoft.com/office/drawing/2014/main" id="{BF3D76A4-DE5E-C043-AB41-339213B53097}"/>
              </a:ext>
            </a:extLst>
          </p:cNvPr>
          <p:cNvPicPr>
            <a:picLocks noChangeAspect="1"/>
          </p:cNvPicPr>
          <p:nvPr/>
        </p:nvPicPr>
        <p:blipFill>
          <a:blip r:embed="rId2"/>
          <a:stretch>
            <a:fillRect/>
          </a:stretch>
        </p:blipFill>
        <p:spPr>
          <a:xfrm>
            <a:off x="7175481" y="1810028"/>
            <a:ext cx="4964703" cy="2953997"/>
          </a:xfrm>
          <a:prstGeom prst="rect">
            <a:avLst/>
          </a:prstGeom>
        </p:spPr>
      </p:pic>
      <p:sp>
        <p:nvSpPr>
          <p:cNvPr id="5" name="Footer Placeholder 4">
            <a:extLst>
              <a:ext uri="{FF2B5EF4-FFF2-40B4-BE49-F238E27FC236}">
                <a16:creationId xmlns:a16="http://schemas.microsoft.com/office/drawing/2014/main" id="{497D5A6A-05A1-A746-985C-46042A990C49}"/>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sz="1100"/>
              <a:t>Dr. Malak Abdullah</a:t>
            </a:r>
          </a:p>
        </p:txBody>
      </p:sp>
      <p:sp>
        <p:nvSpPr>
          <p:cNvPr id="4" name="Date Placeholder 3">
            <a:extLst>
              <a:ext uri="{FF2B5EF4-FFF2-40B4-BE49-F238E27FC236}">
                <a16:creationId xmlns:a16="http://schemas.microsoft.com/office/drawing/2014/main" id="{8AE6C9C2-A5CC-C944-8551-350DCD48ECBE}"/>
              </a:ext>
            </a:extLst>
          </p:cNvPr>
          <p:cNvSpPr>
            <a:spLocks noGrp="1"/>
          </p:cNvSpPr>
          <p:nvPr>
            <p:ph type="dt" sz="half" idx="10"/>
          </p:nvPr>
        </p:nvSpPr>
        <p:spPr>
          <a:xfrm>
            <a:off x="7964424" y="6272784"/>
            <a:ext cx="3273552" cy="365125"/>
          </a:xfrm>
        </p:spPr>
        <p:txBody>
          <a:bodyPr>
            <a:normAutofit/>
          </a:bodyPr>
          <a:lstStyle/>
          <a:p>
            <a:pPr>
              <a:spcAft>
                <a:spcPts val="600"/>
              </a:spcAft>
            </a:pPr>
            <a:r>
              <a:rPr lang="en-US" sz="1100"/>
              <a:t>First Semester 2021-2022</a:t>
            </a:r>
          </a:p>
        </p:txBody>
      </p:sp>
      <p:sp>
        <p:nvSpPr>
          <p:cNvPr id="6" name="Slide Number Placeholder 5">
            <a:extLst>
              <a:ext uri="{FF2B5EF4-FFF2-40B4-BE49-F238E27FC236}">
                <a16:creationId xmlns:a16="http://schemas.microsoft.com/office/drawing/2014/main" id="{1EFB9684-CE08-B741-A8AE-DFE639E046B0}"/>
              </a:ext>
            </a:extLst>
          </p:cNvPr>
          <p:cNvSpPr>
            <a:spLocks noGrp="1"/>
          </p:cNvSpPr>
          <p:nvPr>
            <p:ph type="sldNum" sz="quarter" idx="12"/>
          </p:nvPr>
        </p:nvSpPr>
        <p:spPr>
          <a:xfrm>
            <a:off x="11311128" y="6272784"/>
            <a:ext cx="640080" cy="365125"/>
          </a:xfrm>
        </p:spPr>
        <p:txBody>
          <a:bodyPr>
            <a:normAutofit/>
          </a:bodyPr>
          <a:lstStyle/>
          <a:p>
            <a:pPr>
              <a:spcAft>
                <a:spcPts val="600"/>
              </a:spcAft>
            </a:pPr>
            <a:fld id="{D8C2E80E-A818-EA4B-839C-9030708D7285}" type="slidenum">
              <a:rPr lang="en-US" sz="1400" smtClean="0"/>
              <a:pPr>
                <a:spcAft>
                  <a:spcPts val="600"/>
                </a:spcAft>
              </a:pPr>
              <a:t>17</a:t>
            </a:fld>
            <a:endParaRPr lang="en-US" sz="1400"/>
          </a:p>
        </p:txBody>
      </p:sp>
    </p:spTree>
    <p:extLst>
      <p:ext uri="{BB962C8B-B14F-4D97-AF65-F5344CB8AC3E}">
        <p14:creationId xmlns:p14="http://schemas.microsoft.com/office/powerpoint/2010/main" val="392949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E19-68AB-534F-B0F7-2F5F3FF79675}"/>
              </a:ext>
            </a:extLst>
          </p:cNvPr>
          <p:cNvSpPr>
            <a:spLocks noGrp="1"/>
          </p:cNvSpPr>
          <p:nvPr>
            <p:ph type="title"/>
          </p:nvPr>
        </p:nvSpPr>
        <p:spPr>
          <a:xfrm>
            <a:off x="296125" y="57223"/>
            <a:ext cx="10058400" cy="1609344"/>
          </a:xfrm>
        </p:spPr>
        <p:txBody>
          <a:bodyPr>
            <a:normAutofit/>
          </a:bodyPr>
          <a:lstStyle/>
          <a:p>
            <a:r>
              <a:rPr lang="en-US" sz="5400" dirty="0"/>
              <a:t>Continue of Example</a:t>
            </a:r>
          </a:p>
        </p:txBody>
      </p:sp>
      <p:sp>
        <p:nvSpPr>
          <p:cNvPr id="11" name="Content Placeholder 10">
            <a:extLst>
              <a:ext uri="{FF2B5EF4-FFF2-40B4-BE49-F238E27FC236}">
                <a16:creationId xmlns:a16="http://schemas.microsoft.com/office/drawing/2014/main" id="{D60329F3-D41E-47EE-83FC-75A831143B01}"/>
              </a:ext>
            </a:extLst>
          </p:cNvPr>
          <p:cNvSpPr>
            <a:spLocks noGrp="1"/>
          </p:cNvSpPr>
          <p:nvPr>
            <p:ph idx="1"/>
          </p:nvPr>
        </p:nvSpPr>
        <p:spPr>
          <a:xfrm>
            <a:off x="408430" y="1666567"/>
            <a:ext cx="11222738" cy="4523217"/>
          </a:xfrm>
        </p:spPr>
        <p:txBody>
          <a:bodyPr>
            <a:normAutofit/>
          </a:bodyPr>
          <a:lstStyle/>
          <a:p>
            <a:pPr fontAlgn="base"/>
            <a:r>
              <a:rPr lang="en-US" dirty="0"/>
              <a:t>Gini Index for Past Trend = (6/10)</a:t>
            </a:r>
            <a:r>
              <a:rPr lang="en-US" i="1" dirty="0"/>
              <a:t>0.45 + (4/10)</a:t>
            </a:r>
            <a:r>
              <a:rPr lang="en-US" dirty="0"/>
              <a:t>0 = 0.27</a:t>
            </a:r>
          </a:p>
          <a:p>
            <a:pPr fontAlgn="base"/>
            <a:r>
              <a:rPr lang="en-US" dirty="0"/>
              <a:t>Gini Index for Open Interest = (4/10)</a:t>
            </a:r>
            <a:r>
              <a:rPr lang="en-US" i="1" dirty="0"/>
              <a:t>0.5 + (6/10)</a:t>
            </a:r>
            <a:r>
              <a:rPr lang="en-US" dirty="0"/>
              <a:t>0.45 = 0.47</a:t>
            </a:r>
          </a:p>
          <a:p>
            <a:pPr fontAlgn="base"/>
            <a:r>
              <a:rPr lang="en-US" dirty="0"/>
              <a:t>Gini Index for Trading Volume = (7/10)</a:t>
            </a:r>
            <a:r>
              <a:rPr lang="en-US" i="1" dirty="0"/>
              <a:t>0.49 + (3/10)</a:t>
            </a:r>
            <a:r>
              <a:rPr lang="en-US" dirty="0"/>
              <a:t>0 = 0.34</a:t>
            </a:r>
          </a:p>
          <a:p>
            <a:pPr fontAlgn="base"/>
            <a:endParaRPr lang="en-US" dirty="0"/>
          </a:p>
          <a:p>
            <a:pPr fontAlgn="base"/>
            <a:endParaRPr lang="en-US" dirty="0"/>
          </a:p>
          <a:p>
            <a:pPr fontAlgn="base"/>
            <a:endParaRPr lang="en-US" dirty="0"/>
          </a:p>
          <a:p>
            <a:pPr fontAlgn="base"/>
            <a:r>
              <a:rPr lang="en-US" dirty="0"/>
              <a:t>We observe that ‘Past Trend’ has the </a:t>
            </a:r>
            <a:r>
              <a:rPr lang="en-US" dirty="0">
                <a:solidFill>
                  <a:srgbClr val="FF0000"/>
                </a:solidFill>
              </a:rPr>
              <a:t>lowest</a:t>
            </a:r>
            <a:r>
              <a:rPr lang="en-US" dirty="0"/>
              <a:t> Gini Index and hence it will be chosen as the root node</a:t>
            </a:r>
          </a:p>
          <a:p>
            <a:pPr fontAlgn="base"/>
            <a:r>
              <a:rPr lang="en-US" dirty="0"/>
              <a:t>We will repeat the same procedure to determine the sub-nodes or branches of the DT.</a:t>
            </a:r>
          </a:p>
          <a:p>
            <a:pPr fontAlgn="base"/>
            <a:endParaRPr lang="en-US" dirty="0"/>
          </a:p>
          <a:p>
            <a:endParaRPr lang="en-US" dirty="0"/>
          </a:p>
        </p:txBody>
      </p:sp>
      <p:sp>
        <p:nvSpPr>
          <p:cNvPr id="5" name="Footer Placeholder 4">
            <a:extLst>
              <a:ext uri="{FF2B5EF4-FFF2-40B4-BE49-F238E27FC236}">
                <a16:creationId xmlns:a16="http://schemas.microsoft.com/office/drawing/2014/main" id="{497D5A6A-05A1-A746-985C-46042A990C49}"/>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sz="1100"/>
              <a:t>Dr. Malak Abdullah</a:t>
            </a:r>
          </a:p>
        </p:txBody>
      </p:sp>
      <p:sp>
        <p:nvSpPr>
          <p:cNvPr id="4" name="Date Placeholder 3">
            <a:extLst>
              <a:ext uri="{FF2B5EF4-FFF2-40B4-BE49-F238E27FC236}">
                <a16:creationId xmlns:a16="http://schemas.microsoft.com/office/drawing/2014/main" id="{8AE6C9C2-A5CC-C944-8551-350DCD48ECBE}"/>
              </a:ext>
            </a:extLst>
          </p:cNvPr>
          <p:cNvSpPr>
            <a:spLocks noGrp="1"/>
          </p:cNvSpPr>
          <p:nvPr>
            <p:ph type="dt" sz="half" idx="10"/>
          </p:nvPr>
        </p:nvSpPr>
        <p:spPr>
          <a:xfrm>
            <a:off x="7964424" y="6272784"/>
            <a:ext cx="3273552" cy="365125"/>
          </a:xfrm>
        </p:spPr>
        <p:txBody>
          <a:bodyPr>
            <a:normAutofit/>
          </a:bodyPr>
          <a:lstStyle/>
          <a:p>
            <a:pPr>
              <a:spcAft>
                <a:spcPts val="600"/>
              </a:spcAft>
            </a:pPr>
            <a:r>
              <a:rPr lang="en-US" sz="1100"/>
              <a:t>First Semester 2021-2022</a:t>
            </a:r>
          </a:p>
        </p:txBody>
      </p:sp>
      <p:sp>
        <p:nvSpPr>
          <p:cNvPr id="6" name="Slide Number Placeholder 5">
            <a:extLst>
              <a:ext uri="{FF2B5EF4-FFF2-40B4-BE49-F238E27FC236}">
                <a16:creationId xmlns:a16="http://schemas.microsoft.com/office/drawing/2014/main" id="{1EFB9684-CE08-B741-A8AE-DFE639E046B0}"/>
              </a:ext>
            </a:extLst>
          </p:cNvPr>
          <p:cNvSpPr>
            <a:spLocks noGrp="1"/>
          </p:cNvSpPr>
          <p:nvPr>
            <p:ph type="sldNum" sz="quarter" idx="12"/>
          </p:nvPr>
        </p:nvSpPr>
        <p:spPr>
          <a:xfrm>
            <a:off x="11311128" y="6272784"/>
            <a:ext cx="640080" cy="365125"/>
          </a:xfrm>
        </p:spPr>
        <p:txBody>
          <a:bodyPr>
            <a:normAutofit/>
          </a:bodyPr>
          <a:lstStyle/>
          <a:p>
            <a:pPr>
              <a:spcAft>
                <a:spcPts val="600"/>
              </a:spcAft>
            </a:pPr>
            <a:fld id="{D8C2E80E-A818-EA4B-839C-9030708D7285}" type="slidenum">
              <a:rPr lang="en-US" sz="1400" smtClean="0"/>
              <a:pPr>
                <a:spcAft>
                  <a:spcPts val="600"/>
                </a:spcAft>
              </a:pPr>
              <a:t>18</a:t>
            </a:fld>
            <a:endParaRPr lang="en-US" sz="1400"/>
          </a:p>
        </p:txBody>
      </p:sp>
      <p:pic>
        <p:nvPicPr>
          <p:cNvPr id="3" name="Picture 2">
            <a:extLst>
              <a:ext uri="{FF2B5EF4-FFF2-40B4-BE49-F238E27FC236}">
                <a16:creationId xmlns:a16="http://schemas.microsoft.com/office/drawing/2014/main" id="{825535AE-F3E9-654D-9B76-9D52BB6F61DB}"/>
              </a:ext>
            </a:extLst>
          </p:cNvPr>
          <p:cNvPicPr>
            <a:picLocks noChangeAspect="1"/>
          </p:cNvPicPr>
          <p:nvPr/>
        </p:nvPicPr>
        <p:blipFill>
          <a:blip r:embed="rId2"/>
          <a:stretch>
            <a:fillRect/>
          </a:stretch>
        </p:blipFill>
        <p:spPr>
          <a:xfrm>
            <a:off x="1222357" y="2800525"/>
            <a:ext cx="5051365" cy="1256949"/>
          </a:xfrm>
          <a:prstGeom prst="rect">
            <a:avLst/>
          </a:prstGeom>
        </p:spPr>
      </p:pic>
    </p:spTree>
    <p:extLst>
      <p:ext uri="{BB962C8B-B14F-4D97-AF65-F5344CB8AC3E}">
        <p14:creationId xmlns:p14="http://schemas.microsoft.com/office/powerpoint/2010/main" val="628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E19-68AB-534F-B0F7-2F5F3FF79675}"/>
              </a:ext>
            </a:extLst>
          </p:cNvPr>
          <p:cNvSpPr>
            <a:spLocks noGrp="1"/>
          </p:cNvSpPr>
          <p:nvPr>
            <p:ph type="title"/>
          </p:nvPr>
        </p:nvSpPr>
        <p:spPr>
          <a:xfrm>
            <a:off x="296125" y="57223"/>
            <a:ext cx="10058400" cy="1609344"/>
          </a:xfrm>
        </p:spPr>
        <p:txBody>
          <a:bodyPr>
            <a:normAutofit/>
          </a:bodyPr>
          <a:lstStyle/>
          <a:p>
            <a:r>
              <a:rPr lang="en-US" sz="5400" dirty="0"/>
              <a:t>Continue of Example</a:t>
            </a:r>
          </a:p>
        </p:txBody>
      </p:sp>
      <p:sp>
        <p:nvSpPr>
          <p:cNvPr id="11" name="Content Placeholder 10">
            <a:extLst>
              <a:ext uri="{FF2B5EF4-FFF2-40B4-BE49-F238E27FC236}">
                <a16:creationId xmlns:a16="http://schemas.microsoft.com/office/drawing/2014/main" id="{D60329F3-D41E-47EE-83FC-75A831143B01}"/>
              </a:ext>
            </a:extLst>
          </p:cNvPr>
          <p:cNvSpPr>
            <a:spLocks noGrp="1"/>
          </p:cNvSpPr>
          <p:nvPr>
            <p:ph idx="1"/>
          </p:nvPr>
        </p:nvSpPr>
        <p:spPr>
          <a:xfrm>
            <a:off x="296125" y="1327354"/>
            <a:ext cx="7019075" cy="5061871"/>
          </a:xfrm>
        </p:spPr>
        <p:txBody>
          <a:bodyPr>
            <a:normAutofit/>
          </a:bodyPr>
          <a:lstStyle/>
          <a:p>
            <a:pPr fontAlgn="base"/>
            <a:r>
              <a:rPr lang="en-US" sz="1600" dirty="0"/>
              <a:t>If (Open Interest = High &amp; Return = Up), probability = 2/2</a:t>
            </a:r>
          </a:p>
          <a:p>
            <a:pPr fontAlgn="base"/>
            <a:r>
              <a:rPr lang="en-US" sz="1600" dirty="0"/>
              <a:t>If (Open Interest = High &amp; Return = Down), probability = 0</a:t>
            </a:r>
          </a:p>
          <a:p>
            <a:pPr fontAlgn="base"/>
            <a:r>
              <a:rPr lang="en-US" sz="1600" dirty="0"/>
              <a:t>Gini index = 1 - (</a:t>
            </a:r>
            <a:r>
              <a:rPr lang="en-US" sz="1600" dirty="0" err="1"/>
              <a:t>sq</a:t>
            </a:r>
            <a:r>
              <a:rPr lang="en-US" sz="1600" dirty="0"/>
              <a:t>(2/2) + </a:t>
            </a:r>
            <a:r>
              <a:rPr lang="en-US" sz="1600" dirty="0" err="1"/>
              <a:t>sq</a:t>
            </a:r>
            <a:r>
              <a:rPr lang="en-US" sz="1600" dirty="0"/>
              <a:t>(0)) = 0</a:t>
            </a:r>
            <a:endParaRPr lang="ar-SA" sz="1600" dirty="0"/>
          </a:p>
          <a:p>
            <a:pPr fontAlgn="base"/>
            <a:endParaRPr lang="ar-SA" sz="1600" dirty="0"/>
          </a:p>
          <a:p>
            <a:pPr fontAlgn="base"/>
            <a:r>
              <a:rPr lang="en-US" sz="1600" dirty="0"/>
              <a:t>If we do the same for the Open Interest=Low then the Gini =0.5</a:t>
            </a:r>
          </a:p>
          <a:p>
            <a:pPr fontAlgn="base"/>
            <a:endParaRPr lang="en-US" sz="1600" dirty="0"/>
          </a:p>
          <a:p>
            <a:r>
              <a:rPr lang="en-US" sz="1600" dirty="0"/>
              <a:t>Continue </a:t>
            </a:r>
            <a:r>
              <a:rPr lang="en-US" sz="1600" dirty="0">
                <a:sym typeface="Wingdings" pitchFamily="2" charset="2"/>
              </a:rPr>
              <a:t> the weighted average of </a:t>
            </a:r>
            <a:r>
              <a:rPr lang="en-US" sz="1600" dirty="0" err="1">
                <a:sym typeface="Wingdings" pitchFamily="2" charset="2"/>
              </a:rPr>
              <a:t>gini</a:t>
            </a:r>
            <a:r>
              <a:rPr lang="en-US" sz="1600" dirty="0">
                <a:sym typeface="Wingdings" pitchFamily="2" charset="2"/>
              </a:rPr>
              <a:t></a:t>
            </a:r>
          </a:p>
          <a:p>
            <a:pPr marL="0" indent="0">
              <a:buNone/>
            </a:pPr>
            <a:r>
              <a:rPr lang="en-US" sz="1600" dirty="0"/>
              <a:t>Gini Index for Open Interest = (2/6)</a:t>
            </a:r>
            <a:r>
              <a:rPr lang="en-US" sz="1600" i="1" dirty="0"/>
              <a:t>0 + (4/6)</a:t>
            </a:r>
            <a:r>
              <a:rPr lang="en-US" sz="1600" dirty="0"/>
              <a:t>0.50 = 0.33</a:t>
            </a:r>
          </a:p>
          <a:p>
            <a:pPr marL="0" indent="0">
              <a:buNone/>
            </a:pPr>
            <a:endParaRPr lang="en-US" sz="1600" dirty="0"/>
          </a:p>
          <a:p>
            <a:r>
              <a:rPr lang="en-US" sz="1600" dirty="0"/>
              <a:t>Gini Index for Trading Volume = (4/6)</a:t>
            </a:r>
            <a:r>
              <a:rPr lang="en-US" sz="1600" i="1" dirty="0"/>
              <a:t>0 + (2/6)</a:t>
            </a:r>
            <a:r>
              <a:rPr lang="en-US" sz="1600" dirty="0"/>
              <a:t>0 = 0</a:t>
            </a:r>
          </a:p>
          <a:p>
            <a:r>
              <a:rPr lang="en-US" sz="1600" dirty="0"/>
              <a:t>We will split the node further using the ‘Trading Volume’ feature, as it has the minimum Gini index.</a:t>
            </a:r>
          </a:p>
        </p:txBody>
      </p:sp>
      <p:sp>
        <p:nvSpPr>
          <p:cNvPr id="5" name="Footer Placeholder 4">
            <a:extLst>
              <a:ext uri="{FF2B5EF4-FFF2-40B4-BE49-F238E27FC236}">
                <a16:creationId xmlns:a16="http://schemas.microsoft.com/office/drawing/2014/main" id="{497D5A6A-05A1-A746-985C-46042A990C49}"/>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sz="1100" dirty="0"/>
              <a:t>Dr. Malak Abdullah</a:t>
            </a:r>
          </a:p>
        </p:txBody>
      </p:sp>
      <p:sp>
        <p:nvSpPr>
          <p:cNvPr id="4" name="Date Placeholder 3">
            <a:extLst>
              <a:ext uri="{FF2B5EF4-FFF2-40B4-BE49-F238E27FC236}">
                <a16:creationId xmlns:a16="http://schemas.microsoft.com/office/drawing/2014/main" id="{8AE6C9C2-A5CC-C944-8551-350DCD48ECBE}"/>
              </a:ext>
            </a:extLst>
          </p:cNvPr>
          <p:cNvSpPr>
            <a:spLocks noGrp="1"/>
          </p:cNvSpPr>
          <p:nvPr>
            <p:ph type="dt" sz="half" idx="10"/>
          </p:nvPr>
        </p:nvSpPr>
        <p:spPr>
          <a:xfrm>
            <a:off x="7964424" y="6272784"/>
            <a:ext cx="3273552" cy="365125"/>
          </a:xfrm>
        </p:spPr>
        <p:txBody>
          <a:bodyPr>
            <a:normAutofit/>
          </a:bodyPr>
          <a:lstStyle/>
          <a:p>
            <a:pPr>
              <a:spcAft>
                <a:spcPts val="600"/>
              </a:spcAft>
            </a:pPr>
            <a:r>
              <a:rPr lang="en-US" sz="1100"/>
              <a:t>First Semester 2021-2022</a:t>
            </a:r>
          </a:p>
        </p:txBody>
      </p:sp>
      <p:sp>
        <p:nvSpPr>
          <p:cNvPr id="6" name="Slide Number Placeholder 5">
            <a:extLst>
              <a:ext uri="{FF2B5EF4-FFF2-40B4-BE49-F238E27FC236}">
                <a16:creationId xmlns:a16="http://schemas.microsoft.com/office/drawing/2014/main" id="{1EFB9684-CE08-B741-A8AE-DFE639E046B0}"/>
              </a:ext>
            </a:extLst>
          </p:cNvPr>
          <p:cNvSpPr>
            <a:spLocks noGrp="1"/>
          </p:cNvSpPr>
          <p:nvPr>
            <p:ph type="sldNum" sz="quarter" idx="12"/>
          </p:nvPr>
        </p:nvSpPr>
        <p:spPr>
          <a:xfrm>
            <a:off x="11311128" y="6272784"/>
            <a:ext cx="640080" cy="365125"/>
          </a:xfrm>
        </p:spPr>
        <p:txBody>
          <a:bodyPr>
            <a:normAutofit/>
          </a:bodyPr>
          <a:lstStyle/>
          <a:p>
            <a:pPr>
              <a:spcAft>
                <a:spcPts val="600"/>
              </a:spcAft>
            </a:pPr>
            <a:fld id="{D8C2E80E-A818-EA4B-839C-9030708D7285}" type="slidenum">
              <a:rPr lang="en-US" sz="1400" smtClean="0"/>
              <a:pPr>
                <a:spcAft>
                  <a:spcPts val="600"/>
                </a:spcAft>
              </a:pPr>
              <a:t>19</a:t>
            </a:fld>
            <a:endParaRPr lang="en-US" sz="1400"/>
          </a:p>
        </p:txBody>
      </p:sp>
      <p:pic>
        <p:nvPicPr>
          <p:cNvPr id="7" name="Picture 6">
            <a:extLst>
              <a:ext uri="{FF2B5EF4-FFF2-40B4-BE49-F238E27FC236}">
                <a16:creationId xmlns:a16="http://schemas.microsoft.com/office/drawing/2014/main" id="{E195A0E8-4CA6-D848-B5F6-1D4F915BA6BE}"/>
              </a:ext>
            </a:extLst>
          </p:cNvPr>
          <p:cNvPicPr>
            <a:picLocks noChangeAspect="1"/>
          </p:cNvPicPr>
          <p:nvPr/>
        </p:nvPicPr>
        <p:blipFill>
          <a:blip r:embed="rId2"/>
          <a:stretch>
            <a:fillRect/>
          </a:stretch>
        </p:blipFill>
        <p:spPr>
          <a:xfrm>
            <a:off x="6520467" y="1320079"/>
            <a:ext cx="5671533" cy="2569015"/>
          </a:xfrm>
          <a:prstGeom prst="rect">
            <a:avLst/>
          </a:prstGeom>
        </p:spPr>
      </p:pic>
      <p:sp>
        <p:nvSpPr>
          <p:cNvPr id="8" name="Rectangle 7">
            <a:extLst>
              <a:ext uri="{FF2B5EF4-FFF2-40B4-BE49-F238E27FC236}">
                <a16:creationId xmlns:a16="http://schemas.microsoft.com/office/drawing/2014/main" id="{44850E38-BD56-BE4E-BC00-6B07E6C76F37}"/>
              </a:ext>
            </a:extLst>
          </p:cNvPr>
          <p:cNvSpPr/>
          <p:nvPr/>
        </p:nvSpPr>
        <p:spPr>
          <a:xfrm>
            <a:off x="489088" y="5626453"/>
            <a:ext cx="4379660" cy="646331"/>
          </a:xfrm>
          <a:prstGeom prst="rect">
            <a:avLst/>
          </a:prstGeom>
        </p:spPr>
        <p:txBody>
          <a:bodyPr wrap="square">
            <a:spAutoFit/>
          </a:bodyPr>
          <a:lstStyle/>
          <a:p>
            <a:r>
              <a:rPr lang="en-US" dirty="0">
                <a:hlinkClick r:id="rId3"/>
              </a:rPr>
              <a:t>https://blog.quantinsti.com/gini-index/</a:t>
            </a:r>
            <a:endParaRPr lang="en-US" dirty="0"/>
          </a:p>
          <a:p>
            <a:endParaRPr lang="en-US" dirty="0"/>
          </a:p>
        </p:txBody>
      </p:sp>
    </p:spTree>
    <p:extLst>
      <p:ext uri="{BB962C8B-B14F-4D97-AF65-F5344CB8AC3E}">
        <p14:creationId xmlns:p14="http://schemas.microsoft.com/office/powerpoint/2010/main" val="319387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6590-F78B-1D4A-ADF9-5FD8581302AF}"/>
              </a:ext>
            </a:extLst>
          </p:cNvPr>
          <p:cNvSpPr>
            <a:spLocks noGrp="1"/>
          </p:cNvSpPr>
          <p:nvPr>
            <p:ph type="title"/>
          </p:nvPr>
        </p:nvSpPr>
        <p:spPr/>
        <p:txBody>
          <a:bodyPr/>
          <a:lstStyle/>
          <a:p>
            <a:r>
              <a:rPr lang="en-US" b="1" dirty="0"/>
              <a:t>Decision Tree</a:t>
            </a:r>
            <a:endParaRPr lang="en-US" dirty="0"/>
          </a:p>
        </p:txBody>
      </p:sp>
      <p:sp>
        <p:nvSpPr>
          <p:cNvPr id="3" name="Content Placeholder 2">
            <a:extLst>
              <a:ext uri="{FF2B5EF4-FFF2-40B4-BE49-F238E27FC236}">
                <a16:creationId xmlns:a16="http://schemas.microsoft.com/office/drawing/2014/main" id="{8E4B79E8-77C5-B944-B3C2-F096567B4244}"/>
              </a:ext>
            </a:extLst>
          </p:cNvPr>
          <p:cNvSpPr>
            <a:spLocks noGrp="1"/>
          </p:cNvSpPr>
          <p:nvPr>
            <p:ph idx="1"/>
          </p:nvPr>
        </p:nvSpPr>
        <p:spPr>
          <a:xfrm>
            <a:off x="314325" y="1571625"/>
            <a:ext cx="11387137" cy="4600575"/>
          </a:xfrm>
        </p:spPr>
        <p:txBody>
          <a:bodyPr>
            <a:normAutofit fontScale="92500" lnSpcReduction="10000"/>
          </a:bodyPr>
          <a:lstStyle/>
          <a:p>
            <a:r>
              <a:rPr lang="en-US" b="1" dirty="0"/>
              <a:t>Decision Tree : </a:t>
            </a:r>
            <a:r>
              <a:rPr lang="en-US" dirty="0"/>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p>
          <a:p>
            <a:endParaRPr lang="en-US" dirty="0"/>
          </a:p>
          <a:p>
            <a:r>
              <a:rPr lang="en-US" dirty="0"/>
              <a:t>Decision tree is a type of supervised learning algorithm (having a pre-defined target variable) that is mostly used in classification problems. It works for both categorical and continuous input and output variables. In this technique, we split the population or sample into two or more homogeneous sets (or sub-populations) based on most significant splitter / differentiator in input variables.</a:t>
            </a:r>
          </a:p>
          <a:p>
            <a:endParaRPr lang="en-US" dirty="0"/>
          </a:p>
          <a:p>
            <a:r>
              <a:rPr lang="en-US" b="1" dirty="0"/>
              <a:t>The decision tree algorithm tries to solve the problem, by using tree representation. Each internal node of the tree corresponds to an attribute, and each leaf node corresponds to a class label.</a:t>
            </a:r>
            <a:br>
              <a:rPr lang="en-US" dirty="0"/>
            </a:br>
            <a:endParaRPr lang="en-US" dirty="0"/>
          </a:p>
        </p:txBody>
      </p:sp>
      <p:sp>
        <p:nvSpPr>
          <p:cNvPr id="4" name="Date Placeholder 3">
            <a:extLst>
              <a:ext uri="{FF2B5EF4-FFF2-40B4-BE49-F238E27FC236}">
                <a16:creationId xmlns:a16="http://schemas.microsoft.com/office/drawing/2014/main" id="{DB2310FF-3498-9C4A-9BB2-0962CA5203DF}"/>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48EB2B68-4BBA-1943-ADCD-C77FCF666CC1}"/>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BDDE4C3B-BE2C-A94D-AE05-C0085C50BF6E}"/>
              </a:ext>
            </a:extLst>
          </p:cNvPr>
          <p:cNvSpPr>
            <a:spLocks noGrp="1"/>
          </p:cNvSpPr>
          <p:nvPr>
            <p:ph type="sldNum" sz="quarter" idx="12"/>
          </p:nvPr>
        </p:nvSpPr>
        <p:spPr/>
        <p:txBody>
          <a:bodyPr/>
          <a:lstStyle/>
          <a:p>
            <a:fld id="{D8C2E80E-A818-EA4B-839C-9030708D7285}" type="slidenum">
              <a:rPr lang="en-US" smtClean="0"/>
              <a:t>2</a:t>
            </a:fld>
            <a:endParaRPr lang="en-US" dirty="0"/>
          </a:p>
        </p:txBody>
      </p:sp>
      <p:sp>
        <p:nvSpPr>
          <p:cNvPr id="7" name="Rectangle 6">
            <a:extLst>
              <a:ext uri="{FF2B5EF4-FFF2-40B4-BE49-F238E27FC236}">
                <a16:creationId xmlns:a16="http://schemas.microsoft.com/office/drawing/2014/main" id="{535FFB7F-E9E5-4442-90CB-18AD4B329A32}"/>
              </a:ext>
            </a:extLst>
          </p:cNvPr>
          <p:cNvSpPr/>
          <p:nvPr/>
        </p:nvSpPr>
        <p:spPr>
          <a:xfrm>
            <a:off x="1601707" y="5903452"/>
            <a:ext cx="10968399" cy="369332"/>
          </a:xfrm>
          <a:prstGeom prst="rect">
            <a:avLst/>
          </a:prstGeom>
        </p:spPr>
        <p:txBody>
          <a:bodyPr wrap="square">
            <a:spAutoFit/>
          </a:bodyPr>
          <a:lstStyle/>
          <a:p>
            <a:r>
              <a:rPr lang="en-US" dirty="0">
                <a:solidFill>
                  <a:srgbClr val="202124"/>
                </a:solidFill>
                <a:latin typeface="Roboto"/>
              </a:rPr>
              <a:t>The main drawback of </a:t>
            </a:r>
            <a:r>
              <a:rPr lang="en-US" b="1" dirty="0">
                <a:solidFill>
                  <a:srgbClr val="202124"/>
                </a:solidFill>
                <a:latin typeface="Roboto"/>
              </a:rPr>
              <a:t>Decision Tree</a:t>
            </a:r>
            <a:r>
              <a:rPr lang="en-US" dirty="0">
                <a:solidFill>
                  <a:srgbClr val="202124"/>
                </a:solidFill>
                <a:latin typeface="Roboto"/>
              </a:rPr>
              <a:t> is that it generally leads to </a:t>
            </a:r>
            <a:r>
              <a:rPr lang="en-US" b="1" dirty="0">
                <a:solidFill>
                  <a:srgbClr val="202124"/>
                </a:solidFill>
                <a:latin typeface="Roboto"/>
              </a:rPr>
              <a:t>overfitting</a:t>
            </a:r>
            <a:r>
              <a:rPr lang="en-US" dirty="0">
                <a:solidFill>
                  <a:srgbClr val="202124"/>
                </a:solidFill>
                <a:latin typeface="Roboto"/>
              </a:rPr>
              <a:t> of the data</a:t>
            </a:r>
            <a:endParaRPr lang="en-US" dirty="0"/>
          </a:p>
        </p:txBody>
      </p:sp>
    </p:spTree>
    <p:extLst>
      <p:ext uri="{BB962C8B-B14F-4D97-AF65-F5344CB8AC3E}">
        <p14:creationId xmlns:p14="http://schemas.microsoft.com/office/powerpoint/2010/main" val="17323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2CFC-D72F-BF4C-8DB1-5421F173843D}"/>
              </a:ext>
            </a:extLst>
          </p:cNvPr>
          <p:cNvSpPr>
            <a:spLocks noGrp="1"/>
          </p:cNvSpPr>
          <p:nvPr>
            <p:ph type="title"/>
          </p:nvPr>
        </p:nvSpPr>
        <p:spPr/>
        <p:txBody>
          <a:bodyPr/>
          <a:lstStyle/>
          <a:p>
            <a:r>
              <a:rPr lang="en-US" dirty="0"/>
              <a:t>Lets watch the following video</a:t>
            </a:r>
          </a:p>
        </p:txBody>
      </p:sp>
      <p:sp>
        <p:nvSpPr>
          <p:cNvPr id="3" name="Content Placeholder 2">
            <a:extLst>
              <a:ext uri="{FF2B5EF4-FFF2-40B4-BE49-F238E27FC236}">
                <a16:creationId xmlns:a16="http://schemas.microsoft.com/office/drawing/2014/main" id="{05B7F8F0-399B-B246-BB06-D5EA5BE8BACF}"/>
              </a:ext>
            </a:extLst>
          </p:cNvPr>
          <p:cNvSpPr>
            <a:spLocks noGrp="1"/>
          </p:cNvSpPr>
          <p:nvPr>
            <p:ph idx="1"/>
          </p:nvPr>
        </p:nvSpPr>
        <p:spPr/>
        <p:txBody>
          <a:bodyPr/>
          <a:lstStyle/>
          <a:p>
            <a:r>
              <a:rPr lang="en-US" dirty="0">
                <a:hlinkClick r:id="rId2"/>
              </a:rPr>
              <a:t>https://www.youtube.com/watch?v=7VeUPuFGJHk&amp;feature=youtu.be&amp;t=210</a:t>
            </a:r>
            <a:endParaRPr lang="en-US" dirty="0"/>
          </a:p>
          <a:p>
            <a:endParaRPr lang="en-US" dirty="0"/>
          </a:p>
        </p:txBody>
      </p:sp>
      <p:sp>
        <p:nvSpPr>
          <p:cNvPr id="4" name="Date Placeholder 3">
            <a:extLst>
              <a:ext uri="{FF2B5EF4-FFF2-40B4-BE49-F238E27FC236}">
                <a16:creationId xmlns:a16="http://schemas.microsoft.com/office/drawing/2014/main" id="{EC9FEFDA-13FB-CA44-BCFC-C4DE4C19E459}"/>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F2D4F578-16A0-3545-9B05-3DB3A01B83A2}"/>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72F9E30C-7047-2441-A5A1-127A3D60FECE}"/>
              </a:ext>
            </a:extLst>
          </p:cNvPr>
          <p:cNvSpPr>
            <a:spLocks noGrp="1"/>
          </p:cNvSpPr>
          <p:nvPr>
            <p:ph type="sldNum" sz="quarter" idx="12"/>
          </p:nvPr>
        </p:nvSpPr>
        <p:spPr/>
        <p:txBody>
          <a:bodyPr/>
          <a:lstStyle/>
          <a:p>
            <a:fld id="{D8C2E80E-A818-EA4B-839C-9030708D7285}" type="slidenum">
              <a:rPr lang="en-US" smtClean="0"/>
              <a:t>20</a:t>
            </a:fld>
            <a:endParaRPr lang="en-US" dirty="0"/>
          </a:p>
        </p:txBody>
      </p:sp>
    </p:spTree>
    <p:extLst>
      <p:ext uri="{BB962C8B-B14F-4D97-AF65-F5344CB8AC3E}">
        <p14:creationId xmlns:p14="http://schemas.microsoft.com/office/powerpoint/2010/main" val="384028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95B3-F9CD-7C4A-8514-43EFC5348F0D}"/>
              </a:ext>
            </a:extLst>
          </p:cNvPr>
          <p:cNvSpPr>
            <a:spLocks noGrp="1"/>
          </p:cNvSpPr>
          <p:nvPr>
            <p:ph type="title"/>
          </p:nvPr>
        </p:nvSpPr>
        <p:spPr/>
        <p:txBody>
          <a:bodyPr/>
          <a:lstStyle/>
          <a:p>
            <a:r>
              <a:rPr lang="en-US" dirty="0" err="1"/>
              <a:t>Sklearn</a:t>
            </a:r>
            <a:r>
              <a:rPr lang="en-US" dirty="0"/>
              <a:t> decision tree</a:t>
            </a:r>
          </a:p>
        </p:txBody>
      </p:sp>
      <p:sp>
        <p:nvSpPr>
          <p:cNvPr id="3" name="Content Placeholder 2">
            <a:extLst>
              <a:ext uri="{FF2B5EF4-FFF2-40B4-BE49-F238E27FC236}">
                <a16:creationId xmlns:a16="http://schemas.microsoft.com/office/drawing/2014/main" id="{8961CD17-CD92-E04F-B630-C4583E4AFFF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902072D-3A0B-794C-AC22-EA19F3322A5D}"/>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B5EE7333-6C33-4D4C-BCDE-A550F33E573F}"/>
              </a:ext>
            </a:extLst>
          </p:cNvPr>
          <p:cNvSpPr>
            <a:spLocks noGrp="1"/>
          </p:cNvSpPr>
          <p:nvPr>
            <p:ph type="sldNum" sz="quarter" idx="12"/>
          </p:nvPr>
        </p:nvSpPr>
        <p:spPr/>
        <p:txBody>
          <a:bodyPr/>
          <a:lstStyle/>
          <a:p>
            <a:fld id="{D8C2E80E-A818-EA4B-839C-9030708D7285}" type="slidenum">
              <a:rPr lang="en-US" smtClean="0"/>
              <a:t>21</a:t>
            </a:fld>
            <a:endParaRPr lang="en-US" dirty="0"/>
          </a:p>
        </p:txBody>
      </p:sp>
      <p:pic>
        <p:nvPicPr>
          <p:cNvPr id="7" name="Picture 6">
            <a:extLst>
              <a:ext uri="{FF2B5EF4-FFF2-40B4-BE49-F238E27FC236}">
                <a16:creationId xmlns:a16="http://schemas.microsoft.com/office/drawing/2014/main" id="{0F7F4D3F-52DF-714D-A1BF-DFFDE5C04DBC}"/>
              </a:ext>
            </a:extLst>
          </p:cNvPr>
          <p:cNvPicPr>
            <a:picLocks noChangeAspect="1"/>
          </p:cNvPicPr>
          <p:nvPr/>
        </p:nvPicPr>
        <p:blipFill>
          <a:blip r:embed="rId2"/>
          <a:stretch>
            <a:fillRect/>
          </a:stretch>
        </p:blipFill>
        <p:spPr>
          <a:xfrm>
            <a:off x="7507062" y="0"/>
            <a:ext cx="4825614" cy="6858000"/>
          </a:xfrm>
          <a:prstGeom prst="rect">
            <a:avLst/>
          </a:prstGeom>
        </p:spPr>
      </p:pic>
      <p:pic>
        <p:nvPicPr>
          <p:cNvPr id="8" name="Picture 7">
            <a:extLst>
              <a:ext uri="{FF2B5EF4-FFF2-40B4-BE49-F238E27FC236}">
                <a16:creationId xmlns:a16="http://schemas.microsoft.com/office/drawing/2014/main" id="{45F032B6-846D-3846-923B-2DFB0A312C74}"/>
              </a:ext>
            </a:extLst>
          </p:cNvPr>
          <p:cNvPicPr>
            <a:picLocks noChangeAspect="1"/>
          </p:cNvPicPr>
          <p:nvPr/>
        </p:nvPicPr>
        <p:blipFill>
          <a:blip r:embed="rId3"/>
          <a:stretch>
            <a:fillRect/>
          </a:stretch>
        </p:blipFill>
        <p:spPr>
          <a:xfrm>
            <a:off x="75844" y="1669190"/>
            <a:ext cx="7638916" cy="4968719"/>
          </a:xfrm>
          <a:prstGeom prst="rect">
            <a:avLst/>
          </a:prstGeom>
        </p:spPr>
      </p:pic>
      <p:sp>
        <p:nvSpPr>
          <p:cNvPr id="6" name="Footer Placeholder 5">
            <a:extLst>
              <a:ext uri="{FF2B5EF4-FFF2-40B4-BE49-F238E27FC236}">
                <a16:creationId xmlns:a16="http://schemas.microsoft.com/office/drawing/2014/main" id="{FF627B9A-7078-5B4E-A677-F9FAE362AF0E}"/>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1995493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86AA-3876-784B-A8E5-149B5345D772}"/>
              </a:ext>
            </a:extLst>
          </p:cNvPr>
          <p:cNvSpPr>
            <a:spLocks noGrp="1"/>
          </p:cNvSpPr>
          <p:nvPr>
            <p:ph type="title"/>
          </p:nvPr>
        </p:nvSpPr>
        <p:spPr>
          <a:xfrm>
            <a:off x="238309" y="53122"/>
            <a:ext cx="11387137" cy="1271587"/>
          </a:xfrm>
        </p:spPr>
        <p:txBody>
          <a:bodyPr/>
          <a:lstStyle/>
          <a:p>
            <a:r>
              <a:rPr lang="en-US" dirty="0"/>
              <a:t>Nodes</a:t>
            </a:r>
          </a:p>
        </p:txBody>
      </p:sp>
      <p:sp>
        <p:nvSpPr>
          <p:cNvPr id="3" name="Content Placeholder 2">
            <a:extLst>
              <a:ext uri="{FF2B5EF4-FFF2-40B4-BE49-F238E27FC236}">
                <a16:creationId xmlns:a16="http://schemas.microsoft.com/office/drawing/2014/main" id="{CA149D52-8DDB-7F4F-9466-17FF9B39A423}"/>
              </a:ext>
            </a:extLst>
          </p:cNvPr>
          <p:cNvSpPr>
            <a:spLocks noGrp="1"/>
          </p:cNvSpPr>
          <p:nvPr>
            <p:ph idx="1"/>
          </p:nvPr>
        </p:nvSpPr>
        <p:spPr>
          <a:xfrm>
            <a:off x="314325" y="1324709"/>
            <a:ext cx="6134100" cy="4847492"/>
          </a:xfrm>
        </p:spPr>
        <p:txBody>
          <a:bodyPr/>
          <a:lstStyle/>
          <a:p>
            <a:r>
              <a:rPr lang="en-US" dirty="0"/>
              <a:t>Gini: measures the impurity of a node </a:t>
            </a:r>
          </a:p>
          <a:p>
            <a:pPr lvl="1"/>
            <a:r>
              <a:rPr lang="en-US" dirty="0"/>
              <a:t>(</a:t>
            </a:r>
            <a:r>
              <a:rPr lang="en-US" dirty="0" err="1"/>
              <a:t>gini</a:t>
            </a:r>
            <a:r>
              <a:rPr lang="en-US" dirty="0"/>
              <a:t>=0) if all training instances it applies to belong to the same class</a:t>
            </a:r>
          </a:p>
          <a:p>
            <a:pPr lvl="1"/>
            <a:r>
              <a:rPr lang="en-US" dirty="0"/>
              <a:t>Gini= 0.168 = 1- (0/54)^2 +(49/54)^2+(5/54)^2</a:t>
            </a:r>
          </a:p>
          <a:p>
            <a:pPr lvl="1"/>
            <a:r>
              <a:rPr lang="en-US" dirty="0"/>
              <a:t>The Gini equation </a:t>
            </a:r>
            <a:r>
              <a:rPr lang="en-US" dirty="0">
                <a:sym typeface="Wingdings" pitchFamily="2" charset="2"/>
              </a:rPr>
              <a:t></a:t>
            </a:r>
            <a:endParaRPr lang="en-US" dirty="0"/>
          </a:p>
          <a:p>
            <a:r>
              <a:rPr lang="en-US" dirty="0"/>
              <a:t>Samples:  counts how many training instances it applies to.</a:t>
            </a:r>
          </a:p>
          <a:p>
            <a:r>
              <a:rPr lang="en-US" dirty="0"/>
              <a:t>Value: tells you how many training instances of each class this node applies to</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F5002738-77C0-9142-B069-7D800F742C9A}"/>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DC9CC23F-08A7-D143-BE27-DB69DD781B4F}"/>
              </a:ext>
            </a:extLst>
          </p:cNvPr>
          <p:cNvSpPr>
            <a:spLocks noGrp="1"/>
          </p:cNvSpPr>
          <p:nvPr>
            <p:ph type="ftr" sz="quarter" idx="11"/>
          </p:nvPr>
        </p:nvSpPr>
        <p:spPr/>
        <p:txBody>
          <a:bodyPr/>
          <a:lstStyle/>
          <a:p>
            <a:r>
              <a:rPr lang="en-US" dirty="0"/>
              <a:t>Dr. Malak Abdullah</a:t>
            </a:r>
          </a:p>
        </p:txBody>
      </p:sp>
      <p:sp>
        <p:nvSpPr>
          <p:cNvPr id="6" name="Slide Number Placeholder 5">
            <a:extLst>
              <a:ext uri="{FF2B5EF4-FFF2-40B4-BE49-F238E27FC236}">
                <a16:creationId xmlns:a16="http://schemas.microsoft.com/office/drawing/2014/main" id="{D72D0D0B-CDC7-204F-879F-64A12DA95F89}"/>
              </a:ext>
            </a:extLst>
          </p:cNvPr>
          <p:cNvSpPr>
            <a:spLocks noGrp="1"/>
          </p:cNvSpPr>
          <p:nvPr>
            <p:ph type="sldNum" sz="quarter" idx="12"/>
          </p:nvPr>
        </p:nvSpPr>
        <p:spPr/>
        <p:txBody>
          <a:bodyPr/>
          <a:lstStyle/>
          <a:p>
            <a:fld id="{D8C2E80E-A818-EA4B-839C-9030708D7285}" type="slidenum">
              <a:rPr lang="en-US" smtClean="0"/>
              <a:t>22</a:t>
            </a:fld>
            <a:endParaRPr lang="en-US" dirty="0"/>
          </a:p>
        </p:txBody>
      </p:sp>
      <p:pic>
        <p:nvPicPr>
          <p:cNvPr id="7" name="Picture 6">
            <a:extLst>
              <a:ext uri="{FF2B5EF4-FFF2-40B4-BE49-F238E27FC236}">
                <a16:creationId xmlns:a16="http://schemas.microsoft.com/office/drawing/2014/main" id="{1C3FC23D-607C-B14B-AAE0-55C80B9A3D44}"/>
              </a:ext>
            </a:extLst>
          </p:cNvPr>
          <p:cNvPicPr>
            <a:picLocks noChangeAspect="1"/>
          </p:cNvPicPr>
          <p:nvPr/>
        </p:nvPicPr>
        <p:blipFill>
          <a:blip r:embed="rId2"/>
          <a:stretch>
            <a:fillRect/>
          </a:stretch>
        </p:blipFill>
        <p:spPr>
          <a:xfrm>
            <a:off x="6260123" y="173981"/>
            <a:ext cx="5972803" cy="4847492"/>
          </a:xfrm>
          <a:prstGeom prst="rect">
            <a:avLst/>
          </a:prstGeom>
        </p:spPr>
      </p:pic>
      <p:cxnSp>
        <p:nvCxnSpPr>
          <p:cNvPr id="9" name="Straight Arrow Connector 8">
            <a:extLst>
              <a:ext uri="{FF2B5EF4-FFF2-40B4-BE49-F238E27FC236}">
                <a16:creationId xmlns:a16="http://schemas.microsoft.com/office/drawing/2014/main" id="{631E2CF8-CD72-444E-B299-1A00B6A8F057}"/>
              </a:ext>
            </a:extLst>
          </p:cNvPr>
          <p:cNvCxnSpPr>
            <a:cxnSpLocks/>
          </p:cNvCxnSpPr>
          <p:nvPr/>
        </p:nvCxnSpPr>
        <p:spPr>
          <a:xfrm flipH="1" flipV="1">
            <a:off x="6677230" y="3931299"/>
            <a:ext cx="1477108" cy="6096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3EDF086-25C7-C143-900A-038CC5398B1A}"/>
              </a:ext>
            </a:extLst>
          </p:cNvPr>
          <p:cNvPicPr>
            <a:picLocks noChangeAspect="1"/>
          </p:cNvPicPr>
          <p:nvPr/>
        </p:nvPicPr>
        <p:blipFill>
          <a:blip r:embed="rId3"/>
          <a:stretch>
            <a:fillRect/>
          </a:stretch>
        </p:blipFill>
        <p:spPr>
          <a:xfrm>
            <a:off x="3381374" y="2460785"/>
            <a:ext cx="1539510" cy="581353"/>
          </a:xfrm>
          <a:prstGeom prst="rect">
            <a:avLst/>
          </a:prstGeom>
        </p:spPr>
      </p:pic>
      <p:sp>
        <p:nvSpPr>
          <p:cNvPr id="13" name="Rectangle 12">
            <a:extLst>
              <a:ext uri="{FF2B5EF4-FFF2-40B4-BE49-F238E27FC236}">
                <a16:creationId xmlns:a16="http://schemas.microsoft.com/office/drawing/2014/main" id="{293FAE2C-3E2F-7A4F-8BA5-D11F429DD098}"/>
              </a:ext>
            </a:extLst>
          </p:cNvPr>
          <p:cNvSpPr/>
          <p:nvPr/>
        </p:nvSpPr>
        <p:spPr>
          <a:xfrm>
            <a:off x="314325" y="4918142"/>
            <a:ext cx="7101459" cy="369332"/>
          </a:xfrm>
          <a:prstGeom prst="rect">
            <a:avLst/>
          </a:prstGeom>
        </p:spPr>
        <p:txBody>
          <a:bodyPr wrap="square">
            <a:spAutoFit/>
          </a:bodyPr>
          <a:lstStyle/>
          <a:p>
            <a:r>
              <a:rPr lang="en-US" dirty="0">
                <a:latin typeface="Times" pitchFamily="2" charset="0"/>
              </a:rPr>
              <a:t>The probability of a flower whose petals are 5 cm long and 1.5 cm wide</a:t>
            </a:r>
            <a:endParaRPr lang="en-US" dirty="0">
              <a:effectLst/>
              <a:latin typeface="Times" pitchFamily="2" charset="0"/>
            </a:endParaRPr>
          </a:p>
        </p:txBody>
      </p:sp>
      <p:sp>
        <p:nvSpPr>
          <p:cNvPr id="14" name="Rectangle 13">
            <a:extLst>
              <a:ext uri="{FF2B5EF4-FFF2-40B4-BE49-F238E27FC236}">
                <a16:creationId xmlns:a16="http://schemas.microsoft.com/office/drawing/2014/main" id="{301B62CE-CB3E-7D4B-B6B7-9995B62953F0}"/>
              </a:ext>
            </a:extLst>
          </p:cNvPr>
          <p:cNvSpPr/>
          <p:nvPr/>
        </p:nvSpPr>
        <p:spPr>
          <a:xfrm>
            <a:off x="306631" y="5533291"/>
            <a:ext cx="11644577" cy="369332"/>
          </a:xfrm>
          <a:prstGeom prst="rect">
            <a:avLst/>
          </a:prstGeom>
        </p:spPr>
        <p:txBody>
          <a:bodyPr wrap="square">
            <a:spAutoFit/>
          </a:bodyPr>
          <a:lstStyle/>
          <a:p>
            <a:r>
              <a:rPr lang="en-US" dirty="0">
                <a:latin typeface="Times" pitchFamily="2" charset="0"/>
              </a:rPr>
              <a:t>0% for Iris-</a:t>
            </a:r>
            <a:r>
              <a:rPr lang="en-US" dirty="0" err="1">
                <a:latin typeface="Times" pitchFamily="2" charset="0"/>
              </a:rPr>
              <a:t>Setosa</a:t>
            </a:r>
            <a:r>
              <a:rPr lang="en-US" dirty="0">
                <a:latin typeface="Times" pitchFamily="2" charset="0"/>
              </a:rPr>
              <a:t> (0/54), 90.7% for Iris-Versicolor (49/54), and 9.3% for Iris-Virginica (5/54) = Iris-Versicolor (class 1)</a:t>
            </a:r>
          </a:p>
        </p:txBody>
      </p:sp>
      <p:sp>
        <p:nvSpPr>
          <p:cNvPr id="15" name="Rectangle 14">
            <a:extLst>
              <a:ext uri="{FF2B5EF4-FFF2-40B4-BE49-F238E27FC236}">
                <a16:creationId xmlns:a16="http://schemas.microsoft.com/office/drawing/2014/main" id="{3D732E4A-4059-E948-A295-611EE2F9687D}"/>
              </a:ext>
            </a:extLst>
          </p:cNvPr>
          <p:cNvSpPr/>
          <p:nvPr/>
        </p:nvSpPr>
        <p:spPr>
          <a:xfrm>
            <a:off x="4169447" y="5938365"/>
            <a:ext cx="184731" cy="369332"/>
          </a:xfrm>
          <a:prstGeom prst="rect">
            <a:avLst/>
          </a:prstGeom>
        </p:spPr>
        <p:txBody>
          <a:bodyPr wrap="none">
            <a:spAutoFit/>
          </a:bodyPr>
          <a:lstStyle/>
          <a:p>
            <a:endParaRPr lang="en-US" dirty="0">
              <a:effectLst/>
              <a:latin typeface="Times" pitchFamily="2" charset="0"/>
            </a:endParaRPr>
          </a:p>
        </p:txBody>
      </p:sp>
    </p:spTree>
    <p:extLst>
      <p:ext uri="{BB962C8B-B14F-4D97-AF65-F5344CB8AC3E}">
        <p14:creationId xmlns:p14="http://schemas.microsoft.com/office/powerpoint/2010/main" val="164488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3A25-A84F-4B42-9EDF-B98189C8743E}"/>
              </a:ext>
            </a:extLst>
          </p:cNvPr>
          <p:cNvSpPr>
            <a:spLocks noGrp="1"/>
          </p:cNvSpPr>
          <p:nvPr>
            <p:ph type="title"/>
          </p:nvPr>
        </p:nvSpPr>
        <p:spPr/>
        <p:txBody>
          <a:bodyPr/>
          <a:lstStyle/>
          <a:p>
            <a:r>
              <a:rPr lang="en-US" dirty="0"/>
              <a:t>Visualize the tree</a:t>
            </a:r>
          </a:p>
        </p:txBody>
      </p:sp>
      <p:sp>
        <p:nvSpPr>
          <p:cNvPr id="3" name="Content Placeholder 2">
            <a:extLst>
              <a:ext uri="{FF2B5EF4-FFF2-40B4-BE49-F238E27FC236}">
                <a16:creationId xmlns:a16="http://schemas.microsoft.com/office/drawing/2014/main" id="{6BADFBC9-8B04-2048-AA8F-A3CB773C598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72DD33-6D2A-A540-A613-18EBD8683735}"/>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BC6D880A-0642-A34A-9F6E-447BBEBF98B4}"/>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8AA4D3EB-1915-1046-8463-803EDAB79C4B}"/>
              </a:ext>
            </a:extLst>
          </p:cNvPr>
          <p:cNvSpPr>
            <a:spLocks noGrp="1"/>
          </p:cNvSpPr>
          <p:nvPr>
            <p:ph type="sldNum" sz="quarter" idx="12"/>
          </p:nvPr>
        </p:nvSpPr>
        <p:spPr/>
        <p:txBody>
          <a:bodyPr/>
          <a:lstStyle/>
          <a:p>
            <a:fld id="{D8C2E80E-A818-EA4B-839C-9030708D7285}" type="slidenum">
              <a:rPr lang="en-US" smtClean="0"/>
              <a:t>23</a:t>
            </a:fld>
            <a:endParaRPr lang="en-US" dirty="0"/>
          </a:p>
        </p:txBody>
      </p:sp>
      <p:pic>
        <p:nvPicPr>
          <p:cNvPr id="7" name="Picture 6">
            <a:extLst>
              <a:ext uri="{FF2B5EF4-FFF2-40B4-BE49-F238E27FC236}">
                <a16:creationId xmlns:a16="http://schemas.microsoft.com/office/drawing/2014/main" id="{93654599-F102-F44E-8327-FB5C87DB72E5}"/>
              </a:ext>
            </a:extLst>
          </p:cNvPr>
          <p:cNvPicPr>
            <a:picLocks noChangeAspect="1"/>
          </p:cNvPicPr>
          <p:nvPr/>
        </p:nvPicPr>
        <p:blipFill>
          <a:blip r:embed="rId3"/>
          <a:stretch>
            <a:fillRect/>
          </a:stretch>
        </p:blipFill>
        <p:spPr>
          <a:xfrm>
            <a:off x="109391" y="1181879"/>
            <a:ext cx="9334412" cy="5036092"/>
          </a:xfrm>
          <a:prstGeom prst="rect">
            <a:avLst/>
          </a:prstGeom>
        </p:spPr>
      </p:pic>
      <p:pic>
        <p:nvPicPr>
          <p:cNvPr id="8" name="Picture 7">
            <a:extLst>
              <a:ext uri="{FF2B5EF4-FFF2-40B4-BE49-F238E27FC236}">
                <a16:creationId xmlns:a16="http://schemas.microsoft.com/office/drawing/2014/main" id="{3658E74D-871A-7D4E-8710-321F233DDB61}"/>
              </a:ext>
            </a:extLst>
          </p:cNvPr>
          <p:cNvPicPr>
            <a:picLocks noChangeAspect="1"/>
          </p:cNvPicPr>
          <p:nvPr/>
        </p:nvPicPr>
        <p:blipFill>
          <a:blip r:embed="rId4"/>
          <a:stretch>
            <a:fillRect/>
          </a:stretch>
        </p:blipFill>
        <p:spPr>
          <a:xfrm>
            <a:off x="7717416" y="1743075"/>
            <a:ext cx="3520560" cy="2857266"/>
          </a:xfrm>
          <a:prstGeom prst="rect">
            <a:avLst/>
          </a:prstGeom>
        </p:spPr>
      </p:pic>
    </p:spTree>
    <p:extLst>
      <p:ext uri="{BB962C8B-B14F-4D97-AF65-F5344CB8AC3E}">
        <p14:creationId xmlns:p14="http://schemas.microsoft.com/office/powerpoint/2010/main" val="2624910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B20-9101-944C-9F9D-0E94959D49DE}"/>
              </a:ext>
            </a:extLst>
          </p:cNvPr>
          <p:cNvSpPr>
            <a:spLocks noGrp="1"/>
          </p:cNvSpPr>
          <p:nvPr>
            <p:ph type="title"/>
          </p:nvPr>
        </p:nvSpPr>
        <p:spPr/>
        <p:txBody>
          <a:bodyPr>
            <a:normAutofit fontScale="90000"/>
          </a:bodyPr>
          <a:lstStyle/>
          <a:p>
            <a:r>
              <a:rPr lang="en-US" dirty="0"/>
              <a:t>the CART (Classification and Regression Trees)</a:t>
            </a:r>
          </a:p>
        </p:txBody>
      </p:sp>
      <p:sp>
        <p:nvSpPr>
          <p:cNvPr id="4" name="Date Placeholder 3">
            <a:extLst>
              <a:ext uri="{FF2B5EF4-FFF2-40B4-BE49-F238E27FC236}">
                <a16:creationId xmlns:a16="http://schemas.microsoft.com/office/drawing/2014/main" id="{E16E8266-0F11-AF4B-9525-C8C6E1FDA8D5}"/>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1A20C82D-9E33-064C-8637-8033FFFAE1AF}"/>
              </a:ext>
            </a:extLst>
          </p:cNvPr>
          <p:cNvSpPr>
            <a:spLocks noGrp="1"/>
          </p:cNvSpPr>
          <p:nvPr>
            <p:ph type="sldNum" sz="quarter" idx="12"/>
          </p:nvPr>
        </p:nvSpPr>
        <p:spPr/>
        <p:txBody>
          <a:bodyPr/>
          <a:lstStyle/>
          <a:p>
            <a:fld id="{D8C2E80E-A818-EA4B-839C-9030708D7285}" type="slidenum">
              <a:rPr lang="en-US" smtClean="0"/>
              <a:t>24</a:t>
            </a:fld>
            <a:endParaRPr lang="en-US" dirty="0"/>
          </a:p>
        </p:txBody>
      </p:sp>
      <p:sp>
        <p:nvSpPr>
          <p:cNvPr id="7" name="Content Placeholder 6">
            <a:extLst>
              <a:ext uri="{FF2B5EF4-FFF2-40B4-BE49-F238E27FC236}">
                <a16:creationId xmlns:a16="http://schemas.microsoft.com/office/drawing/2014/main" id="{DCA92500-77C2-5445-A899-15B0003C3013}"/>
              </a:ext>
            </a:extLst>
          </p:cNvPr>
          <p:cNvSpPr>
            <a:spLocks noGrp="1"/>
          </p:cNvSpPr>
          <p:nvPr>
            <p:ph idx="1"/>
          </p:nvPr>
        </p:nvSpPr>
        <p:spPr/>
        <p:txBody>
          <a:bodyPr>
            <a:normAutofit fontScale="92500" lnSpcReduction="10000"/>
          </a:bodyPr>
          <a:lstStyle/>
          <a:p>
            <a:r>
              <a:rPr lang="en-US" dirty="0"/>
              <a:t>A decision tree is a binary tree, so we need to make sure that there are no more than two splits per node.</a:t>
            </a:r>
          </a:p>
          <a:p>
            <a:r>
              <a:rPr lang="en-US" dirty="0"/>
              <a:t>We want to make splits so that we have many examples of </a:t>
            </a:r>
            <a:r>
              <a:rPr lang="en-US" b="1" dirty="0"/>
              <a:t>only one particular class</a:t>
            </a:r>
            <a:r>
              <a:rPr lang="en-US" dirty="0"/>
              <a:t> and few examples of the other.</a:t>
            </a:r>
          </a:p>
          <a:p>
            <a:r>
              <a:rPr lang="en-US" dirty="0"/>
              <a:t>In other words, we want the split that decreases the </a:t>
            </a:r>
            <a:r>
              <a:rPr lang="en-US" b="1" dirty="0"/>
              <a:t>entropy</a:t>
            </a:r>
            <a:r>
              <a:rPr lang="en-US" dirty="0"/>
              <a:t>. High entropy means that we have a mix of different classes; low entropy means that we have (to a great degree) one class.</a:t>
            </a:r>
          </a:p>
          <a:p>
            <a:r>
              <a:rPr lang="en-US" dirty="0"/>
              <a:t>Ideally, we want our nodes to have no entropy, i.e., all examples at this node are definitely of one class. </a:t>
            </a:r>
          </a:p>
          <a:p>
            <a:r>
              <a:rPr lang="en-US" dirty="0"/>
              <a:t> Gini impurity and entropy mean the same thing: </a:t>
            </a:r>
            <a:r>
              <a:rPr lang="en-US" dirty="0">
                <a:solidFill>
                  <a:srgbClr val="FF0000"/>
                </a:solidFill>
              </a:rPr>
              <a:t>we want lower Gini impurity</a:t>
            </a:r>
            <a:r>
              <a:rPr lang="en-US" dirty="0"/>
              <a:t>. </a:t>
            </a:r>
          </a:p>
          <a:p>
            <a:r>
              <a:rPr lang="en-US" dirty="0"/>
              <a:t>Gini Impurity or Entropy</a:t>
            </a:r>
            <a:r>
              <a:rPr lang="en-US" dirty="0">
                <a:solidFill>
                  <a:srgbClr val="FF0000"/>
                </a:solidFill>
              </a:rPr>
              <a:t>?    By default it is Gini (</a:t>
            </a:r>
            <a:r>
              <a:rPr lang="en-US" dirty="0" err="1">
                <a:solidFill>
                  <a:srgbClr val="FF0000"/>
                </a:solidFill>
              </a:rPr>
              <a:t>scikit</a:t>
            </a:r>
            <a:r>
              <a:rPr lang="en-US" dirty="0">
                <a:solidFill>
                  <a:srgbClr val="FF0000"/>
                </a:solidFill>
              </a:rPr>
              <a:t> learn)</a:t>
            </a:r>
          </a:p>
          <a:p>
            <a:r>
              <a:rPr lang="en-US" dirty="0"/>
              <a:t>The truth is, most of the time it does not make a big difference: they lead to similar trees. Gini impurity is slightly faster to compute, so it is a good default.</a:t>
            </a:r>
          </a:p>
          <a:p>
            <a:r>
              <a:rPr lang="en-US" dirty="0"/>
              <a:t>Entropy tends to produce slightly more balanced trees.</a:t>
            </a:r>
          </a:p>
          <a:p>
            <a:endParaRPr lang="en-US" dirty="0"/>
          </a:p>
        </p:txBody>
      </p:sp>
      <p:sp>
        <p:nvSpPr>
          <p:cNvPr id="3" name="Footer Placeholder 2">
            <a:extLst>
              <a:ext uri="{FF2B5EF4-FFF2-40B4-BE49-F238E27FC236}">
                <a16:creationId xmlns:a16="http://schemas.microsoft.com/office/drawing/2014/main" id="{C12ABB69-204C-FA48-8048-B6F3A39D6FF9}"/>
              </a:ext>
            </a:extLst>
          </p:cNvPr>
          <p:cNvSpPr>
            <a:spLocks noGrp="1"/>
          </p:cNvSpPr>
          <p:nvPr>
            <p:ph type="ftr" sz="quarter" idx="11"/>
          </p:nvPr>
        </p:nvSpPr>
        <p:spPr/>
        <p:txBody>
          <a:bodyPr/>
          <a:lstStyle/>
          <a:p>
            <a:r>
              <a:rPr lang="en-US"/>
              <a:t>Dr. Malak Abdullah</a:t>
            </a:r>
            <a:endParaRPr lang="en-US" dirty="0"/>
          </a:p>
        </p:txBody>
      </p:sp>
      <p:sp>
        <p:nvSpPr>
          <p:cNvPr id="8" name="Rectangle 7">
            <a:extLst>
              <a:ext uri="{FF2B5EF4-FFF2-40B4-BE49-F238E27FC236}">
                <a16:creationId xmlns:a16="http://schemas.microsoft.com/office/drawing/2014/main" id="{806FCDCB-86F2-164E-B523-98A3E622ED17}"/>
              </a:ext>
            </a:extLst>
          </p:cNvPr>
          <p:cNvSpPr/>
          <p:nvPr/>
        </p:nvSpPr>
        <p:spPr>
          <a:xfrm>
            <a:off x="1160585" y="6018311"/>
            <a:ext cx="8675077" cy="307777"/>
          </a:xfrm>
          <a:prstGeom prst="rect">
            <a:avLst/>
          </a:prstGeom>
        </p:spPr>
        <p:txBody>
          <a:bodyPr wrap="square">
            <a:spAutoFit/>
          </a:bodyPr>
          <a:lstStyle/>
          <a:p>
            <a:r>
              <a:rPr lang="en-US" sz="1400" dirty="0" err="1">
                <a:solidFill>
                  <a:srgbClr val="002D7A"/>
                </a:solidFill>
                <a:latin typeface="inherit"/>
              </a:rPr>
              <a:t>clf</a:t>
            </a:r>
            <a:r>
              <a:rPr lang="en-US" sz="1400" dirty="0">
                <a:solidFill>
                  <a:srgbClr val="006FE0"/>
                </a:solidFill>
                <a:latin typeface="inherit"/>
              </a:rPr>
              <a:t> = </a:t>
            </a:r>
            <a:r>
              <a:rPr lang="en-US" sz="1400" dirty="0" err="1">
                <a:solidFill>
                  <a:srgbClr val="004ED0"/>
                </a:solidFill>
                <a:latin typeface="inherit"/>
              </a:rPr>
              <a:t>DecisionTreeClassifier</a:t>
            </a:r>
            <a:r>
              <a:rPr lang="en-US" sz="1400" dirty="0">
                <a:solidFill>
                  <a:srgbClr val="333333"/>
                </a:solidFill>
                <a:latin typeface="inherit"/>
              </a:rPr>
              <a:t>(</a:t>
            </a:r>
            <a:r>
              <a:rPr lang="en-US" sz="1400" dirty="0">
                <a:solidFill>
                  <a:srgbClr val="002D7A"/>
                </a:solidFill>
                <a:latin typeface="inherit"/>
              </a:rPr>
              <a:t>criterion</a:t>
            </a:r>
            <a:r>
              <a:rPr lang="en-US" sz="1400" dirty="0">
                <a:solidFill>
                  <a:srgbClr val="006FE0"/>
                </a:solidFill>
                <a:latin typeface="inherit"/>
              </a:rPr>
              <a:t> = </a:t>
            </a:r>
            <a:r>
              <a:rPr lang="en-US" sz="1400" dirty="0">
                <a:solidFill>
                  <a:srgbClr val="008000"/>
                </a:solidFill>
                <a:latin typeface="inherit"/>
              </a:rPr>
              <a:t>"</a:t>
            </a:r>
            <a:r>
              <a:rPr lang="en-US" sz="1400" dirty="0" err="1">
                <a:solidFill>
                  <a:srgbClr val="008000"/>
                </a:solidFill>
                <a:latin typeface="inherit"/>
              </a:rPr>
              <a:t>gini</a:t>
            </a:r>
            <a:r>
              <a:rPr lang="en-US" sz="1400" dirty="0">
                <a:solidFill>
                  <a:srgbClr val="008000"/>
                </a:solidFill>
                <a:latin typeface="inherit"/>
              </a:rPr>
              <a:t>"</a:t>
            </a:r>
            <a:r>
              <a:rPr lang="en-US" sz="1400" dirty="0">
                <a:solidFill>
                  <a:srgbClr val="333333"/>
                </a:solidFill>
                <a:latin typeface="inherit"/>
              </a:rPr>
              <a:t>,</a:t>
            </a:r>
            <a:r>
              <a:rPr lang="en-US" sz="1400" dirty="0">
                <a:solidFill>
                  <a:srgbClr val="006FE0"/>
                </a:solidFill>
                <a:latin typeface="inherit"/>
              </a:rPr>
              <a:t> </a:t>
            </a:r>
            <a:r>
              <a:rPr lang="en-US" sz="1400" dirty="0" err="1">
                <a:solidFill>
                  <a:srgbClr val="002D7A"/>
                </a:solidFill>
                <a:latin typeface="inherit"/>
              </a:rPr>
              <a:t>random_state</a:t>
            </a:r>
            <a:r>
              <a:rPr lang="en-US" sz="1400" dirty="0">
                <a:solidFill>
                  <a:srgbClr val="006FE0"/>
                </a:solidFill>
                <a:latin typeface="inherit"/>
              </a:rPr>
              <a:t> = </a:t>
            </a:r>
            <a:r>
              <a:rPr lang="en-US" sz="1400" dirty="0">
                <a:solidFill>
                  <a:srgbClr val="CE0000"/>
                </a:solidFill>
                <a:latin typeface="inherit"/>
              </a:rPr>
              <a:t>100</a:t>
            </a:r>
            <a:r>
              <a:rPr lang="en-US" sz="1400" dirty="0">
                <a:solidFill>
                  <a:srgbClr val="333333"/>
                </a:solidFill>
                <a:latin typeface="inherit"/>
              </a:rPr>
              <a:t>,</a:t>
            </a:r>
            <a:r>
              <a:rPr lang="en-US" sz="1400" dirty="0">
                <a:solidFill>
                  <a:srgbClr val="000000"/>
                </a:solidFill>
                <a:latin typeface="Monaco" pitchFamily="2" charset="77"/>
              </a:rPr>
              <a:t> </a:t>
            </a:r>
            <a:r>
              <a:rPr lang="en-US" sz="1400" dirty="0">
                <a:solidFill>
                  <a:srgbClr val="006FE0"/>
                </a:solidFill>
                <a:latin typeface="inherit"/>
              </a:rPr>
              <a:t> </a:t>
            </a:r>
            <a:r>
              <a:rPr lang="en-US" sz="1400" dirty="0" err="1">
                <a:solidFill>
                  <a:srgbClr val="002D7A"/>
                </a:solidFill>
                <a:latin typeface="inherit"/>
              </a:rPr>
              <a:t>max_depth</a:t>
            </a:r>
            <a:r>
              <a:rPr lang="en-US" sz="1400" dirty="0">
                <a:solidFill>
                  <a:srgbClr val="006FE0"/>
                </a:solidFill>
                <a:latin typeface="inherit"/>
              </a:rPr>
              <a:t>=</a:t>
            </a:r>
            <a:r>
              <a:rPr lang="en-US" sz="1400" dirty="0">
                <a:solidFill>
                  <a:srgbClr val="CE0000"/>
                </a:solidFill>
                <a:latin typeface="inherit"/>
              </a:rPr>
              <a:t>3</a:t>
            </a:r>
            <a:r>
              <a:rPr lang="en-US" sz="1400" dirty="0">
                <a:solidFill>
                  <a:srgbClr val="333333"/>
                </a:solidFill>
                <a:latin typeface="inherit"/>
              </a:rPr>
              <a:t>,</a:t>
            </a:r>
            <a:r>
              <a:rPr lang="en-US" sz="1400" dirty="0">
                <a:solidFill>
                  <a:srgbClr val="006FE0"/>
                </a:solidFill>
                <a:latin typeface="inherit"/>
              </a:rPr>
              <a:t> </a:t>
            </a:r>
            <a:r>
              <a:rPr lang="en-US" sz="1400" dirty="0" err="1">
                <a:solidFill>
                  <a:srgbClr val="002D7A"/>
                </a:solidFill>
                <a:latin typeface="inherit"/>
              </a:rPr>
              <a:t>min_samples_leaf</a:t>
            </a:r>
            <a:r>
              <a:rPr lang="en-US" sz="1400" dirty="0">
                <a:solidFill>
                  <a:srgbClr val="006FE0"/>
                </a:solidFill>
                <a:latin typeface="inherit"/>
              </a:rPr>
              <a:t>=</a:t>
            </a:r>
            <a:r>
              <a:rPr lang="en-US" sz="1400" dirty="0">
                <a:solidFill>
                  <a:srgbClr val="CE0000"/>
                </a:solidFill>
                <a:latin typeface="inherit"/>
              </a:rPr>
              <a:t>5</a:t>
            </a:r>
            <a:r>
              <a:rPr lang="en-US" sz="1400" dirty="0">
                <a:solidFill>
                  <a:srgbClr val="333333"/>
                </a:solidFill>
                <a:latin typeface="inherit"/>
              </a:rPr>
              <a:t>)</a:t>
            </a:r>
            <a:endParaRPr lang="en-US" sz="1400" b="0" i="0" u="none" strike="noStrike" dirty="0">
              <a:solidFill>
                <a:srgbClr val="000000"/>
              </a:solidFill>
              <a:effectLst/>
              <a:latin typeface="Monaco" pitchFamily="2" charset="77"/>
            </a:endParaRPr>
          </a:p>
        </p:txBody>
      </p:sp>
    </p:spTree>
    <p:extLst>
      <p:ext uri="{BB962C8B-B14F-4D97-AF65-F5344CB8AC3E}">
        <p14:creationId xmlns:p14="http://schemas.microsoft.com/office/powerpoint/2010/main" val="366076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86AA-3876-784B-A8E5-149B5345D772}"/>
              </a:ext>
            </a:extLst>
          </p:cNvPr>
          <p:cNvSpPr>
            <a:spLocks noGrp="1"/>
          </p:cNvSpPr>
          <p:nvPr>
            <p:ph type="title"/>
          </p:nvPr>
        </p:nvSpPr>
        <p:spPr/>
        <p:txBody>
          <a:bodyPr/>
          <a:lstStyle/>
          <a:p>
            <a:r>
              <a:rPr lang="en-US" dirty="0"/>
              <a:t>Gini and Entropy</a:t>
            </a:r>
          </a:p>
        </p:txBody>
      </p:sp>
      <p:sp>
        <p:nvSpPr>
          <p:cNvPr id="3" name="Content Placeholder 2">
            <a:extLst>
              <a:ext uri="{FF2B5EF4-FFF2-40B4-BE49-F238E27FC236}">
                <a16:creationId xmlns:a16="http://schemas.microsoft.com/office/drawing/2014/main" id="{CA149D52-8DDB-7F4F-9466-17FF9B39A423}"/>
              </a:ext>
            </a:extLst>
          </p:cNvPr>
          <p:cNvSpPr>
            <a:spLocks noGrp="1"/>
          </p:cNvSpPr>
          <p:nvPr>
            <p:ph idx="1"/>
          </p:nvPr>
        </p:nvSpPr>
        <p:spPr>
          <a:xfrm>
            <a:off x="314326" y="1743075"/>
            <a:ext cx="5617552" cy="4429125"/>
          </a:xfrm>
        </p:spPr>
        <p:txBody>
          <a:bodyPr/>
          <a:lstStyle/>
          <a:p>
            <a:r>
              <a:rPr lang="en-US" dirty="0">
                <a:solidFill>
                  <a:srgbClr val="FF0000"/>
                </a:solidFill>
              </a:rPr>
              <a:t>Gini: </a:t>
            </a:r>
            <a:r>
              <a:rPr lang="en-US" dirty="0"/>
              <a:t>measures the impurity of a node </a:t>
            </a:r>
          </a:p>
          <a:p>
            <a:pPr lvl="1"/>
            <a:r>
              <a:rPr lang="en-US" dirty="0"/>
              <a:t>(</a:t>
            </a:r>
            <a:r>
              <a:rPr lang="en-US" dirty="0" err="1"/>
              <a:t>gini</a:t>
            </a:r>
            <a:r>
              <a:rPr lang="en-US" dirty="0"/>
              <a:t>=0) if all training instances it applies to belong to the same class</a:t>
            </a:r>
          </a:p>
          <a:p>
            <a:pPr lvl="1"/>
            <a:r>
              <a:rPr lang="en-US" dirty="0"/>
              <a:t>Gini= 0.168 = 1- (49/54)^2+(5/54)^2</a:t>
            </a:r>
          </a:p>
          <a:p>
            <a:pPr lvl="1"/>
            <a:r>
              <a:rPr lang="en-US" dirty="0"/>
              <a:t>The Gini equation </a:t>
            </a:r>
            <a:r>
              <a:rPr lang="en-US" dirty="0">
                <a:sym typeface="Wingdings" pitchFamily="2" charset="2"/>
              </a:rPr>
              <a:t></a:t>
            </a:r>
            <a:endParaRPr lang="en-US" dirty="0"/>
          </a:p>
          <a:p>
            <a:endParaRPr lang="en-US" dirty="0"/>
          </a:p>
          <a:p>
            <a:r>
              <a:rPr lang="en-US" dirty="0">
                <a:solidFill>
                  <a:srgbClr val="FF0000"/>
                </a:solidFill>
              </a:rPr>
              <a:t>Entropy: </a:t>
            </a:r>
            <a:r>
              <a:rPr lang="en-US" dirty="0"/>
              <a:t>it is frequently used as an impurity measure: a set’s entropy is zero when it contains instances of only one class.</a:t>
            </a:r>
          </a:p>
          <a:p>
            <a:pPr lvl="1"/>
            <a:endParaRPr lang="en-US" dirty="0"/>
          </a:p>
          <a:p>
            <a:pPr lvl="1"/>
            <a:endParaRPr lang="en-US" dirty="0"/>
          </a:p>
          <a:p>
            <a:pPr lvl="1"/>
            <a:r>
              <a:rPr lang="en-US" dirty="0"/>
              <a:t>Entropy equation </a:t>
            </a:r>
            <a:r>
              <a:rPr lang="en-US" dirty="0">
                <a:sym typeface="Wingdings" pitchFamily="2" charset="2"/>
              </a:rPr>
              <a:t> </a:t>
            </a:r>
            <a:endParaRPr lang="en-US" dirty="0"/>
          </a:p>
          <a:p>
            <a:endParaRPr lang="en-US" dirty="0"/>
          </a:p>
        </p:txBody>
      </p:sp>
      <p:sp>
        <p:nvSpPr>
          <p:cNvPr id="4" name="Date Placeholder 3">
            <a:extLst>
              <a:ext uri="{FF2B5EF4-FFF2-40B4-BE49-F238E27FC236}">
                <a16:creationId xmlns:a16="http://schemas.microsoft.com/office/drawing/2014/main" id="{F5002738-77C0-9142-B069-7D800F742C9A}"/>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DC9CC23F-08A7-D143-BE27-DB69DD781B4F}"/>
              </a:ext>
            </a:extLst>
          </p:cNvPr>
          <p:cNvSpPr>
            <a:spLocks noGrp="1"/>
          </p:cNvSpPr>
          <p:nvPr>
            <p:ph type="ftr" sz="quarter" idx="11"/>
          </p:nvPr>
        </p:nvSpPr>
        <p:spPr/>
        <p:txBody>
          <a:bodyPr/>
          <a:lstStyle/>
          <a:p>
            <a:r>
              <a:rPr lang="en-US" dirty="0"/>
              <a:t>Dr. Malak Abdullah</a:t>
            </a:r>
          </a:p>
        </p:txBody>
      </p:sp>
      <p:sp>
        <p:nvSpPr>
          <p:cNvPr id="6" name="Slide Number Placeholder 5">
            <a:extLst>
              <a:ext uri="{FF2B5EF4-FFF2-40B4-BE49-F238E27FC236}">
                <a16:creationId xmlns:a16="http://schemas.microsoft.com/office/drawing/2014/main" id="{D72D0D0B-CDC7-204F-879F-64A12DA95F89}"/>
              </a:ext>
            </a:extLst>
          </p:cNvPr>
          <p:cNvSpPr>
            <a:spLocks noGrp="1"/>
          </p:cNvSpPr>
          <p:nvPr>
            <p:ph type="sldNum" sz="quarter" idx="12"/>
          </p:nvPr>
        </p:nvSpPr>
        <p:spPr/>
        <p:txBody>
          <a:bodyPr/>
          <a:lstStyle/>
          <a:p>
            <a:fld id="{D8C2E80E-A818-EA4B-839C-9030708D7285}" type="slidenum">
              <a:rPr lang="en-US" smtClean="0"/>
              <a:t>25</a:t>
            </a:fld>
            <a:endParaRPr lang="en-US" dirty="0"/>
          </a:p>
        </p:txBody>
      </p:sp>
      <p:pic>
        <p:nvPicPr>
          <p:cNvPr id="7" name="Picture 6">
            <a:extLst>
              <a:ext uri="{FF2B5EF4-FFF2-40B4-BE49-F238E27FC236}">
                <a16:creationId xmlns:a16="http://schemas.microsoft.com/office/drawing/2014/main" id="{1C3FC23D-607C-B14B-AAE0-55C80B9A3D44}"/>
              </a:ext>
            </a:extLst>
          </p:cNvPr>
          <p:cNvPicPr>
            <a:picLocks noChangeAspect="1"/>
          </p:cNvPicPr>
          <p:nvPr/>
        </p:nvPicPr>
        <p:blipFill>
          <a:blip r:embed="rId2"/>
          <a:stretch>
            <a:fillRect/>
          </a:stretch>
        </p:blipFill>
        <p:spPr>
          <a:xfrm>
            <a:off x="5817108" y="220091"/>
            <a:ext cx="6134100" cy="4978400"/>
          </a:xfrm>
          <a:prstGeom prst="rect">
            <a:avLst/>
          </a:prstGeom>
        </p:spPr>
      </p:pic>
      <p:cxnSp>
        <p:nvCxnSpPr>
          <p:cNvPr id="9" name="Straight Arrow Connector 8">
            <a:extLst>
              <a:ext uri="{FF2B5EF4-FFF2-40B4-BE49-F238E27FC236}">
                <a16:creationId xmlns:a16="http://schemas.microsoft.com/office/drawing/2014/main" id="{631E2CF8-CD72-444E-B299-1A00B6A8F057}"/>
              </a:ext>
            </a:extLst>
          </p:cNvPr>
          <p:cNvCxnSpPr>
            <a:cxnSpLocks/>
          </p:cNvCxnSpPr>
          <p:nvPr/>
        </p:nvCxnSpPr>
        <p:spPr>
          <a:xfrm flipH="1" flipV="1">
            <a:off x="5931878" y="3957637"/>
            <a:ext cx="1840522" cy="626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3EDF086-25C7-C143-900A-038CC5398B1A}"/>
              </a:ext>
            </a:extLst>
          </p:cNvPr>
          <p:cNvPicPr>
            <a:picLocks noChangeAspect="1"/>
          </p:cNvPicPr>
          <p:nvPr/>
        </p:nvPicPr>
        <p:blipFill>
          <a:blip r:embed="rId3"/>
          <a:stretch>
            <a:fillRect/>
          </a:stretch>
        </p:blipFill>
        <p:spPr>
          <a:xfrm>
            <a:off x="3133443" y="3022533"/>
            <a:ext cx="1959628" cy="739999"/>
          </a:xfrm>
          <a:prstGeom prst="rect">
            <a:avLst/>
          </a:prstGeom>
        </p:spPr>
      </p:pic>
      <p:pic>
        <p:nvPicPr>
          <p:cNvPr id="8" name="Picture 7">
            <a:extLst>
              <a:ext uri="{FF2B5EF4-FFF2-40B4-BE49-F238E27FC236}">
                <a16:creationId xmlns:a16="http://schemas.microsoft.com/office/drawing/2014/main" id="{E5660537-74E0-C94D-B850-FF0B82B4F3E7}"/>
              </a:ext>
            </a:extLst>
          </p:cNvPr>
          <p:cNvPicPr>
            <a:picLocks noChangeAspect="1"/>
          </p:cNvPicPr>
          <p:nvPr/>
        </p:nvPicPr>
        <p:blipFill>
          <a:blip r:embed="rId4"/>
          <a:stretch>
            <a:fillRect/>
          </a:stretch>
        </p:blipFill>
        <p:spPr>
          <a:xfrm>
            <a:off x="1415907" y="4678276"/>
            <a:ext cx="3289595" cy="520215"/>
          </a:xfrm>
          <a:prstGeom prst="rect">
            <a:avLst/>
          </a:prstGeom>
        </p:spPr>
      </p:pic>
      <p:pic>
        <p:nvPicPr>
          <p:cNvPr id="10" name="Picture 9">
            <a:extLst>
              <a:ext uri="{FF2B5EF4-FFF2-40B4-BE49-F238E27FC236}">
                <a16:creationId xmlns:a16="http://schemas.microsoft.com/office/drawing/2014/main" id="{2AC48379-00D0-EC46-8C26-C712FF8BABD4}"/>
              </a:ext>
            </a:extLst>
          </p:cNvPr>
          <p:cNvPicPr>
            <a:picLocks noChangeAspect="1"/>
          </p:cNvPicPr>
          <p:nvPr/>
        </p:nvPicPr>
        <p:blipFill>
          <a:blip r:embed="rId5"/>
          <a:stretch>
            <a:fillRect/>
          </a:stretch>
        </p:blipFill>
        <p:spPr>
          <a:xfrm>
            <a:off x="3133443" y="5221795"/>
            <a:ext cx="2489200" cy="927100"/>
          </a:xfrm>
          <a:prstGeom prst="rect">
            <a:avLst/>
          </a:prstGeom>
        </p:spPr>
      </p:pic>
    </p:spTree>
    <p:extLst>
      <p:ext uri="{BB962C8B-B14F-4D97-AF65-F5344CB8AC3E}">
        <p14:creationId xmlns:p14="http://schemas.microsoft.com/office/powerpoint/2010/main" val="3504076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B20-9101-944C-9F9D-0E94959D49DE}"/>
              </a:ext>
            </a:extLst>
          </p:cNvPr>
          <p:cNvSpPr>
            <a:spLocks noGrp="1"/>
          </p:cNvSpPr>
          <p:nvPr>
            <p:ph type="title"/>
          </p:nvPr>
        </p:nvSpPr>
        <p:spPr/>
        <p:txBody>
          <a:bodyPr>
            <a:normAutofit fontScale="90000"/>
          </a:bodyPr>
          <a:lstStyle/>
          <a:p>
            <a:r>
              <a:rPr lang="en-US" dirty="0"/>
              <a:t>the CART (Classification and </a:t>
            </a:r>
            <a:r>
              <a:rPr lang="en-US" dirty="0">
                <a:solidFill>
                  <a:schemeClr val="tx1">
                    <a:lumMod val="95000"/>
                    <a:lumOff val="5000"/>
                  </a:schemeClr>
                </a:solidFill>
              </a:rPr>
              <a:t>Regression </a:t>
            </a:r>
            <a:r>
              <a:rPr lang="en-US" dirty="0"/>
              <a:t>Trees)</a:t>
            </a:r>
          </a:p>
        </p:txBody>
      </p:sp>
      <p:sp>
        <p:nvSpPr>
          <p:cNvPr id="4" name="Date Placeholder 3">
            <a:extLst>
              <a:ext uri="{FF2B5EF4-FFF2-40B4-BE49-F238E27FC236}">
                <a16:creationId xmlns:a16="http://schemas.microsoft.com/office/drawing/2014/main" id="{E16E8266-0F11-AF4B-9525-C8C6E1FDA8D5}"/>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1A20C82D-9E33-064C-8637-8033FFFAE1AF}"/>
              </a:ext>
            </a:extLst>
          </p:cNvPr>
          <p:cNvSpPr>
            <a:spLocks noGrp="1"/>
          </p:cNvSpPr>
          <p:nvPr>
            <p:ph type="sldNum" sz="quarter" idx="12"/>
          </p:nvPr>
        </p:nvSpPr>
        <p:spPr/>
        <p:txBody>
          <a:bodyPr/>
          <a:lstStyle/>
          <a:p>
            <a:fld id="{D8C2E80E-A818-EA4B-839C-9030708D7285}" type="slidenum">
              <a:rPr lang="en-US" smtClean="0"/>
              <a:t>26</a:t>
            </a:fld>
            <a:endParaRPr lang="en-US" dirty="0"/>
          </a:p>
        </p:txBody>
      </p:sp>
      <p:sp>
        <p:nvSpPr>
          <p:cNvPr id="7" name="Content Placeholder 6">
            <a:extLst>
              <a:ext uri="{FF2B5EF4-FFF2-40B4-BE49-F238E27FC236}">
                <a16:creationId xmlns:a16="http://schemas.microsoft.com/office/drawing/2014/main" id="{DCA92500-77C2-5445-A899-15B0003C3013}"/>
              </a:ext>
            </a:extLst>
          </p:cNvPr>
          <p:cNvSpPr>
            <a:spLocks noGrp="1"/>
          </p:cNvSpPr>
          <p:nvPr>
            <p:ph idx="1"/>
          </p:nvPr>
        </p:nvSpPr>
        <p:spPr>
          <a:xfrm>
            <a:off x="314325" y="1571625"/>
            <a:ext cx="11387137" cy="4600575"/>
          </a:xfrm>
        </p:spPr>
        <p:txBody>
          <a:bodyPr>
            <a:normAutofit lnSpcReduction="10000"/>
          </a:bodyPr>
          <a:lstStyle/>
          <a:p>
            <a:pPr marL="0" indent="0">
              <a:buNone/>
            </a:pPr>
            <a:r>
              <a:rPr lang="en-US" dirty="0">
                <a:solidFill>
                  <a:srgbClr val="FF0000"/>
                </a:solidFill>
              </a:rPr>
              <a:t>Continuous data : </a:t>
            </a:r>
            <a:r>
              <a:rPr lang="en-US" dirty="0">
                <a:solidFill>
                  <a:schemeClr val="tx1">
                    <a:lumMod val="95000"/>
                    <a:lumOff val="5000"/>
                  </a:schemeClr>
                </a:solidFill>
                <a:hlinkClick r:id="rId2"/>
              </a:rPr>
              <a:t>https://youtu.be/7VeUPuFGJHk?t=842</a:t>
            </a:r>
            <a:endParaRPr lang="en-US" dirty="0">
              <a:solidFill>
                <a:schemeClr val="tx1">
                  <a:lumMod val="95000"/>
                  <a:lumOff val="5000"/>
                </a:schemeClr>
              </a:solidFill>
            </a:endParaRPr>
          </a:p>
          <a:p>
            <a:pPr marL="0" indent="0">
              <a:buNone/>
            </a:pPr>
            <a:endParaRPr lang="en-US" dirty="0">
              <a:solidFill>
                <a:schemeClr val="tx1">
                  <a:lumMod val="95000"/>
                  <a:lumOff val="5000"/>
                </a:schemeClr>
              </a:solidFill>
            </a:endParaRPr>
          </a:p>
          <a:p>
            <a:r>
              <a:rPr lang="en-US" dirty="0"/>
              <a:t>First splits the training set in two subsets using a single feature k and a threshold </a:t>
            </a:r>
            <a:r>
              <a:rPr lang="en-US" dirty="0" err="1"/>
              <a:t>tk</a:t>
            </a:r>
            <a:r>
              <a:rPr lang="en-US" dirty="0"/>
              <a:t> (e.g., “petal length ≤ 2.45 cm”). </a:t>
            </a:r>
          </a:p>
          <a:p>
            <a:r>
              <a:rPr lang="en-US" dirty="0"/>
              <a:t>How does it choose k and </a:t>
            </a:r>
            <a:r>
              <a:rPr lang="en-US" dirty="0" err="1"/>
              <a:t>tk</a:t>
            </a:r>
            <a:r>
              <a:rPr lang="en-US" dirty="0"/>
              <a:t>?</a:t>
            </a:r>
          </a:p>
          <a:p>
            <a:r>
              <a:rPr lang="en-US" dirty="0"/>
              <a:t>It searches for the pair (k, </a:t>
            </a:r>
            <a:r>
              <a:rPr lang="en-US" dirty="0" err="1"/>
              <a:t>tk</a:t>
            </a:r>
            <a:r>
              <a:rPr lang="en-US" dirty="0"/>
              <a:t>) that produces the purest subsets (weighted by their size).</a:t>
            </a:r>
          </a:p>
          <a:p>
            <a:endParaRPr lang="en-US" dirty="0"/>
          </a:p>
          <a:p>
            <a:endParaRPr lang="en-US" dirty="0"/>
          </a:p>
          <a:p>
            <a:endParaRPr lang="en-US" dirty="0"/>
          </a:p>
          <a:p>
            <a:endParaRPr lang="en-US" dirty="0"/>
          </a:p>
          <a:p>
            <a:r>
              <a:rPr lang="en-US" dirty="0"/>
              <a:t>It stops recursing once it reaches the maximum depth (defined by the </a:t>
            </a:r>
            <a:r>
              <a:rPr lang="en-US" dirty="0" err="1"/>
              <a:t>max_depth</a:t>
            </a:r>
            <a:r>
              <a:rPr lang="en-US" dirty="0"/>
              <a:t> hyperparameter), or if it cannot find a split that will reduce impurity.</a:t>
            </a:r>
          </a:p>
        </p:txBody>
      </p:sp>
      <p:pic>
        <p:nvPicPr>
          <p:cNvPr id="3" name="Picture 2">
            <a:extLst>
              <a:ext uri="{FF2B5EF4-FFF2-40B4-BE49-F238E27FC236}">
                <a16:creationId xmlns:a16="http://schemas.microsoft.com/office/drawing/2014/main" id="{173ECCEA-8A1A-824F-A9DE-6D48F210C8FA}"/>
              </a:ext>
            </a:extLst>
          </p:cNvPr>
          <p:cNvPicPr>
            <a:picLocks noChangeAspect="1"/>
          </p:cNvPicPr>
          <p:nvPr/>
        </p:nvPicPr>
        <p:blipFill>
          <a:blip r:embed="rId3"/>
          <a:stretch>
            <a:fillRect/>
          </a:stretch>
        </p:blipFill>
        <p:spPr>
          <a:xfrm>
            <a:off x="3865054" y="3825112"/>
            <a:ext cx="5082186" cy="1461263"/>
          </a:xfrm>
          <a:prstGeom prst="rect">
            <a:avLst/>
          </a:prstGeom>
        </p:spPr>
      </p:pic>
      <p:sp>
        <p:nvSpPr>
          <p:cNvPr id="6" name="Footer Placeholder 5">
            <a:extLst>
              <a:ext uri="{FF2B5EF4-FFF2-40B4-BE49-F238E27FC236}">
                <a16:creationId xmlns:a16="http://schemas.microsoft.com/office/drawing/2014/main" id="{523E2010-1CC2-A149-A8D0-B2547EFBA5F3}"/>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1654884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3A80-A20C-3249-844B-AC6B996E2D1F}"/>
              </a:ext>
            </a:extLst>
          </p:cNvPr>
          <p:cNvSpPr>
            <a:spLocks noGrp="1"/>
          </p:cNvSpPr>
          <p:nvPr>
            <p:ph type="title"/>
          </p:nvPr>
        </p:nvSpPr>
        <p:spPr/>
        <p:txBody>
          <a:bodyPr/>
          <a:lstStyle/>
          <a:p>
            <a:r>
              <a:rPr lang="en-US" dirty="0"/>
              <a:t>CART is Greedy</a:t>
            </a:r>
          </a:p>
        </p:txBody>
      </p:sp>
      <p:sp>
        <p:nvSpPr>
          <p:cNvPr id="3" name="Content Placeholder 2">
            <a:extLst>
              <a:ext uri="{FF2B5EF4-FFF2-40B4-BE49-F238E27FC236}">
                <a16:creationId xmlns:a16="http://schemas.microsoft.com/office/drawing/2014/main" id="{B177FC88-613B-8046-96D6-C2825CA65FAE}"/>
              </a:ext>
            </a:extLst>
          </p:cNvPr>
          <p:cNvSpPr>
            <a:spLocks noGrp="1"/>
          </p:cNvSpPr>
          <p:nvPr>
            <p:ph idx="1"/>
          </p:nvPr>
        </p:nvSpPr>
        <p:spPr/>
        <p:txBody>
          <a:bodyPr/>
          <a:lstStyle/>
          <a:p>
            <a:r>
              <a:rPr lang="en-US" dirty="0"/>
              <a:t>As you can see, the CART algorithm is a greedy algorithm: it greedily searches for an optimum split at </a:t>
            </a:r>
            <a:r>
              <a:rPr lang="en-US" dirty="0">
                <a:solidFill>
                  <a:srgbClr val="FF0000"/>
                </a:solidFill>
              </a:rPr>
              <a:t>the top level</a:t>
            </a:r>
            <a:r>
              <a:rPr lang="en-US" dirty="0"/>
              <a:t>, then repeats the process at each level. </a:t>
            </a:r>
          </a:p>
          <a:p>
            <a:r>
              <a:rPr lang="en-US" dirty="0"/>
              <a:t>It does not check whether or not the split will lead to the lowest possible impurity several levels down. </a:t>
            </a:r>
          </a:p>
          <a:p>
            <a:r>
              <a:rPr lang="en-US" dirty="0"/>
              <a:t>A greedy algorithm often produces a reasonably good solution, but it is not guaranteed to be the optimal solution.</a:t>
            </a:r>
          </a:p>
          <a:p>
            <a:r>
              <a:rPr lang="en-US" dirty="0"/>
              <a:t>Unfortunately, finding the optimal tree is known to be an </a:t>
            </a:r>
            <a:r>
              <a:rPr lang="en-US" dirty="0">
                <a:solidFill>
                  <a:srgbClr val="FF0000"/>
                </a:solidFill>
              </a:rPr>
              <a:t>NP-Complete problem</a:t>
            </a:r>
          </a:p>
          <a:p>
            <a:r>
              <a:rPr lang="en-US" dirty="0"/>
              <a:t>We can prune nodes, starting from the leaves. We compute the increase in entropy/impurity at the parent if we were to prune two child nodes, and perform the pruning if that entropy/impurity increase is below some constant or threshold.</a:t>
            </a:r>
          </a:p>
          <a:p>
            <a:endParaRPr lang="en-US" dirty="0"/>
          </a:p>
          <a:p>
            <a:endParaRPr lang="en-US" dirty="0"/>
          </a:p>
        </p:txBody>
      </p:sp>
      <p:sp>
        <p:nvSpPr>
          <p:cNvPr id="4" name="Date Placeholder 3">
            <a:extLst>
              <a:ext uri="{FF2B5EF4-FFF2-40B4-BE49-F238E27FC236}">
                <a16:creationId xmlns:a16="http://schemas.microsoft.com/office/drawing/2014/main" id="{41D76F11-B62B-404F-9C77-3BEABF3EAE44}"/>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486C989B-C9A8-3740-8E7F-CF6AF0D85587}"/>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3F1440C9-F87F-894D-8D90-BECA457563F2}"/>
              </a:ext>
            </a:extLst>
          </p:cNvPr>
          <p:cNvSpPr>
            <a:spLocks noGrp="1"/>
          </p:cNvSpPr>
          <p:nvPr>
            <p:ph type="sldNum" sz="quarter" idx="12"/>
          </p:nvPr>
        </p:nvSpPr>
        <p:spPr/>
        <p:txBody>
          <a:bodyPr/>
          <a:lstStyle/>
          <a:p>
            <a:fld id="{D8C2E80E-A818-EA4B-839C-9030708D7285}" type="slidenum">
              <a:rPr lang="en-US" smtClean="0"/>
              <a:t>27</a:t>
            </a:fld>
            <a:endParaRPr lang="en-US" dirty="0"/>
          </a:p>
        </p:txBody>
      </p:sp>
    </p:spTree>
    <p:extLst>
      <p:ext uri="{BB962C8B-B14F-4D97-AF65-F5344CB8AC3E}">
        <p14:creationId xmlns:p14="http://schemas.microsoft.com/office/powerpoint/2010/main" val="347001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0AEF-C2AF-C14A-A078-3BA99D5489AE}"/>
              </a:ext>
            </a:extLst>
          </p:cNvPr>
          <p:cNvSpPr>
            <a:spLocks noGrp="1"/>
          </p:cNvSpPr>
          <p:nvPr>
            <p:ph type="title"/>
          </p:nvPr>
        </p:nvSpPr>
        <p:spPr/>
        <p:txBody>
          <a:bodyPr/>
          <a:lstStyle/>
          <a:p>
            <a:r>
              <a:rPr lang="en-US" dirty="0"/>
              <a:t>Prune</a:t>
            </a:r>
          </a:p>
        </p:txBody>
      </p:sp>
      <p:sp>
        <p:nvSpPr>
          <p:cNvPr id="3" name="Content Placeholder 2">
            <a:extLst>
              <a:ext uri="{FF2B5EF4-FFF2-40B4-BE49-F238E27FC236}">
                <a16:creationId xmlns:a16="http://schemas.microsoft.com/office/drawing/2014/main" id="{39163550-00DC-7B4F-AD43-6C6ED47153F5}"/>
              </a:ext>
            </a:extLst>
          </p:cNvPr>
          <p:cNvSpPr>
            <a:spLocks noGrp="1"/>
          </p:cNvSpPr>
          <p:nvPr>
            <p:ph idx="1"/>
          </p:nvPr>
        </p:nvSpPr>
        <p:spPr>
          <a:xfrm>
            <a:off x="314325" y="1405500"/>
            <a:ext cx="7650099" cy="4429125"/>
          </a:xfrm>
        </p:spPr>
        <p:txBody>
          <a:bodyPr/>
          <a:lstStyle/>
          <a:p>
            <a:r>
              <a:rPr lang="en-US" dirty="0"/>
              <a:t>Let’s mess with the minimum entropy threshold parameter to see if we can prune this tree and how that affects the accuracy. </a:t>
            </a:r>
          </a:p>
          <a:p>
            <a:r>
              <a:rPr lang="en-US" dirty="0"/>
              <a:t>Let’s set it to 0.1.  </a:t>
            </a:r>
            <a:r>
              <a:rPr lang="en-US" i="1" dirty="0"/>
              <a:t>A node will be split if this split makes a decrease of the impurity greater than or equal to this value.</a:t>
            </a:r>
            <a:endParaRPr lang="en-US" dirty="0"/>
          </a:p>
          <a:p>
            <a:r>
              <a:rPr lang="en-US" dirty="0" err="1"/>
              <a:t>clf</a:t>
            </a:r>
            <a:r>
              <a:rPr lang="en-US" dirty="0"/>
              <a:t> = </a:t>
            </a:r>
            <a:r>
              <a:rPr lang="en-US" dirty="0" err="1"/>
              <a:t>tree.DecisionTreeClassifier</a:t>
            </a:r>
            <a:r>
              <a:rPr lang="en-US" dirty="0"/>
              <a:t>(</a:t>
            </a:r>
            <a:r>
              <a:rPr lang="en-US" dirty="0" err="1"/>
              <a:t>min_impurity_decrease</a:t>
            </a:r>
            <a:r>
              <a:rPr lang="en-US" dirty="0"/>
              <a:t>=0.1)</a:t>
            </a:r>
          </a:p>
        </p:txBody>
      </p:sp>
      <p:sp>
        <p:nvSpPr>
          <p:cNvPr id="4" name="Date Placeholder 3">
            <a:extLst>
              <a:ext uri="{FF2B5EF4-FFF2-40B4-BE49-F238E27FC236}">
                <a16:creationId xmlns:a16="http://schemas.microsoft.com/office/drawing/2014/main" id="{F5D9FD86-2782-C848-8608-352054D86F47}"/>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F1DC675D-9143-5241-A743-C41D5FBABD6C}"/>
              </a:ext>
            </a:extLst>
          </p:cNvPr>
          <p:cNvSpPr>
            <a:spLocks noGrp="1"/>
          </p:cNvSpPr>
          <p:nvPr>
            <p:ph type="sldNum" sz="quarter" idx="12"/>
          </p:nvPr>
        </p:nvSpPr>
        <p:spPr/>
        <p:txBody>
          <a:bodyPr/>
          <a:lstStyle/>
          <a:p>
            <a:fld id="{D8C2E80E-A818-EA4B-839C-9030708D7285}" type="slidenum">
              <a:rPr lang="en-US" smtClean="0"/>
              <a:t>28</a:t>
            </a:fld>
            <a:endParaRPr lang="en-US" dirty="0"/>
          </a:p>
        </p:txBody>
      </p:sp>
      <p:pic>
        <p:nvPicPr>
          <p:cNvPr id="6" name="Picture 5">
            <a:extLst>
              <a:ext uri="{FF2B5EF4-FFF2-40B4-BE49-F238E27FC236}">
                <a16:creationId xmlns:a16="http://schemas.microsoft.com/office/drawing/2014/main" id="{1262DFC0-1F84-624E-8E94-2438B2D5CACD}"/>
              </a:ext>
            </a:extLst>
          </p:cNvPr>
          <p:cNvPicPr>
            <a:picLocks noChangeAspect="1"/>
          </p:cNvPicPr>
          <p:nvPr/>
        </p:nvPicPr>
        <p:blipFill>
          <a:blip r:embed="rId2"/>
          <a:stretch>
            <a:fillRect/>
          </a:stretch>
        </p:blipFill>
        <p:spPr>
          <a:xfrm>
            <a:off x="8223388" y="1405500"/>
            <a:ext cx="3968612" cy="3307177"/>
          </a:xfrm>
          <a:prstGeom prst="rect">
            <a:avLst/>
          </a:prstGeom>
        </p:spPr>
      </p:pic>
      <p:pic>
        <p:nvPicPr>
          <p:cNvPr id="7" name="Picture 6">
            <a:extLst>
              <a:ext uri="{FF2B5EF4-FFF2-40B4-BE49-F238E27FC236}">
                <a16:creationId xmlns:a16="http://schemas.microsoft.com/office/drawing/2014/main" id="{DA2C997A-F03D-354B-A977-1F682F5D979B}"/>
              </a:ext>
            </a:extLst>
          </p:cNvPr>
          <p:cNvPicPr>
            <a:picLocks noChangeAspect="1"/>
          </p:cNvPicPr>
          <p:nvPr/>
        </p:nvPicPr>
        <p:blipFill>
          <a:blip r:embed="rId3"/>
          <a:stretch>
            <a:fillRect/>
          </a:stretch>
        </p:blipFill>
        <p:spPr>
          <a:xfrm>
            <a:off x="2115524" y="3447025"/>
            <a:ext cx="5524500" cy="2387600"/>
          </a:xfrm>
          <a:prstGeom prst="rect">
            <a:avLst/>
          </a:prstGeom>
        </p:spPr>
      </p:pic>
      <p:sp>
        <p:nvSpPr>
          <p:cNvPr id="8" name="Footer Placeholder 7">
            <a:extLst>
              <a:ext uri="{FF2B5EF4-FFF2-40B4-BE49-F238E27FC236}">
                <a16:creationId xmlns:a16="http://schemas.microsoft.com/office/drawing/2014/main" id="{6A21FE0F-5943-BD4E-B4ED-A7E5F0FB1A44}"/>
              </a:ext>
            </a:extLst>
          </p:cNvPr>
          <p:cNvSpPr>
            <a:spLocks noGrp="1"/>
          </p:cNvSpPr>
          <p:nvPr>
            <p:ph type="ftr" sz="quarter" idx="11"/>
          </p:nvPr>
        </p:nvSpPr>
        <p:spPr/>
        <p:txBody>
          <a:bodyPr/>
          <a:lstStyle/>
          <a:p>
            <a:r>
              <a:rPr lang="en-US" dirty="0"/>
              <a:t>Dr. Malak Abdullah</a:t>
            </a:r>
          </a:p>
        </p:txBody>
      </p:sp>
    </p:spTree>
    <p:extLst>
      <p:ext uri="{BB962C8B-B14F-4D97-AF65-F5344CB8AC3E}">
        <p14:creationId xmlns:p14="http://schemas.microsoft.com/office/powerpoint/2010/main" val="1679798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18D7-DB5D-034E-B949-6257FE73FEDC}"/>
              </a:ext>
            </a:extLst>
          </p:cNvPr>
          <p:cNvSpPr>
            <a:spLocks noGrp="1"/>
          </p:cNvSpPr>
          <p:nvPr>
            <p:ph type="title"/>
          </p:nvPr>
        </p:nvSpPr>
        <p:spPr/>
        <p:txBody>
          <a:bodyPr/>
          <a:lstStyle/>
          <a:p>
            <a:r>
              <a:rPr lang="en-US" dirty="0"/>
              <a:t>print (</a:t>
            </a:r>
            <a:r>
              <a:rPr lang="en-US" dirty="0" err="1"/>
              <a:t>confusion_matrix</a:t>
            </a:r>
            <a:r>
              <a:rPr lang="en-US" dirty="0"/>
              <a:t>(</a:t>
            </a:r>
            <a:r>
              <a:rPr lang="en-US" dirty="0" err="1"/>
              <a:t>y_test</a:t>
            </a:r>
            <a:r>
              <a:rPr lang="en-US" dirty="0"/>
              <a:t>, </a:t>
            </a:r>
            <a:r>
              <a:rPr lang="en-US" dirty="0" err="1"/>
              <a:t>y_pred</a:t>
            </a:r>
            <a:r>
              <a:rPr lang="en-US" dirty="0"/>
              <a:t>))</a:t>
            </a:r>
          </a:p>
        </p:txBody>
      </p:sp>
      <p:pic>
        <p:nvPicPr>
          <p:cNvPr id="6" name="Content Placeholder 5">
            <a:extLst>
              <a:ext uri="{FF2B5EF4-FFF2-40B4-BE49-F238E27FC236}">
                <a16:creationId xmlns:a16="http://schemas.microsoft.com/office/drawing/2014/main" id="{227242CC-7D6E-0E49-B1C1-86CBEE0E10F3}"/>
              </a:ext>
            </a:extLst>
          </p:cNvPr>
          <p:cNvPicPr>
            <a:picLocks noGrp="1" noChangeAspect="1"/>
          </p:cNvPicPr>
          <p:nvPr>
            <p:ph idx="1"/>
          </p:nvPr>
        </p:nvPicPr>
        <p:blipFill>
          <a:blip r:embed="rId2"/>
          <a:stretch>
            <a:fillRect/>
          </a:stretch>
        </p:blipFill>
        <p:spPr>
          <a:xfrm>
            <a:off x="439718" y="1400175"/>
            <a:ext cx="7663273" cy="5415776"/>
          </a:xfrm>
          <a:prstGeom prst="rect">
            <a:avLst/>
          </a:prstGeom>
        </p:spPr>
      </p:pic>
      <p:sp>
        <p:nvSpPr>
          <p:cNvPr id="4" name="Date Placeholder 3">
            <a:extLst>
              <a:ext uri="{FF2B5EF4-FFF2-40B4-BE49-F238E27FC236}">
                <a16:creationId xmlns:a16="http://schemas.microsoft.com/office/drawing/2014/main" id="{5DC8D3F5-6B9C-C34E-A8CD-575BEA01E138}"/>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0CE927B9-BDFE-064D-BCB2-BCB4F6B0F31C}"/>
              </a:ext>
            </a:extLst>
          </p:cNvPr>
          <p:cNvSpPr>
            <a:spLocks noGrp="1"/>
          </p:cNvSpPr>
          <p:nvPr>
            <p:ph type="sldNum" sz="quarter" idx="12"/>
          </p:nvPr>
        </p:nvSpPr>
        <p:spPr/>
        <p:txBody>
          <a:bodyPr/>
          <a:lstStyle/>
          <a:p>
            <a:fld id="{D8C2E80E-A818-EA4B-839C-9030708D7285}" type="slidenum">
              <a:rPr lang="en-US" smtClean="0"/>
              <a:t>29</a:t>
            </a:fld>
            <a:endParaRPr lang="en-US" dirty="0"/>
          </a:p>
        </p:txBody>
      </p:sp>
      <p:sp>
        <p:nvSpPr>
          <p:cNvPr id="3" name="Footer Placeholder 2">
            <a:extLst>
              <a:ext uri="{FF2B5EF4-FFF2-40B4-BE49-F238E27FC236}">
                <a16:creationId xmlns:a16="http://schemas.microsoft.com/office/drawing/2014/main" id="{DBA44114-99AD-AE45-BD66-CB07930FE097}"/>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40658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E2ED697-1F46-BC49-9B95-21AA7B22FE4A}"/>
              </a:ext>
            </a:extLst>
          </p:cNvPr>
          <p:cNvSpPr>
            <a:spLocks noGrp="1" noChangeArrowheads="1"/>
          </p:cNvSpPr>
          <p:nvPr>
            <p:ph type="title"/>
          </p:nvPr>
        </p:nvSpPr>
        <p:spPr/>
        <p:txBody>
          <a:bodyPr/>
          <a:lstStyle/>
          <a:p>
            <a:r>
              <a:rPr lang="en-US" altLang="en-US" sz="3600"/>
              <a:t>A Simple Decision Tree</a:t>
            </a:r>
            <a:endParaRPr lang="en-US" altLang="en-US"/>
          </a:p>
        </p:txBody>
      </p:sp>
      <p:pic>
        <p:nvPicPr>
          <p:cNvPr id="8200" name="Picture 8" descr="&#9;dt-f1.gif                                                      000089CEVoyager                        ABA78158:">
            <a:extLst>
              <a:ext uri="{FF2B5EF4-FFF2-40B4-BE49-F238E27FC236}">
                <a16:creationId xmlns:a16="http://schemas.microsoft.com/office/drawing/2014/main" id="{80C83FCE-C90A-474C-9496-07C2BA53C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141" y="1987062"/>
            <a:ext cx="5814646" cy="351434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5DEB8251-2DE2-E640-A3FE-1A03D4ACF02A}"/>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FD8DD2EF-ED0A-FF47-99F1-20A7ECFF1325}"/>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A601996F-E717-C54E-8D1F-FA7920E8CB7D}"/>
              </a:ext>
            </a:extLst>
          </p:cNvPr>
          <p:cNvSpPr>
            <a:spLocks noGrp="1"/>
          </p:cNvSpPr>
          <p:nvPr>
            <p:ph type="sldNum" sz="quarter" idx="12"/>
          </p:nvPr>
        </p:nvSpPr>
        <p:spPr/>
        <p:txBody>
          <a:bodyPr/>
          <a:lstStyle/>
          <a:p>
            <a:fld id="{D8C2E80E-A818-EA4B-839C-9030708D7285}" type="slidenum">
              <a:rPr lang="en-US" smtClean="0"/>
              <a:t>3</a:t>
            </a:fld>
            <a:endParaRPr lang="en-US" dirty="0"/>
          </a:p>
        </p:txBody>
      </p:sp>
    </p:spTree>
    <p:extLst>
      <p:ext uri="{BB962C8B-B14F-4D97-AF65-F5344CB8AC3E}">
        <p14:creationId xmlns:p14="http://schemas.microsoft.com/office/powerpoint/2010/main" val="1481547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C136-F9E1-324B-84CD-05159BF22F0C}"/>
              </a:ext>
            </a:extLst>
          </p:cNvPr>
          <p:cNvSpPr>
            <a:spLocks noGrp="1"/>
          </p:cNvSpPr>
          <p:nvPr>
            <p:ph type="title"/>
          </p:nvPr>
        </p:nvSpPr>
        <p:spPr/>
        <p:txBody>
          <a:bodyPr/>
          <a:lstStyle/>
          <a:p>
            <a:r>
              <a:rPr lang="en-US" dirty="0"/>
              <a:t>Tune the parameters</a:t>
            </a:r>
          </a:p>
        </p:txBody>
      </p:sp>
      <p:sp>
        <p:nvSpPr>
          <p:cNvPr id="3" name="Content Placeholder 2">
            <a:extLst>
              <a:ext uri="{FF2B5EF4-FFF2-40B4-BE49-F238E27FC236}">
                <a16:creationId xmlns:a16="http://schemas.microsoft.com/office/drawing/2014/main" id="{1D04F22B-B156-5040-B816-CF67A37CB92B}"/>
              </a:ext>
            </a:extLst>
          </p:cNvPr>
          <p:cNvSpPr>
            <a:spLocks noGrp="1"/>
          </p:cNvSpPr>
          <p:nvPr>
            <p:ph idx="1"/>
          </p:nvPr>
        </p:nvSpPr>
        <p:spPr/>
        <p:txBody>
          <a:bodyPr/>
          <a:lstStyle/>
          <a:p>
            <a:r>
              <a:rPr lang="en-US" b="1" i="1" dirty="0" err="1"/>
              <a:t>max_depth</a:t>
            </a:r>
            <a:r>
              <a:rPr lang="en-US" b="1" i="1" dirty="0"/>
              <a:t>: int or None, optional (default=None)</a:t>
            </a:r>
            <a:endParaRPr lang="en-US" dirty="0"/>
          </a:p>
          <a:p>
            <a:pPr lvl="1"/>
            <a:r>
              <a:rPr lang="en-US" i="1" dirty="0"/>
              <a:t>The maximum depth of the tree. If None, then nodes are expanded until all leaves are pure or until all leaves contain less than </a:t>
            </a:r>
            <a:r>
              <a:rPr lang="en-US" i="1" dirty="0" err="1"/>
              <a:t>min_samples_split</a:t>
            </a:r>
            <a:r>
              <a:rPr lang="en-US" i="1" dirty="0"/>
              <a:t> samples.</a:t>
            </a:r>
          </a:p>
          <a:p>
            <a:r>
              <a:rPr lang="en-US" b="1" i="1" dirty="0" err="1"/>
              <a:t>min_samples_split</a:t>
            </a:r>
            <a:r>
              <a:rPr lang="en-US" b="1" i="1" dirty="0"/>
              <a:t>: int, float, optional (default=2)</a:t>
            </a:r>
            <a:endParaRPr lang="en-US" dirty="0"/>
          </a:p>
          <a:p>
            <a:pPr lvl="1"/>
            <a:r>
              <a:rPr lang="en-US" i="1" dirty="0"/>
              <a:t>The minimum number of samples required to split an internal node</a:t>
            </a:r>
          </a:p>
          <a:p>
            <a:r>
              <a:rPr lang="en-US" b="1" i="1" dirty="0" err="1"/>
              <a:t>min_samples_leaf</a:t>
            </a:r>
            <a:r>
              <a:rPr lang="en-US" b="1" i="1" dirty="0"/>
              <a:t>: int, float, optional (default=1)</a:t>
            </a:r>
            <a:endParaRPr lang="en-US" dirty="0"/>
          </a:p>
          <a:p>
            <a:pPr lvl="1"/>
            <a:r>
              <a:rPr lang="en-US" i="1" dirty="0"/>
              <a:t>The minimum number of samples required to be at a leaf node. A split point at any depth will only be considered if it leaves at least </a:t>
            </a:r>
            <a:r>
              <a:rPr lang="en-US" i="1" dirty="0" err="1"/>
              <a:t>min_samples_leaf</a:t>
            </a:r>
            <a:r>
              <a:rPr lang="en-US" i="1" dirty="0"/>
              <a:t> training samples in each of the left and right branches. This may have the effect of smoothing the model, especially in regression.</a:t>
            </a:r>
          </a:p>
          <a:p>
            <a:r>
              <a:rPr lang="en-US" dirty="0"/>
              <a:t>And others </a:t>
            </a:r>
            <a:r>
              <a:rPr lang="en-US" dirty="0">
                <a:sym typeface="Wingdings" pitchFamily="2" charset="2"/>
              </a:rPr>
              <a:t></a:t>
            </a:r>
            <a:endParaRPr lang="en-US" dirty="0"/>
          </a:p>
        </p:txBody>
      </p:sp>
      <p:sp>
        <p:nvSpPr>
          <p:cNvPr id="4" name="Date Placeholder 3">
            <a:extLst>
              <a:ext uri="{FF2B5EF4-FFF2-40B4-BE49-F238E27FC236}">
                <a16:creationId xmlns:a16="http://schemas.microsoft.com/office/drawing/2014/main" id="{EB20FFB7-38F1-164D-8579-48836FE018F1}"/>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9AFC8F4A-5722-BC41-B0A9-A2E761A89EFA}"/>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1DC52B1D-280A-5247-B723-C09165585C5A}"/>
              </a:ext>
            </a:extLst>
          </p:cNvPr>
          <p:cNvSpPr>
            <a:spLocks noGrp="1"/>
          </p:cNvSpPr>
          <p:nvPr>
            <p:ph type="sldNum" sz="quarter" idx="12"/>
          </p:nvPr>
        </p:nvSpPr>
        <p:spPr/>
        <p:txBody>
          <a:bodyPr/>
          <a:lstStyle/>
          <a:p>
            <a:fld id="{D8C2E80E-A818-EA4B-839C-9030708D7285}" type="slidenum">
              <a:rPr lang="en-US" smtClean="0"/>
              <a:t>30</a:t>
            </a:fld>
            <a:endParaRPr lang="en-US" dirty="0"/>
          </a:p>
        </p:txBody>
      </p:sp>
    </p:spTree>
    <p:extLst>
      <p:ext uri="{BB962C8B-B14F-4D97-AF65-F5344CB8AC3E}">
        <p14:creationId xmlns:p14="http://schemas.microsoft.com/office/powerpoint/2010/main" val="2949458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2A61-03A4-1248-A7A2-8C3D9B59EBDD}"/>
              </a:ext>
            </a:extLst>
          </p:cNvPr>
          <p:cNvSpPr>
            <a:spLocks noGrp="1"/>
          </p:cNvSpPr>
          <p:nvPr>
            <p:ph type="title"/>
          </p:nvPr>
        </p:nvSpPr>
        <p:spPr/>
        <p:txBody>
          <a:bodyPr>
            <a:noAutofit/>
          </a:bodyPr>
          <a:lstStyle/>
          <a:p>
            <a:r>
              <a:rPr lang="en-US" sz="8800" dirty="0"/>
              <a:t>ID3</a:t>
            </a:r>
          </a:p>
        </p:txBody>
      </p:sp>
      <p:sp>
        <p:nvSpPr>
          <p:cNvPr id="3" name="Content Placeholder 2">
            <a:extLst>
              <a:ext uri="{FF2B5EF4-FFF2-40B4-BE49-F238E27FC236}">
                <a16:creationId xmlns:a16="http://schemas.microsoft.com/office/drawing/2014/main" id="{8944C130-5D0C-A94C-B174-2E3754FEBA2B}"/>
              </a:ext>
            </a:extLst>
          </p:cNvPr>
          <p:cNvSpPr>
            <a:spLocks noGrp="1"/>
          </p:cNvSpPr>
          <p:nvPr>
            <p:ph idx="1"/>
          </p:nvPr>
        </p:nvSpPr>
        <p:spPr>
          <a:xfrm>
            <a:off x="314326" y="1743075"/>
            <a:ext cx="3815222" cy="4429125"/>
          </a:xfrm>
        </p:spPr>
        <p:txBody>
          <a:bodyPr/>
          <a:lstStyle/>
          <a:p>
            <a:r>
              <a:rPr lang="en-US" dirty="0"/>
              <a:t>ID3 uses </a:t>
            </a:r>
            <a:r>
              <a:rPr lang="en-US" i="1" dirty="0"/>
              <a:t>Entropy</a:t>
            </a:r>
            <a:r>
              <a:rPr lang="en-US" dirty="0"/>
              <a:t> and </a:t>
            </a:r>
            <a:r>
              <a:rPr lang="en-US" i="1" dirty="0"/>
              <a:t>Information Gain</a:t>
            </a:r>
            <a:r>
              <a:rPr lang="en-US" dirty="0"/>
              <a:t> to construct a decision tree.</a:t>
            </a:r>
          </a:p>
          <a:p>
            <a:endParaRPr lang="en-US" dirty="0"/>
          </a:p>
          <a:p>
            <a:endParaRPr lang="en-US" dirty="0"/>
          </a:p>
          <a:p>
            <a:endParaRPr lang="en-US" dirty="0"/>
          </a:p>
          <a:p>
            <a:endParaRPr lang="en-US" dirty="0"/>
          </a:p>
          <a:p>
            <a:endParaRPr lang="en-US" dirty="0"/>
          </a:p>
          <a:p>
            <a:r>
              <a:rPr lang="en-US" dirty="0">
                <a:hlinkClick r:id="rId2"/>
              </a:rPr>
              <a:t>https://medium.com/@rishabhjain_22692/decision-trees-it-begins-here-93ff54ef134</a:t>
            </a:r>
            <a:endParaRPr lang="en-US" dirty="0"/>
          </a:p>
          <a:p>
            <a:pPr marL="0" indent="0">
              <a:buNone/>
            </a:pPr>
            <a:endParaRPr lang="en-US" dirty="0"/>
          </a:p>
        </p:txBody>
      </p:sp>
      <p:sp>
        <p:nvSpPr>
          <p:cNvPr id="4" name="Date Placeholder 3">
            <a:extLst>
              <a:ext uri="{FF2B5EF4-FFF2-40B4-BE49-F238E27FC236}">
                <a16:creationId xmlns:a16="http://schemas.microsoft.com/office/drawing/2014/main" id="{B3C0E78C-A113-D148-9737-09E08777EE8C}"/>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2CCD0CC9-D41E-4648-89BC-BBB815D481B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49AAD1AA-36F7-8E46-A748-9F25C9B44585}"/>
              </a:ext>
            </a:extLst>
          </p:cNvPr>
          <p:cNvSpPr>
            <a:spLocks noGrp="1"/>
          </p:cNvSpPr>
          <p:nvPr>
            <p:ph type="sldNum" sz="quarter" idx="12"/>
          </p:nvPr>
        </p:nvSpPr>
        <p:spPr/>
        <p:txBody>
          <a:bodyPr/>
          <a:lstStyle/>
          <a:p>
            <a:fld id="{D8C2E80E-A818-EA4B-839C-9030708D7285}" type="slidenum">
              <a:rPr lang="en-US" smtClean="0"/>
              <a:t>31</a:t>
            </a:fld>
            <a:endParaRPr lang="en-US" dirty="0"/>
          </a:p>
        </p:txBody>
      </p:sp>
      <p:pic>
        <p:nvPicPr>
          <p:cNvPr id="7" name="Picture 6">
            <a:extLst>
              <a:ext uri="{FF2B5EF4-FFF2-40B4-BE49-F238E27FC236}">
                <a16:creationId xmlns:a16="http://schemas.microsoft.com/office/drawing/2014/main" id="{077FC824-487D-F545-BB55-EDE723662D36}"/>
              </a:ext>
            </a:extLst>
          </p:cNvPr>
          <p:cNvPicPr>
            <a:picLocks noChangeAspect="1"/>
          </p:cNvPicPr>
          <p:nvPr/>
        </p:nvPicPr>
        <p:blipFill>
          <a:blip r:embed="rId3"/>
          <a:stretch>
            <a:fillRect/>
          </a:stretch>
        </p:blipFill>
        <p:spPr>
          <a:xfrm>
            <a:off x="4247535" y="1021888"/>
            <a:ext cx="7923967" cy="5101446"/>
          </a:xfrm>
          <a:prstGeom prst="rect">
            <a:avLst/>
          </a:prstGeom>
        </p:spPr>
      </p:pic>
    </p:spTree>
    <p:extLst>
      <p:ext uri="{BB962C8B-B14F-4D97-AF65-F5344CB8AC3E}">
        <p14:creationId xmlns:p14="http://schemas.microsoft.com/office/powerpoint/2010/main" val="3016378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AutoShape 6">
            <a:extLst>
              <a:ext uri="{FF2B5EF4-FFF2-40B4-BE49-F238E27FC236}">
                <a16:creationId xmlns:a16="http://schemas.microsoft.com/office/drawing/2014/main" id="{62BF86FB-7351-104B-8C98-4333A0907921}"/>
              </a:ext>
            </a:extLst>
          </p:cNvPr>
          <p:cNvSpPr>
            <a:spLocks noGrp="1" noChangeArrowheads="1"/>
          </p:cNvSpPr>
          <p:nvPr>
            <p:ph type="title"/>
          </p:nvPr>
        </p:nvSpPr>
        <p:spPr/>
        <p:txBody>
          <a:bodyPr/>
          <a:lstStyle/>
          <a:p>
            <a:r>
              <a:rPr lang="en-US" altLang="zh-CN"/>
              <a:t>Information Gain</a:t>
            </a:r>
          </a:p>
        </p:txBody>
      </p:sp>
      <p:sp>
        <p:nvSpPr>
          <p:cNvPr id="23555" name="Rectangle 3">
            <a:extLst>
              <a:ext uri="{FF2B5EF4-FFF2-40B4-BE49-F238E27FC236}">
                <a16:creationId xmlns:a16="http://schemas.microsoft.com/office/drawing/2014/main" id="{CD548DF5-A109-344C-A9C2-A8F9213EA40D}"/>
              </a:ext>
            </a:extLst>
          </p:cNvPr>
          <p:cNvSpPr>
            <a:spLocks noGrp="1" noChangeArrowheads="1"/>
          </p:cNvSpPr>
          <p:nvPr>
            <p:ph type="body" sz="half" idx="1"/>
          </p:nvPr>
        </p:nvSpPr>
        <p:spPr>
          <a:xfrm>
            <a:off x="873371" y="1670539"/>
            <a:ext cx="11400691" cy="4909647"/>
          </a:xfrm>
        </p:spPr>
        <p:txBody>
          <a:bodyPr>
            <a:normAutofit fontScale="92500"/>
          </a:bodyPr>
          <a:lstStyle/>
          <a:p>
            <a:pPr>
              <a:buFont typeface="Wingdings" charset="0"/>
              <a:buChar char="§"/>
              <a:defRPr/>
            </a:pPr>
            <a:r>
              <a:rPr lang="en-US" sz="2400" dirty="0"/>
              <a:t>A statistical property called </a:t>
            </a:r>
            <a:r>
              <a:rPr lang="en-US" sz="2400" i="1" dirty="0">
                <a:solidFill>
                  <a:schemeClr val="accent1">
                    <a:lumMod val="75000"/>
                  </a:schemeClr>
                </a:solidFill>
              </a:rPr>
              <a:t>information gain</a:t>
            </a:r>
            <a:r>
              <a:rPr lang="en-US" sz="2400" dirty="0"/>
              <a:t>, measures how well a given attribute separates the training examples</a:t>
            </a:r>
          </a:p>
          <a:p>
            <a:pPr>
              <a:buFont typeface="Wingdings" charset="0"/>
              <a:buChar char="§"/>
              <a:defRPr/>
            </a:pPr>
            <a:r>
              <a:rPr lang="en-US" sz="2400" dirty="0"/>
              <a:t>Information gain uses the notion of </a:t>
            </a:r>
            <a:r>
              <a:rPr lang="en-US" sz="2400" i="1" dirty="0">
                <a:solidFill>
                  <a:srgbClr val="007373"/>
                </a:solidFill>
              </a:rPr>
              <a:t>entropy</a:t>
            </a:r>
            <a:r>
              <a:rPr lang="en-US" sz="2400" dirty="0"/>
              <a:t>, commonly used in information theory</a:t>
            </a:r>
          </a:p>
          <a:p>
            <a:pPr>
              <a:buFont typeface="Wingdings" charset="0"/>
              <a:buChar char="§"/>
              <a:defRPr/>
            </a:pPr>
            <a:r>
              <a:rPr lang="en-US" sz="2400" i="1" dirty="0"/>
              <a:t>Information gain </a:t>
            </a:r>
            <a:r>
              <a:rPr lang="en-US" sz="2400" dirty="0"/>
              <a:t>= </a:t>
            </a:r>
            <a:r>
              <a:rPr lang="en-US" sz="2400" i="1" dirty="0"/>
              <a:t>expected reduction of entropy</a:t>
            </a:r>
            <a:endParaRPr lang="en-US" altLang="zh-CN" sz="1800" dirty="0"/>
          </a:p>
          <a:p>
            <a:pPr>
              <a:lnSpc>
                <a:spcPct val="90000"/>
              </a:lnSpc>
            </a:pPr>
            <a:endParaRPr lang="en-US" altLang="zh-CN" sz="1800" dirty="0"/>
          </a:p>
          <a:p>
            <a:pPr>
              <a:lnSpc>
                <a:spcPct val="90000"/>
              </a:lnSpc>
            </a:pPr>
            <a:endParaRPr lang="en-US" altLang="zh-CN" sz="1800" dirty="0"/>
          </a:p>
          <a:p>
            <a:pPr>
              <a:lnSpc>
                <a:spcPct val="90000"/>
              </a:lnSpc>
            </a:pPr>
            <a:endParaRPr lang="en-US" altLang="zh-CN" sz="1800" dirty="0"/>
          </a:p>
          <a:p>
            <a:pPr>
              <a:lnSpc>
                <a:spcPct val="90000"/>
              </a:lnSpc>
            </a:pPr>
            <a:endParaRPr lang="en-US" altLang="zh-CN" sz="1800" dirty="0"/>
          </a:p>
          <a:p>
            <a:pPr lvl="1">
              <a:lnSpc>
                <a:spcPct val="90000"/>
              </a:lnSpc>
            </a:pPr>
            <a:endParaRPr lang="en-US" altLang="zh-CN" sz="1600" dirty="0"/>
          </a:p>
          <a:p>
            <a:pPr lvl="1">
              <a:lnSpc>
                <a:spcPct val="90000"/>
              </a:lnSpc>
            </a:pPr>
            <a:r>
              <a:rPr lang="en-US" altLang="zh-CN" sz="2200" dirty="0"/>
              <a:t>Values(A) is the set of all possible values for attribute A, and </a:t>
            </a:r>
            <a:r>
              <a:rPr lang="en-US" altLang="zh-CN" sz="2200" dirty="0" err="1"/>
              <a:t>Sv</a:t>
            </a:r>
            <a:r>
              <a:rPr lang="en-US" altLang="zh-CN" sz="2200" dirty="0"/>
              <a:t> the subset of S for which attribute A has value v </a:t>
            </a:r>
            <a:r>
              <a:rPr lang="en-US" altLang="zh-CN" sz="2200" dirty="0" err="1">
                <a:solidFill>
                  <a:srgbClr val="6600FF"/>
                </a:solidFill>
              </a:rPr>
              <a:t>Sv</a:t>
            </a:r>
            <a:r>
              <a:rPr lang="en-US" altLang="zh-CN" sz="2200" dirty="0">
                <a:solidFill>
                  <a:srgbClr val="6600FF"/>
                </a:solidFill>
              </a:rPr>
              <a:t> = {s in S | A(s) = v}</a:t>
            </a:r>
            <a:r>
              <a:rPr lang="en-US" altLang="zh-CN" sz="2200" dirty="0"/>
              <a:t>. </a:t>
            </a:r>
          </a:p>
          <a:p>
            <a:pPr lvl="1">
              <a:lnSpc>
                <a:spcPct val="90000"/>
              </a:lnSpc>
            </a:pPr>
            <a:r>
              <a:rPr lang="en-US" altLang="zh-CN" sz="2200" dirty="0"/>
              <a:t>the first term in the equation for </a:t>
            </a:r>
            <a:r>
              <a:rPr lang="en-US" altLang="zh-CN" sz="2200" i="1" dirty="0"/>
              <a:t>Gain</a:t>
            </a:r>
            <a:r>
              <a:rPr lang="en-US" altLang="zh-CN" sz="2200" dirty="0"/>
              <a:t> is just the entropy of the original collection </a:t>
            </a:r>
            <a:r>
              <a:rPr lang="en-US" altLang="zh-CN" sz="2200" i="1" dirty="0"/>
              <a:t>S</a:t>
            </a:r>
          </a:p>
          <a:p>
            <a:pPr lvl="1">
              <a:lnSpc>
                <a:spcPct val="90000"/>
              </a:lnSpc>
            </a:pPr>
            <a:r>
              <a:rPr lang="en-US" altLang="zh-CN" sz="2200" dirty="0"/>
              <a:t>the second term is the expected value of the entropy after S is partitioned using attribute A</a:t>
            </a:r>
          </a:p>
        </p:txBody>
      </p:sp>
      <p:pic>
        <p:nvPicPr>
          <p:cNvPr id="4" name="Picture 3">
            <a:extLst>
              <a:ext uri="{FF2B5EF4-FFF2-40B4-BE49-F238E27FC236}">
                <a16:creationId xmlns:a16="http://schemas.microsoft.com/office/drawing/2014/main" id="{8612748F-9B28-5F4D-AF4E-98A3833C08F6}"/>
              </a:ext>
            </a:extLst>
          </p:cNvPr>
          <p:cNvPicPr>
            <a:picLocks noChangeAspect="1"/>
          </p:cNvPicPr>
          <p:nvPr/>
        </p:nvPicPr>
        <p:blipFill>
          <a:blip r:embed="rId3"/>
          <a:stretch>
            <a:fillRect/>
          </a:stretch>
        </p:blipFill>
        <p:spPr>
          <a:xfrm>
            <a:off x="2271426" y="3534812"/>
            <a:ext cx="6959600" cy="1181100"/>
          </a:xfrm>
          <a:prstGeom prst="rect">
            <a:avLst/>
          </a:prstGeom>
        </p:spPr>
      </p:pic>
      <p:sp>
        <p:nvSpPr>
          <p:cNvPr id="2" name="Date Placeholder 1">
            <a:extLst>
              <a:ext uri="{FF2B5EF4-FFF2-40B4-BE49-F238E27FC236}">
                <a16:creationId xmlns:a16="http://schemas.microsoft.com/office/drawing/2014/main" id="{A684830D-33AD-EC48-821D-B3D4766CD1AB}"/>
              </a:ext>
            </a:extLst>
          </p:cNvPr>
          <p:cNvSpPr>
            <a:spLocks noGrp="1"/>
          </p:cNvSpPr>
          <p:nvPr>
            <p:ph type="dt" sz="half" idx="10"/>
          </p:nvPr>
        </p:nvSpPr>
        <p:spPr/>
        <p:txBody>
          <a:bodyPr/>
          <a:lstStyle/>
          <a:p>
            <a:r>
              <a:rPr lang="en-US" altLang="zh-CN"/>
              <a:t>First Semester 2021-2022</a:t>
            </a:r>
          </a:p>
        </p:txBody>
      </p:sp>
      <p:sp>
        <p:nvSpPr>
          <p:cNvPr id="3" name="Footer Placeholder 2">
            <a:extLst>
              <a:ext uri="{FF2B5EF4-FFF2-40B4-BE49-F238E27FC236}">
                <a16:creationId xmlns:a16="http://schemas.microsoft.com/office/drawing/2014/main" id="{9B3952FD-7897-BF4C-959D-C26164BE72F9}"/>
              </a:ext>
            </a:extLst>
          </p:cNvPr>
          <p:cNvSpPr>
            <a:spLocks noGrp="1"/>
          </p:cNvSpPr>
          <p:nvPr>
            <p:ph type="ftr" sz="quarter" idx="11"/>
          </p:nvPr>
        </p:nvSpPr>
        <p:spPr/>
        <p:txBody>
          <a:bodyPr/>
          <a:lstStyle/>
          <a:p>
            <a:r>
              <a:rPr lang="en-US" altLang="zh-CN"/>
              <a:t>Dr. Malak Abdullah</a:t>
            </a:r>
          </a:p>
        </p:txBody>
      </p:sp>
      <p:sp>
        <p:nvSpPr>
          <p:cNvPr id="5" name="Slide Number Placeholder 4">
            <a:extLst>
              <a:ext uri="{FF2B5EF4-FFF2-40B4-BE49-F238E27FC236}">
                <a16:creationId xmlns:a16="http://schemas.microsoft.com/office/drawing/2014/main" id="{84012526-8D94-854E-BBAA-369190D278CE}"/>
              </a:ext>
            </a:extLst>
          </p:cNvPr>
          <p:cNvSpPr>
            <a:spLocks noGrp="1"/>
          </p:cNvSpPr>
          <p:nvPr>
            <p:ph type="sldNum" sz="quarter" idx="12"/>
          </p:nvPr>
        </p:nvSpPr>
        <p:spPr/>
        <p:txBody>
          <a:bodyPr/>
          <a:lstStyle/>
          <a:p>
            <a:fld id="{A330EDA8-A071-2D49-A815-3ABBCCF52F78}" type="slidenum">
              <a:rPr lang="en-US" altLang="zh-CN" smtClean="0"/>
              <a:pPr/>
              <a:t>32</a:t>
            </a:fld>
            <a:endParaRPr lang="en-US" altLang="zh-CN"/>
          </a:p>
        </p:txBody>
      </p:sp>
    </p:spTree>
    <p:extLst>
      <p:ext uri="{BB962C8B-B14F-4D97-AF65-F5344CB8AC3E}">
        <p14:creationId xmlns:p14="http://schemas.microsoft.com/office/powerpoint/2010/main" val="1592906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C79E4D9D-9FA0-1340-96E5-373737F2B027}"/>
              </a:ext>
            </a:extLst>
          </p:cNvPr>
          <p:cNvSpPr>
            <a:spLocks noGrp="1" noChangeArrowheads="1"/>
          </p:cNvSpPr>
          <p:nvPr>
            <p:ph type="title"/>
          </p:nvPr>
        </p:nvSpPr>
        <p:spPr>
          <a:xfrm>
            <a:off x="88900" y="444564"/>
            <a:ext cx="8637588" cy="83026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89803"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90000"/>
          </a:bodyPr>
          <a:lstStyle/>
          <a:p>
            <a:pPr eaLnBrk="1" hangingPunct="1">
              <a:defRPr/>
            </a:pPr>
            <a:r>
              <a:rPr lang="en-US" dirty="0"/>
              <a:t>Example</a:t>
            </a:r>
          </a:p>
        </p:txBody>
      </p:sp>
      <p:sp>
        <p:nvSpPr>
          <p:cNvPr id="5" name="Date Placeholder 3">
            <a:extLst>
              <a:ext uri="{FF2B5EF4-FFF2-40B4-BE49-F238E27FC236}">
                <a16:creationId xmlns:a16="http://schemas.microsoft.com/office/drawing/2014/main" id="{43118E75-DFD1-8643-AAC6-FFAC81AB6FEE}"/>
              </a:ext>
            </a:extLst>
          </p:cNvPr>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6" name="Footer Placeholder 4">
            <a:extLst>
              <a:ext uri="{FF2B5EF4-FFF2-40B4-BE49-F238E27FC236}">
                <a16:creationId xmlns:a16="http://schemas.microsoft.com/office/drawing/2014/main" id="{87117B56-1FE8-AA47-AC26-3E725034D4A4}"/>
              </a:ext>
            </a:extLst>
          </p:cNvPr>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GB"/>
              <a:t>Dr. Malak Abdullah</a:t>
            </a:r>
          </a:p>
        </p:txBody>
      </p:sp>
      <p:pic>
        <p:nvPicPr>
          <p:cNvPr id="316420" name="Picture 4">
            <a:extLst>
              <a:ext uri="{FF2B5EF4-FFF2-40B4-BE49-F238E27FC236}">
                <a16:creationId xmlns:a16="http://schemas.microsoft.com/office/drawing/2014/main" id="{7519D2FA-E2DA-EB4E-87B0-A7FDF345F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1" y="1322715"/>
            <a:ext cx="6921500" cy="491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16421" name="Rectangle 5">
            <a:extLst>
              <a:ext uri="{FF2B5EF4-FFF2-40B4-BE49-F238E27FC236}">
                <a16:creationId xmlns:a16="http://schemas.microsoft.com/office/drawing/2014/main" id="{FCABADD0-809D-464D-BE9D-BECBB34864E0}"/>
              </a:ext>
            </a:extLst>
          </p:cNvPr>
          <p:cNvSpPr>
            <a:spLocks noChangeArrowheads="1"/>
          </p:cNvSpPr>
          <p:nvPr/>
        </p:nvSpPr>
        <p:spPr bwMode="auto">
          <a:xfrm>
            <a:off x="88900" y="1411605"/>
            <a:ext cx="6934200" cy="472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pic>
        <p:nvPicPr>
          <p:cNvPr id="8" name="Picture 7">
            <a:extLst>
              <a:ext uri="{FF2B5EF4-FFF2-40B4-BE49-F238E27FC236}">
                <a16:creationId xmlns:a16="http://schemas.microsoft.com/office/drawing/2014/main" id="{3EC3030C-AA9B-9448-8580-1F2E687A3A81}"/>
              </a:ext>
            </a:extLst>
          </p:cNvPr>
          <p:cNvPicPr>
            <a:picLocks noChangeAspect="1"/>
          </p:cNvPicPr>
          <p:nvPr/>
        </p:nvPicPr>
        <p:blipFill>
          <a:blip r:embed="rId4"/>
          <a:stretch>
            <a:fillRect/>
          </a:stretch>
        </p:blipFill>
        <p:spPr>
          <a:xfrm>
            <a:off x="7058269" y="2151783"/>
            <a:ext cx="4179707" cy="3244043"/>
          </a:xfrm>
          <a:prstGeom prst="rect">
            <a:avLst/>
          </a:prstGeom>
        </p:spPr>
      </p:pic>
      <p:sp>
        <p:nvSpPr>
          <p:cNvPr id="2" name="Slide Number Placeholder 1">
            <a:extLst>
              <a:ext uri="{FF2B5EF4-FFF2-40B4-BE49-F238E27FC236}">
                <a16:creationId xmlns:a16="http://schemas.microsoft.com/office/drawing/2014/main" id="{E566A08F-8F73-1F47-AE7F-A434EBF98D13}"/>
              </a:ext>
            </a:extLst>
          </p:cNvPr>
          <p:cNvSpPr>
            <a:spLocks noGrp="1"/>
          </p:cNvSpPr>
          <p:nvPr>
            <p:ph type="sldNum" sz="quarter" idx="12"/>
          </p:nvPr>
        </p:nvSpPr>
        <p:spPr/>
        <p:txBody>
          <a:bodyPr/>
          <a:lstStyle/>
          <a:p>
            <a:fld id="{D8C2E80E-A818-EA4B-839C-9030708D7285}" type="slidenum">
              <a:rPr lang="en-US" smtClean="0"/>
              <a:t>33</a:t>
            </a:fld>
            <a:endParaRPr lang="en-US" dirty="0"/>
          </a:p>
        </p:txBody>
      </p:sp>
      <p:pic>
        <p:nvPicPr>
          <p:cNvPr id="9" name="Picture 8">
            <a:extLst>
              <a:ext uri="{FF2B5EF4-FFF2-40B4-BE49-F238E27FC236}">
                <a16:creationId xmlns:a16="http://schemas.microsoft.com/office/drawing/2014/main" id="{ED04EE76-FC3A-8744-832D-C8A5A905173C}"/>
              </a:ext>
            </a:extLst>
          </p:cNvPr>
          <p:cNvPicPr>
            <a:picLocks noChangeAspect="1"/>
          </p:cNvPicPr>
          <p:nvPr/>
        </p:nvPicPr>
        <p:blipFill>
          <a:blip r:embed="rId5"/>
          <a:stretch>
            <a:fillRect/>
          </a:stretch>
        </p:blipFill>
        <p:spPr>
          <a:xfrm>
            <a:off x="7646356" y="411418"/>
            <a:ext cx="4083307" cy="692970"/>
          </a:xfrm>
          <a:prstGeom prst="rect">
            <a:avLst/>
          </a:prstGeom>
        </p:spPr>
      </p:pic>
      <p:sp>
        <p:nvSpPr>
          <p:cNvPr id="3" name="Donut 2">
            <a:extLst>
              <a:ext uri="{FF2B5EF4-FFF2-40B4-BE49-F238E27FC236}">
                <a16:creationId xmlns:a16="http://schemas.microsoft.com/office/drawing/2014/main" id="{7B835537-EF7A-FB4A-B7AE-4BFA520AB605}"/>
              </a:ext>
            </a:extLst>
          </p:cNvPr>
          <p:cNvSpPr/>
          <p:nvPr/>
        </p:nvSpPr>
        <p:spPr>
          <a:xfrm>
            <a:off x="8726488" y="396675"/>
            <a:ext cx="961522" cy="692970"/>
          </a:xfrm>
          <a:prstGeom prst="donut">
            <a:avLst>
              <a:gd name="adj" fmla="val 15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Arrow Connector 6">
            <a:extLst>
              <a:ext uri="{FF2B5EF4-FFF2-40B4-BE49-F238E27FC236}">
                <a16:creationId xmlns:a16="http://schemas.microsoft.com/office/drawing/2014/main" id="{332D1969-22CB-7544-B22A-183B5AB98F14}"/>
              </a:ext>
            </a:extLst>
          </p:cNvPr>
          <p:cNvCxnSpPr>
            <a:stCxn id="3" idx="4"/>
          </p:cNvCxnSpPr>
          <p:nvPr/>
        </p:nvCxnSpPr>
        <p:spPr>
          <a:xfrm flipH="1">
            <a:off x="8726488" y="1089645"/>
            <a:ext cx="480761" cy="1062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35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8C487587-DC0B-8D41-AC0E-35BA5BB9AC15}"/>
              </a:ext>
            </a:extLst>
          </p:cNvPr>
          <p:cNvSpPr>
            <a:spLocks noGrp="1" noChangeArrowheads="1"/>
          </p:cNvSpPr>
          <p:nvPr>
            <p:ph type="title"/>
          </p:nvPr>
        </p:nvSpPr>
        <p:spPr>
          <a:xfrm>
            <a:off x="457199" y="64783"/>
            <a:ext cx="9849501" cy="830263"/>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89803"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90000"/>
          </a:bodyPr>
          <a:lstStyle/>
          <a:p>
            <a:pPr eaLnBrk="1" hangingPunct="1">
              <a:defRPr/>
            </a:pPr>
            <a:r>
              <a:rPr lang="en-US" dirty="0"/>
              <a:t>Which attribute is the best classifier?</a:t>
            </a:r>
          </a:p>
        </p:txBody>
      </p:sp>
      <p:pic>
        <p:nvPicPr>
          <p:cNvPr id="332804" name="Picture 4">
            <a:extLst>
              <a:ext uri="{FF2B5EF4-FFF2-40B4-BE49-F238E27FC236}">
                <a16:creationId xmlns:a16="http://schemas.microsoft.com/office/drawing/2014/main" id="{E0957469-7F71-AD45-8928-22E89471BBCF}"/>
              </a:ext>
            </a:extLst>
          </p:cNvPr>
          <p:cNvPicPr>
            <a:picLocks noGrp="1" noChangeAspect="1" noChangeArrowheads="1"/>
          </p:cNvPicPr>
          <p:nvPr>
            <p:ph type="dgm" idx="1"/>
          </p:nvPr>
        </p:nvPicPr>
        <p:blipFill>
          <a:blip r:embed="rId3">
            <a:extLst>
              <a:ext uri="{28A0092B-C50C-407E-A947-70E740481C1C}">
                <a14:useLocalDpi xmlns:a14="http://schemas.microsoft.com/office/drawing/2010/main" val="0"/>
              </a:ext>
            </a:extLst>
          </a:blip>
          <a:srcRect/>
          <a:stretch>
            <a:fillRect/>
          </a:stretch>
        </p:blipFill>
        <p:spPr>
          <a:xfrm>
            <a:off x="1165352" y="1604453"/>
            <a:ext cx="8302739" cy="4836036"/>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pic>
      <p:sp>
        <p:nvSpPr>
          <p:cNvPr id="4" name="Date Placeholder 3">
            <a:extLst>
              <a:ext uri="{FF2B5EF4-FFF2-40B4-BE49-F238E27FC236}">
                <a16:creationId xmlns:a16="http://schemas.microsoft.com/office/drawing/2014/main" id="{70955BD2-AE59-0A44-AE39-5C3C1BB8FEB9}"/>
              </a:ext>
            </a:extLst>
          </p:cNvPr>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674E53BA-2762-6745-B78E-942EC32EC520}"/>
              </a:ext>
            </a:extLst>
          </p:cNvPr>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GB"/>
              <a:t>Dr. Malak Abdullah</a:t>
            </a:r>
          </a:p>
        </p:txBody>
      </p:sp>
      <p:sp>
        <p:nvSpPr>
          <p:cNvPr id="2" name="Slide Number Placeholder 1">
            <a:extLst>
              <a:ext uri="{FF2B5EF4-FFF2-40B4-BE49-F238E27FC236}">
                <a16:creationId xmlns:a16="http://schemas.microsoft.com/office/drawing/2014/main" id="{AD1925C4-E2AB-CC4E-BED5-C3960E0709D1}"/>
              </a:ext>
            </a:extLst>
          </p:cNvPr>
          <p:cNvSpPr>
            <a:spLocks noGrp="1"/>
          </p:cNvSpPr>
          <p:nvPr>
            <p:ph type="sldNum" sz="quarter" idx="12"/>
          </p:nvPr>
        </p:nvSpPr>
        <p:spPr/>
        <p:txBody>
          <a:bodyPr/>
          <a:lstStyle/>
          <a:p>
            <a:fld id="{9BB559A2-823E-C14F-8B4A-F54C3A89BA8A}" type="slidenum">
              <a:rPr lang="en-GB" altLang="en-US" smtClean="0"/>
              <a:pPr/>
              <a:t>34</a:t>
            </a:fld>
            <a:endParaRPr lang="en-GB" altLang="en-US"/>
          </a:p>
        </p:txBody>
      </p:sp>
      <p:sp>
        <p:nvSpPr>
          <p:cNvPr id="3" name="TextBox 2">
            <a:extLst>
              <a:ext uri="{FF2B5EF4-FFF2-40B4-BE49-F238E27FC236}">
                <a16:creationId xmlns:a16="http://schemas.microsoft.com/office/drawing/2014/main" id="{57860E58-6935-6C4C-B6E7-3044406F32FA}"/>
              </a:ext>
            </a:extLst>
          </p:cNvPr>
          <p:cNvSpPr txBox="1"/>
          <p:nvPr/>
        </p:nvSpPr>
        <p:spPr>
          <a:xfrm>
            <a:off x="112055" y="3622876"/>
            <a:ext cx="2106593" cy="1200329"/>
          </a:xfrm>
          <a:prstGeom prst="rect">
            <a:avLst/>
          </a:prstGeom>
          <a:noFill/>
        </p:spPr>
        <p:txBody>
          <a:bodyPr wrap="square" rtlCol="0">
            <a:spAutoFit/>
          </a:bodyPr>
          <a:lstStyle/>
          <a:p>
            <a:r>
              <a:rPr lang="en-US" dirty="0">
                <a:solidFill>
                  <a:srgbClr val="FF0000"/>
                </a:solidFill>
              </a:rPr>
              <a:t>High and Yes = 3</a:t>
            </a:r>
          </a:p>
          <a:p>
            <a:endParaRPr lang="en-US" dirty="0">
              <a:solidFill>
                <a:srgbClr val="FF0000"/>
              </a:solidFill>
            </a:endParaRPr>
          </a:p>
          <a:p>
            <a:endParaRPr lang="en-US" dirty="0">
              <a:solidFill>
                <a:srgbClr val="FF0000"/>
              </a:solidFill>
            </a:endParaRPr>
          </a:p>
          <a:p>
            <a:r>
              <a:rPr lang="en-US" dirty="0">
                <a:solidFill>
                  <a:srgbClr val="FF0000"/>
                </a:solidFill>
              </a:rPr>
              <a:t>High and No = 4</a:t>
            </a:r>
          </a:p>
        </p:txBody>
      </p:sp>
      <p:pic>
        <p:nvPicPr>
          <p:cNvPr id="8" name="Picture 7">
            <a:extLst>
              <a:ext uri="{FF2B5EF4-FFF2-40B4-BE49-F238E27FC236}">
                <a16:creationId xmlns:a16="http://schemas.microsoft.com/office/drawing/2014/main" id="{1AC28209-6BEB-2045-98F1-9A0EB8C1BADB}"/>
              </a:ext>
            </a:extLst>
          </p:cNvPr>
          <p:cNvPicPr>
            <a:picLocks noChangeAspect="1"/>
          </p:cNvPicPr>
          <p:nvPr/>
        </p:nvPicPr>
        <p:blipFill>
          <a:blip r:embed="rId4"/>
          <a:stretch>
            <a:fillRect/>
          </a:stretch>
        </p:blipFill>
        <p:spPr>
          <a:xfrm>
            <a:off x="7801337" y="917270"/>
            <a:ext cx="3918246" cy="664958"/>
          </a:xfrm>
          <a:prstGeom prst="rect">
            <a:avLst/>
          </a:prstGeom>
        </p:spPr>
      </p:pic>
    </p:spTree>
    <p:extLst>
      <p:ext uri="{BB962C8B-B14F-4D97-AF65-F5344CB8AC3E}">
        <p14:creationId xmlns:p14="http://schemas.microsoft.com/office/powerpoint/2010/main" val="3892531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8012-19EC-D341-A7E0-EEB1983F87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9B0BDF-E08B-344C-B6B1-198401FC00B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80B2F1E-F679-C047-8B7D-45DC8B30475D}"/>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CC53B4E2-9E38-604C-899E-31F4923ECCDB}"/>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9200C155-38B1-2A4E-BFAA-E3A7EEF3849D}"/>
              </a:ext>
            </a:extLst>
          </p:cNvPr>
          <p:cNvSpPr>
            <a:spLocks noGrp="1"/>
          </p:cNvSpPr>
          <p:nvPr>
            <p:ph type="sldNum" sz="quarter" idx="12"/>
          </p:nvPr>
        </p:nvSpPr>
        <p:spPr/>
        <p:txBody>
          <a:bodyPr/>
          <a:lstStyle/>
          <a:p>
            <a:fld id="{D8C2E80E-A818-EA4B-839C-9030708D7285}" type="slidenum">
              <a:rPr lang="en-US" smtClean="0"/>
              <a:t>35</a:t>
            </a:fld>
            <a:endParaRPr lang="en-US" dirty="0"/>
          </a:p>
        </p:txBody>
      </p:sp>
      <p:pic>
        <p:nvPicPr>
          <p:cNvPr id="7" name="Picture 6">
            <a:extLst>
              <a:ext uri="{FF2B5EF4-FFF2-40B4-BE49-F238E27FC236}">
                <a16:creationId xmlns:a16="http://schemas.microsoft.com/office/drawing/2014/main" id="{0F420C65-180F-2B48-810E-5D74D4ECDF4A}"/>
              </a:ext>
            </a:extLst>
          </p:cNvPr>
          <p:cNvPicPr>
            <a:picLocks noChangeAspect="1"/>
          </p:cNvPicPr>
          <p:nvPr/>
        </p:nvPicPr>
        <p:blipFill>
          <a:blip r:embed="rId2"/>
          <a:stretch>
            <a:fillRect/>
          </a:stretch>
        </p:blipFill>
        <p:spPr>
          <a:xfrm>
            <a:off x="490538" y="300038"/>
            <a:ext cx="9996126" cy="5866166"/>
          </a:xfrm>
          <a:prstGeom prst="rect">
            <a:avLst/>
          </a:prstGeom>
        </p:spPr>
      </p:pic>
      <p:sp>
        <p:nvSpPr>
          <p:cNvPr id="8" name="TextBox 7">
            <a:extLst>
              <a:ext uri="{FF2B5EF4-FFF2-40B4-BE49-F238E27FC236}">
                <a16:creationId xmlns:a16="http://schemas.microsoft.com/office/drawing/2014/main" id="{AC4FF302-B06A-2240-A964-EAE97BAB55CD}"/>
              </a:ext>
            </a:extLst>
          </p:cNvPr>
          <p:cNvSpPr txBox="1"/>
          <p:nvPr/>
        </p:nvSpPr>
        <p:spPr>
          <a:xfrm>
            <a:off x="8253791" y="4595149"/>
            <a:ext cx="3623884" cy="1015663"/>
          </a:xfrm>
          <a:prstGeom prst="rect">
            <a:avLst/>
          </a:prstGeom>
          <a:noFill/>
        </p:spPr>
        <p:txBody>
          <a:bodyPr wrap="square" rtlCol="0">
            <a:spAutoFit/>
          </a:bodyPr>
          <a:lstStyle/>
          <a:p>
            <a:r>
              <a:rPr lang="en-US" sz="2400" dirty="0">
                <a:solidFill>
                  <a:schemeClr val="tx1">
                    <a:lumMod val="75000"/>
                    <a:lumOff val="25000"/>
                  </a:schemeClr>
                </a:solidFill>
              </a:rPr>
              <a:t>H(S, Wind).   </a:t>
            </a:r>
          </a:p>
          <a:p>
            <a:r>
              <a:rPr lang="en-US" sz="1200" dirty="0">
                <a:solidFill>
                  <a:schemeClr val="tx1">
                    <a:lumMod val="75000"/>
                    <a:lumOff val="25000"/>
                  </a:schemeClr>
                </a:solidFill>
              </a:rPr>
              <a:t>Gain (S, Wind)</a:t>
            </a:r>
          </a:p>
          <a:p>
            <a:endParaRPr lang="en-US" sz="2400" dirty="0">
              <a:solidFill>
                <a:schemeClr val="tx1">
                  <a:lumMod val="75000"/>
                  <a:lumOff val="25000"/>
                </a:schemeClr>
              </a:solidFill>
            </a:endParaRPr>
          </a:p>
        </p:txBody>
      </p:sp>
      <p:sp>
        <p:nvSpPr>
          <p:cNvPr id="9" name="Donut 8">
            <a:extLst>
              <a:ext uri="{FF2B5EF4-FFF2-40B4-BE49-F238E27FC236}">
                <a16:creationId xmlns:a16="http://schemas.microsoft.com/office/drawing/2014/main" id="{6BD30B05-20D9-A14F-9CAD-ECDE3E09C69F}"/>
              </a:ext>
            </a:extLst>
          </p:cNvPr>
          <p:cNvSpPr/>
          <p:nvPr/>
        </p:nvSpPr>
        <p:spPr>
          <a:xfrm>
            <a:off x="6698332" y="5492083"/>
            <a:ext cx="681321" cy="451413"/>
          </a:xfrm>
          <a:prstGeom prst="donut">
            <a:avLst>
              <a:gd name="adj" fmla="val 6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8EDE4EAC-0DFC-ED4B-9928-35C4F428A52A}"/>
              </a:ext>
            </a:extLst>
          </p:cNvPr>
          <p:cNvSpPr/>
          <p:nvPr/>
        </p:nvSpPr>
        <p:spPr>
          <a:xfrm>
            <a:off x="6671594" y="3166166"/>
            <a:ext cx="681321" cy="451413"/>
          </a:xfrm>
          <a:prstGeom prst="donut">
            <a:avLst>
              <a:gd name="adj" fmla="val 6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0102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AFBD1F97-FCC5-2547-9905-13237BE55340}"/>
              </a:ext>
            </a:extLst>
          </p:cNvPr>
          <p:cNvSpPr>
            <a:spLocks noGrp="1" noChangeArrowheads="1"/>
          </p:cNvSpPr>
          <p:nvPr>
            <p:ph type="title"/>
          </p:nvPr>
        </p:nvSpPr>
        <p:spPr>
          <a:xfrm>
            <a:off x="226218" y="472485"/>
            <a:ext cx="8637588" cy="7080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89803"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90000"/>
          </a:bodyPr>
          <a:lstStyle/>
          <a:p>
            <a:pPr eaLnBrk="1" hangingPunct="1">
              <a:defRPr/>
            </a:pPr>
            <a:r>
              <a:rPr lang="en-US" sz="4000" dirty="0"/>
              <a:t>First step: which attribute to test at the root?</a:t>
            </a:r>
          </a:p>
        </p:txBody>
      </p:sp>
      <p:sp>
        <p:nvSpPr>
          <p:cNvPr id="344067" name="Rectangle 3">
            <a:extLst>
              <a:ext uri="{FF2B5EF4-FFF2-40B4-BE49-F238E27FC236}">
                <a16:creationId xmlns:a16="http://schemas.microsoft.com/office/drawing/2014/main" id="{E866C699-181A-814E-868E-91BB11C8726C}"/>
              </a:ext>
            </a:extLst>
          </p:cNvPr>
          <p:cNvSpPr>
            <a:spLocks noGrp="1" noChangeArrowheads="1"/>
          </p:cNvSpPr>
          <p:nvPr>
            <p:ph idx="1"/>
          </p:nvPr>
        </p:nvSpPr>
        <p:spPr>
          <a:xfrm>
            <a:off x="0" y="1621618"/>
            <a:ext cx="11387137" cy="4833728"/>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eaLnBrk="1" hangingPunct="1">
              <a:lnSpc>
                <a:spcPct val="90000"/>
              </a:lnSpc>
              <a:buFont typeface="Wingdings" charset="0"/>
              <a:buChar char="§"/>
              <a:defRPr/>
            </a:pPr>
            <a:r>
              <a:rPr lang="en-US" dirty="0">
                <a:cs typeface="+mn-cs"/>
              </a:rPr>
              <a:t>Which attribute should be tested at the root?</a:t>
            </a:r>
            <a:endParaRPr lang="en-US" i="1" dirty="0">
              <a:latin typeface="Times New Roman" charset="0"/>
              <a:cs typeface="+mn-cs"/>
            </a:endParaRPr>
          </a:p>
          <a:p>
            <a:pPr lvl="1" eaLnBrk="1" hangingPunct="1">
              <a:lnSpc>
                <a:spcPct val="90000"/>
              </a:lnSpc>
              <a:buFont typeface="Wingdings" charset="0"/>
              <a:buChar char="§"/>
              <a:defRPr/>
            </a:pPr>
            <a:r>
              <a:rPr lang="en-US" i="1" dirty="0">
                <a:solidFill>
                  <a:srgbClr val="FF0000"/>
                </a:solidFill>
                <a:latin typeface="Times New Roman" charset="0"/>
              </a:rPr>
              <a:t>Gain</a:t>
            </a:r>
            <a:r>
              <a:rPr lang="en-US" dirty="0">
                <a:solidFill>
                  <a:srgbClr val="FF0000"/>
                </a:solidFill>
                <a:latin typeface="Times New Roman" charset="0"/>
              </a:rPr>
              <a:t>(</a:t>
            </a:r>
            <a:r>
              <a:rPr lang="en-US" i="1" dirty="0">
                <a:solidFill>
                  <a:srgbClr val="FF0000"/>
                </a:solidFill>
                <a:latin typeface="Times New Roman" charset="0"/>
              </a:rPr>
              <a:t>S</a:t>
            </a:r>
            <a:r>
              <a:rPr lang="en-US" dirty="0">
                <a:solidFill>
                  <a:srgbClr val="FF0000"/>
                </a:solidFill>
                <a:latin typeface="Times New Roman" charset="0"/>
              </a:rPr>
              <a:t>, </a:t>
            </a:r>
            <a:r>
              <a:rPr lang="en-US" i="1" dirty="0">
                <a:solidFill>
                  <a:srgbClr val="FF0000"/>
                </a:solidFill>
                <a:latin typeface="Times New Roman" charset="0"/>
              </a:rPr>
              <a:t>Outlook</a:t>
            </a:r>
            <a:r>
              <a:rPr lang="en-US" dirty="0">
                <a:solidFill>
                  <a:srgbClr val="FF0000"/>
                </a:solidFill>
                <a:latin typeface="Times New Roman" charset="0"/>
              </a:rPr>
              <a:t>) = 0.247</a:t>
            </a:r>
          </a:p>
          <a:p>
            <a:pPr lvl="1" eaLnBrk="1" hangingPunct="1">
              <a:lnSpc>
                <a:spcPct val="90000"/>
              </a:lnSpc>
              <a:buFont typeface="Wingdings" charset="0"/>
              <a:buChar char="§"/>
              <a:defRPr/>
            </a:pPr>
            <a:r>
              <a:rPr lang="en-US" i="1" dirty="0">
                <a:latin typeface="Times New Roman" charset="0"/>
              </a:rPr>
              <a:t>Gain</a:t>
            </a:r>
            <a:r>
              <a:rPr lang="en-US" dirty="0">
                <a:latin typeface="Times New Roman" charset="0"/>
              </a:rPr>
              <a:t>(</a:t>
            </a:r>
            <a:r>
              <a:rPr lang="en-US" i="1" dirty="0">
                <a:latin typeface="Times New Roman" charset="0"/>
              </a:rPr>
              <a:t>S</a:t>
            </a:r>
            <a:r>
              <a:rPr lang="en-US" dirty="0">
                <a:latin typeface="Times New Roman" charset="0"/>
              </a:rPr>
              <a:t>, </a:t>
            </a:r>
            <a:r>
              <a:rPr lang="en-US" i="1" dirty="0">
                <a:latin typeface="Times New Roman" charset="0"/>
              </a:rPr>
              <a:t>Humidity</a:t>
            </a:r>
            <a:r>
              <a:rPr lang="en-US" dirty="0">
                <a:latin typeface="Times New Roman" charset="0"/>
              </a:rPr>
              <a:t>) = 0.151</a:t>
            </a:r>
          </a:p>
          <a:p>
            <a:pPr lvl="1" eaLnBrk="1" hangingPunct="1">
              <a:lnSpc>
                <a:spcPct val="90000"/>
              </a:lnSpc>
              <a:buFont typeface="Wingdings" charset="0"/>
              <a:buChar char="§"/>
              <a:defRPr/>
            </a:pPr>
            <a:r>
              <a:rPr lang="en-US" i="1" dirty="0">
                <a:latin typeface="Times New Roman" charset="0"/>
              </a:rPr>
              <a:t>Gain</a:t>
            </a:r>
            <a:r>
              <a:rPr lang="en-US" dirty="0">
                <a:latin typeface="Times New Roman" charset="0"/>
              </a:rPr>
              <a:t>(</a:t>
            </a:r>
            <a:r>
              <a:rPr lang="en-US" i="1" dirty="0">
                <a:latin typeface="Times New Roman" charset="0"/>
              </a:rPr>
              <a:t>S</a:t>
            </a:r>
            <a:r>
              <a:rPr lang="en-US" dirty="0">
                <a:latin typeface="Times New Roman" charset="0"/>
              </a:rPr>
              <a:t>, </a:t>
            </a:r>
            <a:r>
              <a:rPr lang="en-US" i="1" dirty="0">
                <a:latin typeface="Times New Roman" charset="0"/>
              </a:rPr>
              <a:t>Wind</a:t>
            </a:r>
            <a:r>
              <a:rPr lang="en-US" dirty="0">
                <a:latin typeface="Times New Roman" charset="0"/>
              </a:rPr>
              <a:t>) = 0.084</a:t>
            </a:r>
          </a:p>
          <a:p>
            <a:pPr lvl="1" eaLnBrk="1" hangingPunct="1">
              <a:lnSpc>
                <a:spcPct val="90000"/>
              </a:lnSpc>
              <a:buFont typeface="Wingdings" charset="0"/>
              <a:buChar char="§"/>
              <a:defRPr/>
            </a:pPr>
            <a:r>
              <a:rPr lang="en-US" i="1" dirty="0">
                <a:latin typeface="Times New Roman" charset="0"/>
              </a:rPr>
              <a:t>Gain</a:t>
            </a:r>
            <a:r>
              <a:rPr lang="en-US" dirty="0">
                <a:latin typeface="Times New Roman" charset="0"/>
              </a:rPr>
              <a:t>(</a:t>
            </a:r>
            <a:r>
              <a:rPr lang="en-US" i="1" dirty="0">
                <a:latin typeface="Times New Roman" charset="0"/>
              </a:rPr>
              <a:t>S</a:t>
            </a:r>
            <a:r>
              <a:rPr lang="en-US" dirty="0">
                <a:latin typeface="Times New Roman" charset="0"/>
              </a:rPr>
              <a:t>, </a:t>
            </a:r>
            <a:r>
              <a:rPr lang="en-US" i="1" dirty="0">
                <a:latin typeface="Times New Roman" charset="0"/>
              </a:rPr>
              <a:t>Temperature</a:t>
            </a:r>
            <a:r>
              <a:rPr lang="en-US" dirty="0">
                <a:latin typeface="Times New Roman" charset="0"/>
              </a:rPr>
              <a:t>) = 0.029</a:t>
            </a:r>
          </a:p>
          <a:p>
            <a:pPr eaLnBrk="1" hangingPunct="1">
              <a:lnSpc>
                <a:spcPct val="90000"/>
              </a:lnSpc>
              <a:buFont typeface="Wingdings" charset="0"/>
              <a:buChar char="§"/>
              <a:defRPr/>
            </a:pPr>
            <a:endParaRPr lang="en-US" i="1" dirty="0">
              <a:latin typeface="Times New Roman" charset="0"/>
              <a:cs typeface="+mn-cs"/>
            </a:endParaRPr>
          </a:p>
          <a:p>
            <a:pPr eaLnBrk="1" hangingPunct="1">
              <a:lnSpc>
                <a:spcPct val="90000"/>
              </a:lnSpc>
              <a:buFont typeface="Wingdings" charset="0"/>
              <a:buChar char="§"/>
              <a:defRPr/>
            </a:pPr>
            <a:r>
              <a:rPr lang="en-US" i="1" dirty="0">
                <a:latin typeface="Times New Roman" charset="0"/>
              </a:rPr>
              <a:t>The highest the better </a:t>
            </a:r>
            <a:r>
              <a:rPr lang="en-US" i="1" dirty="0">
                <a:latin typeface="Times New Roman" charset="0"/>
                <a:sym typeface="Wingdings" pitchFamily="2" charset="2"/>
              </a:rPr>
              <a:t></a:t>
            </a:r>
            <a:endParaRPr lang="en-US" i="1" dirty="0">
              <a:latin typeface="Times New Roman" charset="0"/>
            </a:endParaRPr>
          </a:p>
          <a:p>
            <a:pPr eaLnBrk="1" hangingPunct="1">
              <a:lnSpc>
                <a:spcPct val="90000"/>
              </a:lnSpc>
              <a:buFont typeface="Wingdings" charset="0"/>
              <a:buChar char="§"/>
              <a:defRPr/>
            </a:pPr>
            <a:endParaRPr lang="en-US" i="1" dirty="0">
              <a:latin typeface="Times New Roman" charset="0"/>
              <a:cs typeface="+mn-cs"/>
            </a:endParaRPr>
          </a:p>
          <a:p>
            <a:pPr eaLnBrk="1" hangingPunct="1">
              <a:lnSpc>
                <a:spcPct val="90000"/>
              </a:lnSpc>
              <a:buFont typeface="Wingdings" charset="0"/>
              <a:buChar char="§"/>
              <a:defRPr/>
            </a:pPr>
            <a:r>
              <a:rPr lang="en-US" i="1" dirty="0">
                <a:latin typeface="Times New Roman" charset="0"/>
                <a:cs typeface="+mn-cs"/>
              </a:rPr>
              <a:t>Outlook</a:t>
            </a:r>
            <a:r>
              <a:rPr lang="en-US" dirty="0">
                <a:cs typeface="+mn-cs"/>
              </a:rPr>
              <a:t> provides the best prediction for the target</a:t>
            </a:r>
          </a:p>
          <a:p>
            <a:pPr eaLnBrk="1" hangingPunct="1">
              <a:lnSpc>
                <a:spcPct val="90000"/>
              </a:lnSpc>
              <a:buFont typeface="Wingdings" charset="0"/>
              <a:buChar char="§"/>
              <a:defRPr/>
            </a:pPr>
            <a:r>
              <a:rPr lang="en-US" dirty="0">
                <a:cs typeface="+mn-cs"/>
              </a:rPr>
              <a:t>Lets grow the tree:</a:t>
            </a:r>
          </a:p>
          <a:p>
            <a:pPr lvl="1" eaLnBrk="1" hangingPunct="1">
              <a:lnSpc>
                <a:spcPct val="90000"/>
              </a:lnSpc>
              <a:buFont typeface="Wingdings" charset="0"/>
              <a:buChar char="§"/>
              <a:defRPr/>
            </a:pPr>
            <a:r>
              <a:rPr lang="en-US" dirty="0"/>
              <a:t>add to the tree a successor for each possible value of </a:t>
            </a:r>
            <a:r>
              <a:rPr lang="en-US" i="1" dirty="0">
                <a:latin typeface="Times New Roman" charset="0"/>
              </a:rPr>
              <a:t>Outlook</a:t>
            </a:r>
          </a:p>
          <a:p>
            <a:pPr lvl="1" eaLnBrk="1" hangingPunct="1">
              <a:lnSpc>
                <a:spcPct val="90000"/>
              </a:lnSpc>
              <a:buFont typeface="Wingdings" charset="0"/>
              <a:buChar char="§"/>
              <a:defRPr/>
            </a:pPr>
            <a:r>
              <a:rPr lang="en-US" dirty="0"/>
              <a:t>partition the training samples according to the value of </a:t>
            </a:r>
            <a:r>
              <a:rPr lang="en-US" i="1" dirty="0">
                <a:latin typeface="Times New Roman" charset="0"/>
              </a:rPr>
              <a:t>Outlook</a:t>
            </a:r>
          </a:p>
          <a:p>
            <a:pPr lvl="1" eaLnBrk="1" hangingPunct="1">
              <a:lnSpc>
                <a:spcPct val="90000"/>
              </a:lnSpc>
              <a:buFont typeface="Wingdings" charset="0"/>
              <a:buChar char="§"/>
              <a:defRPr/>
            </a:pPr>
            <a:endParaRPr lang="en-US" i="1" dirty="0">
              <a:latin typeface="Times New Roman" charset="0"/>
            </a:endParaRPr>
          </a:p>
          <a:p>
            <a:pPr eaLnBrk="1" hangingPunct="1">
              <a:lnSpc>
                <a:spcPct val="90000"/>
              </a:lnSpc>
              <a:buFont typeface="Wingdings" charset="0"/>
              <a:buChar char="§"/>
              <a:defRPr/>
            </a:pPr>
            <a:endParaRPr lang="en-US" dirty="0">
              <a:latin typeface="Times New Roman" charset="0"/>
              <a:cs typeface="+mn-cs"/>
            </a:endParaRPr>
          </a:p>
        </p:txBody>
      </p:sp>
      <p:sp>
        <p:nvSpPr>
          <p:cNvPr id="4" name="Date Placeholder 3">
            <a:extLst>
              <a:ext uri="{FF2B5EF4-FFF2-40B4-BE49-F238E27FC236}">
                <a16:creationId xmlns:a16="http://schemas.microsoft.com/office/drawing/2014/main" id="{2A1CC2DC-CB3E-EE43-9118-3CC246277544}"/>
              </a:ext>
            </a:extLst>
          </p:cNvPr>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101FC3D9-B86E-D14D-9E2F-0E8A5C4C2089}"/>
              </a:ext>
            </a:extLst>
          </p:cNvPr>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GB"/>
              <a:t>Dr. Malak Abdullah</a:t>
            </a:r>
          </a:p>
        </p:txBody>
      </p:sp>
      <p:sp>
        <p:nvSpPr>
          <p:cNvPr id="6" name="Slide Number Placeholder 5">
            <a:extLst>
              <a:ext uri="{FF2B5EF4-FFF2-40B4-BE49-F238E27FC236}">
                <a16:creationId xmlns:a16="http://schemas.microsoft.com/office/drawing/2014/main" id="{A528CDF1-1D36-A64B-A260-9F96BA1790EC}"/>
              </a:ext>
            </a:extLst>
          </p:cNvPr>
          <p:cNvSpPr>
            <a:spLocks noGrp="1"/>
          </p:cNvSpPr>
          <p:nvPr>
            <p:ph type="sldNum" sz="quarter" idx="12"/>
          </p:nvPr>
        </p:nvSpPr>
        <p:spPr/>
        <p:txBody>
          <a:bodyPr/>
          <a:lstStyle/>
          <a:p>
            <a:fld id="{D8C2E80E-A818-EA4B-839C-9030708D7285}" type="slidenum">
              <a:rPr lang="en-US" smtClean="0"/>
              <a:t>36</a:t>
            </a:fld>
            <a:endParaRPr lang="en-US" dirty="0"/>
          </a:p>
        </p:txBody>
      </p:sp>
    </p:spTree>
    <p:extLst>
      <p:ext uri="{BB962C8B-B14F-4D97-AF65-F5344CB8AC3E}">
        <p14:creationId xmlns:p14="http://schemas.microsoft.com/office/powerpoint/2010/main" val="889398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2551C455-AD77-6243-BB61-A924912CC24D}"/>
              </a:ext>
            </a:extLst>
          </p:cNvPr>
          <p:cNvSpPr>
            <a:spLocks noGrp="1" noChangeArrowheads="1"/>
          </p:cNvSpPr>
          <p:nvPr>
            <p:ph type="title"/>
          </p:nvPr>
        </p:nvSpPr>
        <p:spPr>
          <a:xfrm>
            <a:off x="162602" y="419610"/>
            <a:ext cx="8637588" cy="830263"/>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89803"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90000"/>
          </a:bodyPr>
          <a:lstStyle/>
          <a:p>
            <a:pPr eaLnBrk="1" hangingPunct="1">
              <a:defRPr/>
            </a:pPr>
            <a:r>
              <a:rPr lang="en-US" dirty="0"/>
              <a:t>After first step</a:t>
            </a:r>
          </a:p>
        </p:txBody>
      </p:sp>
      <p:pic>
        <p:nvPicPr>
          <p:cNvPr id="333830" name="Picture 6">
            <a:extLst>
              <a:ext uri="{FF2B5EF4-FFF2-40B4-BE49-F238E27FC236}">
                <a16:creationId xmlns:a16="http://schemas.microsoft.com/office/drawing/2014/main" id="{19EF92B2-F676-CF49-A68F-CF8292EE1F31}"/>
              </a:ext>
            </a:extLst>
          </p:cNvPr>
          <p:cNvPicPr>
            <a:picLocks noGrp="1" noChangeAspect="1" noChangeArrowheads="1"/>
          </p:cNvPicPr>
          <p:nvPr>
            <p:ph type="dgm" idx="1"/>
          </p:nvPr>
        </p:nvPicPr>
        <p:blipFill>
          <a:blip r:embed="rId3">
            <a:extLst>
              <a:ext uri="{28A0092B-C50C-407E-A947-70E740481C1C}">
                <a14:useLocalDpi xmlns:a14="http://schemas.microsoft.com/office/drawing/2010/main" val="0"/>
              </a:ext>
            </a:extLst>
          </a:blip>
          <a:srcRect l="-12081" r="-12081"/>
          <a:stretch>
            <a:fillRect/>
          </a:stretch>
        </p:blipFill>
        <p:spPr>
          <a:xfrm>
            <a:off x="-1" y="1249873"/>
            <a:ext cx="7610945" cy="3971056"/>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pic>
      <p:sp>
        <p:nvSpPr>
          <p:cNvPr id="4" name="Date Placeholder 3">
            <a:extLst>
              <a:ext uri="{FF2B5EF4-FFF2-40B4-BE49-F238E27FC236}">
                <a16:creationId xmlns:a16="http://schemas.microsoft.com/office/drawing/2014/main" id="{6747157C-65A8-ED45-8AF9-F602C85A4D5A}"/>
              </a:ext>
            </a:extLst>
          </p:cNvPr>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94F92B3A-6A51-FB48-BB5F-7C9D5A707A38}"/>
              </a:ext>
            </a:extLst>
          </p:cNvPr>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GB"/>
              <a:t>Dr. Malak Abdullah</a:t>
            </a:r>
          </a:p>
        </p:txBody>
      </p:sp>
      <p:pic>
        <p:nvPicPr>
          <p:cNvPr id="2" name="Picture 1">
            <a:extLst>
              <a:ext uri="{FF2B5EF4-FFF2-40B4-BE49-F238E27FC236}">
                <a16:creationId xmlns:a16="http://schemas.microsoft.com/office/drawing/2014/main" id="{1A9D4269-EF3B-8942-83E5-791B87AE07FD}"/>
              </a:ext>
            </a:extLst>
          </p:cNvPr>
          <p:cNvPicPr>
            <a:picLocks noChangeAspect="1"/>
          </p:cNvPicPr>
          <p:nvPr/>
        </p:nvPicPr>
        <p:blipFill>
          <a:blip r:embed="rId4"/>
          <a:stretch>
            <a:fillRect/>
          </a:stretch>
        </p:blipFill>
        <p:spPr>
          <a:xfrm>
            <a:off x="6645465" y="0"/>
            <a:ext cx="5261274" cy="3839308"/>
          </a:xfrm>
          <a:prstGeom prst="rect">
            <a:avLst/>
          </a:prstGeom>
        </p:spPr>
      </p:pic>
      <p:sp>
        <p:nvSpPr>
          <p:cNvPr id="3" name="Slide Number Placeholder 2">
            <a:extLst>
              <a:ext uri="{FF2B5EF4-FFF2-40B4-BE49-F238E27FC236}">
                <a16:creationId xmlns:a16="http://schemas.microsoft.com/office/drawing/2014/main" id="{B6897498-7E2D-0B4B-859E-0CDD1A6FAB8A}"/>
              </a:ext>
            </a:extLst>
          </p:cNvPr>
          <p:cNvSpPr>
            <a:spLocks noGrp="1"/>
          </p:cNvSpPr>
          <p:nvPr>
            <p:ph type="sldNum" sz="quarter" idx="12"/>
          </p:nvPr>
        </p:nvSpPr>
        <p:spPr/>
        <p:txBody>
          <a:bodyPr/>
          <a:lstStyle/>
          <a:p>
            <a:fld id="{9BB559A2-823E-C14F-8B4A-F54C3A89BA8A}" type="slidenum">
              <a:rPr lang="en-GB" altLang="en-US" smtClean="0"/>
              <a:pPr/>
              <a:t>37</a:t>
            </a:fld>
            <a:endParaRPr lang="en-GB" altLang="en-US"/>
          </a:p>
        </p:txBody>
      </p:sp>
      <p:sp>
        <p:nvSpPr>
          <p:cNvPr id="7" name="Donut 6">
            <a:extLst>
              <a:ext uri="{FF2B5EF4-FFF2-40B4-BE49-F238E27FC236}">
                <a16:creationId xmlns:a16="http://schemas.microsoft.com/office/drawing/2014/main" id="{235A7FC9-4AE0-8C40-BFB3-8DBCFD8872E6}"/>
              </a:ext>
            </a:extLst>
          </p:cNvPr>
          <p:cNvSpPr/>
          <p:nvPr/>
        </p:nvSpPr>
        <p:spPr>
          <a:xfrm>
            <a:off x="914400" y="4188542"/>
            <a:ext cx="1386348" cy="339213"/>
          </a:xfrm>
          <a:prstGeom prst="donut">
            <a:avLst>
              <a:gd name="adj" fmla="val 4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a:extLst>
              <a:ext uri="{FF2B5EF4-FFF2-40B4-BE49-F238E27FC236}">
                <a16:creationId xmlns:a16="http://schemas.microsoft.com/office/drawing/2014/main" id="{3BEDED85-B94B-3345-A85F-500C9BAF37D2}"/>
              </a:ext>
            </a:extLst>
          </p:cNvPr>
          <p:cNvCxnSpPr>
            <a:stCxn id="7" idx="5"/>
          </p:cNvCxnSpPr>
          <p:nvPr/>
        </p:nvCxnSpPr>
        <p:spPr>
          <a:xfrm>
            <a:off x="2097722" y="4478078"/>
            <a:ext cx="934845" cy="136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3305F3C-527F-E642-AFBA-37FECF9E7D1D}"/>
              </a:ext>
            </a:extLst>
          </p:cNvPr>
          <p:cNvSpPr txBox="1"/>
          <p:nvPr/>
        </p:nvSpPr>
        <p:spPr>
          <a:xfrm>
            <a:off x="2951543" y="5914663"/>
            <a:ext cx="3693921" cy="584775"/>
          </a:xfrm>
          <a:prstGeom prst="rect">
            <a:avLst/>
          </a:prstGeom>
          <a:noFill/>
        </p:spPr>
        <p:txBody>
          <a:bodyPr wrap="square" rtlCol="0">
            <a:spAutoFit/>
          </a:bodyPr>
          <a:lstStyle/>
          <a:p>
            <a:r>
              <a:rPr lang="en-US" dirty="0"/>
              <a:t>Entropy is 0.97</a:t>
            </a:r>
          </a:p>
          <a:p>
            <a:r>
              <a:rPr lang="en-US" sz="1400" dirty="0"/>
              <a:t>See the previous two slides</a:t>
            </a:r>
          </a:p>
        </p:txBody>
      </p:sp>
    </p:spTree>
    <p:extLst>
      <p:ext uri="{BB962C8B-B14F-4D97-AF65-F5344CB8AC3E}">
        <p14:creationId xmlns:p14="http://schemas.microsoft.com/office/powerpoint/2010/main" val="873031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BAD8A356-9886-0C4A-9EFB-FB880B3D7C9C}"/>
              </a:ext>
            </a:extLst>
          </p:cNvPr>
          <p:cNvSpPr>
            <a:spLocks noGrp="1" noChangeArrowheads="1"/>
          </p:cNvSpPr>
          <p:nvPr>
            <p:ph type="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89803"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a:t>Second step</a:t>
            </a:r>
          </a:p>
        </p:txBody>
      </p:sp>
      <p:sp>
        <p:nvSpPr>
          <p:cNvPr id="346115" name="Rectangle 3">
            <a:extLst>
              <a:ext uri="{FF2B5EF4-FFF2-40B4-BE49-F238E27FC236}">
                <a16:creationId xmlns:a16="http://schemas.microsoft.com/office/drawing/2014/main" id="{55ADF552-2AD7-724A-A8DF-A7FDB0D92718}"/>
              </a:ext>
            </a:extLst>
          </p:cNvPr>
          <p:cNvSpPr>
            <a:spLocks noGrp="1" noChangeArrowheads="1"/>
          </p:cNvSpPr>
          <p:nvPr>
            <p:ph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buFont typeface="Wingdings" charset="0"/>
              <a:buChar char="§"/>
              <a:defRPr/>
            </a:pPr>
            <a:r>
              <a:rPr lang="en-US" dirty="0">
                <a:cs typeface="+mn-cs"/>
              </a:rPr>
              <a:t>Working on </a:t>
            </a:r>
            <a:r>
              <a:rPr lang="en-US" i="1" dirty="0">
                <a:latin typeface="Times New Roman" charset="0"/>
                <a:cs typeface="+mn-cs"/>
              </a:rPr>
              <a:t>Outlook=Sunny</a:t>
            </a:r>
            <a:r>
              <a:rPr lang="en-US" dirty="0">
                <a:cs typeface="+mn-cs"/>
              </a:rPr>
              <a:t> node:</a:t>
            </a:r>
          </a:p>
          <a:p>
            <a:pPr lvl="1" eaLnBrk="1" hangingPunct="1">
              <a:buFont typeface="Wingdings" charset="0"/>
              <a:buNone/>
              <a:defRPr/>
            </a:pPr>
            <a:r>
              <a:rPr lang="en-US" i="1" dirty="0">
                <a:solidFill>
                  <a:srgbClr val="FF0000"/>
                </a:solidFill>
                <a:latin typeface="Times New Roman" charset="0"/>
              </a:rPr>
              <a:t>Gain</a:t>
            </a:r>
            <a:r>
              <a:rPr lang="en-US" dirty="0">
                <a:solidFill>
                  <a:srgbClr val="FF0000"/>
                </a:solidFill>
                <a:latin typeface="Times New Roman" charset="0"/>
              </a:rPr>
              <a:t>(</a:t>
            </a:r>
            <a:r>
              <a:rPr lang="en-US" i="1" dirty="0" err="1">
                <a:solidFill>
                  <a:srgbClr val="FF0000"/>
                </a:solidFill>
                <a:latin typeface="Times New Roman" charset="0"/>
              </a:rPr>
              <a:t>S</a:t>
            </a:r>
            <a:r>
              <a:rPr lang="en-US" i="1" baseline="-25000" dirty="0" err="1">
                <a:solidFill>
                  <a:srgbClr val="FF0000"/>
                </a:solidFill>
                <a:latin typeface="Times New Roman" charset="0"/>
              </a:rPr>
              <a:t>Sunny</a:t>
            </a:r>
            <a:r>
              <a:rPr lang="en-US" dirty="0">
                <a:solidFill>
                  <a:srgbClr val="FF0000"/>
                </a:solidFill>
                <a:latin typeface="Times New Roman" charset="0"/>
              </a:rPr>
              <a:t>, </a:t>
            </a:r>
            <a:r>
              <a:rPr lang="en-US" i="1" dirty="0">
                <a:solidFill>
                  <a:srgbClr val="FF0000"/>
                </a:solidFill>
                <a:latin typeface="Times New Roman" charset="0"/>
              </a:rPr>
              <a:t>Humidity</a:t>
            </a:r>
            <a:r>
              <a:rPr lang="en-US" dirty="0">
                <a:solidFill>
                  <a:srgbClr val="FF0000"/>
                </a:solidFill>
                <a:latin typeface="Times New Roman" charset="0"/>
              </a:rPr>
              <a:t>) = 0.970 </a:t>
            </a:r>
            <a:r>
              <a:rPr lang="en-US" dirty="0">
                <a:solidFill>
                  <a:srgbClr val="FF0000"/>
                </a:solidFill>
                <a:latin typeface="Arial" charset="0"/>
                <a:sym typeface="Symbol" charset="0"/>
              </a:rPr>
              <a:t> </a:t>
            </a:r>
            <a:r>
              <a:rPr lang="en-US" dirty="0">
                <a:solidFill>
                  <a:srgbClr val="FF0000"/>
                </a:solidFill>
                <a:latin typeface="Times New Roman" charset="0"/>
              </a:rPr>
              <a:t>3/5 </a:t>
            </a:r>
            <a:r>
              <a:rPr lang="en-US" dirty="0">
                <a:solidFill>
                  <a:srgbClr val="FF0000"/>
                </a:solidFill>
                <a:latin typeface="Times New Roman" charset="0"/>
                <a:sym typeface="Symbol" charset="0"/>
              </a:rPr>
              <a:t></a:t>
            </a:r>
            <a:r>
              <a:rPr lang="en-US" dirty="0">
                <a:solidFill>
                  <a:srgbClr val="FF0000"/>
                </a:solidFill>
                <a:latin typeface="Times New Roman" charset="0"/>
              </a:rPr>
              <a:t> 0.0 </a:t>
            </a:r>
            <a:r>
              <a:rPr lang="en-US" dirty="0">
                <a:solidFill>
                  <a:srgbClr val="FF0000"/>
                </a:solidFill>
                <a:latin typeface="Arial" charset="0"/>
                <a:sym typeface="Symbol" charset="0"/>
              </a:rPr>
              <a:t> </a:t>
            </a:r>
            <a:r>
              <a:rPr lang="en-US" dirty="0">
                <a:solidFill>
                  <a:srgbClr val="FF0000"/>
                </a:solidFill>
                <a:latin typeface="Times New Roman" charset="0"/>
              </a:rPr>
              <a:t>2/5 </a:t>
            </a:r>
            <a:r>
              <a:rPr lang="en-US" dirty="0">
                <a:solidFill>
                  <a:srgbClr val="FF0000"/>
                </a:solidFill>
                <a:latin typeface="Times New Roman" charset="0"/>
                <a:sym typeface="Symbol" charset="0"/>
              </a:rPr>
              <a:t></a:t>
            </a:r>
            <a:r>
              <a:rPr lang="en-US" dirty="0">
                <a:solidFill>
                  <a:srgbClr val="FF0000"/>
                </a:solidFill>
                <a:latin typeface="Times New Roman" charset="0"/>
              </a:rPr>
              <a:t> 0.0 = 0.970 </a:t>
            </a:r>
          </a:p>
          <a:p>
            <a:pPr lvl="1" eaLnBrk="1" hangingPunct="1">
              <a:buFont typeface="Wingdings" charset="0"/>
              <a:buNone/>
              <a:defRPr/>
            </a:pPr>
            <a:r>
              <a:rPr lang="en-US" i="1" dirty="0">
                <a:latin typeface="Times New Roman" charset="0"/>
              </a:rPr>
              <a:t>Gain</a:t>
            </a:r>
            <a:r>
              <a:rPr lang="en-US" dirty="0">
                <a:latin typeface="Times New Roman" charset="0"/>
              </a:rPr>
              <a:t>(</a:t>
            </a:r>
            <a:r>
              <a:rPr lang="en-US" i="1" dirty="0" err="1">
                <a:latin typeface="Times New Roman" charset="0"/>
              </a:rPr>
              <a:t>S</a:t>
            </a:r>
            <a:r>
              <a:rPr lang="en-US" i="1" baseline="-25000" dirty="0" err="1">
                <a:latin typeface="Times New Roman" charset="0"/>
              </a:rPr>
              <a:t>Sunny</a:t>
            </a:r>
            <a:r>
              <a:rPr lang="en-US" dirty="0">
                <a:latin typeface="Times New Roman" charset="0"/>
              </a:rPr>
              <a:t>, </a:t>
            </a:r>
            <a:r>
              <a:rPr lang="en-US" i="1" dirty="0">
                <a:latin typeface="Times New Roman" charset="0"/>
              </a:rPr>
              <a:t>Wind</a:t>
            </a:r>
            <a:r>
              <a:rPr lang="en-US" dirty="0">
                <a:latin typeface="Times New Roman" charset="0"/>
              </a:rPr>
              <a:t>) = 0.970 </a:t>
            </a:r>
            <a:r>
              <a:rPr lang="en-US" dirty="0">
                <a:latin typeface="Arial" charset="0"/>
                <a:sym typeface="Symbol" charset="0"/>
              </a:rPr>
              <a:t> </a:t>
            </a:r>
            <a:r>
              <a:rPr lang="en-US" dirty="0">
                <a:latin typeface="Times New Roman" charset="0"/>
              </a:rPr>
              <a:t>2/5 </a:t>
            </a:r>
            <a:r>
              <a:rPr lang="en-US" dirty="0">
                <a:latin typeface="Times New Roman" charset="0"/>
                <a:sym typeface="Symbol" charset="0"/>
              </a:rPr>
              <a:t></a:t>
            </a:r>
            <a:r>
              <a:rPr lang="en-US" dirty="0">
                <a:latin typeface="Times New Roman" charset="0"/>
              </a:rPr>
              <a:t> 1.0 </a:t>
            </a:r>
            <a:r>
              <a:rPr lang="en-US" dirty="0">
                <a:latin typeface="Arial" charset="0"/>
                <a:sym typeface="Symbol" charset="0"/>
              </a:rPr>
              <a:t> </a:t>
            </a:r>
            <a:r>
              <a:rPr lang="en-US" dirty="0">
                <a:latin typeface="Times New Roman" charset="0"/>
              </a:rPr>
              <a:t>3.5 </a:t>
            </a:r>
            <a:r>
              <a:rPr lang="en-US" dirty="0">
                <a:latin typeface="Times New Roman" charset="0"/>
                <a:sym typeface="Symbol" charset="0"/>
              </a:rPr>
              <a:t></a:t>
            </a:r>
            <a:r>
              <a:rPr lang="en-US" dirty="0">
                <a:latin typeface="Times New Roman" charset="0"/>
              </a:rPr>
              <a:t> 0.918 = 0 .019</a:t>
            </a:r>
          </a:p>
          <a:p>
            <a:pPr lvl="1" eaLnBrk="1" hangingPunct="1">
              <a:buFont typeface="Wingdings" charset="0"/>
              <a:buNone/>
              <a:defRPr/>
            </a:pPr>
            <a:r>
              <a:rPr lang="en-US" i="1" dirty="0">
                <a:latin typeface="Times New Roman" charset="0"/>
              </a:rPr>
              <a:t>Gain</a:t>
            </a:r>
            <a:r>
              <a:rPr lang="en-US" dirty="0">
                <a:latin typeface="Times New Roman" charset="0"/>
              </a:rPr>
              <a:t>(</a:t>
            </a:r>
            <a:r>
              <a:rPr lang="en-US" i="1" dirty="0" err="1">
                <a:latin typeface="Times New Roman" charset="0"/>
              </a:rPr>
              <a:t>S</a:t>
            </a:r>
            <a:r>
              <a:rPr lang="en-US" i="1" baseline="-25000" dirty="0" err="1">
                <a:latin typeface="Times New Roman" charset="0"/>
              </a:rPr>
              <a:t>Sunny</a:t>
            </a:r>
            <a:r>
              <a:rPr lang="en-US" dirty="0">
                <a:latin typeface="Times New Roman" charset="0"/>
              </a:rPr>
              <a:t>, </a:t>
            </a:r>
            <a:r>
              <a:rPr lang="en-US" i="1" dirty="0">
                <a:latin typeface="Times New Roman" charset="0"/>
              </a:rPr>
              <a:t>Temp.</a:t>
            </a:r>
            <a:r>
              <a:rPr lang="en-US" dirty="0">
                <a:latin typeface="Times New Roman" charset="0"/>
              </a:rPr>
              <a:t>) = 0.970 </a:t>
            </a:r>
            <a:r>
              <a:rPr lang="en-US" dirty="0">
                <a:latin typeface="Arial" charset="0"/>
                <a:sym typeface="Symbol" charset="0"/>
              </a:rPr>
              <a:t> </a:t>
            </a:r>
            <a:r>
              <a:rPr lang="en-US" dirty="0">
                <a:latin typeface="Times New Roman" charset="0"/>
              </a:rPr>
              <a:t>2/5 </a:t>
            </a:r>
            <a:r>
              <a:rPr lang="en-US" dirty="0">
                <a:latin typeface="Times New Roman" charset="0"/>
                <a:sym typeface="Symbol" charset="0"/>
              </a:rPr>
              <a:t></a:t>
            </a:r>
            <a:r>
              <a:rPr lang="en-US" dirty="0">
                <a:latin typeface="Times New Roman" charset="0"/>
              </a:rPr>
              <a:t> 0.0 </a:t>
            </a:r>
            <a:r>
              <a:rPr lang="en-US" dirty="0">
                <a:latin typeface="Arial" charset="0"/>
                <a:sym typeface="Symbol" charset="0"/>
              </a:rPr>
              <a:t> </a:t>
            </a:r>
            <a:r>
              <a:rPr lang="en-US" dirty="0">
                <a:latin typeface="Times New Roman" charset="0"/>
              </a:rPr>
              <a:t>2/5 </a:t>
            </a:r>
            <a:r>
              <a:rPr lang="en-US" dirty="0">
                <a:latin typeface="Times New Roman" charset="0"/>
                <a:sym typeface="Symbol" charset="0"/>
              </a:rPr>
              <a:t></a:t>
            </a:r>
            <a:r>
              <a:rPr lang="en-US" dirty="0">
                <a:latin typeface="Times New Roman" charset="0"/>
              </a:rPr>
              <a:t> 1.0 </a:t>
            </a:r>
            <a:r>
              <a:rPr lang="en-US" dirty="0">
                <a:latin typeface="Arial" charset="0"/>
                <a:sym typeface="Symbol" charset="0"/>
              </a:rPr>
              <a:t> </a:t>
            </a:r>
            <a:r>
              <a:rPr lang="en-US" dirty="0">
                <a:latin typeface="Times New Roman" charset="0"/>
              </a:rPr>
              <a:t>1/5 </a:t>
            </a:r>
            <a:r>
              <a:rPr lang="en-US" dirty="0">
                <a:latin typeface="Times New Roman" charset="0"/>
                <a:sym typeface="Symbol" charset="0"/>
              </a:rPr>
              <a:t></a:t>
            </a:r>
            <a:r>
              <a:rPr lang="en-US" dirty="0">
                <a:latin typeface="Times New Roman" charset="0"/>
              </a:rPr>
              <a:t> 0.0 = 0.570</a:t>
            </a:r>
          </a:p>
          <a:p>
            <a:pPr lvl="1" eaLnBrk="1" hangingPunct="1">
              <a:buFont typeface="Wingdings" charset="0"/>
              <a:buNone/>
              <a:defRPr/>
            </a:pPr>
            <a:endParaRPr lang="en-US" dirty="0">
              <a:latin typeface="Times New Roman" charset="0"/>
            </a:endParaRPr>
          </a:p>
          <a:p>
            <a:pPr eaLnBrk="1" hangingPunct="1">
              <a:buFont typeface="Wingdings" charset="0"/>
              <a:buChar char="§"/>
              <a:defRPr/>
            </a:pPr>
            <a:r>
              <a:rPr lang="en-US" i="1" dirty="0">
                <a:latin typeface="Times New Roman" charset="0"/>
                <a:cs typeface="+mn-cs"/>
              </a:rPr>
              <a:t>Humidity</a:t>
            </a:r>
            <a:r>
              <a:rPr lang="en-US" dirty="0">
                <a:cs typeface="+mn-cs"/>
              </a:rPr>
              <a:t> provides the best prediction for the target</a:t>
            </a:r>
          </a:p>
          <a:p>
            <a:pPr eaLnBrk="1" hangingPunct="1">
              <a:buFont typeface="Wingdings" charset="0"/>
              <a:buChar char="§"/>
              <a:defRPr/>
            </a:pPr>
            <a:endParaRPr lang="en-US" dirty="0">
              <a:cs typeface="+mn-cs"/>
            </a:endParaRPr>
          </a:p>
          <a:p>
            <a:pPr eaLnBrk="1" hangingPunct="1">
              <a:buFont typeface="Wingdings" charset="0"/>
              <a:buChar char="§"/>
              <a:defRPr/>
            </a:pPr>
            <a:r>
              <a:rPr lang="en-US" dirty="0">
                <a:cs typeface="+mn-cs"/>
              </a:rPr>
              <a:t>Lets grow the tree:</a:t>
            </a:r>
          </a:p>
          <a:p>
            <a:pPr lvl="1" eaLnBrk="1" hangingPunct="1">
              <a:buFont typeface="Wingdings" charset="0"/>
              <a:buChar char="§"/>
              <a:defRPr/>
            </a:pPr>
            <a:r>
              <a:rPr lang="en-US" dirty="0"/>
              <a:t>add to the tree a successor for each possible value of </a:t>
            </a:r>
            <a:r>
              <a:rPr lang="en-US" i="1" dirty="0">
                <a:latin typeface="Times New Roman" charset="0"/>
              </a:rPr>
              <a:t>Humidity</a:t>
            </a:r>
          </a:p>
          <a:p>
            <a:pPr lvl="1" eaLnBrk="1" hangingPunct="1">
              <a:buFont typeface="Wingdings" charset="0"/>
              <a:buChar char="§"/>
              <a:defRPr/>
            </a:pPr>
            <a:r>
              <a:rPr lang="en-US" dirty="0"/>
              <a:t>partition the training samples according to the value of </a:t>
            </a:r>
            <a:r>
              <a:rPr lang="en-US" i="1" dirty="0">
                <a:latin typeface="Times New Roman" charset="0"/>
              </a:rPr>
              <a:t>Humidity</a:t>
            </a:r>
          </a:p>
          <a:p>
            <a:pPr lvl="1" eaLnBrk="1" hangingPunct="1">
              <a:buFont typeface="Wingdings" charset="0"/>
              <a:buNone/>
              <a:defRPr/>
            </a:pPr>
            <a:r>
              <a:rPr lang="en-US" dirty="0">
                <a:latin typeface="Times New Roman" charset="0"/>
              </a:rPr>
              <a:t> </a:t>
            </a:r>
          </a:p>
        </p:txBody>
      </p:sp>
      <p:sp>
        <p:nvSpPr>
          <p:cNvPr id="4" name="Date Placeholder 3">
            <a:extLst>
              <a:ext uri="{FF2B5EF4-FFF2-40B4-BE49-F238E27FC236}">
                <a16:creationId xmlns:a16="http://schemas.microsoft.com/office/drawing/2014/main" id="{B808F234-F88A-5549-9DCC-80F5B70AE815}"/>
              </a:ext>
            </a:extLst>
          </p:cNvPr>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0FBEA9C4-2C9F-8341-A238-702E2480DFD5}"/>
              </a:ext>
            </a:extLst>
          </p:cNvPr>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GB"/>
              <a:t>Dr. Malak Abdullah</a:t>
            </a:r>
          </a:p>
        </p:txBody>
      </p:sp>
      <p:sp>
        <p:nvSpPr>
          <p:cNvPr id="2" name="Slide Number Placeholder 1">
            <a:extLst>
              <a:ext uri="{FF2B5EF4-FFF2-40B4-BE49-F238E27FC236}">
                <a16:creationId xmlns:a16="http://schemas.microsoft.com/office/drawing/2014/main" id="{66429DE8-2391-D24E-9D98-0D3961706A16}"/>
              </a:ext>
            </a:extLst>
          </p:cNvPr>
          <p:cNvSpPr>
            <a:spLocks noGrp="1"/>
          </p:cNvSpPr>
          <p:nvPr>
            <p:ph type="sldNum" sz="quarter" idx="12"/>
          </p:nvPr>
        </p:nvSpPr>
        <p:spPr/>
        <p:txBody>
          <a:bodyPr/>
          <a:lstStyle/>
          <a:p>
            <a:fld id="{D8C2E80E-A818-EA4B-839C-9030708D7285}" type="slidenum">
              <a:rPr lang="en-US" smtClean="0"/>
              <a:t>38</a:t>
            </a:fld>
            <a:endParaRPr lang="en-US" dirty="0"/>
          </a:p>
        </p:txBody>
      </p:sp>
    </p:spTree>
    <p:extLst>
      <p:ext uri="{BB962C8B-B14F-4D97-AF65-F5344CB8AC3E}">
        <p14:creationId xmlns:p14="http://schemas.microsoft.com/office/powerpoint/2010/main" val="3790804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13B54739-6B76-C342-AB27-C5DEC8F7C412}"/>
              </a:ext>
            </a:extLst>
          </p:cNvPr>
          <p:cNvSpPr>
            <a:spLocks noGrp="1" noChangeArrowheads="1"/>
          </p:cNvSpPr>
          <p:nvPr>
            <p:ph type="title"/>
          </p:nvPr>
        </p:nvSpPr>
        <p:spPr>
          <a:xfrm>
            <a:off x="1841500" y="654051"/>
            <a:ext cx="8637588" cy="830263"/>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89803"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90000"/>
          </a:bodyPr>
          <a:lstStyle/>
          <a:p>
            <a:pPr eaLnBrk="1" hangingPunct="1">
              <a:defRPr/>
            </a:pPr>
            <a:r>
              <a:rPr lang="en-US"/>
              <a:t>Second and third steps</a:t>
            </a:r>
          </a:p>
        </p:txBody>
      </p:sp>
      <p:sp>
        <p:nvSpPr>
          <p:cNvPr id="12" name="Date Placeholder 3">
            <a:extLst>
              <a:ext uri="{FF2B5EF4-FFF2-40B4-BE49-F238E27FC236}">
                <a16:creationId xmlns:a16="http://schemas.microsoft.com/office/drawing/2014/main" id="{16F28860-78F6-B849-A29A-E1FF0EFD78B7}"/>
              </a:ext>
            </a:extLst>
          </p:cNvPr>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13" name="Footer Placeholder 4">
            <a:extLst>
              <a:ext uri="{FF2B5EF4-FFF2-40B4-BE49-F238E27FC236}">
                <a16:creationId xmlns:a16="http://schemas.microsoft.com/office/drawing/2014/main" id="{1B4F343B-DF34-3943-875A-9B0CA4274410}"/>
              </a:ext>
            </a:extLst>
          </p:cNvPr>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GB"/>
              <a:t>Dr. Malak Abdullah</a:t>
            </a:r>
          </a:p>
        </p:txBody>
      </p:sp>
      <p:pic>
        <p:nvPicPr>
          <p:cNvPr id="347141" name="Picture 5">
            <a:extLst>
              <a:ext uri="{FF2B5EF4-FFF2-40B4-BE49-F238E27FC236}">
                <a16:creationId xmlns:a16="http://schemas.microsoft.com/office/drawing/2014/main" id="{2D42828A-BA16-954E-816B-F747BE2BF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47800"/>
            <a:ext cx="6351588"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347149" name="Group 13">
            <a:extLst>
              <a:ext uri="{FF2B5EF4-FFF2-40B4-BE49-F238E27FC236}">
                <a16:creationId xmlns:a16="http://schemas.microsoft.com/office/drawing/2014/main" id="{B73E7984-BDA9-964F-9BF6-2034C0030606}"/>
              </a:ext>
            </a:extLst>
          </p:cNvPr>
          <p:cNvGrpSpPr>
            <a:grpSpLocks/>
          </p:cNvGrpSpPr>
          <p:nvPr/>
        </p:nvGrpSpPr>
        <p:grpSpPr bwMode="auto">
          <a:xfrm>
            <a:off x="2362201" y="3886201"/>
            <a:ext cx="2646363" cy="2200275"/>
            <a:chOff x="528" y="2448"/>
            <a:chExt cx="1667" cy="1386"/>
          </a:xfrm>
        </p:grpSpPr>
        <p:pic>
          <p:nvPicPr>
            <p:cNvPr id="347143" name="Picture 7">
              <a:extLst>
                <a:ext uri="{FF2B5EF4-FFF2-40B4-BE49-F238E27FC236}">
                  <a16:creationId xmlns:a16="http://schemas.microsoft.com/office/drawing/2014/main" id="{01124364-B29E-974C-951D-260207FB81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 y="2448"/>
              <a:ext cx="1376" cy="1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47144" name="Text Box 8">
              <a:extLst>
                <a:ext uri="{FF2B5EF4-FFF2-40B4-BE49-F238E27FC236}">
                  <a16:creationId xmlns:a16="http://schemas.microsoft.com/office/drawing/2014/main" id="{66775ED9-771F-DF46-811A-80F1C37437DF}"/>
                </a:ext>
              </a:extLst>
            </p:cNvPr>
            <p:cNvSpPr txBox="1">
              <a:spLocks noChangeArrowheads="1"/>
            </p:cNvSpPr>
            <p:nvPr/>
          </p:nvSpPr>
          <p:spPr bwMode="auto">
            <a:xfrm>
              <a:off x="528" y="3504"/>
              <a:ext cx="753" cy="3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{D1, D2, D8}</a:t>
              </a:r>
            </a:p>
            <a:p>
              <a:pPr>
                <a:defRPr/>
              </a:pPr>
              <a:r>
                <a:rPr lang="en-US" sz="1400" i="1">
                  <a:latin typeface="Times New Roman" charset="0"/>
                  <a:ea typeface="ＭＳ Ｐゴシック" charset="0"/>
                </a:rPr>
                <a:t>        No</a:t>
              </a:r>
              <a:endParaRPr lang="en-US">
                <a:latin typeface="Times New Roman" charset="0"/>
                <a:ea typeface="ＭＳ Ｐゴシック" charset="0"/>
              </a:endParaRPr>
            </a:p>
          </p:txBody>
        </p:sp>
        <p:sp>
          <p:nvSpPr>
            <p:cNvPr id="347145" name="Text Box 9">
              <a:extLst>
                <a:ext uri="{FF2B5EF4-FFF2-40B4-BE49-F238E27FC236}">
                  <a16:creationId xmlns:a16="http://schemas.microsoft.com/office/drawing/2014/main" id="{B3A3C0BD-1598-CF4F-8817-68E4D47315FA}"/>
                </a:ext>
              </a:extLst>
            </p:cNvPr>
            <p:cNvSpPr txBox="1">
              <a:spLocks noChangeArrowheads="1"/>
            </p:cNvSpPr>
            <p:nvPr/>
          </p:nvSpPr>
          <p:spPr bwMode="auto">
            <a:xfrm>
              <a:off x="1584" y="3504"/>
              <a:ext cx="611" cy="3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{D9, D11}</a:t>
              </a:r>
            </a:p>
            <a:p>
              <a:pPr>
                <a:defRPr/>
              </a:pPr>
              <a:r>
                <a:rPr lang="en-US" sz="1400" i="1">
                  <a:latin typeface="Times New Roman" charset="0"/>
                  <a:ea typeface="ＭＳ Ｐゴシック" charset="0"/>
                </a:rPr>
                <a:t>        Yes</a:t>
              </a:r>
              <a:endParaRPr lang="en-US">
                <a:latin typeface="Times New Roman" charset="0"/>
                <a:ea typeface="ＭＳ Ｐゴシック" charset="0"/>
              </a:endParaRPr>
            </a:p>
          </p:txBody>
        </p:sp>
      </p:grpSp>
      <p:grpSp>
        <p:nvGrpSpPr>
          <p:cNvPr id="347150" name="Group 14">
            <a:extLst>
              <a:ext uri="{FF2B5EF4-FFF2-40B4-BE49-F238E27FC236}">
                <a16:creationId xmlns:a16="http://schemas.microsoft.com/office/drawing/2014/main" id="{370F0776-6023-6047-A4F0-8481DB1AA287}"/>
              </a:ext>
            </a:extLst>
          </p:cNvPr>
          <p:cNvGrpSpPr>
            <a:grpSpLocks/>
          </p:cNvGrpSpPr>
          <p:nvPr/>
        </p:nvGrpSpPr>
        <p:grpSpPr bwMode="auto">
          <a:xfrm>
            <a:off x="6553202" y="4064001"/>
            <a:ext cx="2652713" cy="2098675"/>
            <a:chOff x="3168" y="2560"/>
            <a:chExt cx="1671" cy="1322"/>
          </a:xfrm>
        </p:grpSpPr>
        <p:pic>
          <p:nvPicPr>
            <p:cNvPr id="347146" name="Picture 10">
              <a:extLst>
                <a:ext uri="{FF2B5EF4-FFF2-40B4-BE49-F238E27FC236}">
                  <a16:creationId xmlns:a16="http://schemas.microsoft.com/office/drawing/2014/main" id="{E5127E68-4780-0742-9C17-4907459E90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2560"/>
              <a:ext cx="1272" cy="11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47147" name="Text Box 11">
              <a:extLst>
                <a:ext uri="{FF2B5EF4-FFF2-40B4-BE49-F238E27FC236}">
                  <a16:creationId xmlns:a16="http://schemas.microsoft.com/office/drawing/2014/main" id="{DAC4ED76-8A8E-E249-82DA-2894F0A0F10E}"/>
                </a:ext>
              </a:extLst>
            </p:cNvPr>
            <p:cNvSpPr txBox="1">
              <a:spLocks noChangeArrowheads="1"/>
            </p:cNvSpPr>
            <p:nvPr/>
          </p:nvSpPr>
          <p:spPr bwMode="auto">
            <a:xfrm>
              <a:off x="3168" y="3552"/>
              <a:ext cx="810" cy="3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{D4, D5, D10}</a:t>
              </a:r>
            </a:p>
            <a:p>
              <a:pPr>
                <a:defRPr/>
              </a:pPr>
              <a:r>
                <a:rPr lang="en-US" sz="1400" i="1">
                  <a:latin typeface="Times New Roman" charset="0"/>
                  <a:ea typeface="ＭＳ Ｐゴシック" charset="0"/>
                </a:rPr>
                <a:t>        Yes</a:t>
              </a:r>
              <a:endParaRPr lang="en-US">
                <a:latin typeface="Times New Roman" charset="0"/>
                <a:ea typeface="ＭＳ Ｐゴシック" charset="0"/>
              </a:endParaRPr>
            </a:p>
          </p:txBody>
        </p:sp>
        <p:sp>
          <p:nvSpPr>
            <p:cNvPr id="347148" name="Text Box 12">
              <a:extLst>
                <a:ext uri="{FF2B5EF4-FFF2-40B4-BE49-F238E27FC236}">
                  <a16:creationId xmlns:a16="http://schemas.microsoft.com/office/drawing/2014/main" id="{FB38C2F5-1E5D-6041-B220-518FDA616856}"/>
                </a:ext>
              </a:extLst>
            </p:cNvPr>
            <p:cNvSpPr txBox="1">
              <a:spLocks noChangeArrowheads="1"/>
            </p:cNvSpPr>
            <p:nvPr/>
          </p:nvSpPr>
          <p:spPr bwMode="auto">
            <a:xfrm>
              <a:off x="4224" y="3552"/>
              <a:ext cx="615" cy="3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{D6, D14}</a:t>
              </a:r>
            </a:p>
            <a:p>
              <a:pPr>
                <a:defRPr/>
              </a:pPr>
              <a:r>
                <a:rPr lang="en-US" sz="1400" i="1">
                  <a:latin typeface="Times New Roman" charset="0"/>
                  <a:ea typeface="ＭＳ Ｐゴシック" charset="0"/>
                </a:rPr>
                <a:t>        No</a:t>
              </a: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782ADA4C-B311-5140-9BB9-7AF0AD030E74}"/>
              </a:ext>
            </a:extLst>
          </p:cNvPr>
          <p:cNvSpPr>
            <a:spLocks noGrp="1"/>
          </p:cNvSpPr>
          <p:nvPr>
            <p:ph type="sldNum" sz="quarter" idx="12"/>
          </p:nvPr>
        </p:nvSpPr>
        <p:spPr/>
        <p:txBody>
          <a:bodyPr/>
          <a:lstStyle/>
          <a:p>
            <a:fld id="{9BB559A2-823E-C14F-8B4A-F54C3A89BA8A}" type="slidenum">
              <a:rPr lang="en-GB" altLang="en-US" smtClean="0"/>
              <a:pPr/>
              <a:t>39</a:t>
            </a:fld>
            <a:endParaRPr lang="en-GB" altLang="en-US"/>
          </a:p>
        </p:txBody>
      </p:sp>
    </p:spTree>
    <p:extLst>
      <p:ext uri="{BB962C8B-B14F-4D97-AF65-F5344CB8AC3E}">
        <p14:creationId xmlns:p14="http://schemas.microsoft.com/office/powerpoint/2010/main" val="153112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7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7FD6-E2A7-9047-BBA8-7FF334C161B5}"/>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3BD5B56D-C165-FC49-B02D-AD03AE1A8012}"/>
              </a:ext>
            </a:extLst>
          </p:cNvPr>
          <p:cNvSpPr>
            <a:spLocks noGrp="1"/>
          </p:cNvSpPr>
          <p:nvPr>
            <p:ph idx="1"/>
          </p:nvPr>
        </p:nvSpPr>
        <p:spPr>
          <a:xfrm>
            <a:off x="314325" y="1426552"/>
            <a:ext cx="11387137" cy="4429125"/>
          </a:xfrm>
        </p:spPr>
        <p:txBody>
          <a:bodyPr/>
          <a:lstStyle/>
          <a:p>
            <a:r>
              <a:rPr lang="en-US" dirty="0"/>
              <a:t>A decision tree is a tree where each node represents a feature (attribute), each link (branch) represents a decision(rule) and each leaf represents an outcome (categorical or continues value).</a:t>
            </a:r>
          </a:p>
        </p:txBody>
      </p:sp>
      <p:sp>
        <p:nvSpPr>
          <p:cNvPr id="4" name="Date Placeholder 3">
            <a:extLst>
              <a:ext uri="{FF2B5EF4-FFF2-40B4-BE49-F238E27FC236}">
                <a16:creationId xmlns:a16="http://schemas.microsoft.com/office/drawing/2014/main" id="{D264CFCE-541A-EB48-9F81-67C5B99C716E}"/>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275C94D4-FA67-DF44-A7A8-7E815E2570FF}"/>
              </a:ext>
            </a:extLst>
          </p:cNvPr>
          <p:cNvSpPr>
            <a:spLocks noGrp="1"/>
          </p:cNvSpPr>
          <p:nvPr>
            <p:ph type="sldNum" sz="quarter" idx="12"/>
          </p:nvPr>
        </p:nvSpPr>
        <p:spPr/>
        <p:txBody>
          <a:bodyPr/>
          <a:lstStyle/>
          <a:p>
            <a:fld id="{D8C2E80E-A818-EA4B-839C-9030708D7285}" type="slidenum">
              <a:rPr lang="en-US" smtClean="0"/>
              <a:t>4</a:t>
            </a:fld>
            <a:endParaRPr lang="en-US" dirty="0"/>
          </a:p>
        </p:txBody>
      </p:sp>
      <p:pic>
        <p:nvPicPr>
          <p:cNvPr id="6" name="Picture 5">
            <a:extLst>
              <a:ext uri="{FF2B5EF4-FFF2-40B4-BE49-F238E27FC236}">
                <a16:creationId xmlns:a16="http://schemas.microsoft.com/office/drawing/2014/main" id="{E8853920-A252-BF44-8E44-65C341DC21BD}"/>
              </a:ext>
            </a:extLst>
          </p:cNvPr>
          <p:cNvPicPr>
            <a:picLocks noChangeAspect="1"/>
          </p:cNvPicPr>
          <p:nvPr/>
        </p:nvPicPr>
        <p:blipFill>
          <a:blip r:embed="rId2"/>
          <a:stretch>
            <a:fillRect/>
          </a:stretch>
        </p:blipFill>
        <p:spPr>
          <a:xfrm>
            <a:off x="2150268" y="2558427"/>
            <a:ext cx="7891463" cy="3005751"/>
          </a:xfrm>
          <a:prstGeom prst="rect">
            <a:avLst/>
          </a:prstGeom>
        </p:spPr>
      </p:pic>
      <p:sp>
        <p:nvSpPr>
          <p:cNvPr id="7" name="Footer Placeholder 6">
            <a:extLst>
              <a:ext uri="{FF2B5EF4-FFF2-40B4-BE49-F238E27FC236}">
                <a16:creationId xmlns:a16="http://schemas.microsoft.com/office/drawing/2014/main" id="{E17DDB51-CD34-8844-8FE1-9D58F58F4563}"/>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3781778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3DE4-CBE9-2D45-BD82-1AAC0DC9D9B6}"/>
              </a:ext>
            </a:extLst>
          </p:cNvPr>
          <p:cNvSpPr>
            <a:spLocks noGrp="1"/>
          </p:cNvSpPr>
          <p:nvPr>
            <p:ph type="title"/>
          </p:nvPr>
        </p:nvSpPr>
        <p:spPr/>
        <p:txBody>
          <a:bodyPr>
            <a:normAutofit fontScale="90000"/>
          </a:bodyPr>
          <a:lstStyle/>
          <a:p>
            <a:endParaRPr lang="en-US"/>
          </a:p>
        </p:txBody>
      </p:sp>
      <p:sp>
        <p:nvSpPr>
          <p:cNvPr id="3" name="SmartArt Placeholder 2">
            <a:extLst>
              <a:ext uri="{FF2B5EF4-FFF2-40B4-BE49-F238E27FC236}">
                <a16:creationId xmlns:a16="http://schemas.microsoft.com/office/drawing/2014/main" id="{4FE45DAA-569B-9844-AAAE-2B6A8DC01DE4}"/>
              </a:ext>
            </a:extLst>
          </p:cNvPr>
          <p:cNvSpPr>
            <a:spLocks noGrp="1"/>
          </p:cNvSpPr>
          <p:nvPr>
            <p:ph type="dgm" idx="1"/>
          </p:nvPr>
        </p:nvSpPr>
        <p:spPr/>
      </p:sp>
      <p:sp>
        <p:nvSpPr>
          <p:cNvPr id="4" name="Date Placeholder 3">
            <a:extLst>
              <a:ext uri="{FF2B5EF4-FFF2-40B4-BE49-F238E27FC236}">
                <a16:creationId xmlns:a16="http://schemas.microsoft.com/office/drawing/2014/main" id="{A2FC278D-CB10-BB41-8ACE-5B930FE394AC}"/>
              </a:ext>
            </a:extLst>
          </p:cNvPr>
          <p:cNvSpPr>
            <a:spLocks noGrp="1"/>
          </p:cNvSpPr>
          <p:nvPr>
            <p:ph type="dt" sz="half" idx="10"/>
          </p:nvPr>
        </p:nvSpPr>
        <p:spPr/>
        <p:txBody>
          <a:bodyPr/>
          <a:lstStyle/>
          <a:p>
            <a:r>
              <a:rPr lang="en-US" altLang="en-US"/>
              <a:t>First Semester 2021-2022</a:t>
            </a:r>
            <a:endParaRPr lang="en-GB" altLang="en-US"/>
          </a:p>
        </p:txBody>
      </p:sp>
      <p:sp>
        <p:nvSpPr>
          <p:cNvPr id="5" name="Footer Placeholder 4">
            <a:extLst>
              <a:ext uri="{FF2B5EF4-FFF2-40B4-BE49-F238E27FC236}">
                <a16:creationId xmlns:a16="http://schemas.microsoft.com/office/drawing/2014/main" id="{C1BC1190-FA0A-9F46-9453-F088E4B47A7E}"/>
              </a:ext>
            </a:extLst>
          </p:cNvPr>
          <p:cNvSpPr>
            <a:spLocks noGrp="1"/>
          </p:cNvSpPr>
          <p:nvPr>
            <p:ph type="ftr" sz="quarter" idx="11"/>
          </p:nvPr>
        </p:nvSpPr>
        <p:spPr/>
        <p:txBody>
          <a:bodyPr/>
          <a:lstStyle/>
          <a:p>
            <a:pPr>
              <a:defRPr/>
            </a:pPr>
            <a:r>
              <a:rPr lang="en-GB"/>
              <a:t>Dr. Malak Abdullah</a:t>
            </a:r>
          </a:p>
        </p:txBody>
      </p:sp>
      <p:sp>
        <p:nvSpPr>
          <p:cNvPr id="6" name="Slide Number Placeholder 5">
            <a:extLst>
              <a:ext uri="{FF2B5EF4-FFF2-40B4-BE49-F238E27FC236}">
                <a16:creationId xmlns:a16="http://schemas.microsoft.com/office/drawing/2014/main" id="{5C1087A6-B3FD-C945-9A1F-483702E694D2}"/>
              </a:ext>
            </a:extLst>
          </p:cNvPr>
          <p:cNvSpPr>
            <a:spLocks noGrp="1"/>
          </p:cNvSpPr>
          <p:nvPr>
            <p:ph type="sldNum" sz="quarter" idx="12"/>
          </p:nvPr>
        </p:nvSpPr>
        <p:spPr/>
        <p:txBody>
          <a:bodyPr/>
          <a:lstStyle/>
          <a:p>
            <a:fld id="{9BB559A2-823E-C14F-8B4A-F54C3A89BA8A}" type="slidenum">
              <a:rPr lang="en-GB" altLang="en-US" smtClean="0"/>
              <a:pPr/>
              <a:t>40</a:t>
            </a:fld>
            <a:endParaRPr lang="en-GB" altLang="en-US"/>
          </a:p>
        </p:txBody>
      </p:sp>
      <p:pic>
        <p:nvPicPr>
          <p:cNvPr id="7" name="Picture 6">
            <a:extLst>
              <a:ext uri="{FF2B5EF4-FFF2-40B4-BE49-F238E27FC236}">
                <a16:creationId xmlns:a16="http://schemas.microsoft.com/office/drawing/2014/main" id="{5E2D56CD-40F1-484C-95C6-013B42CC9FD4}"/>
              </a:ext>
            </a:extLst>
          </p:cNvPr>
          <p:cNvPicPr>
            <a:picLocks noChangeAspect="1"/>
          </p:cNvPicPr>
          <p:nvPr/>
        </p:nvPicPr>
        <p:blipFill>
          <a:blip r:embed="rId2"/>
          <a:stretch>
            <a:fillRect/>
          </a:stretch>
        </p:blipFill>
        <p:spPr>
          <a:xfrm>
            <a:off x="1689100" y="336550"/>
            <a:ext cx="8813800" cy="6184900"/>
          </a:xfrm>
          <a:prstGeom prst="rect">
            <a:avLst/>
          </a:prstGeom>
        </p:spPr>
      </p:pic>
    </p:spTree>
    <p:extLst>
      <p:ext uri="{BB962C8B-B14F-4D97-AF65-F5344CB8AC3E}">
        <p14:creationId xmlns:p14="http://schemas.microsoft.com/office/powerpoint/2010/main" val="2161988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D7BD-4A84-CA4B-ABED-4B51C589AC44}"/>
              </a:ext>
            </a:extLst>
          </p:cNvPr>
          <p:cNvSpPr>
            <a:spLocks noGrp="1"/>
          </p:cNvSpPr>
          <p:nvPr>
            <p:ph type="title"/>
          </p:nvPr>
        </p:nvSpPr>
        <p:spPr/>
        <p:txBody>
          <a:bodyPr>
            <a:normAutofit fontScale="90000"/>
          </a:bodyPr>
          <a:lstStyle/>
          <a:p>
            <a:r>
              <a:rPr lang="en-US" dirty="0">
                <a:solidFill>
                  <a:srgbClr val="FF0000"/>
                </a:solidFill>
              </a:rPr>
              <a:t>CART </a:t>
            </a:r>
            <a:r>
              <a:rPr lang="en-US" dirty="0"/>
              <a:t>for the same example</a:t>
            </a:r>
          </a:p>
        </p:txBody>
      </p:sp>
      <p:sp>
        <p:nvSpPr>
          <p:cNvPr id="4" name="Date Placeholder 3">
            <a:extLst>
              <a:ext uri="{FF2B5EF4-FFF2-40B4-BE49-F238E27FC236}">
                <a16:creationId xmlns:a16="http://schemas.microsoft.com/office/drawing/2014/main" id="{3EFF4EFE-34F3-4E4F-9D99-379B6FEB14DB}"/>
              </a:ext>
            </a:extLst>
          </p:cNvPr>
          <p:cNvSpPr>
            <a:spLocks noGrp="1"/>
          </p:cNvSpPr>
          <p:nvPr>
            <p:ph type="dt" sz="half" idx="10"/>
          </p:nvPr>
        </p:nvSpPr>
        <p:spPr/>
        <p:txBody>
          <a:bodyPr/>
          <a:lstStyle/>
          <a:p>
            <a:r>
              <a:rPr lang="en-US" altLang="en-US"/>
              <a:t>First Semester 2021-2022</a:t>
            </a:r>
            <a:endParaRPr lang="en-GB" altLang="en-US"/>
          </a:p>
        </p:txBody>
      </p:sp>
      <p:sp>
        <p:nvSpPr>
          <p:cNvPr id="5" name="Footer Placeholder 4">
            <a:extLst>
              <a:ext uri="{FF2B5EF4-FFF2-40B4-BE49-F238E27FC236}">
                <a16:creationId xmlns:a16="http://schemas.microsoft.com/office/drawing/2014/main" id="{637AF6CD-D20E-5240-80DC-EB14BE374E76}"/>
              </a:ext>
            </a:extLst>
          </p:cNvPr>
          <p:cNvSpPr>
            <a:spLocks noGrp="1"/>
          </p:cNvSpPr>
          <p:nvPr>
            <p:ph type="ftr" sz="quarter" idx="11"/>
          </p:nvPr>
        </p:nvSpPr>
        <p:spPr/>
        <p:txBody>
          <a:bodyPr/>
          <a:lstStyle/>
          <a:p>
            <a:pPr>
              <a:defRPr/>
            </a:pPr>
            <a:r>
              <a:rPr lang="en-GB"/>
              <a:t>Dr. Malak Abdullah</a:t>
            </a:r>
          </a:p>
        </p:txBody>
      </p:sp>
      <p:sp>
        <p:nvSpPr>
          <p:cNvPr id="6" name="Slide Number Placeholder 5">
            <a:extLst>
              <a:ext uri="{FF2B5EF4-FFF2-40B4-BE49-F238E27FC236}">
                <a16:creationId xmlns:a16="http://schemas.microsoft.com/office/drawing/2014/main" id="{4F36C522-62BD-5242-8FA9-A9A3E4F39FBE}"/>
              </a:ext>
            </a:extLst>
          </p:cNvPr>
          <p:cNvSpPr>
            <a:spLocks noGrp="1"/>
          </p:cNvSpPr>
          <p:nvPr>
            <p:ph type="sldNum" sz="quarter" idx="12"/>
          </p:nvPr>
        </p:nvSpPr>
        <p:spPr/>
        <p:txBody>
          <a:bodyPr/>
          <a:lstStyle/>
          <a:p>
            <a:fld id="{9BB559A2-823E-C14F-8B4A-F54C3A89BA8A}" type="slidenum">
              <a:rPr lang="en-GB" altLang="en-US" smtClean="0"/>
              <a:pPr/>
              <a:t>41</a:t>
            </a:fld>
            <a:endParaRPr lang="en-GB" altLang="en-US"/>
          </a:p>
        </p:txBody>
      </p:sp>
      <p:pic>
        <p:nvPicPr>
          <p:cNvPr id="7" name="Picture 6">
            <a:extLst>
              <a:ext uri="{FF2B5EF4-FFF2-40B4-BE49-F238E27FC236}">
                <a16:creationId xmlns:a16="http://schemas.microsoft.com/office/drawing/2014/main" id="{B103293E-9CE5-594D-81D4-A303C8E89553}"/>
              </a:ext>
            </a:extLst>
          </p:cNvPr>
          <p:cNvPicPr>
            <a:picLocks noChangeAspect="1"/>
          </p:cNvPicPr>
          <p:nvPr/>
        </p:nvPicPr>
        <p:blipFill>
          <a:blip r:embed="rId2"/>
          <a:stretch>
            <a:fillRect/>
          </a:stretch>
        </p:blipFill>
        <p:spPr>
          <a:xfrm>
            <a:off x="7415784" y="1700786"/>
            <a:ext cx="3670300" cy="4051300"/>
          </a:xfrm>
          <a:prstGeom prst="rect">
            <a:avLst/>
          </a:prstGeom>
        </p:spPr>
      </p:pic>
      <p:pic>
        <p:nvPicPr>
          <p:cNvPr id="8" name="Picture 4">
            <a:extLst>
              <a:ext uri="{FF2B5EF4-FFF2-40B4-BE49-F238E27FC236}">
                <a16:creationId xmlns:a16="http://schemas.microsoft.com/office/drawing/2014/main" id="{5792DC50-279F-6641-9F2C-07EB2D86D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700786"/>
            <a:ext cx="6028403" cy="4280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Rectangle 5">
            <a:extLst>
              <a:ext uri="{FF2B5EF4-FFF2-40B4-BE49-F238E27FC236}">
                <a16:creationId xmlns:a16="http://schemas.microsoft.com/office/drawing/2014/main" id="{B59BE24A-7EE7-AE43-9545-92957A0CE2C6}"/>
              </a:ext>
            </a:extLst>
          </p:cNvPr>
          <p:cNvSpPr>
            <a:spLocks noChangeArrowheads="1"/>
          </p:cNvSpPr>
          <p:nvPr/>
        </p:nvSpPr>
        <p:spPr bwMode="auto">
          <a:xfrm>
            <a:off x="492368" y="1789676"/>
            <a:ext cx="6028402" cy="411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Tree>
    <p:extLst>
      <p:ext uri="{BB962C8B-B14F-4D97-AF65-F5344CB8AC3E}">
        <p14:creationId xmlns:p14="http://schemas.microsoft.com/office/powerpoint/2010/main" val="2653525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A5F81A3-6A3C-9442-BD30-1A9E001EE7CE}"/>
              </a:ext>
            </a:extLst>
          </p:cNvPr>
          <p:cNvSpPr>
            <a:spLocks noGrp="1" noChangeArrowheads="1"/>
          </p:cNvSpPr>
          <p:nvPr>
            <p:ph type="title"/>
          </p:nvPr>
        </p:nvSpPr>
        <p:spPr/>
        <p:txBody>
          <a:bodyPr/>
          <a:lstStyle/>
          <a:p>
            <a:r>
              <a:rPr lang="en-US" altLang="en-US"/>
              <a:t>Predicting Commute Time</a:t>
            </a:r>
          </a:p>
        </p:txBody>
      </p:sp>
      <p:sp>
        <p:nvSpPr>
          <p:cNvPr id="19459" name="Rectangle 3">
            <a:extLst>
              <a:ext uri="{FF2B5EF4-FFF2-40B4-BE49-F238E27FC236}">
                <a16:creationId xmlns:a16="http://schemas.microsoft.com/office/drawing/2014/main" id="{9DBA1720-0C4D-864E-91EB-8A91FFD4FFA8}"/>
              </a:ext>
            </a:extLst>
          </p:cNvPr>
          <p:cNvSpPr>
            <a:spLocks noChangeArrowheads="1"/>
          </p:cNvSpPr>
          <p:nvPr/>
        </p:nvSpPr>
        <p:spPr bwMode="auto">
          <a:xfrm>
            <a:off x="3810000" y="1905000"/>
            <a:ext cx="1760538"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latin typeface="Times New Roman" panose="02020603050405020304" pitchFamily="18" charset="0"/>
              </a:rPr>
              <a:t>Leave At</a:t>
            </a:r>
          </a:p>
        </p:txBody>
      </p:sp>
      <p:sp>
        <p:nvSpPr>
          <p:cNvPr id="19460" name="Rectangle 4">
            <a:extLst>
              <a:ext uri="{FF2B5EF4-FFF2-40B4-BE49-F238E27FC236}">
                <a16:creationId xmlns:a16="http://schemas.microsoft.com/office/drawing/2014/main" id="{3740B484-037E-904C-AEBB-F146E9174152}"/>
              </a:ext>
            </a:extLst>
          </p:cNvPr>
          <p:cNvSpPr>
            <a:spLocks noChangeArrowheads="1"/>
          </p:cNvSpPr>
          <p:nvPr/>
        </p:nvSpPr>
        <p:spPr bwMode="auto">
          <a:xfrm>
            <a:off x="2235200" y="3276600"/>
            <a:ext cx="1760538"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latin typeface="Times New Roman" panose="02020603050405020304" pitchFamily="18" charset="0"/>
              </a:rPr>
              <a:t>Stall?</a:t>
            </a:r>
          </a:p>
        </p:txBody>
      </p:sp>
      <p:sp>
        <p:nvSpPr>
          <p:cNvPr id="19461" name="Rectangle 5">
            <a:extLst>
              <a:ext uri="{FF2B5EF4-FFF2-40B4-BE49-F238E27FC236}">
                <a16:creationId xmlns:a16="http://schemas.microsoft.com/office/drawing/2014/main" id="{5DA19C47-F5B3-BC4D-AA88-F0E51999FCF0}"/>
              </a:ext>
            </a:extLst>
          </p:cNvPr>
          <p:cNvSpPr>
            <a:spLocks noChangeArrowheads="1"/>
          </p:cNvSpPr>
          <p:nvPr/>
        </p:nvSpPr>
        <p:spPr bwMode="auto">
          <a:xfrm>
            <a:off x="5486400" y="3276600"/>
            <a:ext cx="1760538"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latin typeface="Times New Roman" panose="02020603050405020304" pitchFamily="18" charset="0"/>
              </a:rPr>
              <a:t>Accident?</a:t>
            </a:r>
          </a:p>
        </p:txBody>
      </p:sp>
      <p:sp>
        <p:nvSpPr>
          <p:cNvPr id="19462" name="Text Box 6">
            <a:extLst>
              <a:ext uri="{FF2B5EF4-FFF2-40B4-BE49-F238E27FC236}">
                <a16:creationId xmlns:a16="http://schemas.microsoft.com/office/drawing/2014/main" id="{80F1ABD1-9A5D-374E-A4B4-BB437E6603A9}"/>
              </a:ext>
            </a:extLst>
          </p:cNvPr>
          <p:cNvSpPr txBox="1">
            <a:spLocks noChangeArrowheads="1"/>
          </p:cNvSpPr>
          <p:nvPr/>
        </p:nvSpPr>
        <p:spPr bwMode="auto">
          <a:xfrm>
            <a:off x="2362200" y="25146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10 AM</a:t>
            </a:r>
          </a:p>
        </p:txBody>
      </p:sp>
      <p:sp>
        <p:nvSpPr>
          <p:cNvPr id="19463" name="Text Box 7">
            <a:extLst>
              <a:ext uri="{FF2B5EF4-FFF2-40B4-BE49-F238E27FC236}">
                <a16:creationId xmlns:a16="http://schemas.microsoft.com/office/drawing/2014/main" id="{7B866165-6B68-0D43-9B4E-5BCF9493E36A}"/>
              </a:ext>
            </a:extLst>
          </p:cNvPr>
          <p:cNvSpPr txBox="1">
            <a:spLocks noChangeArrowheads="1"/>
          </p:cNvSpPr>
          <p:nvPr/>
        </p:nvSpPr>
        <p:spPr bwMode="auto">
          <a:xfrm>
            <a:off x="5757864" y="2590800"/>
            <a:ext cx="947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9 AM</a:t>
            </a:r>
          </a:p>
        </p:txBody>
      </p:sp>
      <p:cxnSp>
        <p:nvCxnSpPr>
          <p:cNvPr id="19464" name="AutoShape 8">
            <a:extLst>
              <a:ext uri="{FF2B5EF4-FFF2-40B4-BE49-F238E27FC236}">
                <a16:creationId xmlns:a16="http://schemas.microsoft.com/office/drawing/2014/main" id="{EBD4A4B2-C741-5641-B3D9-EEC2644490BA}"/>
              </a:ext>
            </a:extLst>
          </p:cNvPr>
          <p:cNvCxnSpPr>
            <a:cxnSpLocks noChangeShapeType="1"/>
            <a:stCxn id="19459" idx="2"/>
            <a:endCxn id="19460" idx="0"/>
          </p:cNvCxnSpPr>
          <p:nvPr/>
        </p:nvCxnSpPr>
        <p:spPr bwMode="auto">
          <a:xfrm flipH="1">
            <a:off x="3116263" y="2438400"/>
            <a:ext cx="1574800" cy="8382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5" name="AutoShape 9">
            <a:extLst>
              <a:ext uri="{FF2B5EF4-FFF2-40B4-BE49-F238E27FC236}">
                <a16:creationId xmlns:a16="http://schemas.microsoft.com/office/drawing/2014/main" id="{D997A500-86C2-4342-8BD0-3EEF4F0FC8F5}"/>
              </a:ext>
            </a:extLst>
          </p:cNvPr>
          <p:cNvCxnSpPr>
            <a:cxnSpLocks noChangeShapeType="1"/>
            <a:stCxn id="19459" idx="2"/>
            <a:endCxn id="19461" idx="0"/>
          </p:cNvCxnSpPr>
          <p:nvPr/>
        </p:nvCxnSpPr>
        <p:spPr bwMode="auto">
          <a:xfrm>
            <a:off x="4691063" y="2438400"/>
            <a:ext cx="1676400" cy="8382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 name="Text Box 10">
            <a:extLst>
              <a:ext uri="{FF2B5EF4-FFF2-40B4-BE49-F238E27FC236}">
                <a16:creationId xmlns:a16="http://schemas.microsoft.com/office/drawing/2014/main" id="{EC92F394-1E7B-B649-838D-010575C6C086}"/>
              </a:ext>
            </a:extLst>
          </p:cNvPr>
          <p:cNvSpPr txBox="1">
            <a:spLocks noChangeArrowheads="1"/>
          </p:cNvSpPr>
          <p:nvPr/>
        </p:nvSpPr>
        <p:spPr bwMode="auto">
          <a:xfrm>
            <a:off x="4419600" y="28194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8 AM</a:t>
            </a:r>
          </a:p>
        </p:txBody>
      </p:sp>
      <p:sp>
        <p:nvSpPr>
          <p:cNvPr id="19467" name="Text Box 11">
            <a:extLst>
              <a:ext uri="{FF2B5EF4-FFF2-40B4-BE49-F238E27FC236}">
                <a16:creationId xmlns:a16="http://schemas.microsoft.com/office/drawing/2014/main" id="{86A1C449-4121-A442-9828-1D944C1B0797}"/>
              </a:ext>
            </a:extLst>
          </p:cNvPr>
          <p:cNvSpPr txBox="1">
            <a:spLocks noChangeArrowheads="1"/>
          </p:cNvSpPr>
          <p:nvPr/>
        </p:nvSpPr>
        <p:spPr bwMode="auto">
          <a:xfrm>
            <a:off x="3276600" y="48006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Long</a:t>
            </a:r>
          </a:p>
        </p:txBody>
      </p:sp>
      <p:sp>
        <p:nvSpPr>
          <p:cNvPr id="19468" name="Text Box 12">
            <a:extLst>
              <a:ext uri="{FF2B5EF4-FFF2-40B4-BE49-F238E27FC236}">
                <a16:creationId xmlns:a16="http://schemas.microsoft.com/office/drawing/2014/main" id="{5C69FA9F-C5C1-EF46-BD06-F3F153A283FB}"/>
              </a:ext>
            </a:extLst>
          </p:cNvPr>
          <p:cNvSpPr txBox="1">
            <a:spLocks noChangeArrowheads="1"/>
          </p:cNvSpPr>
          <p:nvPr/>
        </p:nvSpPr>
        <p:spPr bwMode="auto">
          <a:xfrm>
            <a:off x="4267200" y="39624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Long</a:t>
            </a:r>
          </a:p>
        </p:txBody>
      </p:sp>
      <p:sp>
        <p:nvSpPr>
          <p:cNvPr id="19469" name="Text Box 13">
            <a:extLst>
              <a:ext uri="{FF2B5EF4-FFF2-40B4-BE49-F238E27FC236}">
                <a16:creationId xmlns:a16="http://schemas.microsoft.com/office/drawing/2014/main" id="{C76D90C4-75D0-604F-9677-C7F6A74DFD95}"/>
              </a:ext>
            </a:extLst>
          </p:cNvPr>
          <p:cNvSpPr txBox="1">
            <a:spLocks noChangeArrowheads="1"/>
          </p:cNvSpPr>
          <p:nvPr/>
        </p:nvSpPr>
        <p:spPr bwMode="auto">
          <a:xfrm>
            <a:off x="1963739" y="48006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Short</a:t>
            </a:r>
          </a:p>
        </p:txBody>
      </p:sp>
      <p:sp>
        <p:nvSpPr>
          <p:cNvPr id="19470" name="Text Box 14">
            <a:extLst>
              <a:ext uri="{FF2B5EF4-FFF2-40B4-BE49-F238E27FC236}">
                <a16:creationId xmlns:a16="http://schemas.microsoft.com/office/drawing/2014/main" id="{6D85D942-9515-E249-AF2C-9131456659C9}"/>
              </a:ext>
            </a:extLst>
          </p:cNvPr>
          <p:cNvSpPr txBox="1">
            <a:spLocks noChangeArrowheads="1"/>
          </p:cNvSpPr>
          <p:nvPr/>
        </p:nvSpPr>
        <p:spPr bwMode="auto">
          <a:xfrm>
            <a:off x="5029201" y="4800600"/>
            <a:ext cx="1414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Medium</a:t>
            </a:r>
          </a:p>
        </p:txBody>
      </p:sp>
      <p:sp>
        <p:nvSpPr>
          <p:cNvPr id="19471" name="Text Box 15">
            <a:extLst>
              <a:ext uri="{FF2B5EF4-FFF2-40B4-BE49-F238E27FC236}">
                <a16:creationId xmlns:a16="http://schemas.microsoft.com/office/drawing/2014/main" id="{F4E41E82-5E96-A74A-B853-6FD51E6DE138}"/>
              </a:ext>
            </a:extLst>
          </p:cNvPr>
          <p:cNvSpPr txBox="1">
            <a:spLocks noChangeArrowheads="1"/>
          </p:cNvSpPr>
          <p:nvPr/>
        </p:nvSpPr>
        <p:spPr bwMode="auto">
          <a:xfrm>
            <a:off x="6553200" y="48006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Long</a:t>
            </a:r>
          </a:p>
        </p:txBody>
      </p:sp>
      <p:cxnSp>
        <p:nvCxnSpPr>
          <p:cNvPr id="19473" name="AutoShape 17">
            <a:extLst>
              <a:ext uri="{FF2B5EF4-FFF2-40B4-BE49-F238E27FC236}">
                <a16:creationId xmlns:a16="http://schemas.microsoft.com/office/drawing/2014/main" id="{83820787-A99C-FC42-9941-EDE48FB56E81}"/>
              </a:ext>
            </a:extLst>
          </p:cNvPr>
          <p:cNvCxnSpPr>
            <a:cxnSpLocks noChangeShapeType="1"/>
            <a:stCxn id="19460" idx="2"/>
            <a:endCxn id="19467" idx="0"/>
          </p:cNvCxnSpPr>
          <p:nvPr/>
        </p:nvCxnSpPr>
        <p:spPr bwMode="auto">
          <a:xfrm>
            <a:off x="3116263" y="3810000"/>
            <a:ext cx="635000"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4" name="Text Box 18">
            <a:extLst>
              <a:ext uri="{FF2B5EF4-FFF2-40B4-BE49-F238E27FC236}">
                <a16:creationId xmlns:a16="http://schemas.microsoft.com/office/drawing/2014/main" id="{9E76B273-90B7-2544-B723-2CAC9E9723B2}"/>
              </a:ext>
            </a:extLst>
          </p:cNvPr>
          <p:cNvSpPr txBox="1">
            <a:spLocks noChangeArrowheads="1"/>
          </p:cNvSpPr>
          <p:nvPr/>
        </p:nvSpPr>
        <p:spPr bwMode="auto">
          <a:xfrm>
            <a:off x="1897064" y="4038600"/>
            <a:ext cx="947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No</a:t>
            </a:r>
          </a:p>
        </p:txBody>
      </p:sp>
      <p:sp>
        <p:nvSpPr>
          <p:cNvPr id="19475" name="Text Box 19">
            <a:extLst>
              <a:ext uri="{FF2B5EF4-FFF2-40B4-BE49-F238E27FC236}">
                <a16:creationId xmlns:a16="http://schemas.microsoft.com/office/drawing/2014/main" id="{68E1A6B7-E506-6341-A3DA-7C4A77BDB783}"/>
              </a:ext>
            </a:extLst>
          </p:cNvPr>
          <p:cNvSpPr txBox="1">
            <a:spLocks noChangeArrowheads="1"/>
          </p:cNvSpPr>
          <p:nvPr/>
        </p:nvSpPr>
        <p:spPr bwMode="auto">
          <a:xfrm>
            <a:off x="3352800" y="40386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Yes</a:t>
            </a:r>
          </a:p>
        </p:txBody>
      </p:sp>
      <p:cxnSp>
        <p:nvCxnSpPr>
          <p:cNvPr id="19476" name="AutoShape 20">
            <a:extLst>
              <a:ext uri="{FF2B5EF4-FFF2-40B4-BE49-F238E27FC236}">
                <a16:creationId xmlns:a16="http://schemas.microsoft.com/office/drawing/2014/main" id="{C9C5A163-EF76-5642-9F0C-7EDF70E99038}"/>
              </a:ext>
            </a:extLst>
          </p:cNvPr>
          <p:cNvCxnSpPr>
            <a:cxnSpLocks noChangeShapeType="1"/>
            <a:stCxn id="19459" idx="2"/>
            <a:endCxn id="19468" idx="0"/>
          </p:cNvCxnSpPr>
          <p:nvPr/>
        </p:nvCxnSpPr>
        <p:spPr bwMode="auto">
          <a:xfrm>
            <a:off x="4691063" y="2438400"/>
            <a:ext cx="50800" cy="1524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7" name="AutoShape 21">
            <a:extLst>
              <a:ext uri="{FF2B5EF4-FFF2-40B4-BE49-F238E27FC236}">
                <a16:creationId xmlns:a16="http://schemas.microsoft.com/office/drawing/2014/main" id="{DE38B30B-4E94-8F40-B837-7E1C1315860D}"/>
              </a:ext>
            </a:extLst>
          </p:cNvPr>
          <p:cNvCxnSpPr>
            <a:cxnSpLocks noChangeShapeType="1"/>
            <a:stCxn id="19461" idx="2"/>
            <a:endCxn id="19470" idx="0"/>
          </p:cNvCxnSpPr>
          <p:nvPr/>
        </p:nvCxnSpPr>
        <p:spPr bwMode="auto">
          <a:xfrm flipH="1">
            <a:off x="5737225" y="3810000"/>
            <a:ext cx="630238"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8" name="AutoShape 22">
            <a:extLst>
              <a:ext uri="{FF2B5EF4-FFF2-40B4-BE49-F238E27FC236}">
                <a16:creationId xmlns:a16="http://schemas.microsoft.com/office/drawing/2014/main" id="{36A04D66-C701-164B-BD7A-285077435DEA}"/>
              </a:ext>
            </a:extLst>
          </p:cNvPr>
          <p:cNvCxnSpPr>
            <a:cxnSpLocks noChangeShapeType="1"/>
            <a:stCxn id="19461" idx="2"/>
            <a:endCxn id="19471" idx="0"/>
          </p:cNvCxnSpPr>
          <p:nvPr/>
        </p:nvCxnSpPr>
        <p:spPr bwMode="auto">
          <a:xfrm>
            <a:off x="6367463" y="3810000"/>
            <a:ext cx="660400"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9" name="Text Box 23">
            <a:extLst>
              <a:ext uri="{FF2B5EF4-FFF2-40B4-BE49-F238E27FC236}">
                <a16:creationId xmlns:a16="http://schemas.microsoft.com/office/drawing/2014/main" id="{71462D00-C7F1-3A47-9723-65ED8371BA51}"/>
              </a:ext>
            </a:extLst>
          </p:cNvPr>
          <p:cNvSpPr txBox="1">
            <a:spLocks noChangeArrowheads="1"/>
          </p:cNvSpPr>
          <p:nvPr/>
        </p:nvSpPr>
        <p:spPr bwMode="auto">
          <a:xfrm>
            <a:off x="5283200" y="41148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No</a:t>
            </a:r>
          </a:p>
        </p:txBody>
      </p:sp>
      <p:sp>
        <p:nvSpPr>
          <p:cNvPr id="19480" name="Text Box 24">
            <a:extLst>
              <a:ext uri="{FF2B5EF4-FFF2-40B4-BE49-F238E27FC236}">
                <a16:creationId xmlns:a16="http://schemas.microsoft.com/office/drawing/2014/main" id="{4A9CC2E7-8C96-B349-8C09-9F656867D2B2}"/>
              </a:ext>
            </a:extLst>
          </p:cNvPr>
          <p:cNvSpPr txBox="1">
            <a:spLocks noChangeArrowheads="1"/>
          </p:cNvSpPr>
          <p:nvPr/>
        </p:nvSpPr>
        <p:spPr bwMode="auto">
          <a:xfrm>
            <a:off x="6637339" y="41148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Yes</a:t>
            </a:r>
          </a:p>
        </p:txBody>
      </p:sp>
      <p:sp>
        <p:nvSpPr>
          <p:cNvPr id="19481" name="Text Box 25">
            <a:extLst>
              <a:ext uri="{FF2B5EF4-FFF2-40B4-BE49-F238E27FC236}">
                <a16:creationId xmlns:a16="http://schemas.microsoft.com/office/drawing/2014/main" id="{0B2DE174-A161-974B-9AA7-E351996A64A0}"/>
              </a:ext>
            </a:extLst>
          </p:cNvPr>
          <p:cNvSpPr txBox="1">
            <a:spLocks noChangeArrowheads="1"/>
          </p:cNvSpPr>
          <p:nvPr/>
        </p:nvSpPr>
        <p:spPr bwMode="auto">
          <a:xfrm>
            <a:off x="7721600" y="1905001"/>
            <a:ext cx="42296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t>If we leave at 10 AM and there are no cars stalled on the road, what will our commute time be?</a:t>
            </a:r>
          </a:p>
        </p:txBody>
      </p:sp>
      <p:sp>
        <p:nvSpPr>
          <p:cNvPr id="19482" name="Oval 26">
            <a:extLst>
              <a:ext uri="{FF2B5EF4-FFF2-40B4-BE49-F238E27FC236}">
                <a16:creationId xmlns:a16="http://schemas.microsoft.com/office/drawing/2014/main" id="{20A12E79-1244-4E42-A001-5F8499507921}"/>
              </a:ext>
            </a:extLst>
          </p:cNvPr>
          <p:cNvSpPr>
            <a:spLocks noChangeArrowheads="1"/>
          </p:cNvSpPr>
          <p:nvPr/>
        </p:nvSpPr>
        <p:spPr bwMode="auto">
          <a:xfrm>
            <a:off x="1963739" y="4800600"/>
            <a:ext cx="949325" cy="4572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9483" name="AutoShape 27">
            <a:extLst>
              <a:ext uri="{FF2B5EF4-FFF2-40B4-BE49-F238E27FC236}">
                <a16:creationId xmlns:a16="http://schemas.microsoft.com/office/drawing/2014/main" id="{E94C6D7E-D32F-EA47-ACE7-2269D78EA7BB}"/>
              </a:ext>
            </a:extLst>
          </p:cNvPr>
          <p:cNvCxnSpPr>
            <a:cxnSpLocks noChangeShapeType="1"/>
            <a:stCxn id="19460" idx="2"/>
            <a:endCxn id="19482" idx="0"/>
          </p:cNvCxnSpPr>
          <p:nvPr/>
        </p:nvCxnSpPr>
        <p:spPr bwMode="auto">
          <a:xfrm flipH="1">
            <a:off x="2438401" y="3810000"/>
            <a:ext cx="677863" cy="990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Date Placeholder 1">
            <a:extLst>
              <a:ext uri="{FF2B5EF4-FFF2-40B4-BE49-F238E27FC236}">
                <a16:creationId xmlns:a16="http://schemas.microsoft.com/office/drawing/2014/main" id="{4A9E71EC-07E3-DF43-8CCB-B3126F125E16}"/>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83C3803B-C79A-B04B-A4F9-85CF2F1A2F02}"/>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DD9BDA6A-4682-0A43-A817-C4B31B66733A}"/>
              </a:ext>
            </a:extLst>
          </p:cNvPr>
          <p:cNvSpPr>
            <a:spLocks noGrp="1"/>
          </p:cNvSpPr>
          <p:nvPr>
            <p:ph type="sldNum" sz="quarter" idx="12"/>
          </p:nvPr>
        </p:nvSpPr>
        <p:spPr/>
        <p:txBody>
          <a:bodyPr/>
          <a:lstStyle/>
          <a:p>
            <a:fld id="{D8C2E80E-A818-EA4B-839C-9030708D7285}" type="slidenum">
              <a:rPr lang="en-US" smtClean="0"/>
              <a:t>42</a:t>
            </a:fld>
            <a:endParaRPr lang="en-US" dirty="0"/>
          </a:p>
        </p:txBody>
      </p:sp>
    </p:spTree>
    <p:extLst>
      <p:ext uri="{BB962C8B-B14F-4D97-AF65-F5344CB8AC3E}">
        <p14:creationId xmlns:p14="http://schemas.microsoft.com/office/powerpoint/2010/main" val="815659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06B2F32-01F2-B440-92D2-5D5E9D345E66}"/>
              </a:ext>
            </a:extLst>
          </p:cNvPr>
          <p:cNvSpPr>
            <a:spLocks noGrp="1" noChangeArrowheads="1"/>
          </p:cNvSpPr>
          <p:nvPr>
            <p:ph type="title"/>
          </p:nvPr>
        </p:nvSpPr>
        <p:spPr/>
        <p:txBody>
          <a:bodyPr/>
          <a:lstStyle/>
          <a:p>
            <a:r>
              <a:rPr lang="en-US" altLang="en-US"/>
              <a:t>Sample Experience Table</a:t>
            </a:r>
          </a:p>
        </p:txBody>
      </p:sp>
      <p:graphicFrame>
        <p:nvGraphicFramePr>
          <p:cNvPr id="24579" name="Group 3">
            <a:extLst>
              <a:ext uri="{FF2B5EF4-FFF2-40B4-BE49-F238E27FC236}">
                <a16:creationId xmlns:a16="http://schemas.microsoft.com/office/drawing/2014/main" id="{68063503-0553-694F-8944-E06E029B39F8}"/>
              </a:ext>
            </a:extLst>
          </p:cNvPr>
          <p:cNvGraphicFramePr>
            <a:graphicFrameLocks noGrp="1"/>
          </p:cNvGraphicFramePr>
          <p:nvPr>
            <p:ph idx="1"/>
          </p:nvPr>
        </p:nvGraphicFramePr>
        <p:xfrm>
          <a:off x="2438401" y="1905000"/>
          <a:ext cx="7661275" cy="4265930"/>
        </p:xfrm>
        <a:graphic>
          <a:graphicData uri="http://schemas.openxmlformats.org/drawingml/2006/table">
            <a:tbl>
              <a:tblPr/>
              <a:tblGrid>
                <a:gridCol w="1236663">
                  <a:extLst>
                    <a:ext uri="{9D8B030D-6E8A-4147-A177-3AD203B41FA5}">
                      <a16:colId xmlns:a16="http://schemas.microsoft.com/office/drawing/2014/main" val="1588503863"/>
                    </a:ext>
                  </a:extLst>
                </a:gridCol>
                <a:gridCol w="1173162">
                  <a:extLst>
                    <a:ext uri="{9D8B030D-6E8A-4147-A177-3AD203B41FA5}">
                      <a16:colId xmlns:a16="http://schemas.microsoft.com/office/drawing/2014/main" val="1413213648"/>
                    </a:ext>
                  </a:extLst>
                </a:gridCol>
                <a:gridCol w="1416050">
                  <a:extLst>
                    <a:ext uri="{9D8B030D-6E8A-4147-A177-3AD203B41FA5}">
                      <a16:colId xmlns:a16="http://schemas.microsoft.com/office/drawing/2014/main" val="2332631538"/>
                    </a:ext>
                  </a:extLst>
                </a:gridCol>
                <a:gridCol w="1427163">
                  <a:extLst>
                    <a:ext uri="{9D8B030D-6E8A-4147-A177-3AD203B41FA5}">
                      <a16:colId xmlns:a16="http://schemas.microsoft.com/office/drawing/2014/main" val="1739777606"/>
                    </a:ext>
                  </a:extLst>
                </a:gridCol>
                <a:gridCol w="922337">
                  <a:extLst>
                    <a:ext uri="{9D8B030D-6E8A-4147-A177-3AD203B41FA5}">
                      <a16:colId xmlns:a16="http://schemas.microsoft.com/office/drawing/2014/main" val="631472724"/>
                    </a:ext>
                  </a:extLst>
                </a:gridCol>
                <a:gridCol w="1485900">
                  <a:extLst>
                    <a:ext uri="{9D8B030D-6E8A-4147-A177-3AD203B41FA5}">
                      <a16:colId xmlns:a16="http://schemas.microsoft.com/office/drawing/2014/main" val="170374598"/>
                    </a:ext>
                  </a:extLst>
                </a:gridCol>
              </a:tblGrid>
              <a:tr h="425450">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Example</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Target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5243120"/>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Hour</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Weather</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Accident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Stall</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Commute</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1435789"/>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1498122"/>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D2</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7054042"/>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D3</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9362561"/>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D4</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Rainy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8141119"/>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D5</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2991229"/>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D6</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4195501"/>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D7</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000716"/>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D8</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Rainy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Medium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5659365"/>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D9</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0247296"/>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D10</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857943"/>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D11</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Rainy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9366062"/>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D12</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9015664"/>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D13</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Medium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920655909"/>
                  </a:ext>
                </a:extLst>
              </a:tr>
            </a:tbl>
          </a:graphicData>
        </a:graphic>
      </p:graphicFrame>
      <p:sp>
        <p:nvSpPr>
          <p:cNvPr id="2" name="Date Placeholder 1">
            <a:extLst>
              <a:ext uri="{FF2B5EF4-FFF2-40B4-BE49-F238E27FC236}">
                <a16:creationId xmlns:a16="http://schemas.microsoft.com/office/drawing/2014/main" id="{8B8926E2-BD61-ED45-A131-744C2733F4D0}"/>
              </a:ext>
            </a:extLst>
          </p:cNvPr>
          <p:cNvSpPr>
            <a:spLocks noGrp="1"/>
          </p:cNvSpPr>
          <p:nvPr>
            <p:ph type="dt" sz="half" idx="10"/>
          </p:nvPr>
        </p:nvSpPr>
        <p:spPr/>
        <p:txBody>
          <a:bodyPr/>
          <a:lstStyle/>
          <a:p>
            <a:r>
              <a:rPr lang="en-US" altLang="en-US"/>
              <a:t>First Semester 2021-2022</a:t>
            </a:r>
          </a:p>
        </p:txBody>
      </p:sp>
      <p:sp>
        <p:nvSpPr>
          <p:cNvPr id="3" name="Footer Placeholder 2">
            <a:extLst>
              <a:ext uri="{FF2B5EF4-FFF2-40B4-BE49-F238E27FC236}">
                <a16:creationId xmlns:a16="http://schemas.microsoft.com/office/drawing/2014/main" id="{8CEDEE3C-68EA-EC4E-BB5D-13C46BE90DCF}"/>
              </a:ext>
            </a:extLst>
          </p:cNvPr>
          <p:cNvSpPr>
            <a:spLocks noGrp="1"/>
          </p:cNvSpPr>
          <p:nvPr>
            <p:ph type="ftr" sz="quarter" idx="11"/>
          </p:nvPr>
        </p:nvSpPr>
        <p:spPr/>
        <p:txBody>
          <a:bodyPr/>
          <a:lstStyle/>
          <a:p>
            <a:r>
              <a:rPr lang="en-US" altLang="en-US"/>
              <a:t>Dr. Malak Abdullah</a:t>
            </a:r>
          </a:p>
        </p:txBody>
      </p:sp>
      <p:sp>
        <p:nvSpPr>
          <p:cNvPr id="4" name="Slide Number Placeholder 3">
            <a:extLst>
              <a:ext uri="{FF2B5EF4-FFF2-40B4-BE49-F238E27FC236}">
                <a16:creationId xmlns:a16="http://schemas.microsoft.com/office/drawing/2014/main" id="{C17149A5-1BD1-C24F-895D-3BBBD09326D8}"/>
              </a:ext>
            </a:extLst>
          </p:cNvPr>
          <p:cNvSpPr>
            <a:spLocks noGrp="1"/>
          </p:cNvSpPr>
          <p:nvPr>
            <p:ph type="sldNum" sz="quarter" idx="12"/>
          </p:nvPr>
        </p:nvSpPr>
        <p:spPr/>
        <p:txBody>
          <a:bodyPr/>
          <a:lstStyle/>
          <a:p>
            <a:fld id="{7C38F40C-6A25-6C45-8670-717A50943F52}" type="slidenum">
              <a:rPr lang="en-US" altLang="en-US" smtClean="0"/>
              <a:pPr/>
              <a:t>43</a:t>
            </a:fld>
            <a:endParaRPr lang="en-US" altLang="en-US"/>
          </a:p>
        </p:txBody>
      </p:sp>
    </p:spTree>
    <p:extLst>
      <p:ext uri="{BB962C8B-B14F-4D97-AF65-F5344CB8AC3E}">
        <p14:creationId xmlns:p14="http://schemas.microsoft.com/office/powerpoint/2010/main" val="3181087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863C151-D8D1-5848-A91E-24E9A493BD02}"/>
              </a:ext>
            </a:extLst>
          </p:cNvPr>
          <p:cNvSpPr>
            <a:spLocks noGrp="1" noChangeArrowheads="1"/>
          </p:cNvSpPr>
          <p:nvPr>
            <p:ph type="title"/>
          </p:nvPr>
        </p:nvSpPr>
        <p:spPr/>
        <p:txBody>
          <a:bodyPr/>
          <a:lstStyle/>
          <a:p>
            <a:r>
              <a:rPr lang="en-US" altLang="en-US"/>
              <a:t>ID3</a:t>
            </a:r>
          </a:p>
        </p:txBody>
      </p:sp>
      <p:sp>
        <p:nvSpPr>
          <p:cNvPr id="33795" name="Rectangle 3">
            <a:extLst>
              <a:ext uri="{FF2B5EF4-FFF2-40B4-BE49-F238E27FC236}">
                <a16:creationId xmlns:a16="http://schemas.microsoft.com/office/drawing/2014/main" id="{46DA7E60-4E0A-6E49-BA2F-03FFB62EE5D7}"/>
              </a:ext>
            </a:extLst>
          </p:cNvPr>
          <p:cNvSpPr>
            <a:spLocks noGrp="1" noChangeArrowheads="1"/>
          </p:cNvSpPr>
          <p:nvPr>
            <p:ph type="body" sz="half" idx="1"/>
          </p:nvPr>
        </p:nvSpPr>
        <p:spPr>
          <a:xfrm>
            <a:off x="980192" y="1963973"/>
            <a:ext cx="9552770" cy="1447800"/>
          </a:xfrm>
        </p:spPr>
        <p:txBody>
          <a:bodyPr/>
          <a:lstStyle/>
          <a:p>
            <a:r>
              <a:rPr lang="en-US" altLang="en-US" sz="2800" dirty="0"/>
              <a:t>Given our commute time sample set, we can calculate the entropy of each attribute at the root node</a:t>
            </a:r>
          </a:p>
          <a:p>
            <a:pPr lvl="1"/>
            <a:endParaRPr lang="en-US" altLang="en-US" sz="2400" dirty="0"/>
          </a:p>
        </p:txBody>
      </p:sp>
      <p:graphicFrame>
        <p:nvGraphicFramePr>
          <p:cNvPr id="33835" name="Group 43">
            <a:extLst>
              <a:ext uri="{FF2B5EF4-FFF2-40B4-BE49-F238E27FC236}">
                <a16:creationId xmlns:a16="http://schemas.microsoft.com/office/drawing/2014/main" id="{78BBD413-48AB-234B-BDE9-2526C67142B9}"/>
              </a:ext>
            </a:extLst>
          </p:cNvPr>
          <p:cNvGraphicFramePr>
            <a:graphicFrameLocks noGrp="1"/>
          </p:cNvGraphicFramePr>
          <p:nvPr>
            <p:ph sz="half" idx="2"/>
            <p:extLst>
              <p:ext uri="{D42A27DB-BD31-4B8C-83A1-F6EECF244321}">
                <p14:modId xmlns:p14="http://schemas.microsoft.com/office/powerpoint/2010/main" val="3596490161"/>
              </p:ext>
            </p:extLst>
          </p:nvPr>
        </p:nvGraphicFramePr>
        <p:xfrm>
          <a:off x="2667000" y="3538538"/>
          <a:ext cx="7315200" cy="2590801"/>
        </p:xfrm>
        <a:graphic>
          <a:graphicData uri="http://schemas.openxmlformats.org/drawingml/2006/table">
            <a:tbl>
              <a:tblPr/>
              <a:tblGrid>
                <a:gridCol w="1692275">
                  <a:extLst>
                    <a:ext uri="{9D8B030D-6E8A-4147-A177-3AD203B41FA5}">
                      <a16:colId xmlns:a16="http://schemas.microsoft.com/office/drawing/2014/main" val="4289291623"/>
                    </a:ext>
                  </a:extLst>
                </a:gridCol>
                <a:gridCol w="2857500">
                  <a:extLst>
                    <a:ext uri="{9D8B030D-6E8A-4147-A177-3AD203B41FA5}">
                      <a16:colId xmlns:a16="http://schemas.microsoft.com/office/drawing/2014/main" val="3097903350"/>
                    </a:ext>
                  </a:extLst>
                </a:gridCol>
                <a:gridCol w="2765425">
                  <a:extLst>
                    <a:ext uri="{9D8B030D-6E8A-4147-A177-3AD203B41FA5}">
                      <a16:colId xmlns:a16="http://schemas.microsoft.com/office/drawing/2014/main" val="3070903016"/>
                    </a:ext>
                  </a:extLst>
                </a:gridCol>
              </a:tblGrid>
              <a:tr h="620713">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cap="fla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Expected Entropy</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cap="fla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Information Gain</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2183998442"/>
                  </a:ext>
                </a:extLst>
              </a:tr>
              <a:tr h="4921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Hour</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0.6511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0.768449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240296465"/>
                  </a:ext>
                </a:extLst>
              </a:tr>
              <a:tr h="493713">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Weather</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1.28884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0.130719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800176590"/>
                  </a:ext>
                </a:extLst>
              </a:tr>
              <a:tr h="4921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Accident</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0.92307</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0.496479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361985201"/>
                  </a:ext>
                </a:extLst>
              </a:tr>
              <a:tr h="4921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Stall</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1.17071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0.248842</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909407553"/>
                  </a:ext>
                </a:extLst>
              </a:tr>
            </a:tbl>
          </a:graphicData>
        </a:graphic>
      </p:graphicFrame>
      <p:sp>
        <p:nvSpPr>
          <p:cNvPr id="33836" name="Oval 44">
            <a:extLst>
              <a:ext uri="{FF2B5EF4-FFF2-40B4-BE49-F238E27FC236}">
                <a16:creationId xmlns:a16="http://schemas.microsoft.com/office/drawing/2014/main" id="{39FDED59-403F-9B47-A04D-735870ED4482}"/>
              </a:ext>
            </a:extLst>
          </p:cNvPr>
          <p:cNvSpPr>
            <a:spLocks noChangeArrowheads="1"/>
          </p:cNvSpPr>
          <p:nvPr/>
        </p:nvSpPr>
        <p:spPr bwMode="auto">
          <a:xfrm>
            <a:off x="4076700" y="4250803"/>
            <a:ext cx="15240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7" name="Oval 45">
            <a:extLst>
              <a:ext uri="{FF2B5EF4-FFF2-40B4-BE49-F238E27FC236}">
                <a16:creationId xmlns:a16="http://schemas.microsoft.com/office/drawing/2014/main" id="{07F4A6F8-3B92-0F4F-AFC5-311151F501A0}"/>
              </a:ext>
            </a:extLst>
          </p:cNvPr>
          <p:cNvSpPr>
            <a:spLocks noChangeArrowheads="1"/>
          </p:cNvSpPr>
          <p:nvPr/>
        </p:nvSpPr>
        <p:spPr bwMode="auto">
          <a:xfrm>
            <a:off x="7010400" y="4250803"/>
            <a:ext cx="15240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a:extLst>
              <a:ext uri="{FF2B5EF4-FFF2-40B4-BE49-F238E27FC236}">
                <a16:creationId xmlns:a16="http://schemas.microsoft.com/office/drawing/2014/main" id="{45C8D33C-6EE0-B840-873B-F30FA65A08E2}"/>
              </a:ext>
            </a:extLst>
          </p:cNvPr>
          <p:cNvSpPr>
            <a:spLocks noGrp="1"/>
          </p:cNvSpPr>
          <p:nvPr>
            <p:ph type="dt" sz="half" idx="10"/>
          </p:nvPr>
        </p:nvSpPr>
        <p:spPr>
          <a:xfrm>
            <a:off x="8191018" y="6405684"/>
            <a:ext cx="2844800" cy="457200"/>
          </a:xfrm>
        </p:spPr>
        <p:txBody>
          <a:bodyPr/>
          <a:lstStyle/>
          <a:p>
            <a:r>
              <a:rPr lang="en-US" altLang="zh-CN"/>
              <a:t>First Semester 2021-2022</a:t>
            </a:r>
            <a:endParaRPr lang="en-US" altLang="zh-CN" dirty="0"/>
          </a:p>
        </p:txBody>
      </p:sp>
      <p:sp>
        <p:nvSpPr>
          <p:cNvPr id="3" name="Footer Placeholder 2">
            <a:extLst>
              <a:ext uri="{FF2B5EF4-FFF2-40B4-BE49-F238E27FC236}">
                <a16:creationId xmlns:a16="http://schemas.microsoft.com/office/drawing/2014/main" id="{27B416A9-749A-274A-8206-45C77AFA142A}"/>
              </a:ext>
            </a:extLst>
          </p:cNvPr>
          <p:cNvSpPr>
            <a:spLocks noGrp="1"/>
          </p:cNvSpPr>
          <p:nvPr>
            <p:ph type="ftr" sz="quarter" idx="11"/>
          </p:nvPr>
        </p:nvSpPr>
        <p:spPr>
          <a:xfrm>
            <a:off x="132568" y="6272562"/>
            <a:ext cx="3860800" cy="457200"/>
          </a:xfrm>
        </p:spPr>
        <p:txBody>
          <a:bodyPr/>
          <a:lstStyle/>
          <a:p>
            <a:r>
              <a:rPr lang="en-US" altLang="zh-CN" dirty="0"/>
              <a:t>Dr. Malak Abdullah</a:t>
            </a:r>
          </a:p>
        </p:txBody>
      </p:sp>
      <p:sp>
        <p:nvSpPr>
          <p:cNvPr id="4" name="Slide Number Placeholder 3">
            <a:extLst>
              <a:ext uri="{FF2B5EF4-FFF2-40B4-BE49-F238E27FC236}">
                <a16:creationId xmlns:a16="http://schemas.microsoft.com/office/drawing/2014/main" id="{0AEFF75C-66A1-CB4C-9CDA-683F5D1A5AE5}"/>
              </a:ext>
            </a:extLst>
          </p:cNvPr>
          <p:cNvSpPr>
            <a:spLocks noGrp="1"/>
          </p:cNvSpPr>
          <p:nvPr>
            <p:ph type="sldNum" sz="quarter" idx="12"/>
          </p:nvPr>
        </p:nvSpPr>
        <p:spPr/>
        <p:txBody>
          <a:bodyPr/>
          <a:lstStyle/>
          <a:p>
            <a:fld id="{A330EDA8-A071-2D49-A815-3ABBCCF52F78}" type="slidenum">
              <a:rPr lang="en-US" altLang="zh-CN" smtClean="0"/>
              <a:pPr/>
              <a:t>44</a:t>
            </a:fld>
            <a:endParaRPr lang="en-US" altLang="zh-CN"/>
          </a:p>
        </p:txBody>
      </p:sp>
    </p:spTree>
    <p:extLst>
      <p:ext uri="{BB962C8B-B14F-4D97-AF65-F5344CB8AC3E}">
        <p14:creationId xmlns:p14="http://schemas.microsoft.com/office/powerpoint/2010/main" val="1865984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FE3662-6034-B04D-BE77-4462116CAD2E}"/>
              </a:ext>
            </a:extLst>
          </p:cNvPr>
          <p:cNvSpPr>
            <a:spLocks noGrp="1" noChangeArrowheads="1"/>
          </p:cNvSpPr>
          <p:nvPr>
            <p:ph type="title"/>
          </p:nvPr>
        </p:nvSpPr>
        <p:spPr>
          <a:xfrm>
            <a:off x="102627" y="19701"/>
            <a:ext cx="11387137" cy="1271587"/>
          </a:xfrm>
        </p:spPr>
        <p:txBody>
          <a:bodyPr/>
          <a:lstStyle/>
          <a:p>
            <a:r>
              <a:rPr lang="en-US" altLang="en-US" dirty="0"/>
              <a:t>Pruning Trees</a:t>
            </a:r>
          </a:p>
        </p:txBody>
      </p:sp>
      <p:sp>
        <p:nvSpPr>
          <p:cNvPr id="47107" name="Rectangle 3">
            <a:extLst>
              <a:ext uri="{FF2B5EF4-FFF2-40B4-BE49-F238E27FC236}">
                <a16:creationId xmlns:a16="http://schemas.microsoft.com/office/drawing/2014/main" id="{58C1F746-27D6-4F4F-8E45-3D13E959FC27}"/>
              </a:ext>
            </a:extLst>
          </p:cNvPr>
          <p:cNvSpPr>
            <a:spLocks noGrp="1" noChangeArrowheads="1"/>
          </p:cNvSpPr>
          <p:nvPr>
            <p:ph type="body" idx="1"/>
          </p:nvPr>
        </p:nvSpPr>
        <p:spPr>
          <a:xfrm>
            <a:off x="282510" y="1004575"/>
            <a:ext cx="11387137" cy="4429125"/>
          </a:xfrm>
        </p:spPr>
        <p:txBody>
          <a:bodyPr/>
          <a:lstStyle/>
          <a:p>
            <a:r>
              <a:rPr lang="en-US" altLang="en-US" dirty="0"/>
              <a:t>A technique for reducing the number of attributes used in a tree - </a:t>
            </a:r>
            <a:r>
              <a:rPr lang="en-US" altLang="en-US" i="1" dirty="0"/>
              <a:t>pruning</a:t>
            </a:r>
            <a:r>
              <a:rPr lang="en-US" dirty="0"/>
              <a:t> </a:t>
            </a:r>
          </a:p>
          <a:p>
            <a:r>
              <a:rPr lang="en-US" dirty="0"/>
              <a:t>There are two approaches to prune a tree −</a:t>
            </a:r>
          </a:p>
          <a:p>
            <a:pPr lvl="1"/>
            <a:r>
              <a:rPr lang="en-US" b="1" dirty="0"/>
              <a:t>Pre-pruning</a:t>
            </a:r>
            <a:r>
              <a:rPr lang="en-US" dirty="0"/>
              <a:t> − The tree is pruned by halting its construction early.</a:t>
            </a:r>
          </a:p>
          <a:p>
            <a:pPr lvl="1"/>
            <a:r>
              <a:rPr lang="en-US" b="1" dirty="0"/>
              <a:t>Post-pruning</a:t>
            </a:r>
            <a:r>
              <a:rPr lang="en-US" dirty="0"/>
              <a:t> - This approach removes a sub-tree from a fully grown tree.</a:t>
            </a:r>
          </a:p>
          <a:p>
            <a:endParaRPr lang="en-US" altLang="en-US" i="1" dirty="0"/>
          </a:p>
        </p:txBody>
      </p:sp>
      <p:pic>
        <p:nvPicPr>
          <p:cNvPr id="2" name="Picture 1">
            <a:extLst>
              <a:ext uri="{FF2B5EF4-FFF2-40B4-BE49-F238E27FC236}">
                <a16:creationId xmlns:a16="http://schemas.microsoft.com/office/drawing/2014/main" id="{177D6F9F-E400-0D47-B8BE-5CD2040F3E07}"/>
              </a:ext>
            </a:extLst>
          </p:cNvPr>
          <p:cNvPicPr>
            <a:picLocks noChangeAspect="1"/>
          </p:cNvPicPr>
          <p:nvPr/>
        </p:nvPicPr>
        <p:blipFill>
          <a:blip r:embed="rId2"/>
          <a:stretch>
            <a:fillRect/>
          </a:stretch>
        </p:blipFill>
        <p:spPr>
          <a:xfrm>
            <a:off x="1954882" y="2483866"/>
            <a:ext cx="7222040" cy="4316344"/>
          </a:xfrm>
          <a:prstGeom prst="rect">
            <a:avLst/>
          </a:prstGeom>
        </p:spPr>
      </p:pic>
      <p:sp>
        <p:nvSpPr>
          <p:cNvPr id="3" name="Date Placeholder 2">
            <a:extLst>
              <a:ext uri="{FF2B5EF4-FFF2-40B4-BE49-F238E27FC236}">
                <a16:creationId xmlns:a16="http://schemas.microsoft.com/office/drawing/2014/main" id="{FFB45C5E-294D-B246-BBD6-AB1B668C2CA5}"/>
              </a:ext>
            </a:extLst>
          </p:cNvPr>
          <p:cNvSpPr>
            <a:spLocks noGrp="1"/>
          </p:cNvSpPr>
          <p:nvPr>
            <p:ph type="dt" sz="half" idx="10"/>
          </p:nvPr>
        </p:nvSpPr>
        <p:spPr/>
        <p:txBody>
          <a:bodyPr/>
          <a:lstStyle/>
          <a:p>
            <a:r>
              <a:rPr lang="en-US"/>
              <a:t>First Semester 2021-2022</a:t>
            </a:r>
            <a:endParaRPr lang="en-US" dirty="0"/>
          </a:p>
        </p:txBody>
      </p:sp>
      <p:sp>
        <p:nvSpPr>
          <p:cNvPr id="4" name="Footer Placeholder 3">
            <a:extLst>
              <a:ext uri="{FF2B5EF4-FFF2-40B4-BE49-F238E27FC236}">
                <a16:creationId xmlns:a16="http://schemas.microsoft.com/office/drawing/2014/main" id="{65FBBAF6-A9F2-AA4F-AD1E-7645654B8C7D}"/>
              </a:ext>
            </a:extLst>
          </p:cNvPr>
          <p:cNvSpPr>
            <a:spLocks noGrp="1"/>
          </p:cNvSpPr>
          <p:nvPr>
            <p:ph type="ftr" sz="quarter" idx="11"/>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8A9A1B9F-8B58-3D47-8AF6-39EAEBAC7B2D}"/>
              </a:ext>
            </a:extLst>
          </p:cNvPr>
          <p:cNvSpPr>
            <a:spLocks noGrp="1"/>
          </p:cNvSpPr>
          <p:nvPr>
            <p:ph type="sldNum" sz="quarter" idx="12"/>
          </p:nvPr>
        </p:nvSpPr>
        <p:spPr/>
        <p:txBody>
          <a:bodyPr/>
          <a:lstStyle/>
          <a:p>
            <a:fld id="{D8C2E80E-A818-EA4B-839C-9030708D7285}" type="slidenum">
              <a:rPr lang="en-US" smtClean="0"/>
              <a:t>45</a:t>
            </a:fld>
            <a:endParaRPr lang="en-US" dirty="0"/>
          </a:p>
        </p:txBody>
      </p:sp>
    </p:spTree>
    <p:extLst>
      <p:ext uri="{BB962C8B-B14F-4D97-AF65-F5344CB8AC3E}">
        <p14:creationId xmlns:p14="http://schemas.microsoft.com/office/powerpoint/2010/main" val="3428104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FFEB185-5595-604A-B5A2-34281F4E8CD3}"/>
              </a:ext>
            </a:extLst>
          </p:cNvPr>
          <p:cNvSpPr>
            <a:spLocks noGrp="1" noChangeArrowheads="1"/>
          </p:cNvSpPr>
          <p:nvPr>
            <p:ph type="title"/>
          </p:nvPr>
        </p:nvSpPr>
        <p:spPr/>
        <p:txBody>
          <a:bodyPr/>
          <a:lstStyle/>
          <a:p>
            <a:r>
              <a:rPr lang="en-US" altLang="en-US"/>
              <a:t>Prepruning</a:t>
            </a:r>
          </a:p>
        </p:txBody>
      </p:sp>
      <p:sp>
        <p:nvSpPr>
          <p:cNvPr id="48131" name="Rectangle 3">
            <a:extLst>
              <a:ext uri="{FF2B5EF4-FFF2-40B4-BE49-F238E27FC236}">
                <a16:creationId xmlns:a16="http://schemas.microsoft.com/office/drawing/2014/main" id="{3B3872F4-AE0F-1444-A33D-EDA29DBDF0CA}"/>
              </a:ext>
            </a:extLst>
          </p:cNvPr>
          <p:cNvSpPr>
            <a:spLocks noGrp="1" noChangeArrowheads="1"/>
          </p:cNvSpPr>
          <p:nvPr>
            <p:ph type="body" idx="1"/>
          </p:nvPr>
        </p:nvSpPr>
        <p:spPr/>
        <p:txBody>
          <a:bodyPr/>
          <a:lstStyle/>
          <a:p>
            <a:r>
              <a:rPr lang="en-US" altLang="en-US" sz="2800"/>
              <a:t>In prepruning, we decide during the building process when to stop adding attributes (possibly based on their information gain)</a:t>
            </a:r>
          </a:p>
          <a:p>
            <a:pPr>
              <a:buFont typeface="Wingdings" pitchFamily="2" charset="2"/>
              <a:buNone/>
            </a:pPr>
            <a:endParaRPr lang="en-US" altLang="en-US" sz="2800"/>
          </a:p>
          <a:p>
            <a:r>
              <a:rPr lang="en-US" altLang="en-US" sz="2800"/>
              <a:t>However, this may be problematic – Why?</a:t>
            </a:r>
          </a:p>
          <a:p>
            <a:pPr lvl="1"/>
            <a:r>
              <a:rPr lang="en-US" altLang="en-US" sz="2400"/>
              <a:t>Sometimes attributes individually do not contribute much to a decision, but combined, they may have a significant impact</a:t>
            </a:r>
          </a:p>
        </p:txBody>
      </p:sp>
      <p:sp>
        <p:nvSpPr>
          <p:cNvPr id="2" name="Date Placeholder 1">
            <a:extLst>
              <a:ext uri="{FF2B5EF4-FFF2-40B4-BE49-F238E27FC236}">
                <a16:creationId xmlns:a16="http://schemas.microsoft.com/office/drawing/2014/main" id="{C2C01059-2352-8445-82D3-538B3E4141E1}"/>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11C64D20-9758-DD40-94FC-76E9958A8CE4}"/>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0CE60D2B-9C46-DA49-B559-38447A0B8BB8}"/>
              </a:ext>
            </a:extLst>
          </p:cNvPr>
          <p:cNvSpPr>
            <a:spLocks noGrp="1"/>
          </p:cNvSpPr>
          <p:nvPr>
            <p:ph type="sldNum" sz="quarter" idx="12"/>
          </p:nvPr>
        </p:nvSpPr>
        <p:spPr/>
        <p:txBody>
          <a:bodyPr/>
          <a:lstStyle/>
          <a:p>
            <a:fld id="{D8C2E80E-A818-EA4B-839C-9030708D7285}" type="slidenum">
              <a:rPr lang="en-US" smtClean="0"/>
              <a:t>46</a:t>
            </a:fld>
            <a:endParaRPr lang="en-US" dirty="0"/>
          </a:p>
        </p:txBody>
      </p:sp>
    </p:spTree>
    <p:extLst>
      <p:ext uri="{BB962C8B-B14F-4D97-AF65-F5344CB8AC3E}">
        <p14:creationId xmlns:p14="http://schemas.microsoft.com/office/powerpoint/2010/main" val="3993944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FCEB5A9-0ECD-8D40-A059-A29836855098}"/>
              </a:ext>
            </a:extLst>
          </p:cNvPr>
          <p:cNvSpPr>
            <a:spLocks noGrp="1" noChangeArrowheads="1"/>
          </p:cNvSpPr>
          <p:nvPr>
            <p:ph type="title"/>
          </p:nvPr>
        </p:nvSpPr>
        <p:spPr/>
        <p:txBody>
          <a:bodyPr/>
          <a:lstStyle/>
          <a:p>
            <a:r>
              <a:rPr lang="en-US" altLang="en-US"/>
              <a:t>Postpruning</a:t>
            </a:r>
          </a:p>
        </p:txBody>
      </p:sp>
      <p:sp>
        <p:nvSpPr>
          <p:cNvPr id="49155" name="Rectangle 3">
            <a:extLst>
              <a:ext uri="{FF2B5EF4-FFF2-40B4-BE49-F238E27FC236}">
                <a16:creationId xmlns:a16="http://schemas.microsoft.com/office/drawing/2014/main" id="{8700BE4A-723B-0448-BCA2-9E020270F7B7}"/>
              </a:ext>
            </a:extLst>
          </p:cNvPr>
          <p:cNvSpPr>
            <a:spLocks noGrp="1" noChangeArrowheads="1"/>
          </p:cNvSpPr>
          <p:nvPr>
            <p:ph type="body" idx="1"/>
          </p:nvPr>
        </p:nvSpPr>
        <p:spPr/>
        <p:txBody>
          <a:bodyPr/>
          <a:lstStyle/>
          <a:p>
            <a:r>
              <a:rPr lang="en-US" altLang="en-US" dirty="0" err="1"/>
              <a:t>PostPruning</a:t>
            </a:r>
            <a:r>
              <a:rPr lang="en-US" altLang="en-US" dirty="0"/>
              <a:t> waits until the full decision tree has built and then prunes the attributes</a:t>
            </a:r>
          </a:p>
          <a:p>
            <a:r>
              <a:rPr lang="en-US" altLang="en-US" dirty="0"/>
              <a:t>Two techniques:</a:t>
            </a:r>
          </a:p>
          <a:p>
            <a:pPr lvl="1"/>
            <a:r>
              <a:rPr lang="en-US" altLang="en-US" dirty="0"/>
              <a:t>Subtree Replacement</a:t>
            </a:r>
          </a:p>
          <a:p>
            <a:pPr lvl="1"/>
            <a:r>
              <a:rPr lang="en-US" altLang="en-US" dirty="0"/>
              <a:t>Subtree Raising</a:t>
            </a:r>
          </a:p>
          <a:p>
            <a:pPr lvl="1"/>
            <a:endParaRPr lang="en-US" altLang="en-US" dirty="0"/>
          </a:p>
        </p:txBody>
      </p:sp>
      <p:sp>
        <p:nvSpPr>
          <p:cNvPr id="2" name="Date Placeholder 1">
            <a:extLst>
              <a:ext uri="{FF2B5EF4-FFF2-40B4-BE49-F238E27FC236}">
                <a16:creationId xmlns:a16="http://schemas.microsoft.com/office/drawing/2014/main" id="{67C11AEF-1E20-F841-A036-7B939E01740A}"/>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22D9CCD0-24FD-AA49-89A8-06A799951357}"/>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54237CEE-8469-6545-ABD1-FB9A59DBA5EE}"/>
              </a:ext>
            </a:extLst>
          </p:cNvPr>
          <p:cNvSpPr>
            <a:spLocks noGrp="1"/>
          </p:cNvSpPr>
          <p:nvPr>
            <p:ph type="sldNum" sz="quarter" idx="12"/>
          </p:nvPr>
        </p:nvSpPr>
        <p:spPr/>
        <p:txBody>
          <a:bodyPr/>
          <a:lstStyle/>
          <a:p>
            <a:fld id="{D8C2E80E-A818-EA4B-839C-9030708D7285}" type="slidenum">
              <a:rPr lang="en-US" smtClean="0"/>
              <a:t>47</a:t>
            </a:fld>
            <a:endParaRPr lang="en-US" dirty="0"/>
          </a:p>
        </p:txBody>
      </p:sp>
    </p:spTree>
    <p:extLst>
      <p:ext uri="{BB962C8B-B14F-4D97-AF65-F5344CB8AC3E}">
        <p14:creationId xmlns:p14="http://schemas.microsoft.com/office/powerpoint/2010/main" val="4090852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98AA-4659-B543-B1B8-FC13EF3E8017}"/>
              </a:ext>
            </a:extLst>
          </p:cNvPr>
          <p:cNvSpPr>
            <a:spLocks noGrp="1"/>
          </p:cNvSpPr>
          <p:nvPr>
            <p:ph type="title"/>
          </p:nvPr>
        </p:nvSpPr>
        <p:spPr>
          <a:xfrm>
            <a:off x="8426370" y="2476079"/>
            <a:ext cx="2106592" cy="1271587"/>
          </a:xfrm>
        </p:spPr>
        <p:txBody>
          <a:bodyPr/>
          <a:lstStyle/>
          <a:p>
            <a:r>
              <a:rPr lang="en-US" dirty="0"/>
              <a:t>For you</a:t>
            </a:r>
          </a:p>
        </p:txBody>
      </p:sp>
      <p:sp>
        <p:nvSpPr>
          <p:cNvPr id="3" name="Content Placeholder 2">
            <a:extLst>
              <a:ext uri="{FF2B5EF4-FFF2-40B4-BE49-F238E27FC236}">
                <a16:creationId xmlns:a16="http://schemas.microsoft.com/office/drawing/2014/main" id="{445D3720-73F8-AD47-B0F9-7686F920318E}"/>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5BE74F34-7273-B84C-97A8-F29AC884B388}"/>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4602D16E-994A-2D4D-8B4C-72856CE34E86}"/>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20C34D3F-45EC-4B42-B8B9-A40637B82A67}"/>
              </a:ext>
            </a:extLst>
          </p:cNvPr>
          <p:cNvSpPr>
            <a:spLocks noGrp="1"/>
          </p:cNvSpPr>
          <p:nvPr>
            <p:ph type="sldNum" sz="quarter" idx="12"/>
          </p:nvPr>
        </p:nvSpPr>
        <p:spPr/>
        <p:txBody>
          <a:bodyPr/>
          <a:lstStyle/>
          <a:p>
            <a:fld id="{D8C2E80E-A818-EA4B-839C-9030708D7285}" type="slidenum">
              <a:rPr lang="en-US" smtClean="0"/>
              <a:t>48</a:t>
            </a:fld>
            <a:endParaRPr lang="en-US" dirty="0"/>
          </a:p>
        </p:txBody>
      </p:sp>
      <p:pic>
        <p:nvPicPr>
          <p:cNvPr id="7" name="Picture 6">
            <a:extLst>
              <a:ext uri="{FF2B5EF4-FFF2-40B4-BE49-F238E27FC236}">
                <a16:creationId xmlns:a16="http://schemas.microsoft.com/office/drawing/2014/main" id="{3A0BE6DE-2281-834E-8822-721FD4B56727}"/>
              </a:ext>
            </a:extLst>
          </p:cNvPr>
          <p:cNvPicPr>
            <a:picLocks noChangeAspect="1"/>
          </p:cNvPicPr>
          <p:nvPr/>
        </p:nvPicPr>
        <p:blipFill>
          <a:blip r:embed="rId2"/>
          <a:stretch>
            <a:fillRect/>
          </a:stretch>
        </p:blipFill>
        <p:spPr>
          <a:xfrm>
            <a:off x="0" y="0"/>
            <a:ext cx="7751428" cy="6858000"/>
          </a:xfrm>
          <a:prstGeom prst="rect">
            <a:avLst/>
          </a:prstGeom>
        </p:spPr>
      </p:pic>
      <p:sp>
        <p:nvSpPr>
          <p:cNvPr id="8" name="Rectangle 7">
            <a:extLst>
              <a:ext uri="{FF2B5EF4-FFF2-40B4-BE49-F238E27FC236}">
                <a16:creationId xmlns:a16="http://schemas.microsoft.com/office/drawing/2014/main" id="{57EA0B0F-6A6F-AC4F-94A5-2ED0D00F06BE}"/>
              </a:ext>
            </a:extLst>
          </p:cNvPr>
          <p:cNvSpPr/>
          <p:nvPr/>
        </p:nvSpPr>
        <p:spPr>
          <a:xfrm>
            <a:off x="8267456" y="3638402"/>
            <a:ext cx="3043672" cy="923330"/>
          </a:xfrm>
          <a:prstGeom prst="rect">
            <a:avLst/>
          </a:prstGeom>
        </p:spPr>
        <p:txBody>
          <a:bodyPr wrap="square">
            <a:spAutoFit/>
          </a:bodyPr>
          <a:lstStyle/>
          <a:p>
            <a:r>
              <a:rPr lang="en-US" dirty="0">
                <a:hlinkClick r:id="rId3"/>
              </a:rPr>
              <a:t>https://www.youtube.com/watch?v=g9c66TUylZ4</a:t>
            </a:r>
            <a:endParaRPr lang="en-US" dirty="0"/>
          </a:p>
          <a:p>
            <a:endParaRPr lang="en-US" dirty="0"/>
          </a:p>
        </p:txBody>
      </p:sp>
    </p:spTree>
    <p:extLst>
      <p:ext uri="{BB962C8B-B14F-4D97-AF65-F5344CB8AC3E}">
        <p14:creationId xmlns:p14="http://schemas.microsoft.com/office/powerpoint/2010/main" val="1501615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638A-9022-BE41-8C78-114377722D70}"/>
              </a:ext>
            </a:extLst>
          </p:cNvPr>
          <p:cNvSpPr>
            <a:spLocks noGrp="1"/>
          </p:cNvSpPr>
          <p:nvPr>
            <p:ph type="title"/>
          </p:nvPr>
        </p:nvSpPr>
        <p:spPr/>
        <p:txBody>
          <a:bodyPr/>
          <a:lstStyle/>
          <a:p>
            <a:r>
              <a:rPr lang="en-US" dirty="0"/>
              <a:t>Advantages vs Disadvantages</a:t>
            </a:r>
          </a:p>
        </p:txBody>
      </p:sp>
      <p:sp>
        <p:nvSpPr>
          <p:cNvPr id="3" name="Content Placeholder 2">
            <a:extLst>
              <a:ext uri="{FF2B5EF4-FFF2-40B4-BE49-F238E27FC236}">
                <a16:creationId xmlns:a16="http://schemas.microsoft.com/office/drawing/2014/main" id="{063C1B87-45CF-C64E-AE91-93CC3418030A}"/>
              </a:ext>
            </a:extLst>
          </p:cNvPr>
          <p:cNvSpPr>
            <a:spLocks noGrp="1"/>
          </p:cNvSpPr>
          <p:nvPr>
            <p:ph idx="1"/>
          </p:nvPr>
        </p:nvSpPr>
        <p:spPr/>
        <p:txBody>
          <a:bodyPr>
            <a:normAutofit fontScale="92500"/>
          </a:bodyPr>
          <a:lstStyle/>
          <a:p>
            <a:r>
              <a:rPr lang="en-US" b="1" dirty="0"/>
              <a:t>Advantages:</a:t>
            </a:r>
            <a:endParaRPr lang="en-US" dirty="0"/>
          </a:p>
          <a:p>
            <a:pPr lvl="1"/>
            <a:r>
              <a:rPr lang="en-US" dirty="0"/>
              <a:t>Compared to other algorithms decision trees requires less effort for data preparation during pre-processing.</a:t>
            </a:r>
          </a:p>
          <a:p>
            <a:pPr lvl="1"/>
            <a:r>
              <a:rPr lang="en-US" dirty="0"/>
              <a:t>A decision tree does not require normalization of data.</a:t>
            </a:r>
          </a:p>
          <a:p>
            <a:pPr lvl="1"/>
            <a:r>
              <a:rPr lang="en-US" dirty="0"/>
              <a:t>A decision tree does not require scaling of data as well.</a:t>
            </a:r>
          </a:p>
          <a:p>
            <a:pPr lvl="1"/>
            <a:r>
              <a:rPr lang="en-US" dirty="0"/>
              <a:t>Missing values in the data also do NOT affect the process of building a decision tree to any considerable extent.</a:t>
            </a:r>
          </a:p>
          <a:p>
            <a:pPr lvl="1"/>
            <a:r>
              <a:rPr lang="en-US" dirty="0"/>
              <a:t>A Decision tree model is very intuitive and easy to explain to technical teams as well as stakeholders.</a:t>
            </a:r>
          </a:p>
          <a:p>
            <a:r>
              <a:rPr lang="en-US" b="1" dirty="0"/>
              <a:t>Disadvantage:</a:t>
            </a:r>
          </a:p>
          <a:p>
            <a:pPr lvl="1"/>
            <a:r>
              <a:rPr lang="en-US" dirty="0"/>
              <a:t>A small change in the data can cause a large change in the structure of the decision tree causing instability.</a:t>
            </a:r>
          </a:p>
          <a:p>
            <a:pPr lvl="1"/>
            <a:r>
              <a:rPr lang="en-US" dirty="0"/>
              <a:t>For a Decision tree sometimes calculation can go far more complex compared to other algorithms.</a:t>
            </a:r>
          </a:p>
          <a:p>
            <a:pPr lvl="1"/>
            <a:r>
              <a:rPr lang="en-US" dirty="0"/>
              <a:t>Decision tree often involves higher time to train the model.</a:t>
            </a:r>
          </a:p>
          <a:p>
            <a:pPr lvl="1"/>
            <a:r>
              <a:rPr lang="en-US" dirty="0"/>
              <a:t>Decision tree training is relatively expensive as the complexity and time have taken are more.</a:t>
            </a:r>
          </a:p>
          <a:p>
            <a:pPr lvl="1"/>
            <a:r>
              <a:rPr lang="en-US" dirty="0"/>
              <a:t>The Decision Tree algorithm is not very good for applying regression and predicting continuous values.</a:t>
            </a:r>
            <a:br>
              <a:rPr lang="en-US" dirty="0"/>
            </a:br>
            <a:endParaRPr lang="en-US" dirty="0"/>
          </a:p>
        </p:txBody>
      </p:sp>
      <p:sp>
        <p:nvSpPr>
          <p:cNvPr id="4" name="Date Placeholder 3">
            <a:extLst>
              <a:ext uri="{FF2B5EF4-FFF2-40B4-BE49-F238E27FC236}">
                <a16:creationId xmlns:a16="http://schemas.microsoft.com/office/drawing/2014/main" id="{361E41CE-06F8-8344-9DBA-3E1C32565F0B}"/>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F700FE48-8234-C943-9DA7-FD07E24255CD}"/>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92BDE256-3C72-404F-AA1F-6E476A602A24}"/>
              </a:ext>
            </a:extLst>
          </p:cNvPr>
          <p:cNvSpPr>
            <a:spLocks noGrp="1"/>
          </p:cNvSpPr>
          <p:nvPr>
            <p:ph type="sldNum" sz="quarter" idx="12"/>
          </p:nvPr>
        </p:nvSpPr>
        <p:spPr/>
        <p:txBody>
          <a:bodyPr/>
          <a:lstStyle/>
          <a:p>
            <a:fld id="{D8C2E80E-A818-EA4B-839C-9030708D7285}" type="slidenum">
              <a:rPr lang="en-US" smtClean="0"/>
              <a:t>49</a:t>
            </a:fld>
            <a:endParaRPr lang="en-US" dirty="0"/>
          </a:p>
        </p:txBody>
      </p:sp>
    </p:spTree>
    <p:extLst>
      <p:ext uri="{BB962C8B-B14F-4D97-AF65-F5344CB8AC3E}">
        <p14:creationId xmlns:p14="http://schemas.microsoft.com/office/powerpoint/2010/main" val="196548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18A90CA-E9A9-AD4E-9B97-A88612430B10}"/>
              </a:ext>
            </a:extLst>
          </p:cNvPr>
          <p:cNvSpPr>
            <a:spLocks noGrp="1" noChangeArrowheads="1"/>
          </p:cNvSpPr>
          <p:nvPr>
            <p:ph type="title"/>
          </p:nvPr>
        </p:nvSpPr>
        <p:spPr>
          <a:xfrm>
            <a:off x="254000" y="130969"/>
            <a:ext cx="10363200" cy="1143000"/>
          </a:xfrm>
        </p:spPr>
        <p:txBody>
          <a:bodyPr/>
          <a:lstStyle/>
          <a:p>
            <a:r>
              <a:rPr lang="en-US" altLang="en-US" sz="3600" dirty="0"/>
              <a:t>Representation</a:t>
            </a:r>
            <a:endParaRPr lang="en-US" altLang="en-US" dirty="0"/>
          </a:p>
        </p:txBody>
      </p:sp>
      <p:sp>
        <p:nvSpPr>
          <p:cNvPr id="14340" name="Rectangle 4">
            <a:extLst>
              <a:ext uri="{FF2B5EF4-FFF2-40B4-BE49-F238E27FC236}">
                <a16:creationId xmlns:a16="http://schemas.microsoft.com/office/drawing/2014/main" id="{9E4F0A1C-CC59-F647-9808-3DCF58C86661}"/>
              </a:ext>
            </a:extLst>
          </p:cNvPr>
          <p:cNvSpPr>
            <a:spLocks noGrp="1" noChangeArrowheads="1"/>
          </p:cNvSpPr>
          <p:nvPr>
            <p:ph type="body" sz="half" idx="2"/>
          </p:nvPr>
        </p:nvSpPr>
        <p:spPr>
          <a:xfrm>
            <a:off x="7010400" y="1981200"/>
            <a:ext cx="3276600" cy="4114800"/>
          </a:xfrm>
        </p:spPr>
        <p:txBody>
          <a:bodyPr>
            <a:normAutofit fontScale="92500"/>
          </a:bodyPr>
          <a:lstStyle/>
          <a:p>
            <a:pPr>
              <a:buFont typeface="Monotype Sorts" pitchFamily="2" charset="2"/>
              <a:buChar char=" "/>
            </a:pPr>
            <a:r>
              <a:rPr lang="en-US" altLang="en-US" sz="2400" dirty="0"/>
              <a:t>internal node = 		</a:t>
            </a:r>
            <a:r>
              <a:rPr lang="en-US" altLang="en-US" sz="2400" i="1" dirty="0"/>
              <a:t>attribute test</a:t>
            </a:r>
            <a:endParaRPr lang="en-US" altLang="en-US" sz="2400" dirty="0"/>
          </a:p>
          <a:p>
            <a:pPr>
              <a:buFont typeface="Monotype Sorts" pitchFamily="2" charset="2"/>
              <a:buChar char=" "/>
            </a:pPr>
            <a:endParaRPr lang="en-US" altLang="en-US" sz="2400" dirty="0"/>
          </a:p>
          <a:p>
            <a:pPr>
              <a:buFont typeface="Monotype Sorts" pitchFamily="2" charset="2"/>
              <a:buChar char=" "/>
            </a:pPr>
            <a:endParaRPr lang="en-US" altLang="en-US" sz="2400" dirty="0"/>
          </a:p>
          <a:p>
            <a:pPr>
              <a:buFont typeface="Monotype Sorts" pitchFamily="2" charset="2"/>
              <a:buChar char=" "/>
            </a:pPr>
            <a:r>
              <a:rPr lang="en-US" altLang="en-US" sz="2400" dirty="0"/>
              <a:t>branch =			</a:t>
            </a:r>
            <a:r>
              <a:rPr lang="en-US" altLang="en-US" sz="2400" i="1" dirty="0"/>
              <a:t>attribute value</a:t>
            </a:r>
            <a:endParaRPr lang="en-US" altLang="en-US" sz="2400" dirty="0"/>
          </a:p>
          <a:p>
            <a:pPr>
              <a:buFont typeface="Monotype Sorts" pitchFamily="2" charset="2"/>
              <a:buChar char=" "/>
            </a:pPr>
            <a:endParaRPr lang="en-US" altLang="en-US" sz="2400" dirty="0"/>
          </a:p>
          <a:p>
            <a:pPr>
              <a:buFont typeface="Monotype Sorts" pitchFamily="2" charset="2"/>
              <a:buChar char=" "/>
            </a:pPr>
            <a:endParaRPr lang="en-US" altLang="en-US" sz="2400" dirty="0"/>
          </a:p>
          <a:p>
            <a:pPr>
              <a:buFont typeface="Monotype Sorts" pitchFamily="2" charset="2"/>
              <a:buChar char=" "/>
            </a:pPr>
            <a:r>
              <a:rPr lang="en-US" altLang="en-US" sz="2400" dirty="0"/>
              <a:t>leaf node = 			</a:t>
            </a:r>
            <a:r>
              <a:rPr lang="en-US" altLang="en-US" sz="2400" i="1" dirty="0"/>
              <a:t>classification</a:t>
            </a:r>
            <a:endParaRPr lang="en-US" altLang="en-US" sz="2400" dirty="0"/>
          </a:p>
        </p:txBody>
      </p:sp>
      <p:pic>
        <p:nvPicPr>
          <p:cNvPr id="14341" name="Picture 5" descr="&#9;dt-f1.gif                                                      000089CEVoyager                        ABA78158:">
            <a:extLst>
              <a:ext uri="{FF2B5EF4-FFF2-40B4-BE49-F238E27FC236}">
                <a16:creationId xmlns:a16="http://schemas.microsoft.com/office/drawing/2014/main" id="{6941C9D6-1A56-9843-81C6-4E1DCB2CE94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14600" y="2057400"/>
            <a:ext cx="4495800" cy="3995738"/>
          </a:xfrm>
        </p:spPr>
      </p:pic>
      <p:sp>
        <p:nvSpPr>
          <p:cNvPr id="14342" name="Line 6">
            <a:extLst>
              <a:ext uri="{FF2B5EF4-FFF2-40B4-BE49-F238E27FC236}">
                <a16:creationId xmlns:a16="http://schemas.microsoft.com/office/drawing/2014/main" id="{0E95C52B-F9D6-1F47-9FA9-056F63A3995E}"/>
              </a:ext>
            </a:extLst>
          </p:cNvPr>
          <p:cNvSpPr>
            <a:spLocks noChangeShapeType="1"/>
          </p:cNvSpPr>
          <p:nvPr/>
        </p:nvSpPr>
        <p:spPr bwMode="auto">
          <a:xfrm flipH="1" flipV="1">
            <a:off x="5257800" y="2286000"/>
            <a:ext cx="26670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711101A1-294E-A747-ADE2-7526AD94A0A3}"/>
              </a:ext>
            </a:extLst>
          </p:cNvPr>
          <p:cNvSpPr>
            <a:spLocks noChangeShapeType="1"/>
          </p:cNvSpPr>
          <p:nvPr/>
        </p:nvSpPr>
        <p:spPr bwMode="auto">
          <a:xfrm flipH="1">
            <a:off x="6324600" y="2667000"/>
            <a:ext cx="1600200" cy="1066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a:extLst>
              <a:ext uri="{FF2B5EF4-FFF2-40B4-BE49-F238E27FC236}">
                <a16:creationId xmlns:a16="http://schemas.microsoft.com/office/drawing/2014/main" id="{3C0B6090-D380-B74A-A181-932924A65643}"/>
              </a:ext>
            </a:extLst>
          </p:cNvPr>
          <p:cNvSpPr>
            <a:spLocks noChangeShapeType="1"/>
          </p:cNvSpPr>
          <p:nvPr/>
        </p:nvSpPr>
        <p:spPr bwMode="auto">
          <a:xfrm flipH="1" flipV="1">
            <a:off x="5867400" y="3352800"/>
            <a:ext cx="2057400" cy="914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a:extLst>
              <a:ext uri="{FF2B5EF4-FFF2-40B4-BE49-F238E27FC236}">
                <a16:creationId xmlns:a16="http://schemas.microsoft.com/office/drawing/2014/main" id="{95F051D5-CBC9-2147-9CB0-7D0344CC032E}"/>
              </a:ext>
            </a:extLst>
          </p:cNvPr>
          <p:cNvSpPr>
            <a:spLocks noChangeShapeType="1"/>
          </p:cNvSpPr>
          <p:nvPr/>
        </p:nvSpPr>
        <p:spPr bwMode="auto">
          <a:xfrm flipH="1">
            <a:off x="6629400" y="4343400"/>
            <a:ext cx="1295400" cy="609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10">
            <a:extLst>
              <a:ext uri="{FF2B5EF4-FFF2-40B4-BE49-F238E27FC236}">
                <a16:creationId xmlns:a16="http://schemas.microsoft.com/office/drawing/2014/main" id="{90FA22D7-894B-334A-B195-EEDE5682F2AE}"/>
              </a:ext>
            </a:extLst>
          </p:cNvPr>
          <p:cNvSpPr>
            <a:spLocks noChangeShapeType="1"/>
          </p:cNvSpPr>
          <p:nvPr/>
        </p:nvSpPr>
        <p:spPr bwMode="auto">
          <a:xfrm flipH="1" flipV="1">
            <a:off x="4876800" y="4267200"/>
            <a:ext cx="3048000" cy="1676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1">
            <a:extLst>
              <a:ext uri="{FF2B5EF4-FFF2-40B4-BE49-F238E27FC236}">
                <a16:creationId xmlns:a16="http://schemas.microsoft.com/office/drawing/2014/main" id="{E274AD12-6649-7C42-A5EF-71C603786507}"/>
              </a:ext>
            </a:extLst>
          </p:cNvPr>
          <p:cNvSpPr>
            <a:spLocks noChangeShapeType="1"/>
          </p:cNvSpPr>
          <p:nvPr/>
        </p:nvSpPr>
        <p:spPr bwMode="auto">
          <a:xfrm flipH="1" flipV="1">
            <a:off x="6934200" y="5867400"/>
            <a:ext cx="990600" cy="152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Slide Number Placeholder 3">
            <a:extLst>
              <a:ext uri="{FF2B5EF4-FFF2-40B4-BE49-F238E27FC236}">
                <a16:creationId xmlns:a16="http://schemas.microsoft.com/office/drawing/2014/main" id="{D04D70A2-8AAE-F949-AF99-71FBE0A91821}"/>
              </a:ext>
            </a:extLst>
          </p:cNvPr>
          <p:cNvSpPr>
            <a:spLocks noGrp="1"/>
          </p:cNvSpPr>
          <p:nvPr>
            <p:ph type="sldNum" sz="quarter" idx="12"/>
          </p:nvPr>
        </p:nvSpPr>
        <p:spPr/>
        <p:txBody>
          <a:bodyPr/>
          <a:lstStyle/>
          <a:p>
            <a:fld id="{5937EBC3-8281-014E-B844-F80FED7523C0}" type="slidenum">
              <a:rPr lang="en-US" altLang="en-US" smtClean="0"/>
              <a:pPr/>
              <a:t>5</a:t>
            </a:fld>
            <a:endParaRPr lang="en-US" altLang="en-US"/>
          </a:p>
        </p:txBody>
      </p:sp>
      <p:sp>
        <p:nvSpPr>
          <p:cNvPr id="2" name="Date Placeholder 1">
            <a:extLst>
              <a:ext uri="{FF2B5EF4-FFF2-40B4-BE49-F238E27FC236}">
                <a16:creationId xmlns:a16="http://schemas.microsoft.com/office/drawing/2014/main" id="{E4B89FA7-01B6-3D4B-BB8F-072E7F98DE17}"/>
              </a:ext>
            </a:extLst>
          </p:cNvPr>
          <p:cNvSpPr>
            <a:spLocks noGrp="1"/>
          </p:cNvSpPr>
          <p:nvPr>
            <p:ph type="dt" sz="half" idx="10"/>
          </p:nvPr>
        </p:nvSpPr>
        <p:spPr/>
        <p:txBody>
          <a:bodyPr/>
          <a:lstStyle/>
          <a:p>
            <a:r>
              <a:rPr lang="en-US" altLang="en-US"/>
              <a:t>First Semester 2021-2022</a:t>
            </a:r>
          </a:p>
        </p:txBody>
      </p:sp>
      <p:sp>
        <p:nvSpPr>
          <p:cNvPr id="3" name="Footer Placeholder 2">
            <a:extLst>
              <a:ext uri="{FF2B5EF4-FFF2-40B4-BE49-F238E27FC236}">
                <a16:creationId xmlns:a16="http://schemas.microsoft.com/office/drawing/2014/main" id="{97863601-01FF-CC48-B06B-0412BD762905}"/>
              </a:ext>
            </a:extLst>
          </p:cNvPr>
          <p:cNvSpPr>
            <a:spLocks noGrp="1"/>
          </p:cNvSpPr>
          <p:nvPr>
            <p:ph type="ftr" sz="quarter" idx="11"/>
          </p:nvPr>
        </p:nvSpPr>
        <p:spPr/>
        <p:txBody>
          <a:bodyPr/>
          <a:lstStyle/>
          <a:p>
            <a:r>
              <a:rPr lang="en-US" altLang="en-US"/>
              <a:t>Dr. Malak Abdullah</a:t>
            </a:r>
          </a:p>
        </p:txBody>
      </p:sp>
    </p:spTree>
    <p:extLst>
      <p:ext uri="{BB962C8B-B14F-4D97-AF65-F5344CB8AC3E}">
        <p14:creationId xmlns:p14="http://schemas.microsoft.com/office/powerpoint/2010/main" val="150984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B20-9101-944C-9F9D-0E94959D49DE}"/>
              </a:ext>
            </a:extLst>
          </p:cNvPr>
          <p:cNvSpPr>
            <a:spLocks noGrp="1"/>
          </p:cNvSpPr>
          <p:nvPr>
            <p:ph type="title"/>
          </p:nvPr>
        </p:nvSpPr>
        <p:spPr/>
        <p:txBody>
          <a:bodyPr>
            <a:normAutofit/>
          </a:bodyPr>
          <a:lstStyle/>
          <a:p>
            <a:r>
              <a:rPr lang="en-US" dirty="0"/>
              <a:t>The tree</a:t>
            </a:r>
          </a:p>
        </p:txBody>
      </p:sp>
      <p:pic>
        <p:nvPicPr>
          <p:cNvPr id="6" name="Content Placeholder 5">
            <a:extLst>
              <a:ext uri="{FF2B5EF4-FFF2-40B4-BE49-F238E27FC236}">
                <a16:creationId xmlns:a16="http://schemas.microsoft.com/office/drawing/2014/main" id="{6DAC7078-4BCE-9E40-BBDD-227DA152F566}"/>
              </a:ext>
            </a:extLst>
          </p:cNvPr>
          <p:cNvPicPr>
            <a:picLocks noGrp="1" noChangeAspect="1"/>
          </p:cNvPicPr>
          <p:nvPr>
            <p:ph idx="1"/>
          </p:nvPr>
        </p:nvPicPr>
        <p:blipFill>
          <a:blip r:embed="rId2"/>
          <a:stretch>
            <a:fillRect/>
          </a:stretch>
        </p:blipFill>
        <p:spPr>
          <a:xfrm>
            <a:off x="4365537" y="1707642"/>
            <a:ext cx="5563679" cy="4429125"/>
          </a:xfrm>
          <a:prstGeom prst="rect">
            <a:avLst/>
          </a:prstGeom>
        </p:spPr>
      </p:pic>
      <p:sp>
        <p:nvSpPr>
          <p:cNvPr id="4" name="Date Placeholder 3">
            <a:extLst>
              <a:ext uri="{FF2B5EF4-FFF2-40B4-BE49-F238E27FC236}">
                <a16:creationId xmlns:a16="http://schemas.microsoft.com/office/drawing/2014/main" id="{E16E8266-0F11-AF4B-9525-C8C6E1FDA8D5}"/>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1A20C82D-9E33-064C-8637-8033FFFAE1AF}"/>
              </a:ext>
            </a:extLst>
          </p:cNvPr>
          <p:cNvSpPr>
            <a:spLocks noGrp="1"/>
          </p:cNvSpPr>
          <p:nvPr>
            <p:ph type="sldNum" sz="quarter" idx="12"/>
          </p:nvPr>
        </p:nvSpPr>
        <p:spPr/>
        <p:txBody>
          <a:bodyPr/>
          <a:lstStyle/>
          <a:p>
            <a:fld id="{D8C2E80E-A818-EA4B-839C-9030708D7285}" type="slidenum">
              <a:rPr lang="en-US" smtClean="0"/>
              <a:t>6</a:t>
            </a:fld>
            <a:endParaRPr lang="en-US" dirty="0"/>
          </a:p>
        </p:txBody>
      </p:sp>
      <p:sp>
        <p:nvSpPr>
          <p:cNvPr id="7" name="TextBox 6">
            <a:extLst>
              <a:ext uri="{FF2B5EF4-FFF2-40B4-BE49-F238E27FC236}">
                <a16:creationId xmlns:a16="http://schemas.microsoft.com/office/drawing/2014/main" id="{C0012869-09FD-9F4C-858B-46EB9A21BDA4}"/>
              </a:ext>
            </a:extLst>
          </p:cNvPr>
          <p:cNvSpPr txBox="1"/>
          <p:nvPr/>
        </p:nvSpPr>
        <p:spPr>
          <a:xfrm>
            <a:off x="520505" y="1707642"/>
            <a:ext cx="3845032" cy="2585323"/>
          </a:xfrm>
          <a:prstGeom prst="rect">
            <a:avLst/>
          </a:prstGeom>
          <a:noFill/>
        </p:spPr>
        <p:txBody>
          <a:bodyPr wrap="square" rtlCol="0">
            <a:spAutoFit/>
          </a:bodyPr>
          <a:lstStyle/>
          <a:p>
            <a:r>
              <a:rPr lang="en-US" dirty="0"/>
              <a:t>Terminology</a:t>
            </a:r>
          </a:p>
          <a:p>
            <a:endParaRPr lang="en-US" dirty="0"/>
          </a:p>
          <a:p>
            <a:endParaRPr lang="en-US" dirty="0"/>
          </a:p>
          <a:p>
            <a:r>
              <a:rPr lang="en-US" dirty="0"/>
              <a:t>Root = A</a:t>
            </a:r>
          </a:p>
          <a:p>
            <a:r>
              <a:rPr lang="en-US" dirty="0"/>
              <a:t>Depth =2</a:t>
            </a:r>
          </a:p>
          <a:p>
            <a:r>
              <a:rPr lang="en-US" dirty="0"/>
              <a:t>Leaf = D E F</a:t>
            </a:r>
          </a:p>
          <a:p>
            <a:r>
              <a:rPr lang="en-US" dirty="0"/>
              <a:t>a </a:t>
            </a:r>
            <a:r>
              <a:rPr lang="en-US" b="1" dirty="0"/>
              <a:t>binary tree</a:t>
            </a:r>
            <a:r>
              <a:rPr lang="en-US" dirty="0"/>
              <a:t>, each parent node must have </a:t>
            </a:r>
            <a:r>
              <a:rPr lang="en-US" i="1" dirty="0"/>
              <a:t>at most</a:t>
            </a:r>
            <a:r>
              <a:rPr lang="en-US" dirty="0"/>
              <a:t> 2 child nodes</a:t>
            </a:r>
          </a:p>
          <a:p>
            <a:endParaRPr lang="en-US" dirty="0"/>
          </a:p>
        </p:txBody>
      </p:sp>
      <p:sp>
        <p:nvSpPr>
          <p:cNvPr id="3" name="Footer Placeholder 2">
            <a:extLst>
              <a:ext uri="{FF2B5EF4-FFF2-40B4-BE49-F238E27FC236}">
                <a16:creationId xmlns:a16="http://schemas.microsoft.com/office/drawing/2014/main" id="{B750B273-0342-3C42-8954-A01EC33FDDB2}"/>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13306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C254-B3A2-1343-825C-BC12FBE4BC29}"/>
              </a:ext>
            </a:extLst>
          </p:cNvPr>
          <p:cNvSpPr>
            <a:spLocks noGrp="1"/>
          </p:cNvSpPr>
          <p:nvPr>
            <p:ph type="title"/>
          </p:nvPr>
        </p:nvSpPr>
        <p:spPr/>
        <p:txBody>
          <a:bodyPr/>
          <a:lstStyle/>
          <a:p>
            <a:r>
              <a:rPr lang="en-US" b="1" dirty="0"/>
              <a:t>Example</a:t>
            </a:r>
            <a:r>
              <a:rPr lang="en-US" dirty="0"/>
              <a:t> </a:t>
            </a:r>
            <a:r>
              <a:rPr lang="en-US" b="1" dirty="0"/>
              <a:t>from</a:t>
            </a:r>
            <a:r>
              <a:rPr lang="en-US" dirty="0"/>
              <a:t> </a:t>
            </a:r>
            <a:r>
              <a:rPr lang="en-US" b="1" dirty="0"/>
              <a:t>the</a:t>
            </a:r>
            <a:r>
              <a:rPr lang="en-US" dirty="0"/>
              <a:t> </a:t>
            </a:r>
            <a:r>
              <a:rPr lang="en-US" b="1" dirty="0"/>
              <a:t>life</a:t>
            </a:r>
          </a:p>
        </p:txBody>
      </p:sp>
      <p:sp>
        <p:nvSpPr>
          <p:cNvPr id="3" name="Content Placeholder 2">
            <a:extLst>
              <a:ext uri="{FF2B5EF4-FFF2-40B4-BE49-F238E27FC236}">
                <a16:creationId xmlns:a16="http://schemas.microsoft.com/office/drawing/2014/main" id="{7ED5944D-02F3-AD49-8B3A-402DD810285E}"/>
              </a:ext>
            </a:extLst>
          </p:cNvPr>
          <p:cNvSpPr>
            <a:spLocks noGrp="1"/>
          </p:cNvSpPr>
          <p:nvPr>
            <p:ph idx="1"/>
          </p:nvPr>
        </p:nvSpPr>
        <p:spPr>
          <a:xfrm>
            <a:off x="201783" y="1420836"/>
            <a:ext cx="11036193" cy="4851947"/>
          </a:xfrm>
        </p:spPr>
        <p:txBody>
          <a:bodyPr>
            <a:normAutofit/>
          </a:bodyPr>
          <a:lstStyle/>
          <a:p>
            <a:r>
              <a:rPr lang="en-US" dirty="0"/>
              <a:t>Consider a scenario where a person asks you to lend them your car for a day, and you have to make a decision whether or not to lend them the car. There are several factors that help determine your decision, some of which have been listed below:</a:t>
            </a:r>
          </a:p>
          <a:p>
            <a:endParaRPr lang="en-US" dirty="0"/>
          </a:p>
        </p:txBody>
      </p:sp>
      <p:sp>
        <p:nvSpPr>
          <p:cNvPr id="4" name="Date Placeholder 3">
            <a:extLst>
              <a:ext uri="{FF2B5EF4-FFF2-40B4-BE49-F238E27FC236}">
                <a16:creationId xmlns:a16="http://schemas.microsoft.com/office/drawing/2014/main" id="{6B46EEAD-455C-7843-BDB3-E31F0A9D1C59}"/>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6D7AA6B9-E897-4141-BB64-844F1F3028AA}"/>
              </a:ext>
            </a:extLst>
          </p:cNvPr>
          <p:cNvSpPr>
            <a:spLocks noGrp="1"/>
          </p:cNvSpPr>
          <p:nvPr>
            <p:ph type="sldNum" sz="quarter" idx="12"/>
          </p:nvPr>
        </p:nvSpPr>
        <p:spPr/>
        <p:txBody>
          <a:bodyPr/>
          <a:lstStyle/>
          <a:p>
            <a:fld id="{D8C2E80E-A818-EA4B-839C-9030708D7285}" type="slidenum">
              <a:rPr lang="en-US" smtClean="0"/>
              <a:t>7</a:t>
            </a:fld>
            <a:endParaRPr lang="en-US" dirty="0"/>
          </a:p>
        </p:txBody>
      </p:sp>
      <p:pic>
        <p:nvPicPr>
          <p:cNvPr id="6" name="Picture 5">
            <a:extLst>
              <a:ext uri="{FF2B5EF4-FFF2-40B4-BE49-F238E27FC236}">
                <a16:creationId xmlns:a16="http://schemas.microsoft.com/office/drawing/2014/main" id="{D3AE84C7-B952-4C40-905C-654B682A845C}"/>
              </a:ext>
            </a:extLst>
          </p:cNvPr>
          <p:cNvPicPr>
            <a:picLocks noChangeAspect="1"/>
          </p:cNvPicPr>
          <p:nvPr/>
        </p:nvPicPr>
        <p:blipFill>
          <a:blip r:embed="rId2"/>
          <a:stretch>
            <a:fillRect/>
          </a:stretch>
        </p:blipFill>
        <p:spPr>
          <a:xfrm>
            <a:off x="6082009" y="2356051"/>
            <a:ext cx="5756274" cy="3819667"/>
          </a:xfrm>
          <a:prstGeom prst="rect">
            <a:avLst/>
          </a:prstGeom>
        </p:spPr>
      </p:pic>
      <p:sp>
        <p:nvSpPr>
          <p:cNvPr id="7" name="Rectangle 6">
            <a:extLst>
              <a:ext uri="{FF2B5EF4-FFF2-40B4-BE49-F238E27FC236}">
                <a16:creationId xmlns:a16="http://schemas.microsoft.com/office/drawing/2014/main" id="{6204CA9A-835D-8C44-9280-61A985FB38D7}"/>
              </a:ext>
            </a:extLst>
          </p:cNvPr>
          <p:cNvSpPr/>
          <p:nvPr/>
        </p:nvSpPr>
        <p:spPr>
          <a:xfrm>
            <a:off x="314325" y="2802353"/>
            <a:ext cx="5694532" cy="2862322"/>
          </a:xfrm>
          <a:prstGeom prst="rect">
            <a:avLst/>
          </a:prstGeom>
        </p:spPr>
        <p:txBody>
          <a:bodyPr wrap="square">
            <a:spAutoFit/>
          </a:bodyPr>
          <a:lstStyle/>
          <a:p>
            <a:pPr marL="342900" indent="-342900">
              <a:buFont typeface="+mj-lt"/>
              <a:buAutoNum type="arabicPeriod"/>
            </a:pPr>
            <a:r>
              <a:rPr lang="en-US" dirty="0"/>
              <a:t>Is this person a close friend or you just slightly know him? If he is not a close friend, then decline the request; if the person is a friend, then move to next step. </a:t>
            </a:r>
          </a:p>
          <a:p>
            <a:pPr marL="342900" indent="-342900">
              <a:buFont typeface="+mj-lt"/>
              <a:buAutoNum type="arabicPeriod"/>
            </a:pPr>
            <a:r>
              <a:rPr lang="en-US" dirty="0"/>
              <a:t>Is the person asking for the car for the first time? If so, lend them the car, otherwise move to next step. </a:t>
            </a:r>
          </a:p>
          <a:p>
            <a:pPr marL="342900" indent="-342900">
              <a:buFont typeface="+mj-lt"/>
              <a:buAutoNum type="arabicPeriod"/>
            </a:pPr>
            <a:r>
              <a:rPr lang="en-US" dirty="0"/>
              <a:t>Was the car damaged last time they returned the car? If yes, decline the request; if no, lend them the car.</a:t>
            </a:r>
          </a:p>
        </p:txBody>
      </p:sp>
      <p:sp>
        <p:nvSpPr>
          <p:cNvPr id="8" name="Footer Placeholder 7">
            <a:extLst>
              <a:ext uri="{FF2B5EF4-FFF2-40B4-BE49-F238E27FC236}">
                <a16:creationId xmlns:a16="http://schemas.microsoft.com/office/drawing/2014/main" id="{8752EDCE-DC8F-0048-8D14-6B8C10ADD810}"/>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355952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BB04-AC11-984B-81FA-8DB9AC5B2F4E}"/>
              </a:ext>
            </a:extLst>
          </p:cNvPr>
          <p:cNvSpPr>
            <a:spLocks noGrp="1"/>
          </p:cNvSpPr>
          <p:nvPr>
            <p:ph type="title"/>
          </p:nvPr>
        </p:nvSpPr>
        <p:spPr/>
        <p:txBody>
          <a:bodyPr>
            <a:normAutofit fontScale="90000"/>
          </a:bodyPr>
          <a:lstStyle/>
          <a:p>
            <a:r>
              <a:rPr lang="en-US" b="1" dirty="0"/>
              <a:t>Assumptions while creating Decision Tree</a:t>
            </a:r>
            <a:endParaRPr lang="en-US" dirty="0"/>
          </a:p>
        </p:txBody>
      </p:sp>
      <p:sp>
        <p:nvSpPr>
          <p:cNvPr id="3" name="Content Placeholder 2">
            <a:extLst>
              <a:ext uri="{FF2B5EF4-FFF2-40B4-BE49-F238E27FC236}">
                <a16:creationId xmlns:a16="http://schemas.microsoft.com/office/drawing/2014/main" id="{22273B18-2127-C44D-9524-2ADADC29D8D4}"/>
              </a:ext>
            </a:extLst>
          </p:cNvPr>
          <p:cNvSpPr>
            <a:spLocks noGrp="1"/>
          </p:cNvSpPr>
          <p:nvPr>
            <p:ph idx="1"/>
          </p:nvPr>
        </p:nvSpPr>
        <p:spPr/>
        <p:txBody>
          <a:bodyPr/>
          <a:lstStyle/>
          <a:p>
            <a:r>
              <a:rPr lang="en-US" dirty="0"/>
              <a:t> At the beginning, the whole training set is considered as the </a:t>
            </a:r>
            <a:r>
              <a:rPr lang="en-US" b="1" dirty="0"/>
              <a:t>root.</a:t>
            </a:r>
            <a:endParaRPr lang="en-US" dirty="0"/>
          </a:p>
          <a:p>
            <a:r>
              <a:rPr lang="en-US" dirty="0"/>
              <a:t> Feature values are preferred to be categorical. If the values are continuous then they are discretized prior to building the model.</a:t>
            </a:r>
          </a:p>
          <a:p>
            <a:r>
              <a:rPr lang="en-US" dirty="0"/>
              <a:t> Records are </a:t>
            </a:r>
            <a:r>
              <a:rPr lang="en-US" b="1" dirty="0"/>
              <a:t>distributed recursively</a:t>
            </a:r>
            <a:r>
              <a:rPr lang="en-US" dirty="0"/>
              <a:t> on the basis of attribute values.</a:t>
            </a:r>
          </a:p>
          <a:p>
            <a:r>
              <a:rPr lang="en-US" dirty="0"/>
              <a:t> Order to placing attributes as root or internal node of the tree is done by using some statistical approach.</a:t>
            </a:r>
          </a:p>
          <a:p>
            <a:endParaRPr lang="en-US" dirty="0"/>
          </a:p>
        </p:txBody>
      </p:sp>
      <p:sp>
        <p:nvSpPr>
          <p:cNvPr id="4" name="Date Placeholder 3">
            <a:extLst>
              <a:ext uri="{FF2B5EF4-FFF2-40B4-BE49-F238E27FC236}">
                <a16:creationId xmlns:a16="http://schemas.microsoft.com/office/drawing/2014/main" id="{ACE42EB2-DE95-214C-8BE3-9468C786FEDC}"/>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D3A52CB4-D56D-784C-A442-B59E6E643F07}"/>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50645E83-C80D-7D4F-90BA-D4279673519E}"/>
              </a:ext>
            </a:extLst>
          </p:cNvPr>
          <p:cNvSpPr>
            <a:spLocks noGrp="1"/>
          </p:cNvSpPr>
          <p:nvPr>
            <p:ph type="sldNum" sz="quarter" idx="12"/>
          </p:nvPr>
        </p:nvSpPr>
        <p:spPr/>
        <p:txBody>
          <a:bodyPr/>
          <a:lstStyle/>
          <a:p>
            <a:fld id="{D8C2E80E-A818-EA4B-839C-9030708D7285}" type="slidenum">
              <a:rPr lang="en-US" smtClean="0"/>
              <a:t>8</a:t>
            </a:fld>
            <a:endParaRPr lang="en-US" dirty="0"/>
          </a:p>
        </p:txBody>
      </p:sp>
    </p:spTree>
    <p:extLst>
      <p:ext uri="{BB962C8B-B14F-4D97-AF65-F5344CB8AC3E}">
        <p14:creationId xmlns:p14="http://schemas.microsoft.com/office/powerpoint/2010/main" val="300015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E5D4-5714-354E-B1D3-0A392F8D2736}"/>
              </a:ext>
            </a:extLst>
          </p:cNvPr>
          <p:cNvSpPr>
            <a:spLocks noGrp="1"/>
          </p:cNvSpPr>
          <p:nvPr>
            <p:ph type="title"/>
          </p:nvPr>
        </p:nvSpPr>
        <p:spPr/>
        <p:txBody>
          <a:bodyPr/>
          <a:lstStyle/>
          <a:p>
            <a:r>
              <a:rPr lang="en-US" b="1" dirty="0"/>
              <a:t>Splitting</a:t>
            </a:r>
          </a:p>
        </p:txBody>
      </p:sp>
      <p:sp>
        <p:nvSpPr>
          <p:cNvPr id="3" name="Content Placeholder 2">
            <a:extLst>
              <a:ext uri="{FF2B5EF4-FFF2-40B4-BE49-F238E27FC236}">
                <a16:creationId xmlns:a16="http://schemas.microsoft.com/office/drawing/2014/main" id="{885491E7-8AEC-9648-AD81-BD5102B4101A}"/>
              </a:ext>
            </a:extLst>
          </p:cNvPr>
          <p:cNvSpPr>
            <a:spLocks noGrp="1"/>
          </p:cNvSpPr>
          <p:nvPr>
            <p:ph idx="1"/>
          </p:nvPr>
        </p:nvSpPr>
        <p:spPr/>
        <p:txBody>
          <a:bodyPr>
            <a:normAutofit/>
          </a:bodyPr>
          <a:lstStyle/>
          <a:p>
            <a:r>
              <a:rPr lang="en-US" dirty="0"/>
              <a:t>Trying to find and return the smallest possible decision tree that accurately classifies the training set is very very hard. In fact, it’s an </a:t>
            </a:r>
            <a:r>
              <a:rPr lang="en-US" dirty="0">
                <a:hlinkClick r:id="rId2"/>
              </a:rPr>
              <a:t>NP-hard</a:t>
            </a:r>
            <a:r>
              <a:rPr lang="en-US" dirty="0"/>
              <a:t> problem.</a:t>
            </a:r>
            <a:endParaRPr lang="ar-SA" dirty="0"/>
          </a:p>
          <a:p>
            <a:r>
              <a:rPr lang="en-US" dirty="0"/>
              <a:t>Instead, we’ll try to </a:t>
            </a:r>
            <a:r>
              <a:rPr lang="en-US" dirty="0">
                <a:solidFill>
                  <a:schemeClr val="accent1"/>
                </a:solidFill>
              </a:rPr>
              <a:t>approximate the best result</a:t>
            </a:r>
            <a:r>
              <a:rPr lang="en-US" dirty="0"/>
              <a:t> instead of getting the best result. We’re going to talk a lot about probability and statistics</a:t>
            </a:r>
            <a:r>
              <a:rPr lang="ar-SA" dirty="0"/>
              <a:t>.</a:t>
            </a:r>
          </a:p>
          <a:p>
            <a:pPr fontAlgn="base"/>
            <a:r>
              <a:rPr lang="en-US" dirty="0"/>
              <a:t>What we want is information that explicitly splits the data into two. We don’t want something that can include both A and B classes, we want </a:t>
            </a:r>
            <a:r>
              <a:rPr lang="en-US" dirty="0">
                <a:solidFill>
                  <a:schemeClr val="accent1"/>
                </a:solidFill>
              </a:rPr>
              <a:t>purity</a:t>
            </a:r>
            <a:r>
              <a:rPr lang="en-US" dirty="0"/>
              <a:t>. One singular class for each split.</a:t>
            </a:r>
          </a:p>
          <a:p>
            <a:pPr fontAlgn="base"/>
            <a:r>
              <a:rPr lang="en-US" dirty="0"/>
              <a:t>The measure of </a:t>
            </a:r>
            <a:r>
              <a:rPr lang="en-US" dirty="0">
                <a:solidFill>
                  <a:schemeClr val="accent1"/>
                </a:solidFill>
              </a:rPr>
              <a:t>purity</a:t>
            </a:r>
            <a:r>
              <a:rPr lang="en-US" dirty="0"/>
              <a:t> is called </a:t>
            </a:r>
            <a:r>
              <a:rPr lang="en-US" dirty="0">
                <a:solidFill>
                  <a:schemeClr val="accent1"/>
                </a:solidFill>
              </a:rPr>
              <a:t>information</a:t>
            </a:r>
            <a:r>
              <a:rPr lang="en-US" dirty="0"/>
              <a:t>. It represents the expected amount of information that would be needed to specify whether a new instance should be classified as the left or right split.</a:t>
            </a:r>
          </a:p>
          <a:p>
            <a:pPr fontAlgn="base"/>
            <a:r>
              <a:rPr lang="en-US" dirty="0">
                <a:solidFill>
                  <a:schemeClr val="accent1"/>
                </a:solidFill>
              </a:rPr>
              <a:t>Entropy </a:t>
            </a:r>
            <a:r>
              <a:rPr lang="en-US" dirty="0"/>
              <a:t>is a measure of </a:t>
            </a:r>
            <a:r>
              <a:rPr lang="en-US" dirty="0">
                <a:solidFill>
                  <a:schemeClr val="accent1"/>
                </a:solidFill>
              </a:rPr>
              <a:t>impurity.</a:t>
            </a:r>
            <a:r>
              <a:rPr lang="en-US" dirty="0"/>
              <a:t> It’s how uncertain something is.</a:t>
            </a:r>
          </a:p>
        </p:txBody>
      </p:sp>
      <p:sp>
        <p:nvSpPr>
          <p:cNvPr id="4" name="Date Placeholder 3">
            <a:extLst>
              <a:ext uri="{FF2B5EF4-FFF2-40B4-BE49-F238E27FC236}">
                <a16:creationId xmlns:a16="http://schemas.microsoft.com/office/drawing/2014/main" id="{550B38EE-1ECF-F041-BAFD-1A02FA796AC2}"/>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1DD49B5B-2DB3-0C40-95E1-828A1DCB0084}"/>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8110B074-D69E-EB43-97C3-AF0BF5E61764}"/>
              </a:ext>
            </a:extLst>
          </p:cNvPr>
          <p:cNvSpPr>
            <a:spLocks noGrp="1"/>
          </p:cNvSpPr>
          <p:nvPr>
            <p:ph type="sldNum" sz="quarter" idx="12"/>
          </p:nvPr>
        </p:nvSpPr>
        <p:spPr/>
        <p:txBody>
          <a:bodyPr/>
          <a:lstStyle/>
          <a:p>
            <a:fld id="{D8C2E80E-A818-EA4B-839C-9030708D7285}" type="slidenum">
              <a:rPr lang="en-US" smtClean="0"/>
              <a:t>9</a:t>
            </a:fld>
            <a:endParaRPr lang="en-US" dirty="0"/>
          </a:p>
        </p:txBody>
      </p:sp>
    </p:spTree>
    <p:extLst>
      <p:ext uri="{BB962C8B-B14F-4D97-AF65-F5344CB8AC3E}">
        <p14:creationId xmlns:p14="http://schemas.microsoft.com/office/powerpoint/2010/main" val="3130470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4770</TotalTime>
  <Words>3708</Words>
  <Application>Microsoft Macintosh PowerPoint</Application>
  <PresentationFormat>Widescreen</PresentationFormat>
  <Paragraphs>548</Paragraphs>
  <Slides>49</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Arial</vt:lpstr>
      <vt:lpstr>Calibri</vt:lpstr>
      <vt:lpstr>inherit</vt:lpstr>
      <vt:lpstr>Monaco</vt:lpstr>
      <vt:lpstr>Monotype Sorts</vt:lpstr>
      <vt:lpstr>Roboto</vt:lpstr>
      <vt:lpstr>Rockwell</vt:lpstr>
      <vt:lpstr>Rockwell Condensed</vt:lpstr>
      <vt:lpstr>Rockwell Extra Bold</vt:lpstr>
      <vt:lpstr>Times</vt:lpstr>
      <vt:lpstr>Times New Roman</vt:lpstr>
      <vt:lpstr>Tw Cen MT</vt:lpstr>
      <vt:lpstr>Wingdings</vt:lpstr>
      <vt:lpstr>Wood Type</vt:lpstr>
      <vt:lpstr>Machine Learning Decision Tree (ch 6)</vt:lpstr>
      <vt:lpstr>Decision Tree</vt:lpstr>
      <vt:lpstr>A Simple Decision Tree</vt:lpstr>
      <vt:lpstr>Decision tree</vt:lpstr>
      <vt:lpstr>Representation</vt:lpstr>
      <vt:lpstr>The tree</vt:lpstr>
      <vt:lpstr>Example from the life</vt:lpstr>
      <vt:lpstr>Assumptions while creating Decision Tree</vt:lpstr>
      <vt:lpstr>Splitting</vt:lpstr>
      <vt:lpstr>Decision Tree</vt:lpstr>
      <vt:lpstr>DT algorithms</vt:lpstr>
      <vt:lpstr>Decision Trees</vt:lpstr>
      <vt:lpstr>PowerPoint Presentation</vt:lpstr>
      <vt:lpstr>Gini Index</vt:lpstr>
      <vt:lpstr>CART &amp; ID3</vt:lpstr>
      <vt:lpstr>Steps to Calculate Gini for a split</vt:lpstr>
      <vt:lpstr>Example of Gini index Decision tree</vt:lpstr>
      <vt:lpstr>Continue of Example</vt:lpstr>
      <vt:lpstr>Continue of Example</vt:lpstr>
      <vt:lpstr>Lets watch the following video</vt:lpstr>
      <vt:lpstr>Sklearn decision tree</vt:lpstr>
      <vt:lpstr>Nodes</vt:lpstr>
      <vt:lpstr>Visualize the tree</vt:lpstr>
      <vt:lpstr>the CART (Classification and Regression Trees)</vt:lpstr>
      <vt:lpstr>Gini and Entropy</vt:lpstr>
      <vt:lpstr>the CART (Classification and Regression Trees)</vt:lpstr>
      <vt:lpstr>CART is Greedy</vt:lpstr>
      <vt:lpstr>Prune</vt:lpstr>
      <vt:lpstr>print (confusion_matrix(y_test, y_pred))</vt:lpstr>
      <vt:lpstr>Tune the parameters</vt:lpstr>
      <vt:lpstr>ID3</vt:lpstr>
      <vt:lpstr>Information Gain</vt:lpstr>
      <vt:lpstr>Example</vt:lpstr>
      <vt:lpstr>Which attribute is the best classifier?</vt:lpstr>
      <vt:lpstr>PowerPoint Presentation</vt:lpstr>
      <vt:lpstr>First step: which attribute to test at the root?</vt:lpstr>
      <vt:lpstr>After first step</vt:lpstr>
      <vt:lpstr>Second step</vt:lpstr>
      <vt:lpstr>Second and third steps</vt:lpstr>
      <vt:lpstr>PowerPoint Presentation</vt:lpstr>
      <vt:lpstr>CART for the same example</vt:lpstr>
      <vt:lpstr>Predicting Commute Time</vt:lpstr>
      <vt:lpstr>Sample Experience Table</vt:lpstr>
      <vt:lpstr>ID3</vt:lpstr>
      <vt:lpstr>Pruning Trees</vt:lpstr>
      <vt:lpstr>Prepruning</vt:lpstr>
      <vt:lpstr>Postpruning</vt:lpstr>
      <vt:lpstr>For you</vt:lpstr>
      <vt:lpstr>Advantages vs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Decision Tree (ch 5) &amp; Ensembling (ch 6)</dc:title>
  <dc:creator>Abdullah, Malak</dc:creator>
  <cp:lastModifiedBy>Abdullah, Malak</cp:lastModifiedBy>
  <cp:revision>75</cp:revision>
  <dcterms:created xsi:type="dcterms:W3CDTF">2019-10-19T16:03:31Z</dcterms:created>
  <dcterms:modified xsi:type="dcterms:W3CDTF">2021-11-10T20:40:07Z</dcterms:modified>
</cp:coreProperties>
</file>