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40"/>
  </p:notesMasterIdLst>
  <p:handoutMasterIdLst>
    <p:handoutMasterId r:id="rId41"/>
  </p:handoutMasterIdLst>
  <p:sldIdLst>
    <p:sldId id="256" r:id="rId2"/>
    <p:sldId id="257" r:id="rId3"/>
    <p:sldId id="258" r:id="rId4"/>
    <p:sldId id="270" r:id="rId5"/>
    <p:sldId id="259" r:id="rId6"/>
    <p:sldId id="269" r:id="rId7"/>
    <p:sldId id="271" r:id="rId8"/>
    <p:sldId id="260" r:id="rId9"/>
    <p:sldId id="272" r:id="rId10"/>
    <p:sldId id="261" r:id="rId11"/>
    <p:sldId id="262" r:id="rId12"/>
    <p:sldId id="263" r:id="rId13"/>
    <p:sldId id="264" r:id="rId14"/>
    <p:sldId id="265" r:id="rId15"/>
    <p:sldId id="266" r:id="rId16"/>
    <p:sldId id="267" r:id="rId17"/>
    <p:sldId id="273" r:id="rId18"/>
    <p:sldId id="274" r:id="rId19"/>
    <p:sldId id="268" r:id="rId20"/>
    <p:sldId id="275" r:id="rId21"/>
    <p:sldId id="276" r:id="rId22"/>
    <p:sldId id="277" r:id="rId23"/>
    <p:sldId id="292"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3"/>
    <p:restoredTop sz="94682"/>
  </p:normalViewPr>
  <p:slideViewPr>
    <p:cSldViewPr snapToGrid="0" snapToObjects="1">
      <p:cViewPr varScale="1">
        <p:scale>
          <a:sx n="109" d="100"/>
          <a:sy n="109"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860D6B-4B03-744F-9FE5-56CC883A0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A29EF-204B-9E49-96BF-10B2861F13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4D0CED-78CE-F449-8FF7-9FE11BC52E45}" type="datetimeFigureOut">
              <a:rPr lang="en-US" smtClean="0"/>
              <a:t>11/25/20</a:t>
            </a:fld>
            <a:endParaRPr lang="en-US" dirty="0"/>
          </a:p>
        </p:txBody>
      </p:sp>
      <p:sp>
        <p:nvSpPr>
          <p:cNvPr id="4" name="Footer Placeholder 3">
            <a:extLst>
              <a:ext uri="{FF2B5EF4-FFF2-40B4-BE49-F238E27FC236}">
                <a16:creationId xmlns:a16="http://schemas.microsoft.com/office/drawing/2014/main" id="{D1A34ABB-435A-174C-9E63-33DE41A17F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5" name="Slide Number Placeholder 4">
            <a:extLst>
              <a:ext uri="{FF2B5EF4-FFF2-40B4-BE49-F238E27FC236}">
                <a16:creationId xmlns:a16="http://schemas.microsoft.com/office/drawing/2014/main" id="{BED6443E-873F-284A-B47A-D91DDD7D9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ADFA4-2AF3-F34E-BEA0-E8EBCF425F7D}" type="slidenum">
              <a:rPr lang="en-US" smtClean="0"/>
              <a:t>‹#›</a:t>
            </a:fld>
            <a:endParaRPr lang="en-US" dirty="0"/>
          </a:p>
        </p:txBody>
      </p:sp>
    </p:spTree>
    <p:extLst>
      <p:ext uri="{BB962C8B-B14F-4D97-AF65-F5344CB8AC3E}">
        <p14:creationId xmlns:p14="http://schemas.microsoft.com/office/powerpoint/2010/main" val="3254434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F44CE-D1A2-3549-89C5-3537AA940F51}" type="datetimeFigureOut">
              <a:rPr lang="en-US" smtClean="0"/>
              <a:t>11/25/20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F6006-E59E-4947-8707-F9D36EBEBD07}" type="slidenum">
              <a:rPr lang="en-US" smtClean="0"/>
              <a:t>‹#›</a:t>
            </a:fld>
            <a:endParaRPr lang="en-US" dirty="0"/>
          </a:p>
        </p:txBody>
      </p:sp>
    </p:spTree>
    <p:extLst>
      <p:ext uri="{BB962C8B-B14F-4D97-AF65-F5344CB8AC3E}">
        <p14:creationId xmlns:p14="http://schemas.microsoft.com/office/powerpoint/2010/main" val="13684099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a:prstGeom prst="rect">
            <a:avLst/>
          </a:prstGeom>
        </p:spPr>
        <p:txBody>
          <a:bodyPr anchor="ctr">
            <a:noAutofit/>
          </a:bodyPr>
          <a:lstStyle>
            <a:lvl1pPr algn="ctr">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452096"/>
            <a:ext cx="7891272" cy="1580636"/>
          </a:xfrm>
        </p:spPr>
        <p:txBody>
          <a:bodyPr>
            <a:normAutofit/>
          </a:bodyPr>
          <a:lstStyle>
            <a:lvl1pPr marL="0" indent="0" algn="ctr">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first semester 2020-2021</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endParaRPr lang="en-US" dirty="0"/>
          </a:p>
        </p:txBody>
      </p:sp>
    </p:spTree>
    <p:extLst>
      <p:ext uri="{BB962C8B-B14F-4D97-AF65-F5344CB8AC3E}">
        <p14:creationId xmlns:p14="http://schemas.microsoft.com/office/powerpoint/2010/main" val="25149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2020-2021</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82233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300038"/>
            <a:ext cx="11387137" cy="1271587"/>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314325" y="1743075"/>
            <a:ext cx="11387137"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2020-2021</a:t>
            </a:r>
            <a:endParaRPr lang="en-US" dirty="0"/>
          </a:p>
        </p:txBody>
      </p:sp>
      <p:sp>
        <p:nvSpPr>
          <p:cNvPr id="5" name="Footer Placeholder 4"/>
          <p:cNvSpPr>
            <a:spLocks noGrp="1"/>
          </p:cNvSpPr>
          <p:nvPr>
            <p:ph type="ftr" sz="quarter" idx="11"/>
          </p:nvPr>
        </p:nvSpPr>
        <p:spPr>
          <a:xfrm>
            <a:off x="314325" y="6272784"/>
            <a:ext cx="7101459" cy="365125"/>
          </a:xfrm>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52476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67128" y="1225296"/>
            <a:ext cx="9281160" cy="3520440"/>
          </a:xfrm>
          <a:prstGeom prst="rect">
            <a:avLst/>
          </a:prstGeo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first semester 2020-2021</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dirty="0"/>
              <a:t>Dr. Malak Abdullah</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C2E80E-A818-EA4B-839C-9030708D7285}" type="slidenum">
              <a:rPr lang="en-US" smtClean="0"/>
              <a:t>‹#›</a:t>
            </a:fld>
            <a:endParaRPr lang="en-US" dirty="0"/>
          </a:p>
        </p:txBody>
      </p:sp>
    </p:spTree>
    <p:extLst>
      <p:ext uri="{BB962C8B-B14F-4D97-AF65-F5344CB8AC3E}">
        <p14:creationId xmlns:p14="http://schemas.microsoft.com/office/powerpoint/2010/main" val="34598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0038" y="285750"/>
            <a:ext cx="11544299" cy="132873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0038" y="1829372"/>
            <a:ext cx="5929311"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3" y="1829372"/>
            <a:ext cx="5480113"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first semester 2020-2021</a:t>
            </a:r>
            <a:endParaRPr lang="en-US" dirty="0"/>
          </a:p>
        </p:txBody>
      </p:sp>
      <p:sp>
        <p:nvSpPr>
          <p:cNvPr id="6" name="Footer Placeholder 5"/>
          <p:cNvSpPr>
            <a:spLocks noGrp="1"/>
          </p:cNvSpPr>
          <p:nvPr>
            <p:ph type="ftr" sz="quarter" idx="11"/>
          </p:nvPr>
        </p:nvSpPr>
        <p:spPr>
          <a:xfrm>
            <a:off x="300039" y="6272784"/>
            <a:ext cx="7115746" cy="365125"/>
          </a:xfrm>
        </p:spPr>
        <p:txBody>
          <a:bodyPr/>
          <a:lstStyle/>
          <a:p>
            <a:r>
              <a:rPr lang="en-US" dirty="0"/>
              <a:t>Dr. Malak Abdullah</a:t>
            </a:r>
          </a:p>
        </p:txBody>
      </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277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first semester 2020-2021</a:t>
            </a:r>
            <a:endParaRPr lang="en-US" dirty="0"/>
          </a:p>
        </p:txBody>
      </p:sp>
      <p:sp>
        <p:nvSpPr>
          <p:cNvPr id="4" name="Footer Placeholder 3"/>
          <p:cNvSpPr>
            <a:spLocks noGrp="1"/>
          </p:cNvSpPr>
          <p:nvPr>
            <p:ph type="ftr" sz="quarter" idx="11"/>
          </p:nvPr>
        </p:nvSpPr>
        <p:spPr>
          <a:xfrm>
            <a:off x="271463" y="6272784"/>
            <a:ext cx="7144321" cy="365125"/>
          </a:xfrm>
        </p:spPr>
        <p:txBody>
          <a:bodyPr/>
          <a:lstStyle/>
          <a:p>
            <a:r>
              <a:rPr lang="en-US" dirty="0"/>
              <a:t>Dr. Malak Abdullah</a:t>
            </a:r>
          </a:p>
        </p:txBody>
      </p:sp>
      <p:sp>
        <p:nvSpPr>
          <p:cNvPr id="5" name="Slide Number Placeholder 4"/>
          <p:cNvSpPr>
            <a:spLocks noGrp="1"/>
          </p:cNvSpPr>
          <p:nvPr>
            <p:ph type="sldNum" sz="quarter" idx="12"/>
          </p:nvPr>
        </p:nvSpPr>
        <p:spPr/>
        <p:txBody>
          <a:bodyPr/>
          <a:lstStyle/>
          <a:p>
            <a:fld id="{D8C2E80E-A818-EA4B-839C-9030708D7285}" type="slidenum">
              <a:rPr lang="en-US" smtClean="0"/>
              <a:t>‹#›</a:t>
            </a:fld>
            <a:endParaRPr lang="en-US" dirty="0"/>
          </a:p>
        </p:txBody>
      </p:sp>
      <p:sp>
        <p:nvSpPr>
          <p:cNvPr id="6" name="Title 5"/>
          <p:cNvSpPr>
            <a:spLocks noGrp="1"/>
          </p:cNvSpPr>
          <p:nvPr>
            <p:ph type="title"/>
          </p:nvPr>
        </p:nvSpPr>
        <p:spPr>
          <a:xfrm>
            <a:off x="271463" y="200025"/>
            <a:ext cx="11572875" cy="12858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99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first semester 2020-2021</a:t>
            </a:r>
            <a:endParaRPr lang="en-US" dirty="0"/>
          </a:p>
        </p:txBody>
      </p:sp>
      <p:sp>
        <p:nvSpPr>
          <p:cNvPr id="3" name="Footer Placeholder 2"/>
          <p:cNvSpPr>
            <a:spLocks noGrp="1"/>
          </p:cNvSpPr>
          <p:nvPr>
            <p:ph type="ftr" sz="quarter" idx="11"/>
          </p:nvPr>
        </p:nvSpPr>
        <p:spPr>
          <a:xfrm>
            <a:off x="214313" y="6272784"/>
            <a:ext cx="7201471" cy="365125"/>
          </a:xfrm>
        </p:spPr>
        <p:txBody>
          <a:bodyPr/>
          <a:lstStyle/>
          <a:p>
            <a:r>
              <a:rPr lang="en-US" dirty="0"/>
              <a:t>Dr. Malak Abdullah</a:t>
            </a:r>
          </a:p>
        </p:txBody>
      </p:sp>
      <p:sp>
        <p:nvSpPr>
          <p:cNvPr id="4" name="Slide Number Placeholder 3"/>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4868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658100" y="0"/>
            <a:ext cx="45338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92212" y="371475"/>
            <a:ext cx="4158996" cy="1156957"/>
          </a:xfrm>
          <a:prstGeom prst="rect">
            <a:avLst/>
          </a:prstGeom>
        </p:spPr>
        <p:txBody>
          <a:bodyPr anchor="t">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328613" y="371475"/>
            <a:ext cx="7221283" cy="5638116"/>
          </a:xfrm>
        </p:spPr>
        <p:txBody>
          <a:bodyPr anchor="t"/>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92212" y="1743075"/>
            <a:ext cx="4158996" cy="4266516"/>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8303740" y="6272784"/>
            <a:ext cx="2934236" cy="365125"/>
          </a:xfrm>
        </p:spPr>
        <p:txBody>
          <a:bodyPr/>
          <a:lstStyle/>
          <a:p>
            <a:r>
              <a:rPr lang="en-US"/>
              <a:t>first semester 2020-2021</a:t>
            </a:r>
            <a:endParaRPr lang="en-US" dirty="0"/>
          </a:p>
        </p:txBody>
      </p:sp>
      <p:sp>
        <p:nvSpPr>
          <p:cNvPr id="6" name="Footer Placeholder 5"/>
          <p:cNvSpPr>
            <a:spLocks noGrp="1"/>
          </p:cNvSpPr>
          <p:nvPr>
            <p:ph type="ftr" sz="quarter" idx="11"/>
          </p:nvPr>
        </p:nvSpPr>
        <p:spPr>
          <a:xfrm>
            <a:off x="328613" y="6272784"/>
            <a:ext cx="7087171" cy="365125"/>
          </a:xfrm>
        </p:spPr>
        <p:txBody>
          <a:bodyPr/>
          <a:lstStyle/>
          <a:p>
            <a:r>
              <a:rPr lang="en-US" dirty="0"/>
              <a:t>Dr. Malak Abdullah</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8588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a:prstGeom prst="rect">
            <a:avLst/>
          </a:prstGeo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first semester 2020-2021</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4078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199" y="370332"/>
            <a:ext cx="11244263" cy="135845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first semester 2020-2021</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98337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928813"/>
            <a:ext cx="11244263" cy="4243387"/>
          </a:xfrm>
          <a:prstGeom prst="rect">
            <a:avLst/>
          </a:prstGeom>
        </p:spPr>
        <p:txBody>
          <a:bodyPr vert="horz" lIns="91440" tIns="45720" rIns="91440" bIns="45720" rtlCol="0">
            <a:normAutofit/>
          </a:bodyPr>
          <a:lstStyle/>
          <a:p>
            <a:pPr lvl="0"/>
            <a:r>
              <a:rPr lang="en-US" dirty="0"/>
              <a:t>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first semester 2020-2021</a:t>
            </a:r>
            <a:endParaRPr lang="en-US" dirty="0"/>
          </a:p>
        </p:txBody>
      </p:sp>
      <p:sp>
        <p:nvSpPr>
          <p:cNvPr id="5" name="Footer Placeholder 4"/>
          <p:cNvSpPr>
            <a:spLocks noGrp="1"/>
          </p:cNvSpPr>
          <p:nvPr>
            <p:ph type="ftr" sz="quarter" idx="3"/>
          </p:nvPr>
        </p:nvSpPr>
        <p:spPr>
          <a:xfrm>
            <a:off x="457199" y="6272784"/>
            <a:ext cx="6958585" cy="365125"/>
          </a:xfrm>
          <a:prstGeom prst="rect">
            <a:avLst/>
          </a:prstGeom>
        </p:spPr>
        <p:txBody>
          <a:bodyPr vert="horz" lIns="91440" tIns="45720" rIns="91440" bIns="45720" rtlCol="0" anchor="ctr"/>
          <a:lstStyle>
            <a:lvl1pPr algn="l">
              <a:defRPr sz="1100">
                <a:solidFill>
                  <a:schemeClr val="tx2"/>
                </a:solidFill>
              </a:defRPr>
            </a:lvl1pPr>
          </a:lstStyle>
          <a:p>
            <a:r>
              <a:rPr lang="en-US" dirty="0"/>
              <a:t>Dr. Malak Abdullah</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C2E80E-A818-EA4B-839C-9030708D7285}" type="slidenum">
              <a:rPr lang="en-US" smtClean="0"/>
              <a:t>‹#›</a:t>
            </a:fld>
            <a:endParaRPr lang="en-US" dirty="0"/>
          </a:p>
        </p:txBody>
      </p:sp>
      <p:sp>
        <p:nvSpPr>
          <p:cNvPr id="10" name="Title Placeholder 9">
            <a:extLst>
              <a:ext uri="{FF2B5EF4-FFF2-40B4-BE49-F238E27FC236}">
                <a16:creationId xmlns:a16="http://schemas.microsoft.com/office/drawing/2014/main" id="{C3C60654-A7F3-0340-9337-03849A670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609132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3" r:id="rId5"/>
    <p:sldLayoutId id="2147483774" r:id="rId6"/>
    <p:sldLayoutId id="2147483775" r:id="rId7"/>
    <p:sldLayoutId id="2147483776" r:id="rId8"/>
    <p:sldLayoutId id="2147483777" r:id="rId9"/>
    <p:sldLayoutId id="2147483778" r:id="rId10"/>
  </p:sldLayoutIdLst>
  <p:hf hdr="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v"/>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vfirst.com/blog/techfirst/dimension-reduction-techniques-pca-vs-lda-in-machine-learning-part-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6613-A60B-F84D-81C0-B833A24DCB2E}"/>
              </a:ext>
            </a:extLst>
          </p:cNvPr>
          <p:cNvSpPr>
            <a:spLocks noGrp="1"/>
          </p:cNvSpPr>
          <p:nvPr>
            <p:ph type="ctrTitle"/>
          </p:nvPr>
        </p:nvSpPr>
        <p:spPr>
          <a:xfrm>
            <a:off x="1524000" y="1376362"/>
            <a:ext cx="9144000" cy="2603274"/>
          </a:xfrm>
        </p:spPr>
        <p:txBody>
          <a:bodyPr>
            <a:normAutofit/>
          </a:bodyPr>
          <a:lstStyle/>
          <a:p>
            <a:r>
              <a:rPr lang="en-US" sz="5400" dirty="0"/>
              <a:t>Machine Learning</a:t>
            </a:r>
            <a:br>
              <a:rPr lang="en-US" sz="5400" dirty="0"/>
            </a:br>
            <a:r>
              <a:rPr lang="en-US" sz="3200" dirty="0"/>
              <a:t>Dimensionality Reduction</a:t>
            </a:r>
          </a:p>
        </p:txBody>
      </p:sp>
      <p:sp>
        <p:nvSpPr>
          <p:cNvPr id="3" name="Subtitle 2">
            <a:extLst>
              <a:ext uri="{FF2B5EF4-FFF2-40B4-BE49-F238E27FC236}">
                <a16:creationId xmlns:a16="http://schemas.microsoft.com/office/drawing/2014/main" id="{63A7EAB4-3CB7-F64A-87A8-6ADB313E903C}"/>
              </a:ext>
            </a:extLst>
          </p:cNvPr>
          <p:cNvSpPr>
            <a:spLocks noGrp="1"/>
          </p:cNvSpPr>
          <p:nvPr>
            <p:ph type="subTitle" idx="1"/>
          </p:nvPr>
        </p:nvSpPr>
        <p:spPr>
          <a:xfrm>
            <a:off x="1524000" y="4718163"/>
            <a:ext cx="9144000" cy="1393711"/>
          </a:xfrm>
        </p:spPr>
        <p:txBody>
          <a:bodyPr>
            <a:normAutofit/>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90310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E7D5-A28D-E140-B54E-4F77156F0054}"/>
              </a:ext>
            </a:extLst>
          </p:cNvPr>
          <p:cNvSpPr>
            <a:spLocks noGrp="1"/>
          </p:cNvSpPr>
          <p:nvPr>
            <p:ph type="title"/>
          </p:nvPr>
        </p:nvSpPr>
        <p:spPr/>
        <p:txBody>
          <a:bodyPr>
            <a:normAutofit fontScale="90000"/>
          </a:bodyPr>
          <a:lstStyle/>
          <a:p>
            <a:r>
              <a:rPr lang="en-US" dirty="0"/>
              <a:t>what the word ‘variance’ has to do with PCA? </a:t>
            </a:r>
          </a:p>
        </p:txBody>
      </p:sp>
      <p:sp>
        <p:nvSpPr>
          <p:cNvPr id="3" name="Content Placeholder 2">
            <a:extLst>
              <a:ext uri="{FF2B5EF4-FFF2-40B4-BE49-F238E27FC236}">
                <a16:creationId xmlns:a16="http://schemas.microsoft.com/office/drawing/2014/main" id="{69C5CE0C-9F6B-8E41-B3DB-4E3FBF7E9603}"/>
              </a:ext>
            </a:extLst>
          </p:cNvPr>
          <p:cNvSpPr>
            <a:spLocks noGrp="1"/>
          </p:cNvSpPr>
          <p:nvPr>
            <p:ph idx="1"/>
          </p:nvPr>
        </p:nvSpPr>
        <p:spPr/>
        <p:txBody>
          <a:bodyPr/>
          <a:lstStyle/>
          <a:p>
            <a:r>
              <a:rPr lang="en-US" dirty="0"/>
              <a:t>Imagine that you land up with a set of features that are unable to distinguish the types of coffee, therefore, these set of features are useless. This type of dimensionality reduction will deteriorate your model accuracy and, in cases will lead to under-fitting of data. </a:t>
            </a:r>
          </a:p>
          <a:p>
            <a:r>
              <a:rPr lang="en-US" dirty="0"/>
              <a:t>Therefore, </a:t>
            </a:r>
            <a:r>
              <a:rPr lang="en-US" i="1" dirty="0"/>
              <a:t>PCA looks for properties that show as much variation across datasets as possible.</a:t>
            </a:r>
          </a:p>
          <a:p>
            <a:r>
              <a:rPr lang="en-US" dirty="0"/>
              <a:t>Now imagine that we compose a square matrix of numbers that describe the variance of the data, and the covariance among variables. This is the covariance matrix. It is an empirical description of data we observe.</a:t>
            </a:r>
          </a:p>
          <a:p>
            <a:r>
              <a:rPr lang="en-US" dirty="0"/>
              <a:t>PCA works on eigenvectors and eigenvalues of the covariance matrix, which is the equivalent of fitting those straight, principal-component lines to the variance of the data. Why? Because eigenvectors trace the principal lines of force, In other words, PCA determines the lines of variance in the dataset which are called as principal components with the first principal component having the maximum variance, second principal component having second maximum variance and so on.</a:t>
            </a:r>
          </a:p>
          <a:p>
            <a:endParaRPr lang="en-US" dirty="0"/>
          </a:p>
        </p:txBody>
      </p:sp>
      <p:sp>
        <p:nvSpPr>
          <p:cNvPr id="4" name="Date Placeholder 3">
            <a:extLst>
              <a:ext uri="{FF2B5EF4-FFF2-40B4-BE49-F238E27FC236}">
                <a16:creationId xmlns:a16="http://schemas.microsoft.com/office/drawing/2014/main" id="{27E27EC8-241D-5346-8E21-296CC44C0C07}"/>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DB27A772-208C-FB4F-9E3F-E8B8857F1835}"/>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F8002837-B38D-5B4E-A15E-1CB011F8D34D}"/>
              </a:ext>
            </a:extLst>
          </p:cNvPr>
          <p:cNvSpPr>
            <a:spLocks noGrp="1"/>
          </p:cNvSpPr>
          <p:nvPr>
            <p:ph type="sldNum" sz="quarter" idx="12"/>
          </p:nvPr>
        </p:nvSpPr>
        <p:spPr/>
        <p:txBody>
          <a:bodyPr/>
          <a:lstStyle/>
          <a:p>
            <a:fld id="{D8C2E80E-A818-EA4B-839C-9030708D7285}" type="slidenum">
              <a:rPr lang="en-US" smtClean="0"/>
              <a:t>10</a:t>
            </a:fld>
            <a:endParaRPr lang="en-US" dirty="0"/>
          </a:p>
        </p:txBody>
      </p:sp>
    </p:spTree>
    <p:extLst>
      <p:ext uri="{BB962C8B-B14F-4D97-AF65-F5344CB8AC3E}">
        <p14:creationId xmlns:p14="http://schemas.microsoft.com/office/powerpoint/2010/main" val="39786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C086-58B9-E24F-8716-88EF2FCF0B8E}"/>
              </a:ext>
            </a:extLst>
          </p:cNvPr>
          <p:cNvSpPr>
            <a:spLocks noGrp="1"/>
          </p:cNvSpPr>
          <p:nvPr>
            <p:ph type="title"/>
          </p:nvPr>
        </p:nvSpPr>
        <p:spPr/>
        <p:txBody>
          <a:bodyPr>
            <a:normAutofit fontScale="90000"/>
          </a:bodyPr>
          <a:lstStyle/>
          <a:p>
            <a:r>
              <a:rPr lang="en-US" dirty="0"/>
              <a:t>Let’s Perform the PCA and analyze the graph:</a:t>
            </a:r>
          </a:p>
        </p:txBody>
      </p:sp>
      <p:sp>
        <p:nvSpPr>
          <p:cNvPr id="3" name="Content Placeholder 2">
            <a:extLst>
              <a:ext uri="{FF2B5EF4-FFF2-40B4-BE49-F238E27FC236}">
                <a16:creationId xmlns:a16="http://schemas.microsoft.com/office/drawing/2014/main" id="{3E540C81-1393-DA43-BDB6-BE22008A3507}"/>
              </a:ext>
            </a:extLst>
          </p:cNvPr>
          <p:cNvSpPr>
            <a:spLocks noGrp="1"/>
          </p:cNvSpPr>
          <p:nvPr>
            <p:ph idx="1"/>
          </p:nvPr>
        </p:nvSpPr>
        <p:spPr/>
        <p:txBody>
          <a:bodyPr/>
          <a:lstStyle/>
          <a:p>
            <a:r>
              <a:rPr lang="en-US" dirty="0"/>
              <a:t>1. Loading the dataset to the memory and performing feature extraction.</a:t>
            </a:r>
            <a:br>
              <a:rPr lang="en-US" dirty="0"/>
            </a:br>
            <a:r>
              <a:rPr lang="en-US" dirty="0"/>
              <a:t>2. Scaling the dataset – Can use min-max normalization for scaling the dataset with mean zero and a unit standard deviation.</a:t>
            </a:r>
            <a:br>
              <a:rPr lang="en-US" dirty="0"/>
            </a:br>
            <a:r>
              <a:rPr lang="en-US" dirty="0"/>
              <a:t>3. Apply PCA with inbuilt PCA function in </a:t>
            </a:r>
            <a:r>
              <a:rPr lang="en-US" dirty="0" err="1"/>
              <a:t>sklearn</a:t>
            </a:r>
            <a:r>
              <a:rPr lang="en-US" dirty="0"/>
              <a:t>:</a:t>
            </a:r>
          </a:p>
          <a:p>
            <a:pPr lvl="1"/>
            <a:r>
              <a:rPr lang="en-US" dirty="0"/>
              <a:t> from </a:t>
            </a:r>
            <a:r>
              <a:rPr lang="en-US" dirty="0" err="1"/>
              <a:t>sklearn.decomposition</a:t>
            </a:r>
            <a:r>
              <a:rPr lang="en-US" dirty="0"/>
              <a:t> import PCA</a:t>
            </a:r>
            <a:br>
              <a:rPr lang="en-US" dirty="0"/>
            </a:br>
            <a:r>
              <a:rPr lang="en-US" dirty="0"/>
              <a:t> </a:t>
            </a:r>
            <a:r>
              <a:rPr lang="en-US" dirty="0" err="1"/>
              <a:t>pca</a:t>
            </a:r>
            <a:r>
              <a:rPr lang="en-US" dirty="0"/>
              <a:t> = PCA (</a:t>
            </a:r>
            <a:r>
              <a:rPr lang="en-US" dirty="0" err="1"/>
              <a:t>n_components</a:t>
            </a:r>
            <a:r>
              <a:rPr lang="en-US" dirty="0"/>
              <a:t>=2)</a:t>
            </a:r>
            <a:br>
              <a:rPr lang="en-US" dirty="0"/>
            </a:br>
            <a:r>
              <a:rPr lang="en-US" dirty="0"/>
              <a:t> </a:t>
            </a:r>
            <a:r>
              <a:rPr lang="en-US" dirty="0" err="1"/>
              <a:t>X_feature_reduced</a:t>
            </a:r>
            <a:r>
              <a:rPr lang="en-US" dirty="0"/>
              <a:t> = </a:t>
            </a:r>
            <a:r>
              <a:rPr lang="en-US" dirty="0" err="1"/>
              <a:t>pca.fit</a:t>
            </a:r>
            <a:r>
              <a:rPr lang="en-US" dirty="0"/>
              <a:t>(X).transform(X)</a:t>
            </a:r>
          </a:p>
          <a:p>
            <a:r>
              <a:rPr lang="en-US" dirty="0"/>
              <a:t>Here, ‘X’ is the training dataset and ‘</a:t>
            </a:r>
            <a:r>
              <a:rPr lang="en-US" dirty="0" err="1"/>
              <a:t>n_component</a:t>
            </a:r>
            <a:r>
              <a:rPr lang="en-US" dirty="0"/>
              <a:t>’ is the number of PCA components we want to derive from our existing feature set.</a:t>
            </a:r>
          </a:p>
          <a:p>
            <a:r>
              <a:rPr lang="en-US" dirty="0"/>
              <a:t>So using the </a:t>
            </a:r>
            <a:r>
              <a:rPr lang="en-US" dirty="0" err="1"/>
              <a:t>sklearn</a:t>
            </a:r>
            <a:r>
              <a:rPr lang="en-US" dirty="0"/>
              <a:t>, PCA is like a black box (black box working explained above), you give scaled feature set as an input to </a:t>
            </a:r>
            <a:r>
              <a:rPr lang="en-US" dirty="0" err="1"/>
              <a:t>sklearn</a:t>
            </a:r>
            <a:r>
              <a:rPr lang="en-US" dirty="0"/>
              <a:t> PCA and get PCA components as output which can be used as an input to data training algorithms.</a:t>
            </a:r>
          </a:p>
          <a:p>
            <a:endParaRPr lang="en-US" dirty="0"/>
          </a:p>
        </p:txBody>
      </p:sp>
      <p:sp>
        <p:nvSpPr>
          <p:cNvPr id="4" name="Date Placeholder 3">
            <a:extLst>
              <a:ext uri="{FF2B5EF4-FFF2-40B4-BE49-F238E27FC236}">
                <a16:creationId xmlns:a16="http://schemas.microsoft.com/office/drawing/2014/main" id="{2EC1CD57-D6DE-BD42-B718-45EB228DF949}"/>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16E8D7FA-A6BE-C445-97F4-6F57E3B67401}"/>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88FC9BC7-B657-1F40-8EE5-B75D78621610}"/>
              </a:ext>
            </a:extLst>
          </p:cNvPr>
          <p:cNvSpPr>
            <a:spLocks noGrp="1"/>
          </p:cNvSpPr>
          <p:nvPr>
            <p:ph type="sldNum" sz="quarter" idx="12"/>
          </p:nvPr>
        </p:nvSpPr>
        <p:spPr/>
        <p:txBody>
          <a:bodyPr/>
          <a:lstStyle/>
          <a:p>
            <a:fld id="{D8C2E80E-A818-EA4B-839C-9030708D7285}" type="slidenum">
              <a:rPr lang="en-US" smtClean="0"/>
              <a:t>11</a:t>
            </a:fld>
            <a:endParaRPr lang="en-US" dirty="0"/>
          </a:p>
        </p:txBody>
      </p:sp>
    </p:spTree>
    <p:extLst>
      <p:ext uri="{BB962C8B-B14F-4D97-AF65-F5344CB8AC3E}">
        <p14:creationId xmlns:p14="http://schemas.microsoft.com/office/powerpoint/2010/main" val="241268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29AB-224D-B847-A8A9-CEF5F67F5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E640AC-FF55-014E-8FA3-6718BB6010B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964CF15F-3B6A-BD4B-B740-7773D3054143}"/>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F1DDBDD7-1293-C743-BD97-4840255A5560}"/>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D4853567-44FF-F349-907F-CD3038561538}"/>
              </a:ext>
            </a:extLst>
          </p:cNvPr>
          <p:cNvSpPr>
            <a:spLocks noGrp="1"/>
          </p:cNvSpPr>
          <p:nvPr>
            <p:ph type="sldNum" sz="quarter" idx="12"/>
          </p:nvPr>
        </p:nvSpPr>
        <p:spPr/>
        <p:txBody>
          <a:bodyPr/>
          <a:lstStyle/>
          <a:p>
            <a:fld id="{D8C2E80E-A818-EA4B-839C-9030708D7285}" type="slidenum">
              <a:rPr lang="en-US" smtClean="0"/>
              <a:t>12</a:t>
            </a:fld>
            <a:endParaRPr lang="en-US" dirty="0"/>
          </a:p>
        </p:txBody>
      </p:sp>
      <p:pic>
        <p:nvPicPr>
          <p:cNvPr id="7" name="Picture 6">
            <a:extLst>
              <a:ext uri="{FF2B5EF4-FFF2-40B4-BE49-F238E27FC236}">
                <a16:creationId xmlns:a16="http://schemas.microsoft.com/office/drawing/2014/main" id="{52900578-75E2-D644-B09D-8E2AD9ABDA62}"/>
              </a:ext>
            </a:extLst>
          </p:cNvPr>
          <p:cNvPicPr>
            <a:picLocks noChangeAspect="1"/>
          </p:cNvPicPr>
          <p:nvPr/>
        </p:nvPicPr>
        <p:blipFill rotWithShape="1">
          <a:blip r:embed="rId2"/>
          <a:srcRect b="53209"/>
          <a:stretch/>
        </p:blipFill>
        <p:spPr>
          <a:xfrm>
            <a:off x="64580" y="144280"/>
            <a:ext cx="5761784" cy="4637582"/>
          </a:xfrm>
          <a:prstGeom prst="rect">
            <a:avLst/>
          </a:prstGeom>
        </p:spPr>
      </p:pic>
      <p:pic>
        <p:nvPicPr>
          <p:cNvPr id="8" name="Picture 7">
            <a:extLst>
              <a:ext uri="{FF2B5EF4-FFF2-40B4-BE49-F238E27FC236}">
                <a16:creationId xmlns:a16="http://schemas.microsoft.com/office/drawing/2014/main" id="{8B69EFCD-8120-0542-B724-9501659D9A3B}"/>
              </a:ext>
            </a:extLst>
          </p:cNvPr>
          <p:cNvPicPr>
            <a:picLocks noChangeAspect="1"/>
          </p:cNvPicPr>
          <p:nvPr/>
        </p:nvPicPr>
        <p:blipFill rotWithShape="1">
          <a:blip r:embed="rId2"/>
          <a:srcRect t="50998"/>
          <a:stretch/>
        </p:blipFill>
        <p:spPr>
          <a:xfrm>
            <a:off x="6235982" y="144280"/>
            <a:ext cx="5715226" cy="4817464"/>
          </a:xfrm>
          <a:prstGeom prst="rect">
            <a:avLst/>
          </a:prstGeom>
        </p:spPr>
      </p:pic>
      <p:sp>
        <p:nvSpPr>
          <p:cNvPr id="9" name="Rectangle 8">
            <a:extLst>
              <a:ext uri="{FF2B5EF4-FFF2-40B4-BE49-F238E27FC236}">
                <a16:creationId xmlns:a16="http://schemas.microsoft.com/office/drawing/2014/main" id="{04A7F796-9855-8547-971E-5BBFFA9CC383}"/>
              </a:ext>
            </a:extLst>
          </p:cNvPr>
          <p:cNvSpPr/>
          <p:nvPr/>
        </p:nvSpPr>
        <p:spPr>
          <a:xfrm>
            <a:off x="481949" y="5062328"/>
            <a:ext cx="11051888" cy="646331"/>
          </a:xfrm>
          <a:prstGeom prst="rect">
            <a:avLst/>
          </a:prstGeom>
        </p:spPr>
        <p:txBody>
          <a:bodyPr wrap="square">
            <a:spAutoFit/>
          </a:bodyPr>
          <a:lstStyle/>
          <a:p>
            <a:pPr algn="ctr"/>
            <a:r>
              <a:rPr lang="en-US" dirty="0">
                <a:solidFill>
                  <a:srgbClr val="393939"/>
                </a:solidFill>
                <a:latin typeface="Roboto"/>
              </a:rPr>
              <a:t>The graph above shows the plotting of data points using two features vs. Plotting of data points using principal components (which is basically summarization of all the features in our dataset)</a:t>
            </a:r>
            <a:endParaRPr lang="en-US" dirty="0"/>
          </a:p>
        </p:txBody>
      </p:sp>
    </p:spTree>
    <p:extLst>
      <p:ext uri="{BB962C8B-B14F-4D97-AF65-F5344CB8AC3E}">
        <p14:creationId xmlns:p14="http://schemas.microsoft.com/office/powerpoint/2010/main" val="306136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E9D0-E0F1-EB4A-8768-46980CBD916B}"/>
              </a:ext>
            </a:extLst>
          </p:cNvPr>
          <p:cNvSpPr>
            <a:spLocks noGrp="1"/>
          </p:cNvSpPr>
          <p:nvPr>
            <p:ph type="title"/>
          </p:nvPr>
        </p:nvSpPr>
        <p:spPr/>
        <p:txBody>
          <a:bodyPr/>
          <a:lstStyle/>
          <a:p>
            <a:r>
              <a:rPr lang="en-US" b="1" dirty="0"/>
              <a:t>How Does LDA Work?</a:t>
            </a:r>
            <a:endParaRPr lang="en-US" dirty="0"/>
          </a:p>
        </p:txBody>
      </p:sp>
      <p:sp>
        <p:nvSpPr>
          <p:cNvPr id="3" name="Content Placeholder 2">
            <a:extLst>
              <a:ext uri="{FF2B5EF4-FFF2-40B4-BE49-F238E27FC236}">
                <a16:creationId xmlns:a16="http://schemas.microsoft.com/office/drawing/2014/main" id="{8949CBD9-AB2F-4942-A66D-F253E1AA6F3D}"/>
              </a:ext>
            </a:extLst>
          </p:cNvPr>
          <p:cNvSpPr>
            <a:spLocks noGrp="1"/>
          </p:cNvSpPr>
          <p:nvPr>
            <p:ph idx="1"/>
          </p:nvPr>
        </p:nvSpPr>
        <p:spPr/>
        <p:txBody>
          <a:bodyPr>
            <a:normAutofit/>
          </a:bodyPr>
          <a:lstStyle/>
          <a:p>
            <a:r>
              <a:rPr lang="en-US" dirty="0"/>
              <a:t>Linear Discriminant Analysis is a </a:t>
            </a:r>
            <a:r>
              <a:rPr lang="en-US" b="1" dirty="0"/>
              <a:t>supervised algorithm </a:t>
            </a:r>
            <a:r>
              <a:rPr lang="en-US" dirty="0"/>
              <a:t>as it takes the class label into consideration. It is a way to reduce ‘dimensionality’ while at the same time preserving as much of the class discrimination information as possible.</a:t>
            </a:r>
          </a:p>
          <a:p>
            <a:r>
              <a:rPr lang="en-US" dirty="0"/>
              <a:t>LDA helps you find the boundaries around clusters of classes. </a:t>
            </a:r>
          </a:p>
          <a:p>
            <a:r>
              <a:rPr lang="en-US" dirty="0"/>
              <a:t>It projects your data points on a line so that your clusters are as separated as possible, with each cluster having a relative (close) distance to a centroid.</a:t>
            </a:r>
          </a:p>
          <a:p>
            <a:r>
              <a:rPr lang="en-US" dirty="0"/>
              <a:t>LDA finds a centroid of each class </a:t>
            </a:r>
            <a:r>
              <a:rPr lang="en-US" dirty="0" err="1"/>
              <a:t>datapoints</a:t>
            </a:r>
            <a:r>
              <a:rPr lang="en-US" dirty="0"/>
              <a:t>. For example with thirteen different features LDA will find the centroid of each of its class using the thirteen different feature dataset. Now on the basis of this, it determines a new dimension which is nothing but an axis which should satisfy two criteria:</a:t>
            </a:r>
            <a:br>
              <a:rPr lang="en-US" dirty="0"/>
            </a:br>
            <a:r>
              <a:rPr lang="en-US" dirty="0"/>
              <a:t>	1. Maximize the distance between the centroid of each class.</a:t>
            </a:r>
            <a:br>
              <a:rPr lang="en-US" dirty="0"/>
            </a:br>
            <a:r>
              <a:rPr lang="en-US" dirty="0"/>
              <a:t>	2. Minimize the variation (which LDA calls scatter and is represented by s2), within each category.</a:t>
            </a:r>
          </a:p>
          <a:p>
            <a:endParaRPr lang="en-US" dirty="0"/>
          </a:p>
        </p:txBody>
      </p:sp>
      <p:sp>
        <p:nvSpPr>
          <p:cNvPr id="4" name="Date Placeholder 3">
            <a:extLst>
              <a:ext uri="{FF2B5EF4-FFF2-40B4-BE49-F238E27FC236}">
                <a16:creationId xmlns:a16="http://schemas.microsoft.com/office/drawing/2014/main" id="{BB8DDD43-E1B9-764D-91F5-D84F4ECC3793}"/>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263DE9F2-141E-7540-96E3-27AB017F0894}"/>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E114AA5E-27C5-1B47-86B3-6C40F022D503}"/>
              </a:ext>
            </a:extLst>
          </p:cNvPr>
          <p:cNvSpPr>
            <a:spLocks noGrp="1"/>
          </p:cNvSpPr>
          <p:nvPr>
            <p:ph type="sldNum" sz="quarter" idx="12"/>
          </p:nvPr>
        </p:nvSpPr>
        <p:spPr/>
        <p:txBody>
          <a:bodyPr/>
          <a:lstStyle/>
          <a:p>
            <a:fld id="{D8C2E80E-A818-EA4B-839C-9030708D7285}" type="slidenum">
              <a:rPr lang="en-US" smtClean="0"/>
              <a:t>13</a:t>
            </a:fld>
            <a:endParaRPr lang="en-US" dirty="0"/>
          </a:p>
        </p:txBody>
      </p:sp>
    </p:spTree>
    <p:extLst>
      <p:ext uri="{BB962C8B-B14F-4D97-AF65-F5344CB8AC3E}">
        <p14:creationId xmlns:p14="http://schemas.microsoft.com/office/powerpoint/2010/main" val="14656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2A8B-6BAB-8B43-B75B-DB27810C90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443E3B-C1C0-CA4D-886E-6050A98C401B}"/>
              </a:ext>
            </a:extLst>
          </p:cNvPr>
          <p:cNvSpPr>
            <a:spLocks noGrp="1"/>
          </p:cNvSpPr>
          <p:nvPr>
            <p:ph idx="1"/>
          </p:nvPr>
        </p:nvSpPr>
        <p:spPr>
          <a:xfrm>
            <a:off x="240792" y="3581646"/>
            <a:ext cx="11387137" cy="2691138"/>
          </a:xfrm>
        </p:spPr>
        <p:txBody>
          <a:bodyPr/>
          <a:lstStyle/>
          <a:p>
            <a:r>
              <a:rPr lang="en-US" dirty="0"/>
              <a:t>Therefore the gist is:</a:t>
            </a:r>
          </a:p>
          <a:p>
            <a:pPr marL="0" indent="0">
              <a:buNone/>
            </a:pPr>
            <a:r>
              <a:rPr lang="en-US" dirty="0"/>
              <a:t>(</a:t>
            </a:r>
            <a:r>
              <a:rPr lang="en-US" dirty="0" err="1"/>
              <a:t>meana</a:t>
            </a:r>
            <a:r>
              <a:rPr lang="en-US" dirty="0"/>
              <a:t> – </a:t>
            </a:r>
            <a:r>
              <a:rPr lang="en-US" dirty="0" err="1"/>
              <a:t>meanb</a:t>
            </a:r>
            <a:r>
              <a:rPr lang="en-US" dirty="0"/>
              <a:t>)/(Sa – Sb) = ideally large/ideally small</a:t>
            </a:r>
          </a:p>
          <a:p>
            <a:r>
              <a:rPr lang="en-US" dirty="0"/>
              <a:t>Note: Here ‘mean’ is the centroid of the class. Variation is the spread of data over the plane. </a:t>
            </a:r>
          </a:p>
          <a:p>
            <a:r>
              <a:rPr lang="en-US" dirty="0"/>
              <a:t>So, if the variation of data is minimum, then less overlapping between the classes will be there and maximum separation will be maintained between the different classes.</a:t>
            </a:r>
          </a:p>
          <a:p>
            <a:r>
              <a:rPr lang="en-US" dirty="0"/>
              <a:t>So whichever co-ordinate of the new axis satisfies these two criteria, they form the new dimension of dataset. </a:t>
            </a:r>
          </a:p>
          <a:p>
            <a:pPr marL="0" indent="0">
              <a:buNone/>
            </a:pPr>
            <a:endParaRPr lang="en-US" dirty="0"/>
          </a:p>
        </p:txBody>
      </p:sp>
      <p:sp>
        <p:nvSpPr>
          <p:cNvPr id="4" name="Date Placeholder 3">
            <a:extLst>
              <a:ext uri="{FF2B5EF4-FFF2-40B4-BE49-F238E27FC236}">
                <a16:creationId xmlns:a16="http://schemas.microsoft.com/office/drawing/2014/main" id="{7816FB5D-0286-6E45-9817-ED303ABED755}"/>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A6277C24-E4AD-874C-AE79-8F8A5A6DE462}"/>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7F60D1E7-112D-124C-AD3B-2F1A374D9F4A}"/>
              </a:ext>
            </a:extLst>
          </p:cNvPr>
          <p:cNvSpPr>
            <a:spLocks noGrp="1"/>
          </p:cNvSpPr>
          <p:nvPr>
            <p:ph type="sldNum" sz="quarter" idx="12"/>
          </p:nvPr>
        </p:nvSpPr>
        <p:spPr/>
        <p:txBody>
          <a:bodyPr/>
          <a:lstStyle/>
          <a:p>
            <a:fld id="{D8C2E80E-A818-EA4B-839C-9030708D7285}" type="slidenum">
              <a:rPr lang="en-US" smtClean="0"/>
              <a:t>14</a:t>
            </a:fld>
            <a:endParaRPr lang="en-US" dirty="0"/>
          </a:p>
        </p:txBody>
      </p:sp>
      <p:pic>
        <p:nvPicPr>
          <p:cNvPr id="7" name="Picture 6">
            <a:extLst>
              <a:ext uri="{FF2B5EF4-FFF2-40B4-BE49-F238E27FC236}">
                <a16:creationId xmlns:a16="http://schemas.microsoft.com/office/drawing/2014/main" id="{B580EDBA-53A5-2F44-A394-B123B171EE27}"/>
              </a:ext>
            </a:extLst>
          </p:cNvPr>
          <p:cNvPicPr>
            <a:picLocks noChangeAspect="1"/>
          </p:cNvPicPr>
          <p:nvPr/>
        </p:nvPicPr>
        <p:blipFill>
          <a:blip r:embed="rId2"/>
          <a:stretch>
            <a:fillRect/>
          </a:stretch>
        </p:blipFill>
        <p:spPr>
          <a:xfrm>
            <a:off x="6885719" y="-1"/>
            <a:ext cx="5065490" cy="4271375"/>
          </a:xfrm>
          <a:prstGeom prst="rect">
            <a:avLst/>
          </a:prstGeom>
        </p:spPr>
      </p:pic>
    </p:spTree>
    <p:extLst>
      <p:ext uri="{BB962C8B-B14F-4D97-AF65-F5344CB8AC3E}">
        <p14:creationId xmlns:p14="http://schemas.microsoft.com/office/powerpoint/2010/main" val="176331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2AE3-BB78-B544-B0D0-D9A2EB7B523B}"/>
              </a:ext>
            </a:extLst>
          </p:cNvPr>
          <p:cNvSpPr>
            <a:spLocks noGrp="1"/>
          </p:cNvSpPr>
          <p:nvPr>
            <p:ph type="title"/>
          </p:nvPr>
        </p:nvSpPr>
        <p:spPr/>
        <p:txBody>
          <a:bodyPr>
            <a:normAutofit fontScale="90000"/>
          </a:bodyPr>
          <a:lstStyle/>
          <a:p>
            <a:r>
              <a:rPr lang="en-US" dirty="0"/>
              <a:t>Let’s perform the LDA and </a:t>
            </a:r>
            <a:r>
              <a:rPr lang="en-US" dirty="0" err="1"/>
              <a:t>analyse</a:t>
            </a:r>
            <a:r>
              <a:rPr lang="en-US" dirty="0"/>
              <a:t> the graph:</a:t>
            </a:r>
          </a:p>
        </p:txBody>
      </p:sp>
      <p:sp>
        <p:nvSpPr>
          <p:cNvPr id="3" name="Content Placeholder 2">
            <a:extLst>
              <a:ext uri="{FF2B5EF4-FFF2-40B4-BE49-F238E27FC236}">
                <a16:creationId xmlns:a16="http://schemas.microsoft.com/office/drawing/2014/main" id="{ABB0D3D7-329A-DA4B-A755-A8E24BCDBB6D}"/>
              </a:ext>
            </a:extLst>
          </p:cNvPr>
          <p:cNvSpPr>
            <a:spLocks noGrp="1"/>
          </p:cNvSpPr>
          <p:nvPr>
            <p:ph idx="1"/>
          </p:nvPr>
        </p:nvSpPr>
        <p:spPr>
          <a:xfrm>
            <a:off x="314325" y="1743075"/>
            <a:ext cx="7101459" cy="4429125"/>
          </a:xfrm>
        </p:spPr>
        <p:txBody>
          <a:bodyPr/>
          <a:lstStyle/>
          <a:p>
            <a:r>
              <a:rPr lang="en-US" dirty="0"/>
              <a:t>1. Loading the dataset to the memory and performing feature extraction.</a:t>
            </a:r>
            <a:br>
              <a:rPr lang="en-US" dirty="0"/>
            </a:br>
            <a:r>
              <a:rPr lang="en-US" dirty="0"/>
              <a:t>2. Scaling the dataset – Can use min-max normalization for scaling the dataset with mean zero and a unit standard deviation.</a:t>
            </a:r>
            <a:br>
              <a:rPr lang="en-US" dirty="0"/>
            </a:br>
            <a:r>
              <a:rPr lang="en-US" dirty="0"/>
              <a:t>3. Apply LDA with inbuilt LDA function in </a:t>
            </a:r>
            <a:r>
              <a:rPr lang="en-US" dirty="0" err="1"/>
              <a:t>sklearn</a:t>
            </a:r>
            <a:endParaRPr lang="en-US" dirty="0"/>
          </a:p>
          <a:p>
            <a:r>
              <a:rPr lang="en-US" dirty="0"/>
              <a:t> 	from </a:t>
            </a:r>
            <a:r>
              <a:rPr lang="en-US" dirty="0" err="1"/>
              <a:t>sklearn.decomposition</a:t>
            </a:r>
            <a:r>
              <a:rPr lang="en-US" dirty="0"/>
              <a:t> import LDA</a:t>
            </a:r>
            <a:br>
              <a:rPr lang="en-US" dirty="0"/>
            </a:br>
            <a:r>
              <a:rPr lang="en-US" dirty="0"/>
              <a:t> 	</a:t>
            </a:r>
            <a:r>
              <a:rPr lang="en-US" dirty="0" err="1"/>
              <a:t>lda</a:t>
            </a:r>
            <a:r>
              <a:rPr lang="en-US" dirty="0"/>
              <a:t> = LDA(</a:t>
            </a:r>
            <a:r>
              <a:rPr lang="en-US" dirty="0" err="1"/>
              <a:t>n_components</a:t>
            </a:r>
            <a:r>
              <a:rPr lang="en-US" dirty="0"/>
              <a:t>=2)</a:t>
            </a:r>
            <a:br>
              <a:rPr lang="en-US" dirty="0"/>
            </a:br>
            <a:r>
              <a:rPr lang="en-US" dirty="0"/>
              <a:t> 	</a:t>
            </a:r>
            <a:r>
              <a:rPr lang="en-US" dirty="0" err="1"/>
              <a:t>X_feature_reduced</a:t>
            </a:r>
            <a:r>
              <a:rPr lang="en-US" dirty="0"/>
              <a:t> = </a:t>
            </a:r>
            <a:r>
              <a:rPr lang="en-US" dirty="0" err="1"/>
              <a:t>lda.fit</a:t>
            </a:r>
            <a:r>
              <a:rPr lang="en-US" dirty="0"/>
              <a:t>(X).transform(X)</a:t>
            </a:r>
          </a:p>
          <a:p>
            <a:r>
              <a:rPr lang="en-US" dirty="0"/>
              <a:t>the graph of two LDA components (LDA1 and LDA2) obtained by applying LDA (plotted using matplotlib scatterplot)</a:t>
            </a:r>
          </a:p>
          <a:p>
            <a:r>
              <a:rPr lang="en-US" dirty="0">
                <a:latin typeface="Times New Roman" panose="02020603050405020304" pitchFamily="18" charset="0"/>
                <a:cs typeface="Times New Roman" panose="02020603050405020304" pitchFamily="18" charset="0"/>
              </a:rPr>
              <a:t>Maximize the between class measure &amp; minimize the within class measure.</a:t>
            </a:r>
          </a:p>
          <a:p>
            <a:endParaRPr lang="en-US" dirty="0"/>
          </a:p>
        </p:txBody>
      </p:sp>
      <p:sp>
        <p:nvSpPr>
          <p:cNvPr id="4" name="Date Placeholder 3">
            <a:extLst>
              <a:ext uri="{FF2B5EF4-FFF2-40B4-BE49-F238E27FC236}">
                <a16:creationId xmlns:a16="http://schemas.microsoft.com/office/drawing/2014/main" id="{7CC86627-2387-6E4F-8C05-9C85DD324AD6}"/>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AAB9667E-4952-9245-AFD4-E715070EEBD1}"/>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EEA110E5-DF80-3B4A-A4FE-BCB125449CDD}"/>
              </a:ext>
            </a:extLst>
          </p:cNvPr>
          <p:cNvSpPr>
            <a:spLocks noGrp="1"/>
          </p:cNvSpPr>
          <p:nvPr>
            <p:ph type="sldNum" sz="quarter" idx="12"/>
          </p:nvPr>
        </p:nvSpPr>
        <p:spPr/>
        <p:txBody>
          <a:bodyPr/>
          <a:lstStyle/>
          <a:p>
            <a:fld id="{D8C2E80E-A818-EA4B-839C-9030708D7285}" type="slidenum">
              <a:rPr lang="en-US" smtClean="0"/>
              <a:t>15</a:t>
            </a:fld>
            <a:endParaRPr lang="en-US" dirty="0"/>
          </a:p>
        </p:txBody>
      </p:sp>
      <p:pic>
        <p:nvPicPr>
          <p:cNvPr id="8" name="Picture 7">
            <a:extLst>
              <a:ext uri="{FF2B5EF4-FFF2-40B4-BE49-F238E27FC236}">
                <a16:creationId xmlns:a16="http://schemas.microsoft.com/office/drawing/2014/main" id="{2E93D4C1-DB1D-A244-BC93-C29BA02E45C9}"/>
              </a:ext>
            </a:extLst>
          </p:cNvPr>
          <p:cNvPicPr>
            <a:picLocks noChangeAspect="1"/>
          </p:cNvPicPr>
          <p:nvPr/>
        </p:nvPicPr>
        <p:blipFill>
          <a:blip r:embed="rId2"/>
          <a:stretch>
            <a:fillRect/>
          </a:stretch>
        </p:blipFill>
        <p:spPr>
          <a:xfrm>
            <a:off x="7408033" y="1571625"/>
            <a:ext cx="4783967" cy="3467168"/>
          </a:xfrm>
          <a:prstGeom prst="rect">
            <a:avLst/>
          </a:prstGeom>
        </p:spPr>
      </p:pic>
    </p:spTree>
    <p:extLst>
      <p:ext uri="{BB962C8B-B14F-4D97-AF65-F5344CB8AC3E}">
        <p14:creationId xmlns:p14="http://schemas.microsoft.com/office/powerpoint/2010/main" val="207274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29F5-34E0-CC48-8E18-4445B968E2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015379-59CB-884B-A9B2-3A24B669EAC0}"/>
              </a:ext>
            </a:extLst>
          </p:cNvPr>
          <p:cNvSpPr>
            <a:spLocks noGrp="1"/>
          </p:cNvSpPr>
          <p:nvPr>
            <p:ph idx="1"/>
          </p:nvPr>
        </p:nvSpPr>
        <p:spPr/>
        <p:txBody>
          <a:bodyPr/>
          <a:lstStyle/>
          <a:p>
            <a:r>
              <a:rPr lang="en-US" dirty="0"/>
              <a:t>In the graph, you can visualize the whole dataset properly differentiate well among the classes. This is the major difference between PCA and LDA.</a:t>
            </a:r>
          </a:p>
          <a:p>
            <a:r>
              <a:rPr lang="en-US" dirty="0"/>
              <a:t>To conclude, PCA performs better in case where number of samples per class is less. Whereas LDA works better with large dataset having multiple classes; class separability is an important factor while reducing dimensionality.</a:t>
            </a:r>
          </a:p>
          <a:p>
            <a:pPr marL="0" indent="0">
              <a:buNone/>
            </a:pPr>
            <a:r>
              <a:rPr lang="en-US" dirty="0">
                <a:hlinkClick r:id="rId2"/>
              </a:rPr>
              <a:t>Ref:</a:t>
            </a:r>
          </a:p>
          <a:p>
            <a:pPr marL="0" indent="0">
              <a:buNone/>
            </a:pPr>
            <a:r>
              <a:rPr lang="en-US" dirty="0">
                <a:hlinkClick r:id="rId2"/>
              </a:rPr>
              <a:t>http://www.vfirst.com/blog/techfirst/dimension-reduction-techniques-pca-vs-lda-in-machine-learning-part-2/</a:t>
            </a:r>
            <a:endParaRPr lang="en-US" dirty="0"/>
          </a:p>
          <a:p>
            <a:endParaRPr lang="en-US" dirty="0"/>
          </a:p>
        </p:txBody>
      </p:sp>
      <p:sp>
        <p:nvSpPr>
          <p:cNvPr id="4" name="Date Placeholder 3">
            <a:extLst>
              <a:ext uri="{FF2B5EF4-FFF2-40B4-BE49-F238E27FC236}">
                <a16:creationId xmlns:a16="http://schemas.microsoft.com/office/drawing/2014/main" id="{F36B0DAA-3A8B-2240-AA3E-EFFD6948A039}"/>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7E1FF900-27D7-AF40-BB5D-9C692DD39D3A}"/>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E47A1823-C8F6-3143-A158-29BC8DCF494A}"/>
              </a:ext>
            </a:extLst>
          </p:cNvPr>
          <p:cNvSpPr>
            <a:spLocks noGrp="1"/>
          </p:cNvSpPr>
          <p:nvPr>
            <p:ph type="sldNum" sz="quarter" idx="12"/>
          </p:nvPr>
        </p:nvSpPr>
        <p:spPr/>
        <p:txBody>
          <a:bodyPr/>
          <a:lstStyle/>
          <a:p>
            <a:fld id="{D8C2E80E-A818-EA4B-839C-9030708D7285}" type="slidenum">
              <a:rPr lang="en-US" smtClean="0"/>
              <a:t>16</a:t>
            </a:fld>
            <a:endParaRPr lang="en-US" dirty="0"/>
          </a:p>
        </p:txBody>
      </p:sp>
    </p:spTree>
    <p:extLst>
      <p:ext uri="{BB962C8B-B14F-4D97-AF65-F5344CB8AC3E}">
        <p14:creationId xmlns:p14="http://schemas.microsoft.com/office/powerpoint/2010/main" val="202719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6613-A60B-F84D-81C0-B833A24DCB2E}"/>
              </a:ext>
            </a:extLst>
          </p:cNvPr>
          <p:cNvSpPr>
            <a:spLocks noGrp="1"/>
          </p:cNvSpPr>
          <p:nvPr>
            <p:ph type="ctrTitle"/>
          </p:nvPr>
        </p:nvSpPr>
        <p:spPr>
          <a:xfrm>
            <a:off x="1524000" y="1376362"/>
            <a:ext cx="9144000" cy="2603274"/>
          </a:xfrm>
        </p:spPr>
        <p:txBody>
          <a:bodyPr>
            <a:normAutofit/>
          </a:bodyPr>
          <a:lstStyle/>
          <a:p>
            <a:r>
              <a:rPr lang="en-US" sz="5400" dirty="0"/>
              <a:t>Machine Learning</a:t>
            </a:r>
            <a:br>
              <a:rPr lang="en-US" sz="5400" dirty="0"/>
            </a:br>
            <a:r>
              <a:rPr lang="en-US" sz="3200" dirty="0"/>
              <a:t>Ch 9 from the new book</a:t>
            </a:r>
            <a:br>
              <a:rPr lang="en-US" sz="3200" dirty="0"/>
            </a:br>
            <a:r>
              <a:rPr lang="en-US" sz="3600" dirty="0"/>
              <a:t>Unsupervised Learning Techniques</a:t>
            </a:r>
            <a:endParaRPr lang="en-US" sz="3200" dirty="0"/>
          </a:p>
        </p:txBody>
      </p:sp>
      <p:sp>
        <p:nvSpPr>
          <p:cNvPr id="3" name="Subtitle 2">
            <a:extLst>
              <a:ext uri="{FF2B5EF4-FFF2-40B4-BE49-F238E27FC236}">
                <a16:creationId xmlns:a16="http://schemas.microsoft.com/office/drawing/2014/main" id="{63A7EAB4-3CB7-F64A-87A8-6ADB313E903C}"/>
              </a:ext>
            </a:extLst>
          </p:cNvPr>
          <p:cNvSpPr>
            <a:spLocks noGrp="1"/>
          </p:cNvSpPr>
          <p:nvPr>
            <p:ph type="subTitle" idx="1"/>
          </p:nvPr>
        </p:nvSpPr>
        <p:spPr>
          <a:xfrm>
            <a:off x="1524000" y="4718163"/>
            <a:ext cx="9144000" cy="1393711"/>
          </a:xfrm>
        </p:spPr>
        <p:txBody>
          <a:bodyPr>
            <a:normAutofit/>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53207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608D-48B9-474B-8131-5AD4E392241C}"/>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CE60FD48-60C2-FB40-BE37-3968908C4A25}"/>
              </a:ext>
            </a:extLst>
          </p:cNvPr>
          <p:cNvSpPr>
            <a:spLocks noGrp="1"/>
          </p:cNvSpPr>
          <p:nvPr>
            <p:ph idx="1"/>
          </p:nvPr>
        </p:nvSpPr>
        <p:spPr>
          <a:xfrm>
            <a:off x="314325" y="5907658"/>
            <a:ext cx="11387137" cy="365125"/>
          </a:xfrm>
        </p:spPr>
        <p:txBody>
          <a:bodyPr>
            <a:normAutofit/>
          </a:bodyPr>
          <a:lstStyle/>
          <a:p>
            <a:pPr marL="0" indent="0">
              <a:buNone/>
            </a:pPr>
            <a:r>
              <a:rPr lang="en-US" sz="1400" dirty="0"/>
              <a:t>the </a:t>
            </a:r>
            <a:r>
              <a:rPr lang="en-US" sz="1400" b="1" dirty="0"/>
              <a:t>icing on the cake definition</a:t>
            </a:r>
            <a:r>
              <a:rPr lang="en-US" sz="1400" dirty="0"/>
              <a:t>: 1. something that makes a good situation even better: 2. an unexpected additional good thing</a:t>
            </a:r>
          </a:p>
        </p:txBody>
      </p:sp>
      <p:sp>
        <p:nvSpPr>
          <p:cNvPr id="4" name="Date Placeholder 3">
            <a:extLst>
              <a:ext uri="{FF2B5EF4-FFF2-40B4-BE49-F238E27FC236}">
                <a16:creationId xmlns:a16="http://schemas.microsoft.com/office/drawing/2014/main" id="{F891B82E-2E3E-0542-B0D3-56A79E9FE984}"/>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716293DD-94C5-954B-B707-C1CDB882195E}"/>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AB3A84C6-F763-A747-BF89-424BAD292A20}"/>
              </a:ext>
            </a:extLst>
          </p:cNvPr>
          <p:cNvSpPr>
            <a:spLocks noGrp="1"/>
          </p:cNvSpPr>
          <p:nvPr>
            <p:ph type="sldNum" sz="quarter" idx="12"/>
          </p:nvPr>
        </p:nvSpPr>
        <p:spPr/>
        <p:txBody>
          <a:bodyPr/>
          <a:lstStyle/>
          <a:p>
            <a:fld id="{D8C2E80E-A818-EA4B-839C-9030708D7285}" type="slidenum">
              <a:rPr lang="en-US" smtClean="0"/>
              <a:t>18</a:t>
            </a:fld>
            <a:endParaRPr lang="en-US" dirty="0"/>
          </a:p>
        </p:txBody>
      </p:sp>
      <p:pic>
        <p:nvPicPr>
          <p:cNvPr id="7" name="Picture 6">
            <a:extLst>
              <a:ext uri="{FF2B5EF4-FFF2-40B4-BE49-F238E27FC236}">
                <a16:creationId xmlns:a16="http://schemas.microsoft.com/office/drawing/2014/main" id="{089E760D-5868-C34F-9B4D-BF2158F163DC}"/>
              </a:ext>
            </a:extLst>
          </p:cNvPr>
          <p:cNvPicPr>
            <a:picLocks noChangeAspect="1"/>
          </p:cNvPicPr>
          <p:nvPr/>
        </p:nvPicPr>
        <p:blipFill>
          <a:blip r:embed="rId2"/>
          <a:stretch>
            <a:fillRect/>
          </a:stretch>
        </p:blipFill>
        <p:spPr>
          <a:xfrm>
            <a:off x="490538" y="1571625"/>
            <a:ext cx="10747438" cy="3075928"/>
          </a:xfrm>
          <a:prstGeom prst="rect">
            <a:avLst/>
          </a:prstGeom>
        </p:spPr>
      </p:pic>
    </p:spTree>
    <p:extLst>
      <p:ext uri="{BB962C8B-B14F-4D97-AF65-F5344CB8AC3E}">
        <p14:creationId xmlns:p14="http://schemas.microsoft.com/office/powerpoint/2010/main" val="20903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80A4-F8B2-F945-B8E6-AC793ECF84D1}"/>
              </a:ext>
            </a:extLst>
          </p:cNvPr>
          <p:cNvSpPr>
            <a:spLocks noGrp="1"/>
          </p:cNvSpPr>
          <p:nvPr>
            <p:ph type="title"/>
          </p:nvPr>
        </p:nvSpPr>
        <p:spPr/>
        <p:txBody>
          <a:bodyPr>
            <a:normAutofit fontScale="90000"/>
          </a:bodyPr>
          <a:lstStyle/>
          <a:p>
            <a:r>
              <a:rPr lang="en-US" dirty="0"/>
              <a:t>unsupervised learning tasks and algorithms:</a:t>
            </a:r>
          </a:p>
        </p:txBody>
      </p:sp>
      <p:pic>
        <p:nvPicPr>
          <p:cNvPr id="7" name="Content Placeholder 6">
            <a:extLst>
              <a:ext uri="{FF2B5EF4-FFF2-40B4-BE49-F238E27FC236}">
                <a16:creationId xmlns:a16="http://schemas.microsoft.com/office/drawing/2014/main" id="{E3FF6844-CDA8-3C42-8992-ED7400EBB3BC}"/>
              </a:ext>
            </a:extLst>
          </p:cNvPr>
          <p:cNvPicPr>
            <a:picLocks noGrp="1" noChangeAspect="1"/>
          </p:cNvPicPr>
          <p:nvPr>
            <p:ph idx="1"/>
          </p:nvPr>
        </p:nvPicPr>
        <p:blipFill rotWithShape="1">
          <a:blip r:embed="rId2"/>
          <a:srcRect b="37428"/>
          <a:stretch/>
        </p:blipFill>
        <p:spPr>
          <a:xfrm>
            <a:off x="314324" y="1606071"/>
            <a:ext cx="10996803" cy="2889729"/>
          </a:xfrm>
          <a:prstGeom prst="rect">
            <a:avLst/>
          </a:prstGeom>
        </p:spPr>
      </p:pic>
      <p:sp>
        <p:nvSpPr>
          <p:cNvPr id="4" name="Date Placeholder 3">
            <a:extLst>
              <a:ext uri="{FF2B5EF4-FFF2-40B4-BE49-F238E27FC236}">
                <a16:creationId xmlns:a16="http://schemas.microsoft.com/office/drawing/2014/main" id="{02F80AEA-619D-AF45-B3A1-B3B53FA1D5B2}"/>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A50E5366-16B9-A342-A6BB-7E5C4B2D6983}"/>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725AB50C-AB8E-4B47-A986-AC4357ED6427}"/>
              </a:ext>
            </a:extLst>
          </p:cNvPr>
          <p:cNvSpPr>
            <a:spLocks noGrp="1"/>
          </p:cNvSpPr>
          <p:nvPr>
            <p:ph type="sldNum" sz="quarter" idx="12"/>
          </p:nvPr>
        </p:nvSpPr>
        <p:spPr/>
        <p:txBody>
          <a:bodyPr/>
          <a:lstStyle/>
          <a:p>
            <a:fld id="{D8C2E80E-A818-EA4B-839C-9030708D7285}" type="slidenum">
              <a:rPr lang="en-US" smtClean="0"/>
              <a:t>19</a:t>
            </a:fld>
            <a:endParaRPr lang="en-US" dirty="0"/>
          </a:p>
        </p:txBody>
      </p:sp>
    </p:spTree>
    <p:extLst>
      <p:ext uri="{BB962C8B-B14F-4D97-AF65-F5344CB8AC3E}">
        <p14:creationId xmlns:p14="http://schemas.microsoft.com/office/powerpoint/2010/main" val="428589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3731-D808-6446-8D15-529E491062E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C62718D-60B3-7A49-9390-E39A94EF22C6}"/>
              </a:ext>
            </a:extLst>
          </p:cNvPr>
          <p:cNvSpPr>
            <a:spLocks noGrp="1"/>
          </p:cNvSpPr>
          <p:nvPr>
            <p:ph idx="1"/>
          </p:nvPr>
        </p:nvSpPr>
        <p:spPr/>
        <p:txBody>
          <a:bodyPr/>
          <a:lstStyle/>
          <a:p>
            <a:r>
              <a:rPr lang="en-US" dirty="0"/>
              <a:t>One of the common problems in machine learning is </a:t>
            </a:r>
            <a:r>
              <a:rPr lang="en-US" b="1" dirty="0"/>
              <a:t>‘Overfitting’</a:t>
            </a:r>
            <a:r>
              <a:rPr lang="en-US" dirty="0"/>
              <a:t>, where the model remembers all the training data including noise and other unrelated features and predicts higher accuracy on training data and does not generalize well to the new dataset.</a:t>
            </a:r>
          </a:p>
          <a:p>
            <a:endParaRPr lang="en-US" dirty="0"/>
          </a:p>
          <a:p>
            <a:r>
              <a:rPr lang="en-US" dirty="0"/>
              <a:t>Say, you have dataset of 25000 customers, performed shopping during different promotions and you have to predict who all are expected to shop in an upcoming promotion. When you try the model on the original dataset, it predicts the outcome with an accuracy of 92% but when we add some more new data, the model predicts the outcome with an accuracy of 75%. This shows that the model doesn’t generalize well on unseen data.</a:t>
            </a:r>
          </a:p>
          <a:p>
            <a:endParaRPr lang="en-US" dirty="0"/>
          </a:p>
          <a:p>
            <a:r>
              <a:rPr lang="en-US" b="1" i="1" dirty="0"/>
              <a:t>Note:</a:t>
            </a:r>
            <a:r>
              <a:rPr lang="en-US" i="1" dirty="0"/>
              <a:t> If a training error is low, but the generalization error is high, it means that your model is overfitting the training data.</a:t>
            </a:r>
            <a:endParaRPr lang="en-US" dirty="0"/>
          </a:p>
        </p:txBody>
      </p:sp>
      <p:sp>
        <p:nvSpPr>
          <p:cNvPr id="4" name="Date Placeholder 3">
            <a:extLst>
              <a:ext uri="{FF2B5EF4-FFF2-40B4-BE49-F238E27FC236}">
                <a16:creationId xmlns:a16="http://schemas.microsoft.com/office/drawing/2014/main" id="{6976AE3C-8A75-404F-97AD-1432F0FBBB1E}"/>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2E0D8763-9EE6-C74A-833B-2E3022390C94}"/>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4B0C27A4-5438-B449-993B-A6864447A868}"/>
              </a:ext>
            </a:extLst>
          </p:cNvPr>
          <p:cNvSpPr>
            <a:spLocks noGrp="1"/>
          </p:cNvSpPr>
          <p:nvPr>
            <p:ph type="sldNum" sz="quarter" idx="12"/>
          </p:nvPr>
        </p:nvSpPr>
        <p:spPr/>
        <p:txBody>
          <a:bodyPr/>
          <a:lstStyle/>
          <a:p>
            <a:fld id="{D8C2E80E-A818-EA4B-839C-9030708D7285}" type="slidenum">
              <a:rPr lang="en-US" smtClean="0"/>
              <a:t>2</a:t>
            </a:fld>
            <a:endParaRPr lang="en-US" dirty="0"/>
          </a:p>
        </p:txBody>
      </p:sp>
    </p:spTree>
    <p:extLst>
      <p:ext uri="{BB962C8B-B14F-4D97-AF65-F5344CB8AC3E}">
        <p14:creationId xmlns:p14="http://schemas.microsoft.com/office/powerpoint/2010/main" val="394155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3E4E-F6B7-3549-9183-C2DB4F365F30}"/>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EB201053-196F-F24C-AF71-90723C44B89B}"/>
              </a:ext>
            </a:extLst>
          </p:cNvPr>
          <p:cNvSpPr>
            <a:spLocks noGrp="1"/>
          </p:cNvSpPr>
          <p:nvPr>
            <p:ph idx="1"/>
          </p:nvPr>
        </p:nvSpPr>
        <p:spPr>
          <a:xfrm>
            <a:off x="314325" y="1571625"/>
            <a:ext cx="11387137" cy="4429125"/>
          </a:xfrm>
        </p:spPr>
        <p:txBody>
          <a:bodyPr>
            <a:normAutofit lnSpcReduction="10000"/>
          </a:bodyPr>
          <a:lstStyle/>
          <a:p>
            <a:r>
              <a:rPr lang="en-US" dirty="0"/>
              <a:t>It is the task of identifying similar instances and assigning them to clusters, i.e., groups of similar instances.</a:t>
            </a:r>
          </a:p>
          <a:p>
            <a:r>
              <a:rPr lang="en-US" dirty="0"/>
              <a:t>It is useful for customer segmentation: you can cluster your customers based on their purchases, their activity on your website, and so on. This is useful to understand who your customers are and what they need, so you can adapt your products and marketing campaigns to each segment. For example, this can be useful in recommender systems to suggest content that other users in the same cluster enjoyed.</a:t>
            </a:r>
          </a:p>
          <a:p>
            <a:r>
              <a:rPr lang="en-US" dirty="0"/>
              <a:t>It is also useful for data analysis:  when analyzing a new dataset, it is often useful to first discover clusters of similar instances, as it is often easier to analyze clusters separately.</a:t>
            </a:r>
          </a:p>
          <a:p>
            <a:r>
              <a:rPr lang="en-US" dirty="0"/>
              <a:t>For semi-supervised learning: if you only</a:t>
            </a:r>
          </a:p>
          <a:p>
            <a:pPr marL="0" indent="0">
              <a:buNone/>
            </a:pPr>
            <a:r>
              <a:rPr lang="en-US" dirty="0"/>
              <a:t>   have a few labels, you could perform</a:t>
            </a:r>
          </a:p>
          <a:p>
            <a:pPr marL="0" indent="0">
              <a:buNone/>
            </a:pPr>
            <a:r>
              <a:rPr lang="en-US" dirty="0"/>
              <a:t>   clustering and propagate the labels to all</a:t>
            </a:r>
          </a:p>
          <a:p>
            <a:pPr marL="0" indent="0">
              <a:buNone/>
            </a:pPr>
            <a:r>
              <a:rPr lang="en-US" dirty="0"/>
              <a:t>   the instances in the same cluster.</a:t>
            </a:r>
          </a:p>
          <a:p>
            <a:endParaRPr lang="en-US" dirty="0"/>
          </a:p>
          <a:p>
            <a:endParaRPr lang="en-US" dirty="0"/>
          </a:p>
        </p:txBody>
      </p:sp>
      <p:sp>
        <p:nvSpPr>
          <p:cNvPr id="4" name="Date Placeholder 3">
            <a:extLst>
              <a:ext uri="{FF2B5EF4-FFF2-40B4-BE49-F238E27FC236}">
                <a16:creationId xmlns:a16="http://schemas.microsoft.com/office/drawing/2014/main" id="{772D46F5-8B47-1043-BC59-0C225330FD09}"/>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D21DE52C-7F64-1348-926F-F8DD6621BBCD}"/>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3E8F1970-2E06-0D46-89AE-459F0B733C02}"/>
              </a:ext>
            </a:extLst>
          </p:cNvPr>
          <p:cNvSpPr>
            <a:spLocks noGrp="1"/>
          </p:cNvSpPr>
          <p:nvPr>
            <p:ph type="sldNum" sz="quarter" idx="12"/>
          </p:nvPr>
        </p:nvSpPr>
        <p:spPr/>
        <p:txBody>
          <a:bodyPr/>
          <a:lstStyle/>
          <a:p>
            <a:fld id="{D8C2E80E-A818-EA4B-839C-9030708D7285}" type="slidenum">
              <a:rPr lang="en-US" smtClean="0"/>
              <a:t>20</a:t>
            </a:fld>
            <a:endParaRPr lang="en-US" dirty="0"/>
          </a:p>
        </p:txBody>
      </p:sp>
      <p:pic>
        <p:nvPicPr>
          <p:cNvPr id="7" name="Picture 6">
            <a:extLst>
              <a:ext uri="{FF2B5EF4-FFF2-40B4-BE49-F238E27FC236}">
                <a16:creationId xmlns:a16="http://schemas.microsoft.com/office/drawing/2014/main" id="{D177FBE2-8409-B342-A186-40D639DAACDF}"/>
              </a:ext>
            </a:extLst>
          </p:cNvPr>
          <p:cNvPicPr>
            <a:picLocks noChangeAspect="1"/>
          </p:cNvPicPr>
          <p:nvPr/>
        </p:nvPicPr>
        <p:blipFill>
          <a:blip r:embed="rId2"/>
          <a:stretch>
            <a:fillRect/>
          </a:stretch>
        </p:blipFill>
        <p:spPr>
          <a:xfrm>
            <a:off x="5361140" y="4372514"/>
            <a:ext cx="6830860" cy="2265395"/>
          </a:xfrm>
          <a:prstGeom prst="rect">
            <a:avLst/>
          </a:prstGeom>
        </p:spPr>
      </p:pic>
    </p:spTree>
    <p:extLst>
      <p:ext uri="{BB962C8B-B14F-4D97-AF65-F5344CB8AC3E}">
        <p14:creationId xmlns:p14="http://schemas.microsoft.com/office/powerpoint/2010/main" val="25752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7AD0-FA90-3745-B5A2-76DE2F5558B6}"/>
              </a:ext>
            </a:extLst>
          </p:cNvPr>
          <p:cNvSpPr>
            <a:spLocks noGrp="1"/>
          </p:cNvSpPr>
          <p:nvPr>
            <p:ph type="title"/>
          </p:nvPr>
        </p:nvSpPr>
        <p:spPr/>
        <p:txBody>
          <a:bodyPr/>
          <a:lstStyle/>
          <a:p>
            <a:r>
              <a:rPr lang="en-US" dirty="0"/>
              <a:t>Clustering Algorithm</a:t>
            </a:r>
          </a:p>
        </p:txBody>
      </p:sp>
      <p:sp>
        <p:nvSpPr>
          <p:cNvPr id="3" name="Content Placeholder 2">
            <a:extLst>
              <a:ext uri="{FF2B5EF4-FFF2-40B4-BE49-F238E27FC236}">
                <a16:creationId xmlns:a16="http://schemas.microsoft.com/office/drawing/2014/main" id="{06B6ACBE-974C-E541-889C-2191D8CC367E}"/>
              </a:ext>
            </a:extLst>
          </p:cNvPr>
          <p:cNvSpPr>
            <a:spLocks noGrp="1"/>
          </p:cNvSpPr>
          <p:nvPr>
            <p:ph idx="1"/>
          </p:nvPr>
        </p:nvSpPr>
        <p:spPr/>
        <p:txBody>
          <a:bodyPr/>
          <a:lstStyle/>
          <a:p>
            <a:r>
              <a:rPr lang="en-US" dirty="0"/>
              <a:t>There is no universal definition of what a cluster is: it really depends on the context, and different algorithms will capture different kinds of clusters. For example, some algorithms look for instances centered around a particular point, called a centroid. Others look for continuous regions of densely packed instances: these clusters can take on any shape. Some algorithms are hierarchical, looking for clusters of clusters. And the list goes on.</a:t>
            </a:r>
          </a:p>
          <a:p>
            <a:r>
              <a:rPr lang="en-US" dirty="0"/>
              <a:t>In this class we will look at clustering algorithms K-Means</a:t>
            </a:r>
          </a:p>
          <a:p>
            <a:endParaRPr lang="en-US" dirty="0"/>
          </a:p>
        </p:txBody>
      </p:sp>
      <p:sp>
        <p:nvSpPr>
          <p:cNvPr id="4" name="Date Placeholder 3">
            <a:extLst>
              <a:ext uri="{FF2B5EF4-FFF2-40B4-BE49-F238E27FC236}">
                <a16:creationId xmlns:a16="http://schemas.microsoft.com/office/drawing/2014/main" id="{4412C0E1-CB43-744E-9274-4B987ED60F1D}"/>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B47D214B-5D82-FF45-B52E-62B1B0BDF4D1}"/>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ED2DCD07-3BE9-CB47-82A3-7830CC866996}"/>
              </a:ext>
            </a:extLst>
          </p:cNvPr>
          <p:cNvSpPr>
            <a:spLocks noGrp="1"/>
          </p:cNvSpPr>
          <p:nvPr>
            <p:ph type="sldNum" sz="quarter" idx="12"/>
          </p:nvPr>
        </p:nvSpPr>
        <p:spPr/>
        <p:txBody>
          <a:bodyPr/>
          <a:lstStyle/>
          <a:p>
            <a:fld id="{D8C2E80E-A818-EA4B-839C-9030708D7285}" type="slidenum">
              <a:rPr lang="en-US" smtClean="0"/>
              <a:t>21</a:t>
            </a:fld>
            <a:endParaRPr lang="en-US" dirty="0"/>
          </a:p>
        </p:txBody>
      </p:sp>
      <p:pic>
        <p:nvPicPr>
          <p:cNvPr id="7" name="Picture 6">
            <a:extLst>
              <a:ext uri="{FF2B5EF4-FFF2-40B4-BE49-F238E27FC236}">
                <a16:creationId xmlns:a16="http://schemas.microsoft.com/office/drawing/2014/main" id="{50600EBF-4EB8-D74D-A7C3-1050BE114D86}"/>
              </a:ext>
            </a:extLst>
          </p:cNvPr>
          <p:cNvPicPr>
            <a:picLocks noChangeAspect="1"/>
          </p:cNvPicPr>
          <p:nvPr/>
        </p:nvPicPr>
        <p:blipFill>
          <a:blip r:embed="rId2"/>
          <a:stretch>
            <a:fillRect/>
          </a:stretch>
        </p:blipFill>
        <p:spPr>
          <a:xfrm>
            <a:off x="2598928" y="3759200"/>
            <a:ext cx="7366000" cy="3098800"/>
          </a:xfrm>
          <a:prstGeom prst="rect">
            <a:avLst/>
          </a:prstGeom>
        </p:spPr>
      </p:pic>
    </p:spTree>
    <p:extLst>
      <p:ext uri="{BB962C8B-B14F-4D97-AF65-F5344CB8AC3E}">
        <p14:creationId xmlns:p14="http://schemas.microsoft.com/office/powerpoint/2010/main" val="94488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7FA5-121D-4E40-ACF2-818CF11A2227}"/>
              </a:ext>
            </a:extLst>
          </p:cNvPr>
          <p:cNvSpPr>
            <a:spLocks noGrp="1"/>
          </p:cNvSpPr>
          <p:nvPr>
            <p:ph type="title"/>
          </p:nvPr>
        </p:nvSpPr>
        <p:spPr/>
        <p:txBody>
          <a:bodyPr/>
          <a:lstStyle/>
          <a:p>
            <a:r>
              <a:rPr lang="en-US" dirty="0"/>
              <a:t>K-Means</a:t>
            </a:r>
          </a:p>
        </p:txBody>
      </p:sp>
      <p:sp>
        <p:nvSpPr>
          <p:cNvPr id="4" name="Date Placeholder 3">
            <a:extLst>
              <a:ext uri="{FF2B5EF4-FFF2-40B4-BE49-F238E27FC236}">
                <a16:creationId xmlns:a16="http://schemas.microsoft.com/office/drawing/2014/main" id="{705625F4-57A3-2048-8411-72ED2196BFB3}"/>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4A0959B0-2F4E-D94B-8063-00B922F6BD8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0CD99CB4-64F2-6246-8AF8-4275555E5E74}"/>
              </a:ext>
            </a:extLst>
          </p:cNvPr>
          <p:cNvSpPr>
            <a:spLocks noGrp="1"/>
          </p:cNvSpPr>
          <p:nvPr>
            <p:ph type="sldNum" sz="quarter" idx="12"/>
          </p:nvPr>
        </p:nvSpPr>
        <p:spPr/>
        <p:txBody>
          <a:bodyPr/>
          <a:lstStyle/>
          <a:p>
            <a:fld id="{D8C2E80E-A818-EA4B-839C-9030708D7285}" type="slidenum">
              <a:rPr lang="en-US" smtClean="0"/>
              <a:t>22</a:t>
            </a:fld>
            <a:endParaRPr lang="en-US" dirty="0"/>
          </a:p>
        </p:txBody>
      </p:sp>
      <p:pic>
        <p:nvPicPr>
          <p:cNvPr id="8" name="Picture 7">
            <a:extLst>
              <a:ext uri="{FF2B5EF4-FFF2-40B4-BE49-F238E27FC236}">
                <a16:creationId xmlns:a16="http://schemas.microsoft.com/office/drawing/2014/main" id="{F298B858-561A-EB4B-A88D-C0324F1BA8A8}"/>
              </a:ext>
            </a:extLst>
          </p:cNvPr>
          <p:cNvPicPr>
            <a:picLocks noChangeAspect="1"/>
          </p:cNvPicPr>
          <p:nvPr/>
        </p:nvPicPr>
        <p:blipFill>
          <a:blip r:embed="rId2"/>
          <a:stretch>
            <a:fillRect/>
          </a:stretch>
        </p:blipFill>
        <p:spPr>
          <a:xfrm>
            <a:off x="3254188" y="0"/>
            <a:ext cx="5934635" cy="2383999"/>
          </a:xfrm>
          <a:prstGeom prst="rect">
            <a:avLst/>
          </a:prstGeom>
        </p:spPr>
      </p:pic>
      <p:pic>
        <p:nvPicPr>
          <p:cNvPr id="9" name="Picture 8">
            <a:extLst>
              <a:ext uri="{FF2B5EF4-FFF2-40B4-BE49-F238E27FC236}">
                <a16:creationId xmlns:a16="http://schemas.microsoft.com/office/drawing/2014/main" id="{65F4F6D8-2421-534A-9D66-59A5FBD430BF}"/>
              </a:ext>
            </a:extLst>
          </p:cNvPr>
          <p:cNvPicPr>
            <a:picLocks noChangeAspect="1"/>
          </p:cNvPicPr>
          <p:nvPr/>
        </p:nvPicPr>
        <p:blipFill>
          <a:blip r:embed="rId3"/>
          <a:stretch>
            <a:fillRect/>
          </a:stretch>
        </p:blipFill>
        <p:spPr>
          <a:xfrm>
            <a:off x="1646881" y="2527433"/>
            <a:ext cx="8898238" cy="2383999"/>
          </a:xfrm>
          <a:prstGeom prst="rect">
            <a:avLst/>
          </a:prstGeom>
        </p:spPr>
      </p:pic>
      <p:pic>
        <p:nvPicPr>
          <p:cNvPr id="12" name="Picture 11">
            <a:extLst>
              <a:ext uri="{FF2B5EF4-FFF2-40B4-BE49-F238E27FC236}">
                <a16:creationId xmlns:a16="http://schemas.microsoft.com/office/drawing/2014/main" id="{F6B22138-7EDB-214A-B130-A1AEA6DFEE70}"/>
              </a:ext>
            </a:extLst>
          </p:cNvPr>
          <p:cNvPicPr>
            <a:picLocks noChangeAspect="1"/>
          </p:cNvPicPr>
          <p:nvPr/>
        </p:nvPicPr>
        <p:blipFill>
          <a:blip r:embed="rId4"/>
          <a:stretch>
            <a:fillRect/>
          </a:stretch>
        </p:blipFill>
        <p:spPr>
          <a:xfrm>
            <a:off x="1831849" y="4920141"/>
            <a:ext cx="5090417" cy="1535205"/>
          </a:xfrm>
          <a:prstGeom prst="rect">
            <a:avLst/>
          </a:prstGeom>
        </p:spPr>
      </p:pic>
      <p:pic>
        <p:nvPicPr>
          <p:cNvPr id="13" name="Picture 12">
            <a:extLst>
              <a:ext uri="{FF2B5EF4-FFF2-40B4-BE49-F238E27FC236}">
                <a16:creationId xmlns:a16="http://schemas.microsoft.com/office/drawing/2014/main" id="{6EBF28B0-44D0-204A-AFC8-D806146B716A}"/>
              </a:ext>
            </a:extLst>
          </p:cNvPr>
          <p:cNvPicPr>
            <a:picLocks noChangeAspect="1"/>
          </p:cNvPicPr>
          <p:nvPr/>
        </p:nvPicPr>
        <p:blipFill>
          <a:blip r:embed="rId5"/>
          <a:stretch>
            <a:fillRect/>
          </a:stretch>
        </p:blipFill>
        <p:spPr>
          <a:xfrm>
            <a:off x="8113198" y="4697796"/>
            <a:ext cx="3838010" cy="1535204"/>
          </a:xfrm>
          <a:prstGeom prst="rect">
            <a:avLst/>
          </a:prstGeom>
        </p:spPr>
      </p:pic>
    </p:spTree>
    <p:extLst>
      <p:ext uri="{BB962C8B-B14F-4D97-AF65-F5344CB8AC3E}">
        <p14:creationId xmlns:p14="http://schemas.microsoft.com/office/powerpoint/2010/main" val="71330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8467-A819-5645-8F0D-C1BBED65B1BA}"/>
              </a:ext>
            </a:extLst>
          </p:cNvPr>
          <p:cNvSpPr>
            <a:spLocks noGrp="1"/>
          </p:cNvSpPr>
          <p:nvPr>
            <p:ph type="title"/>
          </p:nvPr>
        </p:nvSpPr>
        <p:spPr/>
        <p:txBody>
          <a:bodyPr/>
          <a:lstStyle/>
          <a:p>
            <a:r>
              <a:rPr lang="en-US" dirty="0"/>
              <a:t>Soft Clustering</a:t>
            </a:r>
          </a:p>
        </p:txBody>
      </p:sp>
      <p:sp>
        <p:nvSpPr>
          <p:cNvPr id="3" name="Content Placeholder 2">
            <a:extLst>
              <a:ext uri="{FF2B5EF4-FFF2-40B4-BE49-F238E27FC236}">
                <a16:creationId xmlns:a16="http://schemas.microsoft.com/office/drawing/2014/main" id="{4C881054-89BE-D34D-9764-3D2C8075F496}"/>
              </a:ext>
            </a:extLst>
          </p:cNvPr>
          <p:cNvSpPr>
            <a:spLocks noGrp="1"/>
          </p:cNvSpPr>
          <p:nvPr>
            <p:ph idx="1"/>
          </p:nvPr>
        </p:nvSpPr>
        <p:spPr/>
        <p:txBody>
          <a:bodyPr/>
          <a:lstStyle/>
          <a:p>
            <a:r>
              <a:rPr lang="en-US" dirty="0"/>
              <a:t>Instead of assigning each instance to a single cluster, which is called hard clustering, it can be useful to just give each instance a score per cluster: this is called soft clustering.</a:t>
            </a:r>
          </a:p>
          <a:p>
            <a:endParaRPr lang="en-US" dirty="0"/>
          </a:p>
        </p:txBody>
      </p:sp>
      <p:sp>
        <p:nvSpPr>
          <p:cNvPr id="4" name="Date Placeholder 3">
            <a:extLst>
              <a:ext uri="{FF2B5EF4-FFF2-40B4-BE49-F238E27FC236}">
                <a16:creationId xmlns:a16="http://schemas.microsoft.com/office/drawing/2014/main" id="{2C0262C3-0D63-7B4D-A68B-17DCC9151C26}"/>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BE543FBE-DFE2-764C-ACC7-B0C626C0AE39}"/>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C00BD345-A4B1-0B4F-AA99-85E427DFB252}"/>
              </a:ext>
            </a:extLst>
          </p:cNvPr>
          <p:cNvSpPr>
            <a:spLocks noGrp="1"/>
          </p:cNvSpPr>
          <p:nvPr>
            <p:ph type="sldNum" sz="quarter" idx="12"/>
          </p:nvPr>
        </p:nvSpPr>
        <p:spPr/>
        <p:txBody>
          <a:bodyPr/>
          <a:lstStyle/>
          <a:p>
            <a:fld id="{D8C2E80E-A818-EA4B-839C-9030708D7285}" type="slidenum">
              <a:rPr lang="en-US" smtClean="0"/>
              <a:t>23</a:t>
            </a:fld>
            <a:endParaRPr lang="en-US" dirty="0"/>
          </a:p>
        </p:txBody>
      </p:sp>
    </p:spTree>
    <p:extLst>
      <p:ext uri="{BB962C8B-B14F-4D97-AF65-F5344CB8AC3E}">
        <p14:creationId xmlns:p14="http://schemas.microsoft.com/office/powerpoint/2010/main" val="36309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77D4-A276-3A46-98F0-130F850FB1B7}"/>
              </a:ext>
            </a:extLst>
          </p:cNvPr>
          <p:cNvSpPr>
            <a:spLocks noGrp="1"/>
          </p:cNvSpPr>
          <p:nvPr>
            <p:ph type="title"/>
          </p:nvPr>
        </p:nvSpPr>
        <p:spPr/>
        <p:txBody>
          <a:bodyPr/>
          <a:lstStyle/>
          <a:p>
            <a:r>
              <a:rPr lang="en-US" dirty="0"/>
              <a:t>How Clustering works?</a:t>
            </a:r>
          </a:p>
        </p:txBody>
      </p:sp>
      <p:sp>
        <p:nvSpPr>
          <p:cNvPr id="3" name="Content Placeholder 2">
            <a:extLst>
              <a:ext uri="{FF2B5EF4-FFF2-40B4-BE49-F238E27FC236}">
                <a16:creationId xmlns:a16="http://schemas.microsoft.com/office/drawing/2014/main" id="{D90FBA27-7C8C-A442-A2ED-11015290B2AD}"/>
              </a:ext>
            </a:extLst>
          </p:cNvPr>
          <p:cNvSpPr>
            <a:spLocks noGrp="1"/>
          </p:cNvSpPr>
          <p:nvPr>
            <p:ph idx="1"/>
          </p:nvPr>
        </p:nvSpPr>
        <p:spPr>
          <a:xfrm>
            <a:off x="314325" y="1555928"/>
            <a:ext cx="5502275" cy="5002033"/>
          </a:xfrm>
        </p:spPr>
        <p:txBody>
          <a:bodyPr>
            <a:normAutofit/>
          </a:bodyPr>
          <a:lstStyle/>
          <a:p>
            <a:r>
              <a:rPr lang="en-US" dirty="0"/>
              <a:t>start by placing the centroids randomly (e.g., by picking k instances at random and using their locations as centroids). Then label the instances, update the centroids, label the instances, update the centroids, and so on until the centroids stop moving. The algorithm is guaranteed to converge in a finite number of steps (usually quite small), it will not oscillate forever2. You can see the algorithm in action in Figure 9-4</a:t>
            </a:r>
          </a:p>
          <a:p>
            <a:endParaRPr lang="en-US" dirty="0"/>
          </a:p>
        </p:txBody>
      </p:sp>
      <p:sp>
        <p:nvSpPr>
          <p:cNvPr id="4" name="Date Placeholder 3">
            <a:extLst>
              <a:ext uri="{FF2B5EF4-FFF2-40B4-BE49-F238E27FC236}">
                <a16:creationId xmlns:a16="http://schemas.microsoft.com/office/drawing/2014/main" id="{BD30B573-BBE0-CC4A-A3F3-1AD3356045F9}"/>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8BFF907C-8477-4A46-A87F-50F0A58B6946}"/>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C9CFBBF7-2044-174B-88C6-689A04206DD4}"/>
              </a:ext>
            </a:extLst>
          </p:cNvPr>
          <p:cNvSpPr>
            <a:spLocks noGrp="1"/>
          </p:cNvSpPr>
          <p:nvPr>
            <p:ph type="sldNum" sz="quarter" idx="12"/>
          </p:nvPr>
        </p:nvSpPr>
        <p:spPr/>
        <p:txBody>
          <a:bodyPr/>
          <a:lstStyle/>
          <a:p>
            <a:fld id="{D8C2E80E-A818-EA4B-839C-9030708D7285}" type="slidenum">
              <a:rPr lang="en-US" smtClean="0"/>
              <a:t>24</a:t>
            </a:fld>
            <a:endParaRPr lang="en-US" dirty="0"/>
          </a:p>
        </p:txBody>
      </p:sp>
      <p:pic>
        <p:nvPicPr>
          <p:cNvPr id="7" name="Picture 6">
            <a:extLst>
              <a:ext uri="{FF2B5EF4-FFF2-40B4-BE49-F238E27FC236}">
                <a16:creationId xmlns:a16="http://schemas.microsoft.com/office/drawing/2014/main" id="{F12E4F1B-4DFA-A040-84D0-C14FFD7B19D9}"/>
              </a:ext>
            </a:extLst>
          </p:cNvPr>
          <p:cNvPicPr>
            <a:picLocks noChangeAspect="1"/>
          </p:cNvPicPr>
          <p:nvPr/>
        </p:nvPicPr>
        <p:blipFill>
          <a:blip r:embed="rId2"/>
          <a:stretch>
            <a:fillRect/>
          </a:stretch>
        </p:blipFill>
        <p:spPr>
          <a:xfrm>
            <a:off x="5764989" y="1816101"/>
            <a:ext cx="6373663" cy="4091870"/>
          </a:xfrm>
          <a:prstGeom prst="rect">
            <a:avLst/>
          </a:prstGeom>
        </p:spPr>
      </p:pic>
    </p:spTree>
    <p:extLst>
      <p:ext uri="{BB962C8B-B14F-4D97-AF65-F5344CB8AC3E}">
        <p14:creationId xmlns:p14="http://schemas.microsoft.com/office/powerpoint/2010/main" val="411186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A2EA-4084-1641-8E56-BCAED3EC451A}"/>
              </a:ext>
            </a:extLst>
          </p:cNvPr>
          <p:cNvSpPr>
            <a:spLocks noGrp="1"/>
          </p:cNvSpPr>
          <p:nvPr>
            <p:ph type="title"/>
          </p:nvPr>
        </p:nvSpPr>
        <p:spPr/>
        <p:txBody>
          <a:bodyPr/>
          <a:lstStyle/>
          <a:p>
            <a:r>
              <a:rPr lang="en-US" dirty="0"/>
              <a:t>Not the right solution</a:t>
            </a:r>
          </a:p>
        </p:txBody>
      </p:sp>
      <p:sp>
        <p:nvSpPr>
          <p:cNvPr id="3" name="Content Placeholder 2">
            <a:extLst>
              <a:ext uri="{FF2B5EF4-FFF2-40B4-BE49-F238E27FC236}">
                <a16:creationId xmlns:a16="http://schemas.microsoft.com/office/drawing/2014/main" id="{472F10B9-294E-D94B-85FC-473C1A490B62}"/>
              </a:ext>
            </a:extLst>
          </p:cNvPr>
          <p:cNvSpPr>
            <a:spLocks noGrp="1"/>
          </p:cNvSpPr>
          <p:nvPr>
            <p:ph idx="1"/>
          </p:nvPr>
        </p:nvSpPr>
        <p:spPr>
          <a:xfrm>
            <a:off x="314325" y="1300734"/>
            <a:ext cx="11636883" cy="4429125"/>
          </a:xfrm>
        </p:spPr>
        <p:txBody>
          <a:bodyPr>
            <a:normAutofit/>
          </a:bodyPr>
          <a:lstStyle/>
          <a:p>
            <a:r>
              <a:rPr lang="en-US" dirty="0"/>
              <a:t>Unfortunately, although the algorithm is guaranteed to converge, it may not converge to the right solution (i.e., it may converge to a local optimum): this depends on the centroid initialization. For example, Figure 9-5 shows two sub-optimal solutions that the algorithm can converge to if you are not lucky with the random initialization step</a:t>
            </a:r>
          </a:p>
          <a:p>
            <a:endParaRPr lang="en-US" dirty="0"/>
          </a:p>
          <a:p>
            <a:endParaRPr lang="en-US" dirty="0"/>
          </a:p>
          <a:p>
            <a:endParaRPr lang="en-US" dirty="0"/>
          </a:p>
          <a:p>
            <a:endParaRPr lang="en-US" dirty="0"/>
          </a:p>
          <a:p>
            <a:pPr marL="0" indent="0">
              <a:buNone/>
            </a:pPr>
            <a:endParaRPr lang="en-US" dirty="0"/>
          </a:p>
          <a:p>
            <a:r>
              <a:rPr lang="en-US" dirty="0"/>
              <a:t>So we need Centroid Initialization Methods</a:t>
            </a:r>
          </a:p>
          <a:p>
            <a:endParaRPr lang="en-US" dirty="0"/>
          </a:p>
        </p:txBody>
      </p:sp>
      <p:sp>
        <p:nvSpPr>
          <p:cNvPr id="4" name="Date Placeholder 3">
            <a:extLst>
              <a:ext uri="{FF2B5EF4-FFF2-40B4-BE49-F238E27FC236}">
                <a16:creationId xmlns:a16="http://schemas.microsoft.com/office/drawing/2014/main" id="{CC363F37-ADB0-9042-9149-096FD9C87634}"/>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5164F39C-D6A4-EE41-B46E-0BFFBA935A9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12282C0B-4C7C-854F-AE40-D0B3742843FD}"/>
              </a:ext>
            </a:extLst>
          </p:cNvPr>
          <p:cNvSpPr>
            <a:spLocks noGrp="1"/>
          </p:cNvSpPr>
          <p:nvPr>
            <p:ph type="sldNum" sz="quarter" idx="12"/>
          </p:nvPr>
        </p:nvSpPr>
        <p:spPr/>
        <p:txBody>
          <a:bodyPr/>
          <a:lstStyle/>
          <a:p>
            <a:fld id="{D8C2E80E-A818-EA4B-839C-9030708D7285}" type="slidenum">
              <a:rPr lang="en-US" smtClean="0"/>
              <a:t>25</a:t>
            </a:fld>
            <a:endParaRPr lang="en-US" dirty="0"/>
          </a:p>
        </p:txBody>
      </p:sp>
      <p:pic>
        <p:nvPicPr>
          <p:cNvPr id="7" name="Picture 6">
            <a:extLst>
              <a:ext uri="{FF2B5EF4-FFF2-40B4-BE49-F238E27FC236}">
                <a16:creationId xmlns:a16="http://schemas.microsoft.com/office/drawing/2014/main" id="{1DEF0567-8037-0545-80AF-956BC3B287E3}"/>
              </a:ext>
            </a:extLst>
          </p:cNvPr>
          <p:cNvPicPr>
            <a:picLocks noChangeAspect="1"/>
          </p:cNvPicPr>
          <p:nvPr/>
        </p:nvPicPr>
        <p:blipFill>
          <a:blip r:embed="rId2"/>
          <a:stretch>
            <a:fillRect/>
          </a:stretch>
        </p:blipFill>
        <p:spPr>
          <a:xfrm>
            <a:off x="2946400" y="2493517"/>
            <a:ext cx="7429500" cy="2171700"/>
          </a:xfrm>
          <a:prstGeom prst="rect">
            <a:avLst/>
          </a:prstGeom>
        </p:spPr>
      </p:pic>
    </p:spTree>
    <p:extLst>
      <p:ext uri="{BB962C8B-B14F-4D97-AF65-F5344CB8AC3E}">
        <p14:creationId xmlns:p14="http://schemas.microsoft.com/office/powerpoint/2010/main" val="158057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5566-3CFB-A84E-9DDA-B51BDA9C3FA6}"/>
              </a:ext>
            </a:extLst>
          </p:cNvPr>
          <p:cNvSpPr>
            <a:spLocks noGrp="1"/>
          </p:cNvSpPr>
          <p:nvPr>
            <p:ph type="title"/>
          </p:nvPr>
        </p:nvSpPr>
        <p:spPr/>
        <p:txBody>
          <a:bodyPr/>
          <a:lstStyle/>
          <a:p>
            <a:r>
              <a:rPr lang="en-US" dirty="0"/>
              <a:t>Centroid Initialization Methods</a:t>
            </a:r>
          </a:p>
        </p:txBody>
      </p:sp>
      <p:pic>
        <p:nvPicPr>
          <p:cNvPr id="7" name="Content Placeholder 6">
            <a:extLst>
              <a:ext uri="{FF2B5EF4-FFF2-40B4-BE49-F238E27FC236}">
                <a16:creationId xmlns:a16="http://schemas.microsoft.com/office/drawing/2014/main" id="{D134FC99-B5CA-2346-AB63-378B0952B933}"/>
              </a:ext>
            </a:extLst>
          </p:cNvPr>
          <p:cNvPicPr>
            <a:picLocks noGrp="1" noChangeAspect="1"/>
          </p:cNvPicPr>
          <p:nvPr>
            <p:ph idx="1"/>
          </p:nvPr>
        </p:nvPicPr>
        <p:blipFill>
          <a:blip r:embed="rId2"/>
          <a:stretch>
            <a:fillRect/>
          </a:stretch>
        </p:blipFill>
        <p:spPr>
          <a:xfrm>
            <a:off x="572008" y="1338317"/>
            <a:ext cx="8822944" cy="1671240"/>
          </a:xfrm>
          <a:prstGeom prst="rect">
            <a:avLst/>
          </a:prstGeom>
        </p:spPr>
      </p:pic>
      <p:sp>
        <p:nvSpPr>
          <p:cNvPr id="4" name="Date Placeholder 3">
            <a:extLst>
              <a:ext uri="{FF2B5EF4-FFF2-40B4-BE49-F238E27FC236}">
                <a16:creationId xmlns:a16="http://schemas.microsoft.com/office/drawing/2014/main" id="{3D9C13D2-2D6E-984C-ABDF-10E5386712BF}"/>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2DCFDE2F-9A16-0B48-8166-EC609921E8B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34710963-498B-9246-896A-648111B5CB46}"/>
              </a:ext>
            </a:extLst>
          </p:cNvPr>
          <p:cNvSpPr>
            <a:spLocks noGrp="1"/>
          </p:cNvSpPr>
          <p:nvPr>
            <p:ph type="sldNum" sz="quarter" idx="12"/>
          </p:nvPr>
        </p:nvSpPr>
        <p:spPr/>
        <p:txBody>
          <a:bodyPr/>
          <a:lstStyle/>
          <a:p>
            <a:fld id="{D8C2E80E-A818-EA4B-839C-9030708D7285}" type="slidenum">
              <a:rPr lang="en-US" smtClean="0"/>
              <a:t>26</a:t>
            </a:fld>
            <a:endParaRPr lang="en-US" dirty="0"/>
          </a:p>
        </p:txBody>
      </p:sp>
      <p:pic>
        <p:nvPicPr>
          <p:cNvPr id="8" name="Picture 7">
            <a:extLst>
              <a:ext uri="{FF2B5EF4-FFF2-40B4-BE49-F238E27FC236}">
                <a16:creationId xmlns:a16="http://schemas.microsoft.com/office/drawing/2014/main" id="{53C1CA54-BF31-C54B-83A4-E507B1BCBB2B}"/>
              </a:ext>
            </a:extLst>
          </p:cNvPr>
          <p:cNvPicPr>
            <a:picLocks noChangeAspect="1"/>
          </p:cNvPicPr>
          <p:nvPr/>
        </p:nvPicPr>
        <p:blipFill>
          <a:blip r:embed="rId3"/>
          <a:stretch>
            <a:fillRect/>
          </a:stretch>
        </p:blipFill>
        <p:spPr>
          <a:xfrm>
            <a:off x="572008" y="3159023"/>
            <a:ext cx="9157208" cy="1255937"/>
          </a:xfrm>
          <a:prstGeom prst="rect">
            <a:avLst/>
          </a:prstGeom>
        </p:spPr>
      </p:pic>
      <p:sp>
        <p:nvSpPr>
          <p:cNvPr id="9" name="Rectangle 8">
            <a:extLst>
              <a:ext uri="{FF2B5EF4-FFF2-40B4-BE49-F238E27FC236}">
                <a16:creationId xmlns:a16="http://schemas.microsoft.com/office/drawing/2014/main" id="{F9457692-A249-E740-A03C-6D3264FE3E54}"/>
              </a:ext>
            </a:extLst>
          </p:cNvPr>
          <p:cNvSpPr/>
          <p:nvPr/>
        </p:nvSpPr>
        <p:spPr>
          <a:xfrm>
            <a:off x="482600" y="4545710"/>
            <a:ext cx="10755376" cy="646331"/>
          </a:xfrm>
          <a:prstGeom prst="rect">
            <a:avLst/>
          </a:prstGeom>
        </p:spPr>
        <p:txBody>
          <a:bodyPr wrap="square">
            <a:spAutoFit/>
          </a:bodyPr>
          <a:lstStyle/>
          <a:p>
            <a:r>
              <a:rPr lang="en-US" dirty="0">
                <a:solidFill>
                  <a:schemeClr val="accent1"/>
                </a:solidFill>
                <a:latin typeface="Times" pitchFamily="2" charset="0"/>
              </a:rPr>
              <a:t>But how exactly does it know which solution is the best? Well of course it uses a performance metric! It is called the model’s inertia: this is the mean squared distance between each instance and its closest centroid.</a:t>
            </a:r>
            <a:endParaRPr lang="en-US" dirty="0">
              <a:solidFill>
                <a:schemeClr val="accent1"/>
              </a:solidFill>
              <a:effectLst/>
              <a:latin typeface="Times" pitchFamily="2" charset="0"/>
            </a:endParaRPr>
          </a:p>
        </p:txBody>
      </p:sp>
      <p:sp>
        <p:nvSpPr>
          <p:cNvPr id="10" name="Rectangle 9">
            <a:extLst>
              <a:ext uri="{FF2B5EF4-FFF2-40B4-BE49-F238E27FC236}">
                <a16:creationId xmlns:a16="http://schemas.microsoft.com/office/drawing/2014/main" id="{B40C27ED-5A63-654B-B79F-05F2CE5CE9B8}"/>
              </a:ext>
            </a:extLst>
          </p:cNvPr>
          <p:cNvSpPr/>
          <p:nvPr/>
        </p:nvSpPr>
        <p:spPr>
          <a:xfrm>
            <a:off x="482600" y="5322791"/>
            <a:ext cx="11129454" cy="923330"/>
          </a:xfrm>
          <a:prstGeom prst="rect">
            <a:avLst/>
          </a:prstGeom>
        </p:spPr>
        <p:txBody>
          <a:bodyPr wrap="square">
            <a:spAutoFit/>
          </a:bodyPr>
          <a:lstStyle/>
          <a:p>
            <a:r>
              <a:rPr lang="en-US" dirty="0">
                <a:latin typeface="Times" pitchFamily="2" charset="0"/>
              </a:rPr>
              <a:t>It is roughly equal to 223.3 for the model on the left of </a:t>
            </a:r>
            <a:r>
              <a:rPr lang="en-US" dirty="0">
                <a:solidFill>
                  <a:srgbClr val="9A0000"/>
                </a:solidFill>
                <a:latin typeface="Times" pitchFamily="2" charset="0"/>
              </a:rPr>
              <a:t>Figure 9-5</a:t>
            </a:r>
            <a:r>
              <a:rPr lang="en-US" dirty="0">
                <a:latin typeface="Times" pitchFamily="2" charset="0"/>
              </a:rPr>
              <a:t>, 237.5 for the model on the right of </a:t>
            </a:r>
            <a:r>
              <a:rPr lang="en-US" dirty="0">
                <a:solidFill>
                  <a:srgbClr val="9A0000"/>
                </a:solidFill>
                <a:latin typeface="Times" pitchFamily="2" charset="0"/>
              </a:rPr>
              <a:t>Figure 9-5</a:t>
            </a:r>
            <a:r>
              <a:rPr lang="en-US" dirty="0">
                <a:latin typeface="Times" pitchFamily="2" charset="0"/>
              </a:rPr>
              <a:t>, and</a:t>
            </a:r>
          </a:p>
          <a:p>
            <a:r>
              <a:rPr lang="en-US" dirty="0">
                <a:latin typeface="Times" pitchFamily="2" charset="0"/>
              </a:rPr>
              <a:t>211.6 for the model in </a:t>
            </a:r>
            <a:r>
              <a:rPr lang="en-US" dirty="0">
                <a:solidFill>
                  <a:srgbClr val="9A0000"/>
                </a:solidFill>
                <a:latin typeface="Times" pitchFamily="2" charset="0"/>
              </a:rPr>
              <a:t>Figure 9-3</a:t>
            </a:r>
            <a:r>
              <a:rPr lang="en-US" dirty="0">
                <a:latin typeface="Times" pitchFamily="2" charset="0"/>
              </a:rPr>
              <a:t>. The </a:t>
            </a:r>
            <a:r>
              <a:rPr lang="en-US" dirty="0" err="1">
                <a:latin typeface="Courier" pitchFamily="2" charset="0"/>
              </a:rPr>
              <a:t>Kmeans</a:t>
            </a:r>
            <a:r>
              <a:rPr lang="en-US" dirty="0">
                <a:latin typeface="Courier" pitchFamily="2" charset="0"/>
              </a:rPr>
              <a:t> </a:t>
            </a:r>
            <a:r>
              <a:rPr lang="en-US" dirty="0">
                <a:latin typeface="Times" pitchFamily="2" charset="0"/>
              </a:rPr>
              <a:t>class runs the algorithm </a:t>
            </a:r>
            <a:r>
              <a:rPr lang="en-US" dirty="0" err="1">
                <a:latin typeface="Courier" pitchFamily="2" charset="0"/>
              </a:rPr>
              <a:t>n_init</a:t>
            </a:r>
            <a:r>
              <a:rPr lang="en-US" dirty="0">
                <a:latin typeface="Courier" pitchFamily="2" charset="0"/>
              </a:rPr>
              <a:t> </a:t>
            </a:r>
            <a:r>
              <a:rPr lang="en-US" dirty="0">
                <a:latin typeface="Times" pitchFamily="2" charset="0"/>
              </a:rPr>
              <a:t>times and keeps the model with the lowest inertia: in this example, the model in </a:t>
            </a:r>
            <a:r>
              <a:rPr lang="en-US" dirty="0">
                <a:solidFill>
                  <a:srgbClr val="9A0000"/>
                </a:solidFill>
                <a:latin typeface="Times" pitchFamily="2" charset="0"/>
              </a:rPr>
              <a:t>Figure 9-3 </a:t>
            </a:r>
            <a:r>
              <a:rPr lang="en-US" dirty="0">
                <a:latin typeface="Times" pitchFamily="2" charset="0"/>
              </a:rPr>
              <a:t>will be selected</a:t>
            </a:r>
            <a:endParaRPr lang="en-US" dirty="0">
              <a:effectLst/>
              <a:latin typeface="Times" pitchFamily="2" charset="0"/>
            </a:endParaRPr>
          </a:p>
        </p:txBody>
      </p:sp>
    </p:spTree>
    <p:extLst>
      <p:ext uri="{BB962C8B-B14F-4D97-AF65-F5344CB8AC3E}">
        <p14:creationId xmlns:p14="http://schemas.microsoft.com/office/powerpoint/2010/main" val="2228867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29F5-F79B-954C-851C-28CD0C31A8E7}"/>
              </a:ext>
            </a:extLst>
          </p:cNvPr>
          <p:cNvSpPr>
            <a:spLocks noGrp="1"/>
          </p:cNvSpPr>
          <p:nvPr>
            <p:ph type="title"/>
          </p:nvPr>
        </p:nvSpPr>
        <p:spPr/>
        <p:txBody>
          <a:bodyPr>
            <a:normAutofit/>
          </a:bodyPr>
          <a:lstStyle/>
          <a:p>
            <a:r>
              <a:rPr lang="en-US" dirty="0"/>
              <a:t>Finding the Optimal Number of Clusters</a:t>
            </a:r>
          </a:p>
        </p:txBody>
      </p:sp>
      <p:sp>
        <p:nvSpPr>
          <p:cNvPr id="4" name="Date Placeholder 3">
            <a:extLst>
              <a:ext uri="{FF2B5EF4-FFF2-40B4-BE49-F238E27FC236}">
                <a16:creationId xmlns:a16="http://schemas.microsoft.com/office/drawing/2014/main" id="{A35F8175-8B26-5F4A-83E5-E67D14B54401}"/>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11917F34-B105-0B4A-8245-73FB761181B8}"/>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A29FEF15-929D-1842-81D6-703CF89CFE6C}"/>
              </a:ext>
            </a:extLst>
          </p:cNvPr>
          <p:cNvSpPr>
            <a:spLocks noGrp="1"/>
          </p:cNvSpPr>
          <p:nvPr>
            <p:ph type="sldNum" sz="quarter" idx="12"/>
          </p:nvPr>
        </p:nvSpPr>
        <p:spPr/>
        <p:txBody>
          <a:bodyPr/>
          <a:lstStyle/>
          <a:p>
            <a:fld id="{D8C2E80E-A818-EA4B-839C-9030708D7285}" type="slidenum">
              <a:rPr lang="en-US" smtClean="0"/>
              <a:t>27</a:t>
            </a:fld>
            <a:endParaRPr lang="en-US" dirty="0"/>
          </a:p>
        </p:txBody>
      </p:sp>
      <p:pic>
        <p:nvPicPr>
          <p:cNvPr id="7" name="Picture 6">
            <a:extLst>
              <a:ext uri="{FF2B5EF4-FFF2-40B4-BE49-F238E27FC236}">
                <a16:creationId xmlns:a16="http://schemas.microsoft.com/office/drawing/2014/main" id="{63AA5E91-F7CA-EF4C-9DEE-172989F4E137}"/>
              </a:ext>
            </a:extLst>
          </p:cNvPr>
          <p:cNvPicPr>
            <a:picLocks noChangeAspect="1"/>
          </p:cNvPicPr>
          <p:nvPr/>
        </p:nvPicPr>
        <p:blipFill>
          <a:blip r:embed="rId2"/>
          <a:stretch>
            <a:fillRect/>
          </a:stretch>
        </p:blipFill>
        <p:spPr>
          <a:xfrm>
            <a:off x="685165" y="1571625"/>
            <a:ext cx="9754948" cy="4422022"/>
          </a:xfrm>
          <a:prstGeom prst="rect">
            <a:avLst/>
          </a:prstGeom>
        </p:spPr>
      </p:pic>
    </p:spTree>
    <p:extLst>
      <p:ext uri="{BB962C8B-B14F-4D97-AF65-F5344CB8AC3E}">
        <p14:creationId xmlns:p14="http://schemas.microsoft.com/office/powerpoint/2010/main" val="3576022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53E6-3BE5-3A43-A1AC-A883185E7BB2}"/>
              </a:ext>
            </a:extLst>
          </p:cNvPr>
          <p:cNvSpPr>
            <a:spLocks noGrp="1"/>
          </p:cNvSpPr>
          <p:nvPr>
            <p:ph type="title"/>
          </p:nvPr>
        </p:nvSpPr>
        <p:spPr/>
        <p:txBody>
          <a:bodyPr/>
          <a:lstStyle/>
          <a:p>
            <a:r>
              <a:rPr lang="en-US" dirty="0"/>
              <a:t>How to choose the number of clusters</a:t>
            </a:r>
          </a:p>
        </p:txBody>
      </p:sp>
      <p:sp>
        <p:nvSpPr>
          <p:cNvPr id="3" name="Content Placeholder 2">
            <a:extLst>
              <a:ext uri="{FF2B5EF4-FFF2-40B4-BE49-F238E27FC236}">
                <a16:creationId xmlns:a16="http://schemas.microsoft.com/office/drawing/2014/main" id="{F295F2AA-383C-4E4C-84BB-737F38246BDB}"/>
              </a:ext>
            </a:extLst>
          </p:cNvPr>
          <p:cNvSpPr>
            <a:spLocks noGrp="1"/>
          </p:cNvSpPr>
          <p:nvPr>
            <p:ph idx="1"/>
          </p:nvPr>
        </p:nvSpPr>
        <p:spPr/>
        <p:txBody>
          <a:bodyPr>
            <a:normAutofit/>
          </a:bodyPr>
          <a:lstStyle/>
          <a:p>
            <a:r>
              <a:rPr lang="en-US" dirty="0"/>
              <a:t>You might be thinking that we could just pick the model with the lowest inertia, right? </a:t>
            </a:r>
          </a:p>
          <a:p>
            <a:r>
              <a:rPr lang="en-US" dirty="0"/>
              <a:t>Unfortunately, it is not that simple. The more clusters there are, the closer each instance will be to its closest centroid, and therefore the lower the inertia will be.</a:t>
            </a:r>
          </a:p>
          <a:p>
            <a:r>
              <a:rPr lang="en-US" dirty="0"/>
              <a:t>use the silhouette score, which is the mean silhouette coefficient over all the instances. An instance’s silhouette coefficient is equal to (b – a) / max(a, b) where a is the mean distance to the other instances in the same cluster (it is the mean intra-cluster distance), and b is the mean nearest-cluster distance, that is the mean distance to the instances of the next closest cluster (defined as the one that minimizes b, excluding the instance’s own cluster). The silhouette coefficient can vary between -1 and +1: a coefficient close to +1 means that the instance is well inside its own cluster and far from other clusters, while a coefficient close to 0 means that it is close to a cluster boundary, and finally a coefficient close to -1 means that the instance may have been assigned to the wrong cluster. To compute the silhouette score, you can use </a:t>
            </a:r>
            <a:r>
              <a:rPr lang="en-US" dirty="0" err="1"/>
              <a:t>Scikit-Learn’s</a:t>
            </a:r>
            <a:r>
              <a:rPr lang="en-US" dirty="0"/>
              <a:t> </a:t>
            </a:r>
            <a:r>
              <a:rPr lang="en-US" dirty="0" err="1"/>
              <a:t>silhouette_score</a:t>
            </a:r>
            <a:r>
              <a:rPr lang="en-US" dirty="0"/>
              <a:t>() function, giving it all the instances in the dataset, and the labels they were assigned:</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F0534749-64A7-8941-8F38-1A9B7AAE9F5F}"/>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C0DCCBC1-5D26-B24A-9965-FA90622AEED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97BE4972-BF97-9242-B29E-2762B9143F5A}"/>
              </a:ext>
            </a:extLst>
          </p:cNvPr>
          <p:cNvSpPr>
            <a:spLocks noGrp="1"/>
          </p:cNvSpPr>
          <p:nvPr>
            <p:ph type="sldNum" sz="quarter" idx="12"/>
          </p:nvPr>
        </p:nvSpPr>
        <p:spPr/>
        <p:txBody>
          <a:bodyPr/>
          <a:lstStyle/>
          <a:p>
            <a:fld id="{D8C2E80E-A818-EA4B-839C-9030708D7285}" type="slidenum">
              <a:rPr lang="en-US" smtClean="0"/>
              <a:t>28</a:t>
            </a:fld>
            <a:endParaRPr lang="en-US" dirty="0"/>
          </a:p>
        </p:txBody>
      </p:sp>
    </p:spTree>
    <p:extLst>
      <p:ext uri="{BB962C8B-B14F-4D97-AF65-F5344CB8AC3E}">
        <p14:creationId xmlns:p14="http://schemas.microsoft.com/office/powerpoint/2010/main" val="1560835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840D-DB58-0C4D-B938-1B6555B1BEEB}"/>
              </a:ext>
            </a:extLst>
          </p:cNvPr>
          <p:cNvSpPr>
            <a:spLocks noGrp="1"/>
          </p:cNvSpPr>
          <p:nvPr>
            <p:ph type="title"/>
          </p:nvPr>
        </p:nvSpPr>
        <p:spPr/>
        <p:txBody>
          <a:bodyPr/>
          <a:lstStyle/>
          <a:p>
            <a:r>
              <a:rPr lang="en-US" dirty="0"/>
              <a:t>Using Silhouette score </a:t>
            </a:r>
          </a:p>
        </p:txBody>
      </p:sp>
      <p:pic>
        <p:nvPicPr>
          <p:cNvPr id="7" name="Content Placeholder 6">
            <a:extLst>
              <a:ext uri="{FF2B5EF4-FFF2-40B4-BE49-F238E27FC236}">
                <a16:creationId xmlns:a16="http://schemas.microsoft.com/office/drawing/2014/main" id="{02A0B519-D1F8-5545-8253-5AF727D886DC}"/>
              </a:ext>
            </a:extLst>
          </p:cNvPr>
          <p:cNvPicPr>
            <a:picLocks noGrp="1" noChangeAspect="1"/>
          </p:cNvPicPr>
          <p:nvPr>
            <p:ph idx="1"/>
          </p:nvPr>
        </p:nvPicPr>
        <p:blipFill>
          <a:blip r:embed="rId2"/>
          <a:stretch>
            <a:fillRect/>
          </a:stretch>
        </p:blipFill>
        <p:spPr>
          <a:xfrm>
            <a:off x="163004" y="1373660"/>
            <a:ext cx="7404100" cy="2413000"/>
          </a:xfrm>
          <a:prstGeom prst="rect">
            <a:avLst/>
          </a:prstGeom>
        </p:spPr>
      </p:pic>
      <p:sp>
        <p:nvSpPr>
          <p:cNvPr id="4" name="Date Placeholder 3">
            <a:extLst>
              <a:ext uri="{FF2B5EF4-FFF2-40B4-BE49-F238E27FC236}">
                <a16:creationId xmlns:a16="http://schemas.microsoft.com/office/drawing/2014/main" id="{E720FE8F-BA14-414B-88FD-85B63BD627FB}"/>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B451F052-E40F-BB4F-AA51-B3842336C26C}"/>
              </a:ext>
            </a:extLst>
          </p:cNvPr>
          <p:cNvSpPr>
            <a:spLocks noGrp="1"/>
          </p:cNvSpPr>
          <p:nvPr>
            <p:ph type="ftr" sz="quarter" idx="11"/>
          </p:nvPr>
        </p:nvSpPr>
        <p:spPr/>
        <p:txBody>
          <a:bodyPr/>
          <a:lstStyle/>
          <a:p>
            <a:r>
              <a:rPr lang="en-US" dirty="0"/>
              <a:t>Dr. Malak Abdullah</a:t>
            </a:r>
          </a:p>
        </p:txBody>
      </p:sp>
      <p:sp>
        <p:nvSpPr>
          <p:cNvPr id="6" name="Slide Number Placeholder 5">
            <a:extLst>
              <a:ext uri="{FF2B5EF4-FFF2-40B4-BE49-F238E27FC236}">
                <a16:creationId xmlns:a16="http://schemas.microsoft.com/office/drawing/2014/main" id="{957CDC0A-4917-624C-BB17-8F06D7367AAC}"/>
              </a:ext>
            </a:extLst>
          </p:cNvPr>
          <p:cNvSpPr>
            <a:spLocks noGrp="1"/>
          </p:cNvSpPr>
          <p:nvPr>
            <p:ph type="sldNum" sz="quarter" idx="12"/>
          </p:nvPr>
        </p:nvSpPr>
        <p:spPr/>
        <p:txBody>
          <a:bodyPr/>
          <a:lstStyle/>
          <a:p>
            <a:fld id="{D8C2E80E-A818-EA4B-839C-9030708D7285}" type="slidenum">
              <a:rPr lang="en-US" smtClean="0"/>
              <a:t>29</a:t>
            </a:fld>
            <a:endParaRPr lang="en-US" dirty="0"/>
          </a:p>
        </p:txBody>
      </p:sp>
      <p:sp>
        <p:nvSpPr>
          <p:cNvPr id="8" name="Rectangle 7">
            <a:extLst>
              <a:ext uri="{FF2B5EF4-FFF2-40B4-BE49-F238E27FC236}">
                <a16:creationId xmlns:a16="http://schemas.microsoft.com/office/drawing/2014/main" id="{A30D53FA-F06F-CD4C-A2E7-64A04E5E497E}"/>
              </a:ext>
            </a:extLst>
          </p:cNvPr>
          <p:cNvSpPr/>
          <p:nvPr/>
        </p:nvSpPr>
        <p:spPr>
          <a:xfrm>
            <a:off x="7665529" y="1397675"/>
            <a:ext cx="4285679" cy="2031325"/>
          </a:xfrm>
          <a:prstGeom prst="rect">
            <a:avLst/>
          </a:prstGeom>
        </p:spPr>
        <p:txBody>
          <a:bodyPr wrap="square">
            <a:spAutoFit/>
          </a:bodyPr>
          <a:lstStyle/>
          <a:p>
            <a:r>
              <a:rPr lang="en-US" dirty="0">
                <a:latin typeface="Times" pitchFamily="2" charset="0"/>
              </a:rPr>
              <a:t>As you can see, this visualization is much richer than the previous one: in particular, although it confirms that k=4 is a very good choice, it also underlines the fact that k=5 is quite good as well, and much better than k=6 or 7. This was not visible when comparing inertias.</a:t>
            </a:r>
            <a:endParaRPr lang="en-US" dirty="0">
              <a:effectLst/>
              <a:latin typeface="Times" pitchFamily="2" charset="0"/>
            </a:endParaRPr>
          </a:p>
        </p:txBody>
      </p:sp>
    </p:spTree>
    <p:extLst>
      <p:ext uri="{BB962C8B-B14F-4D97-AF65-F5344CB8AC3E}">
        <p14:creationId xmlns:p14="http://schemas.microsoft.com/office/powerpoint/2010/main" val="401020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FEB3-C6E3-D84E-A173-264E2201C614}"/>
              </a:ext>
            </a:extLst>
          </p:cNvPr>
          <p:cNvSpPr>
            <a:spLocks noGrp="1"/>
          </p:cNvSpPr>
          <p:nvPr>
            <p:ph type="title"/>
          </p:nvPr>
        </p:nvSpPr>
        <p:spPr/>
        <p:txBody>
          <a:bodyPr/>
          <a:lstStyle/>
          <a:p>
            <a:r>
              <a:rPr lang="en-US" dirty="0"/>
              <a:t>How to solve overfitting!</a:t>
            </a:r>
          </a:p>
        </p:txBody>
      </p:sp>
      <p:sp>
        <p:nvSpPr>
          <p:cNvPr id="3" name="Content Placeholder 2">
            <a:extLst>
              <a:ext uri="{FF2B5EF4-FFF2-40B4-BE49-F238E27FC236}">
                <a16:creationId xmlns:a16="http://schemas.microsoft.com/office/drawing/2014/main" id="{CB8C845C-BA8B-ED42-8832-B65F55B55D58}"/>
              </a:ext>
            </a:extLst>
          </p:cNvPr>
          <p:cNvSpPr>
            <a:spLocks noGrp="1"/>
          </p:cNvSpPr>
          <p:nvPr>
            <p:ph idx="1"/>
          </p:nvPr>
        </p:nvSpPr>
        <p:spPr/>
        <p:txBody>
          <a:bodyPr/>
          <a:lstStyle/>
          <a:p>
            <a:r>
              <a:rPr lang="en-US" dirty="0"/>
              <a:t>Key reason for overfitting is that the model is too complex relative to the amount and noisiness of the training data. </a:t>
            </a:r>
          </a:p>
          <a:p>
            <a:r>
              <a:rPr lang="en-US" dirty="0"/>
              <a:t>The model can be simplified by selecting simple algorithms, reducing the number of parameters used or noise in the training data e.g. removes outliers.</a:t>
            </a:r>
          </a:p>
          <a:p>
            <a:r>
              <a:rPr lang="en-US" dirty="0"/>
              <a:t>In order to reduce complexity by reducing features / dimensions, </a:t>
            </a:r>
            <a:r>
              <a:rPr lang="en-US" b="1" dirty="0"/>
              <a:t>Dimensionality reduction</a:t>
            </a:r>
            <a:r>
              <a:rPr lang="en-US" dirty="0"/>
              <a:t> plays a critical role by projecting the dataset onto a lower-dimensional space. </a:t>
            </a:r>
          </a:p>
          <a:p>
            <a:r>
              <a:rPr lang="en-US" dirty="0"/>
              <a:t>In another words, dimension reduction is basically </a:t>
            </a:r>
            <a:r>
              <a:rPr lang="en-US" b="1" dirty="0"/>
              <a:t>a pre-processing step </a:t>
            </a:r>
            <a:r>
              <a:rPr lang="en-US" dirty="0"/>
              <a:t>for machine learning to reduce the dimension of the dataset.</a:t>
            </a:r>
          </a:p>
          <a:p>
            <a:r>
              <a:rPr lang="en-US" dirty="0"/>
              <a:t>It is essential to come up with a good set of feature to train by:</a:t>
            </a:r>
            <a:br>
              <a:rPr lang="en-US" dirty="0"/>
            </a:br>
            <a:r>
              <a:rPr lang="en-US" dirty="0"/>
              <a:t>– Add / Discard features</a:t>
            </a:r>
            <a:br>
              <a:rPr lang="en-US" dirty="0"/>
            </a:br>
            <a:r>
              <a:rPr lang="en-US" dirty="0"/>
              <a:t>– Derive new feature space,</a:t>
            </a:r>
          </a:p>
        </p:txBody>
      </p:sp>
      <p:sp>
        <p:nvSpPr>
          <p:cNvPr id="4" name="Date Placeholder 3">
            <a:extLst>
              <a:ext uri="{FF2B5EF4-FFF2-40B4-BE49-F238E27FC236}">
                <a16:creationId xmlns:a16="http://schemas.microsoft.com/office/drawing/2014/main" id="{20822873-D4D2-574C-8255-8AF7007331CC}"/>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FA877E06-4080-E849-825A-19FB6140C7C6}"/>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74005E92-5C24-E142-B602-A3861AC6B9D7}"/>
              </a:ext>
            </a:extLst>
          </p:cNvPr>
          <p:cNvSpPr>
            <a:spLocks noGrp="1"/>
          </p:cNvSpPr>
          <p:nvPr>
            <p:ph type="sldNum" sz="quarter" idx="12"/>
          </p:nvPr>
        </p:nvSpPr>
        <p:spPr/>
        <p:txBody>
          <a:bodyPr/>
          <a:lstStyle/>
          <a:p>
            <a:fld id="{D8C2E80E-A818-EA4B-839C-9030708D7285}" type="slidenum">
              <a:rPr lang="en-US" smtClean="0"/>
              <a:t>3</a:t>
            </a:fld>
            <a:endParaRPr lang="en-US" dirty="0"/>
          </a:p>
        </p:txBody>
      </p:sp>
    </p:spTree>
    <p:extLst>
      <p:ext uri="{BB962C8B-B14F-4D97-AF65-F5344CB8AC3E}">
        <p14:creationId xmlns:p14="http://schemas.microsoft.com/office/powerpoint/2010/main" val="3972705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3662-CBDD-3F4F-95DE-412002BCCBB2}"/>
              </a:ext>
            </a:extLst>
          </p:cNvPr>
          <p:cNvSpPr>
            <a:spLocks noGrp="1"/>
          </p:cNvSpPr>
          <p:nvPr>
            <p:ph type="title"/>
          </p:nvPr>
        </p:nvSpPr>
        <p:spPr/>
        <p:txBody>
          <a:bodyPr>
            <a:normAutofit/>
          </a:bodyPr>
          <a:lstStyle/>
          <a:p>
            <a:r>
              <a:rPr lang="en-US" dirty="0"/>
              <a:t>Limits of K-Means</a:t>
            </a:r>
          </a:p>
        </p:txBody>
      </p:sp>
      <p:sp>
        <p:nvSpPr>
          <p:cNvPr id="3" name="Content Placeholder 2">
            <a:extLst>
              <a:ext uri="{FF2B5EF4-FFF2-40B4-BE49-F238E27FC236}">
                <a16:creationId xmlns:a16="http://schemas.microsoft.com/office/drawing/2014/main" id="{3B71CD69-6DA2-934A-A535-EDF8DEDDC54F}"/>
              </a:ext>
            </a:extLst>
          </p:cNvPr>
          <p:cNvSpPr>
            <a:spLocks noGrp="1"/>
          </p:cNvSpPr>
          <p:nvPr>
            <p:ph idx="1"/>
          </p:nvPr>
        </p:nvSpPr>
        <p:spPr/>
        <p:txBody>
          <a:bodyPr/>
          <a:lstStyle/>
          <a:p>
            <a:r>
              <a:rPr lang="en-US" dirty="0"/>
              <a:t>Despite its many merits, most notably being fast and scalable, K-Means is not perfect. </a:t>
            </a:r>
          </a:p>
          <a:p>
            <a:r>
              <a:rPr lang="en-US" dirty="0"/>
              <a:t>As we saw, it is necessary to run the algorithm several times to avoid sub-optimal solutions,</a:t>
            </a:r>
          </a:p>
          <a:p>
            <a:r>
              <a:rPr lang="en-US" dirty="0"/>
              <a:t>plus you need to specify the number of clusters, which can be quite a hassle.</a:t>
            </a:r>
          </a:p>
          <a:p>
            <a:r>
              <a:rPr lang="en-US" dirty="0"/>
              <a:t>Moreover, K-Means does not behave very well when the clusters have varying sizes, different densities, or non-spherical shapes.</a:t>
            </a:r>
          </a:p>
          <a:p>
            <a:endParaRPr lang="en-US" dirty="0"/>
          </a:p>
          <a:p>
            <a:endParaRPr lang="en-US" dirty="0"/>
          </a:p>
          <a:p>
            <a:r>
              <a:rPr lang="en-US" dirty="0"/>
              <a:t>Note: It is important to scale the input features before you run K-Means, or else the clusters may be very stretched, and K-Means will perform poorly. Scaling the features does not guarantee that all the clusters will be nice and spherical, but it generally improves things.</a:t>
            </a:r>
          </a:p>
          <a:p>
            <a:endParaRPr lang="en-US" dirty="0"/>
          </a:p>
        </p:txBody>
      </p:sp>
      <p:sp>
        <p:nvSpPr>
          <p:cNvPr id="4" name="Date Placeholder 3">
            <a:extLst>
              <a:ext uri="{FF2B5EF4-FFF2-40B4-BE49-F238E27FC236}">
                <a16:creationId xmlns:a16="http://schemas.microsoft.com/office/drawing/2014/main" id="{C5A3DD7B-C01A-EB4F-8CE8-4AEB19E65A93}"/>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A1FF9B52-6F7E-9240-93DB-203C49DA5465}"/>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BD444FD4-D0C9-A245-8D44-286556A32EA9}"/>
              </a:ext>
            </a:extLst>
          </p:cNvPr>
          <p:cNvSpPr>
            <a:spLocks noGrp="1"/>
          </p:cNvSpPr>
          <p:nvPr>
            <p:ph type="sldNum" sz="quarter" idx="12"/>
          </p:nvPr>
        </p:nvSpPr>
        <p:spPr/>
        <p:txBody>
          <a:bodyPr/>
          <a:lstStyle/>
          <a:p>
            <a:fld id="{D8C2E80E-A818-EA4B-839C-9030708D7285}" type="slidenum">
              <a:rPr lang="en-US" smtClean="0"/>
              <a:t>30</a:t>
            </a:fld>
            <a:endParaRPr lang="en-US" dirty="0"/>
          </a:p>
        </p:txBody>
      </p:sp>
    </p:spTree>
    <p:extLst>
      <p:ext uri="{BB962C8B-B14F-4D97-AF65-F5344CB8AC3E}">
        <p14:creationId xmlns:p14="http://schemas.microsoft.com/office/powerpoint/2010/main" val="808408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F41B-BFB4-A341-8032-671ED9D9D920}"/>
              </a:ext>
            </a:extLst>
          </p:cNvPr>
          <p:cNvSpPr>
            <a:spLocks noGrp="1"/>
          </p:cNvSpPr>
          <p:nvPr>
            <p:ph type="title"/>
          </p:nvPr>
        </p:nvSpPr>
        <p:spPr/>
        <p:txBody>
          <a:bodyPr>
            <a:normAutofit/>
          </a:bodyPr>
          <a:lstStyle/>
          <a:p>
            <a:r>
              <a:rPr lang="en-US" dirty="0"/>
              <a:t>Using clustering for image segmentation</a:t>
            </a:r>
          </a:p>
        </p:txBody>
      </p:sp>
      <p:sp>
        <p:nvSpPr>
          <p:cNvPr id="3" name="Content Placeholder 2">
            <a:extLst>
              <a:ext uri="{FF2B5EF4-FFF2-40B4-BE49-F238E27FC236}">
                <a16:creationId xmlns:a16="http://schemas.microsoft.com/office/drawing/2014/main" id="{EE80878A-9565-744D-AD85-4CD40339BA66}"/>
              </a:ext>
            </a:extLst>
          </p:cNvPr>
          <p:cNvSpPr>
            <a:spLocks noGrp="1"/>
          </p:cNvSpPr>
          <p:nvPr>
            <p:ph idx="1"/>
          </p:nvPr>
        </p:nvSpPr>
        <p:spPr/>
        <p:txBody>
          <a:bodyPr>
            <a:normAutofit/>
          </a:bodyPr>
          <a:lstStyle/>
          <a:p>
            <a:r>
              <a:rPr lang="en-US" dirty="0"/>
              <a:t>Image segmentation is the task of partitioning an image into multiple segments. </a:t>
            </a:r>
          </a:p>
          <a:p>
            <a:r>
              <a:rPr lang="en-US" dirty="0"/>
              <a:t>In semantic segmentation, all pixels that are part of the same object type get assigned to the same segment. </a:t>
            </a:r>
          </a:p>
          <a:p>
            <a:r>
              <a:rPr lang="en-US" dirty="0"/>
              <a:t>For example, in a self-driving car’s vision system, all pixels that are part of a pedestrian’s image might be assigned to the “pedestrian” segment (there would just be one segment containing all the pedestrians). </a:t>
            </a:r>
          </a:p>
          <a:p>
            <a:r>
              <a:rPr lang="en-US" dirty="0"/>
              <a:t>In instance segmentation, all pixels that are part of the same individual object are assigned to the same segment. In this case there would be a different segment for each pedestrian. The state of the art in semantic or instance segmentation today is achieved using complex architectures based on convolutional neural networks (talk about this later). </a:t>
            </a:r>
          </a:p>
          <a:p>
            <a:r>
              <a:rPr lang="en-US" dirty="0"/>
              <a:t>Here, we are going to do something much simpler: color segmentation. We will simply assign pixels to the same segment if they have a similar color. </a:t>
            </a:r>
          </a:p>
          <a:p>
            <a:endParaRPr lang="en-US" dirty="0"/>
          </a:p>
        </p:txBody>
      </p:sp>
      <p:sp>
        <p:nvSpPr>
          <p:cNvPr id="4" name="Date Placeholder 3">
            <a:extLst>
              <a:ext uri="{FF2B5EF4-FFF2-40B4-BE49-F238E27FC236}">
                <a16:creationId xmlns:a16="http://schemas.microsoft.com/office/drawing/2014/main" id="{C58CE495-FEBF-9C4B-B3D0-941E2370449D}"/>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3D540996-920C-9E44-A3B7-20F112B094B5}"/>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F9CD7158-4C29-3946-A3A4-DEAA5039D9CE}"/>
              </a:ext>
            </a:extLst>
          </p:cNvPr>
          <p:cNvSpPr>
            <a:spLocks noGrp="1"/>
          </p:cNvSpPr>
          <p:nvPr>
            <p:ph type="sldNum" sz="quarter" idx="12"/>
          </p:nvPr>
        </p:nvSpPr>
        <p:spPr/>
        <p:txBody>
          <a:bodyPr/>
          <a:lstStyle/>
          <a:p>
            <a:fld id="{D8C2E80E-A818-EA4B-839C-9030708D7285}" type="slidenum">
              <a:rPr lang="en-US" smtClean="0"/>
              <a:t>31</a:t>
            </a:fld>
            <a:endParaRPr lang="en-US" dirty="0"/>
          </a:p>
        </p:txBody>
      </p:sp>
    </p:spTree>
    <p:extLst>
      <p:ext uri="{BB962C8B-B14F-4D97-AF65-F5344CB8AC3E}">
        <p14:creationId xmlns:p14="http://schemas.microsoft.com/office/powerpoint/2010/main" val="1233870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DE1E-5CA8-A741-A4E1-517EDA9C153D}"/>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76F0E015-E118-4C4F-B825-65CE058D6E36}"/>
              </a:ext>
            </a:extLst>
          </p:cNvPr>
          <p:cNvSpPr>
            <a:spLocks noGrp="1"/>
          </p:cNvSpPr>
          <p:nvPr>
            <p:ph idx="1"/>
          </p:nvPr>
        </p:nvSpPr>
        <p:spPr>
          <a:xfrm>
            <a:off x="314325" y="1518429"/>
            <a:ext cx="11387137" cy="4839493"/>
          </a:xfrm>
        </p:spPr>
        <p:txBody>
          <a:bodyPr>
            <a:normAutofit/>
          </a:bodyPr>
          <a:lstStyle/>
          <a:p>
            <a:r>
              <a:rPr lang="en-US" dirty="0"/>
              <a:t>The image is represented as a 3D array: the first dimension’s size is the height, the second is the width, and the third is the number of color channels, in this case red, green and blue (RGB). </a:t>
            </a:r>
          </a:p>
          <a:p>
            <a:r>
              <a:rPr lang="en-US" dirty="0"/>
              <a:t>In other words, for each pixel there is a 3D vector containing the intensities of red, green and blue, each between 0.0 and 1.0 (or between 0 and 255 if you use </a:t>
            </a:r>
            <a:r>
              <a:rPr lang="en-US" dirty="0" err="1"/>
              <a:t>imageio.imread</a:t>
            </a:r>
            <a:r>
              <a:rPr lang="en-US" dirty="0"/>
              <a:t>()). </a:t>
            </a:r>
          </a:p>
          <a:p>
            <a:r>
              <a:rPr lang="en-US" dirty="0"/>
              <a:t>Some images may have less channels, such as grayscale images (one channel), or more channels!</a:t>
            </a:r>
          </a:p>
          <a:p>
            <a:r>
              <a:rPr lang="en-US" dirty="0"/>
              <a:t>The following code reshapes the array to get a long list of RGB colors, then it clusters these colors using K-Means. For example, it may identify a color cluster for all shades of green. For example, all shades of green may be replaced with the same light green color (assuming the mean color of the green cluster is light green). Finally it reshapes this long list of colors to get the same shape as the original image. And we’re done!</a:t>
            </a:r>
          </a:p>
          <a:p>
            <a:endParaRPr lang="en-US" dirty="0"/>
          </a:p>
          <a:p>
            <a:endParaRPr lang="en-US" dirty="0"/>
          </a:p>
        </p:txBody>
      </p:sp>
      <p:sp>
        <p:nvSpPr>
          <p:cNvPr id="4" name="Date Placeholder 3">
            <a:extLst>
              <a:ext uri="{FF2B5EF4-FFF2-40B4-BE49-F238E27FC236}">
                <a16:creationId xmlns:a16="http://schemas.microsoft.com/office/drawing/2014/main" id="{4F3FF38F-F1FE-7942-8736-E1F3D25A3F94}"/>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7E43857A-9A57-FC42-BA8D-FE341A89B9E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4135AAA3-70E7-2B43-A27F-D8CCDD64C2F5}"/>
              </a:ext>
            </a:extLst>
          </p:cNvPr>
          <p:cNvSpPr>
            <a:spLocks noGrp="1"/>
          </p:cNvSpPr>
          <p:nvPr>
            <p:ph type="sldNum" sz="quarter" idx="12"/>
          </p:nvPr>
        </p:nvSpPr>
        <p:spPr/>
        <p:txBody>
          <a:bodyPr/>
          <a:lstStyle/>
          <a:p>
            <a:fld id="{D8C2E80E-A818-EA4B-839C-9030708D7285}" type="slidenum">
              <a:rPr lang="en-US" smtClean="0"/>
              <a:t>32</a:t>
            </a:fld>
            <a:endParaRPr lang="en-US" dirty="0"/>
          </a:p>
        </p:txBody>
      </p:sp>
      <p:pic>
        <p:nvPicPr>
          <p:cNvPr id="7" name="Picture 6">
            <a:extLst>
              <a:ext uri="{FF2B5EF4-FFF2-40B4-BE49-F238E27FC236}">
                <a16:creationId xmlns:a16="http://schemas.microsoft.com/office/drawing/2014/main" id="{6DEE314B-03C8-804E-B34E-933C5C7486ED}"/>
              </a:ext>
            </a:extLst>
          </p:cNvPr>
          <p:cNvPicPr>
            <a:picLocks noChangeAspect="1"/>
          </p:cNvPicPr>
          <p:nvPr/>
        </p:nvPicPr>
        <p:blipFill>
          <a:blip r:embed="rId2"/>
          <a:stretch>
            <a:fillRect/>
          </a:stretch>
        </p:blipFill>
        <p:spPr>
          <a:xfrm>
            <a:off x="4133087" y="244959"/>
            <a:ext cx="8058913" cy="1051807"/>
          </a:xfrm>
          <a:prstGeom prst="rect">
            <a:avLst/>
          </a:prstGeom>
        </p:spPr>
      </p:pic>
      <p:pic>
        <p:nvPicPr>
          <p:cNvPr id="8" name="Picture 7">
            <a:extLst>
              <a:ext uri="{FF2B5EF4-FFF2-40B4-BE49-F238E27FC236}">
                <a16:creationId xmlns:a16="http://schemas.microsoft.com/office/drawing/2014/main" id="{956F39AA-BFD6-314A-B126-1FF8487CAF70}"/>
              </a:ext>
            </a:extLst>
          </p:cNvPr>
          <p:cNvPicPr>
            <a:picLocks noChangeAspect="1"/>
          </p:cNvPicPr>
          <p:nvPr/>
        </p:nvPicPr>
        <p:blipFill>
          <a:blip r:embed="rId3"/>
          <a:stretch>
            <a:fillRect/>
          </a:stretch>
        </p:blipFill>
        <p:spPr>
          <a:xfrm>
            <a:off x="2065020" y="5109971"/>
            <a:ext cx="7391400" cy="1527938"/>
          </a:xfrm>
          <a:prstGeom prst="rect">
            <a:avLst/>
          </a:prstGeom>
        </p:spPr>
      </p:pic>
    </p:spTree>
    <p:extLst>
      <p:ext uri="{BB962C8B-B14F-4D97-AF65-F5344CB8AC3E}">
        <p14:creationId xmlns:p14="http://schemas.microsoft.com/office/powerpoint/2010/main" val="4268856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E88C-81F0-204B-B9C6-9752C8DD0976}"/>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45B3294-0215-1C43-8B81-AD7AE1B55546}"/>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7EBDC981-4722-7243-99CF-A1809EAFAD3D}"/>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A5A28545-D159-804F-803B-BAC33EAEC36B}"/>
              </a:ext>
            </a:extLst>
          </p:cNvPr>
          <p:cNvSpPr>
            <a:spLocks noGrp="1"/>
          </p:cNvSpPr>
          <p:nvPr>
            <p:ph type="sldNum" sz="quarter" idx="12"/>
          </p:nvPr>
        </p:nvSpPr>
        <p:spPr/>
        <p:txBody>
          <a:bodyPr/>
          <a:lstStyle/>
          <a:p>
            <a:fld id="{D8C2E80E-A818-EA4B-839C-9030708D7285}" type="slidenum">
              <a:rPr lang="en-US" smtClean="0"/>
              <a:t>33</a:t>
            </a:fld>
            <a:endParaRPr lang="en-US" dirty="0"/>
          </a:p>
        </p:txBody>
      </p:sp>
      <p:pic>
        <p:nvPicPr>
          <p:cNvPr id="7" name="Picture 6">
            <a:extLst>
              <a:ext uri="{FF2B5EF4-FFF2-40B4-BE49-F238E27FC236}">
                <a16:creationId xmlns:a16="http://schemas.microsoft.com/office/drawing/2014/main" id="{A5583750-1A96-354D-B337-671DBD880480}"/>
              </a:ext>
            </a:extLst>
          </p:cNvPr>
          <p:cNvPicPr>
            <a:picLocks noChangeAspect="1"/>
          </p:cNvPicPr>
          <p:nvPr/>
        </p:nvPicPr>
        <p:blipFill>
          <a:blip r:embed="rId2"/>
          <a:stretch>
            <a:fillRect/>
          </a:stretch>
        </p:blipFill>
        <p:spPr>
          <a:xfrm>
            <a:off x="1122808" y="1571625"/>
            <a:ext cx="9946384" cy="4308965"/>
          </a:xfrm>
          <a:prstGeom prst="rect">
            <a:avLst/>
          </a:prstGeom>
        </p:spPr>
      </p:pic>
    </p:spTree>
    <p:extLst>
      <p:ext uri="{BB962C8B-B14F-4D97-AF65-F5344CB8AC3E}">
        <p14:creationId xmlns:p14="http://schemas.microsoft.com/office/powerpoint/2010/main" val="1568122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4AA1-D3BB-E24D-8196-E447786E1892}"/>
              </a:ext>
            </a:extLst>
          </p:cNvPr>
          <p:cNvSpPr>
            <a:spLocks noGrp="1"/>
          </p:cNvSpPr>
          <p:nvPr>
            <p:ph type="title"/>
          </p:nvPr>
        </p:nvSpPr>
        <p:spPr/>
        <p:txBody>
          <a:bodyPr>
            <a:normAutofit fontScale="90000"/>
          </a:bodyPr>
          <a:lstStyle/>
          <a:p>
            <a:r>
              <a:rPr lang="en-US" dirty="0"/>
              <a:t>Using Clustering for Semi-Supervised Learning</a:t>
            </a:r>
          </a:p>
        </p:txBody>
      </p:sp>
      <p:sp>
        <p:nvSpPr>
          <p:cNvPr id="3" name="Content Placeholder 2">
            <a:extLst>
              <a:ext uri="{FF2B5EF4-FFF2-40B4-BE49-F238E27FC236}">
                <a16:creationId xmlns:a16="http://schemas.microsoft.com/office/drawing/2014/main" id="{DFE0F607-F978-C64C-B627-A4B4741C71D3}"/>
              </a:ext>
            </a:extLst>
          </p:cNvPr>
          <p:cNvSpPr>
            <a:spLocks noGrp="1"/>
          </p:cNvSpPr>
          <p:nvPr>
            <p:ph idx="1"/>
          </p:nvPr>
        </p:nvSpPr>
        <p:spPr>
          <a:xfrm>
            <a:off x="314325" y="1743075"/>
            <a:ext cx="11387137" cy="4429125"/>
          </a:xfrm>
        </p:spPr>
        <p:txBody>
          <a:bodyPr/>
          <a:lstStyle/>
          <a:p>
            <a:r>
              <a:rPr lang="en-US" dirty="0"/>
              <a:t>Another use case for clustering is in semi-supervised learning, when we have plenty of unlabeled instances and very few labeled instances. Let’s train a logistic regression model on a sample of 50 labeled instances from the digits dataset:</a:t>
            </a:r>
          </a:p>
          <a:p>
            <a:endParaRPr lang="en-US" dirty="0"/>
          </a:p>
          <a:p>
            <a:endParaRPr lang="en-US" dirty="0"/>
          </a:p>
          <a:p>
            <a:pPr marL="0" indent="0">
              <a:buNone/>
            </a:pPr>
            <a:endParaRPr lang="en-US" dirty="0"/>
          </a:p>
          <a:p>
            <a:r>
              <a:rPr lang="en-US" dirty="0"/>
              <a:t>First, let’s cluster the training set into 50 clusters, then for each cluster let’s find the image closest to the centroid. We will call these images the representative images:</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304B85F-C71A-554E-9245-3F80BF727717}"/>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95F90B9C-4C2A-6F43-9142-0F3D81213D10}"/>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9E02D974-61A2-5045-BBC0-0ECEF52EE7A1}"/>
              </a:ext>
            </a:extLst>
          </p:cNvPr>
          <p:cNvSpPr>
            <a:spLocks noGrp="1"/>
          </p:cNvSpPr>
          <p:nvPr>
            <p:ph type="sldNum" sz="quarter" idx="12"/>
          </p:nvPr>
        </p:nvSpPr>
        <p:spPr/>
        <p:txBody>
          <a:bodyPr/>
          <a:lstStyle/>
          <a:p>
            <a:fld id="{D8C2E80E-A818-EA4B-839C-9030708D7285}" type="slidenum">
              <a:rPr lang="en-US" smtClean="0"/>
              <a:t>34</a:t>
            </a:fld>
            <a:endParaRPr lang="en-US" dirty="0"/>
          </a:p>
        </p:txBody>
      </p:sp>
      <p:pic>
        <p:nvPicPr>
          <p:cNvPr id="7" name="Picture 6">
            <a:extLst>
              <a:ext uri="{FF2B5EF4-FFF2-40B4-BE49-F238E27FC236}">
                <a16:creationId xmlns:a16="http://schemas.microsoft.com/office/drawing/2014/main" id="{19608DAE-8ECB-2747-ACC4-5BDB3398DDD1}"/>
              </a:ext>
            </a:extLst>
          </p:cNvPr>
          <p:cNvPicPr>
            <a:picLocks noChangeAspect="1"/>
          </p:cNvPicPr>
          <p:nvPr/>
        </p:nvPicPr>
        <p:blipFill>
          <a:blip r:embed="rId2"/>
          <a:stretch>
            <a:fillRect/>
          </a:stretch>
        </p:blipFill>
        <p:spPr>
          <a:xfrm>
            <a:off x="7415784" y="2353916"/>
            <a:ext cx="5097722" cy="1720805"/>
          </a:xfrm>
          <a:prstGeom prst="rect">
            <a:avLst/>
          </a:prstGeom>
        </p:spPr>
      </p:pic>
      <p:pic>
        <p:nvPicPr>
          <p:cNvPr id="10" name="Picture 9">
            <a:extLst>
              <a:ext uri="{FF2B5EF4-FFF2-40B4-BE49-F238E27FC236}">
                <a16:creationId xmlns:a16="http://schemas.microsoft.com/office/drawing/2014/main" id="{0D728F0F-74DC-1F41-BDA5-F3A2550249A2}"/>
              </a:ext>
            </a:extLst>
          </p:cNvPr>
          <p:cNvPicPr>
            <a:picLocks noChangeAspect="1"/>
          </p:cNvPicPr>
          <p:nvPr/>
        </p:nvPicPr>
        <p:blipFill>
          <a:blip r:embed="rId3"/>
          <a:stretch>
            <a:fillRect/>
          </a:stretch>
        </p:blipFill>
        <p:spPr>
          <a:xfrm>
            <a:off x="287178" y="4753864"/>
            <a:ext cx="5257800" cy="1117600"/>
          </a:xfrm>
          <a:prstGeom prst="rect">
            <a:avLst/>
          </a:prstGeom>
        </p:spPr>
      </p:pic>
      <p:pic>
        <p:nvPicPr>
          <p:cNvPr id="11" name="Picture 10">
            <a:extLst>
              <a:ext uri="{FF2B5EF4-FFF2-40B4-BE49-F238E27FC236}">
                <a16:creationId xmlns:a16="http://schemas.microsoft.com/office/drawing/2014/main" id="{2B381766-6838-A94D-BDA6-0ACE7AE1AF6C}"/>
              </a:ext>
            </a:extLst>
          </p:cNvPr>
          <p:cNvPicPr>
            <a:picLocks noChangeAspect="1"/>
          </p:cNvPicPr>
          <p:nvPr/>
        </p:nvPicPr>
        <p:blipFill>
          <a:blip r:embed="rId4"/>
          <a:stretch>
            <a:fillRect/>
          </a:stretch>
        </p:blipFill>
        <p:spPr>
          <a:xfrm>
            <a:off x="5676582" y="4682109"/>
            <a:ext cx="6299200" cy="1955800"/>
          </a:xfrm>
          <a:prstGeom prst="rect">
            <a:avLst/>
          </a:prstGeom>
        </p:spPr>
      </p:pic>
    </p:spTree>
    <p:extLst>
      <p:ext uri="{BB962C8B-B14F-4D97-AF65-F5344CB8AC3E}">
        <p14:creationId xmlns:p14="http://schemas.microsoft.com/office/powerpoint/2010/main" val="2526570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E462-B822-C74A-ACD1-EAC88D1C709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3F6EF1F-F810-8344-B9CD-304E3B8846BB}"/>
              </a:ext>
            </a:extLst>
          </p:cNvPr>
          <p:cNvSpPr>
            <a:spLocks noGrp="1"/>
          </p:cNvSpPr>
          <p:nvPr>
            <p:ph idx="1"/>
          </p:nvPr>
        </p:nvSpPr>
        <p:spPr>
          <a:xfrm>
            <a:off x="314325" y="1214437"/>
            <a:ext cx="11387137" cy="5058347"/>
          </a:xfrm>
        </p:spPr>
        <p:txBody>
          <a:bodyPr>
            <a:normAutofit fontScale="85000" lnSpcReduction="10000"/>
          </a:bodyPr>
          <a:lstStyle/>
          <a:p>
            <a:r>
              <a:rPr lang="en-US" dirty="0"/>
              <a:t>Now let’s look at each image and manually label it:</a:t>
            </a:r>
          </a:p>
          <a:p>
            <a:r>
              <a:rPr lang="en-US" dirty="0" err="1"/>
              <a:t>y_representative_digits</a:t>
            </a:r>
            <a:r>
              <a:rPr lang="en-US" dirty="0"/>
              <a:t> = </a:t>
            </a:r>
            <a:r>
              <a:rPr lang="en-US" dirty="0" err="1"/>
              <a:t>np.array</a:t>
            </a:r>
            <a:r>
              <a:rPr lang="en-US" dirty="0"/>
              <a:t>([4, 8, 0, 6, 8, 3, ..., 7, 6, 2, 3, 1, 1])</a:t>
            </a:r>
          </a:p>
          <a:p>
            <a:r>
              <a:rPr lang="en-US" dirty="0"/>
              <a:t>Now we have a dataset with just 50 labeled instances, but instead of being completely random instances, each of them is a representative image of its cluster.</a:t>
            </a:r>
          </a:p>
          <a:p>
            <a:endParaRPr lang="en-US" dirty="0"/>
          </a:p>
          <a:p>
            <a:pPr marL="0" indent="0">
              <a:buNone/>
            </a:pPr>
            <a:endParaRPr lang="en-US" dirty="0"/>
          </a:p>
          <a:p>
            <a:pPr marL="0" indent="0">
              <a:buNone/>
            </a:pPr>
            <a:endParaRPr lang="en-US" dirty="0"/>
          </a:p>
          <a:p>
            <a:r>
              <a:rPr lang="en-US" dirty="0"/>
              <a:t>But perhaps we can go one step further: what if we propagated the labels to all the other instances in the same cluster? This is called label propagation:</a:t>
            </a:r>
          </a:p>
          <a:p>
            <a:endParaRPr lang="en-US" dirty="0"/>
          </a:p>
          <a:p>
            <a:endParaRPr lang="en-US" dirty="0"/>
          </a:p>
          <a:p>
            <a:endParaRPr lang="en-US" dirty="0"/>
          </a:p>
          <a:p>
            <a:r>
              <a:rPr lang="en-US" dirty="0"/>
              <a:t>We got a tiny little accuracy boost. Better than nothing, but not astounding. The problem is that we propagated each representative instance’s label to all the instances in the same cluster, including the instances located close to the cluster boundaries, which are more likely to be mislabeled. Let’s see what happens if we only propagate the labels to the 20% of the instances that are closest to the centroids:</a:t>
            </a:r>
          </a:p>
        </p:txBody>
      </p:sp>
      <p:sp>
        <p:nvSpPr>
          <p:cNvPr id="4" name="Date Placeholder 3">
            <a:extLst>
              <a:ext uri="{FF2B5EF4-FFF2-40B4-BE49-F238E27FC236}">
                <a16:creationId xmlns:a16="http://schemas.microsoft.com/office/drawing/2014/main" id="{46E6EAF0-128E-CA4D-B95C-01EAC5950CEB}"/>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266A0667-FA33-BE40-9B0B-0D9B93D2ADE9}"/>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EDC329FE-6469-0D4B-B194-A707ECB71E18}"/>
              </a:ext>
            </a:extLst>
          </p:cNvPr>
          <p:cNvSpPr>
            <a:spLocks noGrp="1"/>
          </p:cNvSpPr>
          <p:nvPr>
            <p:ph type="sldNum" sz="quarter" idx="12"/>
          </p:nvPr>
        </p:nvSpPr>
        <p:spPr/>
        <p:txBody>
          <a:bodyPr/>
          <a:lstStyle/>
          <a:p>
            <a:fld id="{D8C2E80E-A818-EA4B-839C-9030708D7285}" type="slidenum">
              <a:rPr lang="en-US" smtClean="0"/>
              <a:t>35</a:t>
            </a:fld>
            <a:endParaRPr lang="en-US" dirty="0"/>
          </a:p>
        </p:txBody>
      </p:sp>
      <p:pic>
        <p:nvPicPr>
          <p:cNvPr id="7" name="Picture 6">
            <a:extLst>
              <a:ext uri="{FF2B5EF4-FFF2-40B4-BE49-F238E27FC236}">
                <a16:creationId xmlns:a16="http://schemas.microsoft.com/office/drawing/2014/main" id="{F538FC54-E684-3D4D-985C-86E90476CED9}"/>
              </a:ext>
            </a:extLst>
          </p:cNvPr>
          <p:cNvPicPr>
            <a:picLocks noChangeAspect="1"/>
          </p:cNvPicPr>
          <p:nvPr/>
        </p:nvPicPr>
        <p:blipFill>
          <a:blip r:embed="rId2"/>
          <a:stretch>
            <a:fillRect/>
          </a:stretch>
        </p:blipFill>
        <p:spPr>
          <a:xfrm>
            <a:off x="2634778" y="2543140"/>
            <a:ext cx="6966422" cy="988479"/>
          </a:xfrm>
          <a:prstGeom prst="rect">
            <a:avLst/>
          </a:prstGeom>
        </p:spPr>
      </p:pic>
      <p:pic>
        <p:nvPicPr>
          <p:cNvPr id="8" name="Picture 7">
            <a:extLst>
              <a:ext uri="{FF2B5EF4-FFF2-40B4-BE49-F238E27FC236}">
                <a16:creationId xmlns:a16="http://schemas.microsoft.com/office/drawing/2014/main" id="{4188254F-9934-A840-B7D5-63664AE36790}"/>
              </a:ext>
            </a:extLst>
          </p:cNvPr>
          <p:cNvPicPr>
            <a:picLocks noChangeAspect="1"/>
          </p:cNvPicPr>
          <p:nvPr/>
        </p:nvPicPr>
        <p:blipFill>
          <a:blip r:embed="rId3"/>
          <a:stretch>
            <a:fillRect/>
          </a:stretch>
        </p:blipFill>
        <p:spPr>
          <a:xfrm>
            <a:off x="3050939" y="4312790"/>
            <a:ext cx="6134100" cy="698500"/>
          </a:xfrm>
          <a:prstGeom prst="rect">
            <a:avLst/>
          </a:prstGeom>
        </p:spPr>
      </p:pic>
    </p:spTree>
    <p:extLst>
      <p:ext uri="{BB962C8B-B14F-4D97-AF65-F5344CB8AC3E}">
        <p14:creationId xmlns:p14="http://schemas.microsoft.com/office/powerpoint/2010/main" val="416280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1CEC-6C60-604D-A0DD-0AC9D9B51CCA}"/>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46BFA616-C40E-6B4B-8050-4E694FD8605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D957BBE-6118-4348-8FC9-F0762B8D9B39}"/>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703F6A40-87EF-FE48-AA62-C066FB49C48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316A6278-37EE-A947-A001-83C92B7BFA8F}"/>
              </a:ext>
            </a:extLst>
          </p:cNvPr>
          <p:cNvSpPr>
            <a:spLocks noGrp="1"/>
          </p:cNvSpPr>
          <p:nvPr>
            <p:ph type="sldNum" sz="quarter" idx="12"/>
          </p:nvPr>
        </p:nvSpPr>
        <p:spPr/>
        <p:txBody>
          <a:bodyPr/>
          <a:lstStyle/>
          <a:p>
            <a:fld id="{D8C2E80E-A818-EA4B-839C-9030708D7285}" type="slidenum">
              <a:rPr lang="en-US" smtClean="0"/>
              <a:t>36</a:t>
            </a:fld>
            <a:endParaRPr lang="en-US" dirty="0"/>
          </a:p>
        </p:txBody>
      </p:sp>
      <p:pic>
        <p:nvPicPr>
          <p:cNvPr id="7" name="Picture 6">
            <a:extLst>
              <a:ext uri="{FF2B5EF4-FFF2-40B4-BE49-F238E27FC236}">
                <a16:creationId xmlns:a16="http://schemas.microsoft.com/office/drawing/2014/main" id="{A76D3BC0-CF6C-A241-906A-928B1F6CB1C9}"/>
              </a:ext>
            </a:extLst>
          </p:cNvPr>
          <p:cNvPicPr>
            <a:picLocks noChangeAspect="1"/>
          </p:cNvPicPr>
          <p:nvPr/>
        </p:nvPicPr>
        <p:blipFill>
          <a:blip r:embed="rId2"/>
          <a:stretch>
            <a:fillRect/>
          </a:stretch>
        </p:blipFill>
        <p:spPr>
          <a:xfrm>
            <a:off x="3164078" y="220091"/>
            <a:ext cx="8467090" cy="6000527"/>
          </a:xfrm>
          <a:prstGeom prst="rect">
            <a:avLst/>
          </a:prstGeom>
        </p:spPr>
      </p:pic>
    </p:spTree>
    <p:extLst>
      <p:ext uri="{BB962C8B-B14F-4D97-AF65-F5344CB8AC3E}">
        <p14:creationId xmlns:p14="http://schemas.microsoft.com/office/powerpoint/2010/main" val="3633473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91C2-8308-0144-8061-6CA45FD34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BF9519-81DE-644C-8810-5B743BE5F61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349DE62-4E4F-EA42-93CB-A4E37ABBBFFB}"/>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848CE6DE-CCBD-004F-83F9-1E37070A81AB}"/>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F181249B-EFE5-3143-9AD7-07CEBB2A04FB}"/>
              </a:ext>
            </a:extLst>
          </p:cNvPr>
          <p:cNvSpPr>
            <a:spLocks noGrp="1"/>
          </p:cNvSpPr>
          <p:nvPr>
            <p:ph type="sldNum" sz="quarter" idx="12"/>
          </p:nvPr>
        </p:nvSpPr>
        <p:spPr/>
        <p:txBody>
          <a:bodyPr/>
          <a:lstStyle/>
          <a:p>
            <a:fld id="{D8C2E80E-A818-EA4B-839C-9030708D7285}" type="slidenum">
              <a:rPr lang="en-US" smtClean="0"/>
              <a:t>37</a:t>
            </a:fld>
            <a:endParaRPr lang="en-US" dirty="0"/>
          </a:p>
        </p:txBody>
      </p:sp>
      <p:pic>
        <p:nvPicPr>
          <p:cNvPr id="7" name="Picture 6">
            <a:extLst>
              <a:ext uri="{FF2B5EF4-FFF2-40B4-BE49-F238E27FC236}">
                <a16:creationId xmlns:a16="http://schemas.microsoft.com/office/drawing/2014/main" id="{B6D62A26-417C-7947-AB0D-F03645DB85FB}"/>
              </a:ext>
            </a:extLst>
          </p:cNvPr>
          <p:cNvPicPr>
            <a:picLocks noChangeAspect="1"/>
          </p:cNvPicPr>
          <p:nvPr/>
        </p:nvPicPr>
        <p:blipFill>
          <a:blip r:embed="rId2"/>
          <a:stretch>
            <a:fillRect/>
          </a:stretch>
        </p:blipFill>
        <p:spPr>
          <a:xfrm>
            <a:off x="1455610" y="300038"/>
            <a:ext cx="9104566" cy="6013033"/>
          </a:xfrm>
          <a:prstGeom prst="rect">
            <a:avLst/>
          </a:prstGeom>
        </p:spPr>
      </p:pic>
    </p:spTree>
    <p:extLst>
      <p:ext uri="{BB962C8B-B14F-4D97-AF65-F5344CB8AC3E}">
        <p14:creationId xmlns:p14="http://schemas.microsoft.com/office/powerpoint/2010/main" val="406553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4CE6-0FF5-0249-866A-0DAF84106F90}"/>
              </a:ext>
            </a:extLst>
          </p:cNvPr>
          <p:cNvSpPr>
            <a:spLocks noGrp="1"/>
          </p:cNvSpPr>
          <p:nvPr>
            <p:ph type="title"/>
          </p:nvPr>
        </p:nvSpPr>
        <p:spPr/>
        <p:txBody>
          <a:bodyPr/>
          <a:lstStyle/>
          <a:p>
            <a:r>
              <a:rPr lang="en-US" dirty="0"/>
              <a:t>The end </a:t>
            </a:r>
            <a:r>
              <a:rPr lang="en-US" dirty="0">
                <a:sym typeface="Wingdings" pitchFamily="2" charset="2"/>
              </a:rPr>
              <a:t></a:t>
            </a:r>
            <a:endParaRPr lang="en-US" dirty="0"/>
          </a:p>
        </p:txBody>
      </p:sp>
      <p:sp>
        <p:nvSpPr>
          <p:cNvPr id="3" name="Content Placeholder 2">
            <a:extLst>
              <a:ext uri="{FF2B5EF4-FFF2-40B4-BE49-F238E27FC236}">
                <a16:creationId xmlns:a16="http://schemas.microsoft.com/office/drawing/2014/main" id="{52BC8CE7-03BE-1540-88C3-AE11941BB28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344CA706-3683-004C-AA07-A08620784D6D}"/>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18EBD83B-1ABF-E441-A7A2-694757DB8EB9}"/>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28D00587-FC6E-EE40-BAA7-28E122A7388F}"/>
              </a:ext>
            </a:extLst>
          </p:cNvPr>
          <p:cNvSpPr>
            <a:spLocks noGrp="1"/>
          </p:cNvSpPr>
          <p:nvPr>
            <p:ph type="sldNum" sz="quarter" idx="12"/>
          </p:nvPr>
        </p:nvSpPr>
        <p:spPr/>
        <p:txBody>
          <a:bodyPr/>
          <a:lstStyle/>
          <a:p>
            <a:fld id="{D8C2E80E-A818-EA4B-839C-9030708D7285}" type="slidenum">
              <a:rPr lang="en-US" smtClean="0"/>
              <a:t>38</a:t>
            </a:fld>
            <a:endParaRPr lang="en-US" dirty="0"/>
          </a:p>
        </p:txBody>
      </p:sp>
    </p:spTree>
    <p:extLst>
      <p:ext uri="{BB962C8B-B14F-4D97-AF65-F5344CB8AC3E}">
        <p14:creationId xmlns:p14="http://schemas.microsoft.com/office/powerpoint/2010/main" val="397470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978B-D4EF-9C44-953D-945C6467021E}"/>
              </a:ext>
            </a:extLst>
          </p:cNvPr>
          <p:cNvSpPr>
            <a:spLocks noGrp="1"/>
          </p:cNvSpPr>
          <p:nvPr>
            <p:ph type="title"/>
          </p:nvPr>
        </p:nvSpPr>
        <p:spPr/>
        <p:txBody>
          <a:bodyPr/>
          <a:lstStyle/>
          <a:p>
            <a:r>
              <a:rPr lang="en-US" dirty="0"/>
              <a:t>The curse of dimensionality</a:t>
            </a:r>
          </a:p>
        </p:txBody>
      </p:sp>
      <p:sp>
        <p:nvSpPr>
          <p:cNvPr id="3" name="Content Placeholder 2">
            <a:extLst>
              <a:ext uri="{FF2B5EF4-FFF2-40B4-BE49-F238E27FC236}">
                <a16:creationId xmlns:a16="http://schemas.microsoft.com/office/drawing/2014/main" id="{5EFA97FF-1A7A-7A46-BE6F-0ED04B6DBC1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80A1933E-DC79-1F43-BAF8-B00BDF999135}"/>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A82DAD36-A2D6-C743-9C35-A07969E266BD}"/>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1BC31528-5F03-CC43-8B66-7555378E47D1}"/>
              </a:ext>
            </a:extLst>
          </p:cNvPr>
          <p:cNvSpPr>
            <a:spLocks noGrp="1"/>
          </p:cNvSpPr>
          <p:nvPr>
            <p:ph type="sldNum" sz="quarter" idx="12"/>
          </p:nvPr>
        </p:nvSpPr>
        <p:spPr/>
        <p:txBody>
          <a:bodyPr/>
          <a:lstStyle/>
          <a:p>
            <a:fld id="{D8C2E80E-A818-EA4B-839C-9030708D7285}" type="slidenum">
              <a:rPr lang="en-US" smtClean="0"/>
              <a:t>4</a:t>
            </a:fld>
            <a:endParaRPr lang="en-US" dirty="0"/>
          </a:p>
        </p:txBody>
      </p:sp>
      <p:pic>
        <p:nvPicPr>
          <p:cNvPr id="7" name="Picture 6">
            <a:extLst>
              <a:ext uri="{FF2B5EF4-FFF2-40B4-BE49-F238E27FC236}">
                <a16:creationId xmlns:a16="http://schemas.microsoft.com/office/drawing/2014/main" id="{1407D495-5386-B44C-9D2B-235B4ED5FAE3}"/>
              </a:ext>
            </a:extLst>
          </p:cNvPr>
          <p:cNvPicPr>
            <a:picLocks noChangeAspect="1"/>
          </p:cNvPicPr>
          <p:nvPr/>
        </p:nvPicPr>
        <p:blipFill>
          <a:blip r:embed="rId2"/>
          <a:stretch>
            <a:fillRect/>
          </a:stretch>
        </p:blipFill>
        <p:spPr>
          <a:xfrm>
            <a:off x="1618455" y="1735082"/>
            <a:ext cx="8778875" cy="1292402"/>
          </a:xfrm>
          <a:prstGeom prst="rect">
            <a:avLst/>
          </a:prstGeom>
        </p:spPr>
      </p:pic>
      <p:pic>
        <p:nvPicPr>
          <p:cNvPr id="8" name="Picture 7">
            <a:extLst>
              <a:ext uri="{FF2B5EF4-FFF2-40B4-BE49-F238E27FC236}">
                <a16:creationId xmlns:a16="http://schemas.microsoft.com/office/drawing/2014/main" id="{08B4D5EA-261A-B44D-9E72-0A365952EE79}"/>
              </a:ext>
            </a:extLst>
          </p:cNvPr>
          <p:cNvPicPr>
            <a:picLocks noChangeAspect="1"/>
          </p:cNvPicPr>
          <p:nvPr/>
        </p:nvPicPr>
        <p:blipFill>
          <a:blip r:embed="rId3"/>
          <a:stretch>
            <a:fillRect/>
          </a:stretch>
        </p:blipFill>
        <p:spPr>
          <a:xfrm>
            <a:off x="3021584" y="3198934"/>
            <a:ext cx="6579616" cy="2852247"/>
          </a:xfrm>
          <a:prstGeom prst="rect">
            <a:avLst/>
          </a:prstGeom>
        </p:spPr>
      </p:pic>
    </p:spTree>
    <p:extLst>
      <p:ext uri="{BB962C8B-B14F-4D97-AF65-F5344CB8AC3E}">
        <p14:creationId xmlns:p14="http://schemas.microsoft.com/office/powerpoint/2010/main" val="349389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A61E-3FCA-1543-8245-979E9B69E2D5}"/>
              </a:ext>
            </a:extLst>
          </p:cNvPr>
          <p:cNvSpPr>
            <a:spLocks noGrp="1"/>
          </p:cNvSpPr>
          <p:nvPr>
            <p:ph type="title"/>
          </p:nvPr>
        </p:nvSpPr>
        <p:spPr/>
        <p:txBody>
          <a:bodyPr/>
          <a:lstStyle/>
          <a:p>
            <a:r>
              <a:rPr lang="en-US" b="1" dirty="0"/>
              <a:t>Feature Engineering</a:t>
            </a:r>
            <a:r>
              <a:rPr lang="en-US" dirty="0"/>
              <a:t>; it involves:</a:t>
            </a:r>
          </a:p>
        </p:txBody>
      </p:sp>
      <p:sp>
        <p:nvSpPr>
          <p:cNvPr id="3" name="Content Placeholder 2">
            <a:extLst>
              <a:ext uri="{FF2B5EF4-FFF2-40B4-BE49-F238E27FC236}">
                <a16:creationId xmlns:a16="http://schemas.microsoft.com/office/drawing/2014/main" id="{E6A6397E-6041-3C49-AC8D-BE9FFB772D5B}"/>
              </a:ext>
            </a:extLst>
          </p:cNvPr>
          <p:cNvSpPr>
            <a:spLocks noGrp="1"/>
          </p:cNvSpPr>
          <p:nvPr>
            <p:ph idx="1"/>
          </p:nvPr>
        </p:nvSpPr>
        <p:spPr/>
        <p:txBody>
          <a:bodyPr/>
          <a:lstStyle/>
          <a:p>
            <a:pPr marL="0" indent="0">
              <a:buNone/>
            </a:pPr>
            <a:r>
              <a:rPr lang="en-US" b="1" dirty="0"/>
              <a:t>1. Feature Selection</a:t>
            </a:r>
          </a:p>
          <a:p>
            <a:r>
              <a:rPr lang="en-US" dirty="0"/>
              <a:t>It includes creation of subset from the original dataset which includes selecting the most useful feature to train and has lower prediction error than on full model. In this process, some variables are retained or discarded.</a:t>
            </a:r>
          </a:p>
          <a:p>
            <a:pPr marL="0" indent="0">
              <a:buNone/>
            </a:pPr>
            <a:r>
              <a:rPr lang="en-US" b="1" dirty="0"/>
              <a:t>2. Feature Extraction</a:t>
            </a:r>
          </a:p>
          <a:p>
            <a:r>
              <a:rPr lang="en-US" dirty="0"/>
              <a:t>This involves reducing or transforming the data to a lower dimensional space with most relevant information / features. </a:t>
            </a:r>
          </a:p>
          <a:p>
            <a:r>
              <a:rPr lang="en-US" dirty="0"/>
              <a:t>Common feature extraction methods are:</a:t>
            </a:r>
          </a:p>
          <a:p>
            <a:pPr lvl="1"/>
            <a:r>
              <a:rPr lang="en-US" b="1" dirty="0"/>
              <a:t>PCA (Principal Component Analysis)</a:t>
            </a:r>
          </a:p>
          <a:p>
            <a:pPr lvl="1"/>
            <a:r>
              <a:rPr lang="en-US" b="1" dirty="0"/>
              <a:t>LDA (Linear Discriminant Analysis)</a:t>
            </a:r>
            <a:endParaRPr lang="en-US" dirty="0"/>
          </a:p>
          <a:p>
            <a:endParaRPr lang="en-US" dirty="0"/>
          </a:p>
        </p:txBody>
      </p:sp>
      <p:sp>
        <p:nvSpPr>
          <p:cNvPr id="4" name="Date Placeholder 3">
            <a:extLst>
              <a:ext uri="{FF2B5EF4-FFF2-40B4-BE49-F238E27FC236}">
                <a16:creationId xmlns:a16="http://schemas.microsoft.com/office/drawing/2014/main" id="{795F64F2-3557-584B-B889-4D38CA5A9D94}"/>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EAAABD30-70FF-D548-A1C2-2232F7812214}"/>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52BCD350-58E3-024F-B7DE-B2C864971727}"/>
              </a:ext>
            </a:extLst>
          </p:cNvPr>
          <p:cNvSpPr>
            <a:spLocks noGrp="1"/>
          </p:cNvSpPr>
          <p:nvPr>
            <p:ph type="sldNum" sz="quarter" idx="12"/>
          </p:nvPr>
        </p:nvSpPr>
        <p:spPr/>
        <p:txBody>
          <a:bodyPr/>
          <a:lstStyle/>
          <a:p>
            <a:fld id="{D8C2E80E-A818-EA4B-839C-9030708D7285}" type="slidenum">
              <a:rPr lang="en-US" smtClean="0"/>
              <a:t>5</a:t>
            </a:fld>
            <a:endParaRPr lang="en-US" dirty="0"/>
          </a:p>
        </p:txBody>
      </p:sp>
    </p:spTree>
    <p:extLst>
      <p:ext uri="{BB962C8B-B14F-4D97-AF65-F5344CB8AC3E}">
        <p14:creationId xmlns:p14="http://schemas.microsoft.com/office/powerpoint/2010/main" val="6627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9597-DD36-8D43-B6DD-579A769F107A}"/>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0EC96954-A8D1-894A-B54E-4B2CF197CC2D}"/>
              </a:ext>
            </a:extLst>
          </p:cNvPr>
          <p:cNvSpPr>
            <a:spLocks noGrp="1"/>
          </p:cNvSpPr>
          <p:nvPr>
            <p:ph idx="1"/>
          </p:nvPr>
        </p:nvSpPr>
        <p:spPr>
          <a:xfrm>
            <a:off x="314325" y="1324303"/>
            <a:ext cx="11387137" cy="4847897"/>
          </a:xfrm>
        </p:spPr>
        <p:txBody>
          <a:bodyPr>
            <a:normAutofit/>
          </a:bodyPr>
          <a:lstStyle/>
          <a:p>
            <a:r>
              <a:rPr lang="en-US" dirty="0">
                <a:latin typeface="Times New Roman" pitchFamily="18" charset="0"/>
                <a:cs typeface="Times New Roman" pitchFamily="18" charset="0"/>
              </a:rPr>
              <a:t>It reduces the dimensions of a d-dimensional dataset by projecting it onto a (k)-dimensional subspace (where k&lt;d) in order to increase the computational efficiency while retaining most of the information.</a:t>
            </a:r>
          </a:p>
          <a:p>
            <a:r>
              <a:rPr lang="en-US" altLang="en-US" dirty="0"/>
              <a:t>Dimensionality reduction implies information loss !!</a:t>
            </a:r>
            <a:endParaRPr lang="en-US" dirty="0"/>
          </a:p>
          <a:p>
            <a:endParaRPr lang="en-US" dirty="0"/>
          </a:p>
          <a:p>
            <a:endParaRPr lang="en-US" dirty="0"/>
          </a:p>
          <a:p>
            <a:endParaRPr lang="en-US" dirty="0"/>
          </a:p>
          <a:p>
            <a:endParaRPr lang="en-US" dirty="0"/>
          </a:p>
          <a:p>
            <a:endParaRPr lang="en-US" dirty="0"/>
          </a:p>
          <a:p>
            <a:pPr marL="0" indent="0">
              <a:buNone/>
            </a:pPr>
            <a:r>
              <a:rPr lang="en-US" sz="3200" b="1" u="sng" dirty="0">
                <a:latin typeface="Times New Roman" pitchFamily="18" charset="0"/>
                <a:cs typeface="Times New Roman" pitchFamily="18" charset="0"/>
              </a:rPr>
              <a:t>Transformation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transformation is defined in such a way that the first principal component has the largest possible variance and each succeeding component in turn has the next highest possible variance.</a:t>
            </a:r>
          </a:p>
          <a:p>
            <a:endParaRPr lang="en-US" dirty="0"/>
          </a:p>
        </p:txBody>
      </p:sp>
      <p:sp>
        <p:nvSpPr>
          <p:cNvPr id="4" name="Date Placeholder 3">
            <a:extLst>
              <a:ext uri="{FF2B5EF4-FFF2-40B4-BE49-F238E27FC236}">
                <a16:creationId xmlns:a16="http://schemas.microsoft.com/office/drawing/2014/main" id="{A6C6ECB8-B044-5349-BBEE-44C11BC675BC}"/>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ECF9B364-F844-C14D-9B96-0531CC7F6353}"/>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10205C3B-EF11-684A-88F2-824513D7D66C}"/>
              </a:ext>
            </a:extLst>
          </p:cNvPr>
          <p:cNvSpPr>
            <a:spLocks noGrp="1"/>
          </p:cNvSpPr>
          <p:nvPr>
            <p:ph type="sldNum" sz="quarter" idx="12"/>
          </p:nvPr>
        </p:nvSpPr>
        <p:spPr/>
        <p:txBody>
          <a:bodyPr/>
          <a:lstStyle/>
          <a:p>
            <a:fld id="{D8C2E80E-A818-EA4B-839C-9030708D7285}" type="slidenum">
              <a:rPr lang="en-US" smtClean="0"/>
              <a:t>6</a:t>
            </a:fld>
            <a:endParaRPr lang="en-US" dirty="0"/>
          </a:p>
        </p:txBody>
      </p:sp>
      <p:pic>
        <p:nvPicPr>
          <p:cNvPr id="7" name="Picture 6">
            <a:extLst>
              <a:ext uri="{FF2B5EF4-FFF2-40B4-BE49-F238E27FC236}">
                <a16:creationId xmlns:a16="http://schemas.microsoft.com/office/drawing/2014/main" id="{E61962A4-2011-8246-9AAC-7BF875BEBC7E}"/>
              </a:ext>
            </a:extLst>
          </p:cNvPr>
          <p:cNvPicPr>
            <a:picLocks noChangeAspect="1"/>
          </p:cNvPicPr>
          <p:nvPr/>
        </p:nvPicPr>
        <p:blipFill>
          <a:blip r:embed="rId2"/>
          <a:stretch>
            <a:fillRect/>
          </a:stretch>
        </p:blipFill>
        <p:spPr>
          <a:xfrm>
            <a:off x="5286438" y="2401422"/>
            <a:ext cx="6439408" cy="2626000"/>
          </a:xfrm>
          <a:prstGeom prst="rect">
            <a:avLst/>
          </a:prstGeom>
        </p:spPr>
      </p:pic>
    </p:spTree>
    <p:extLst>
      <p:ext uri="{BB962C8B-B14F-4D97-AF65-F5344CB8AC3E}">
        <p14:creationId xmlns:p14="http://schemas.microsoft.com/office/powerpoint/2010/main" val="173304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44CC-AAF7-DF4A-A110-614412CC8C43}"/>
              </a:ext>
            </a:extLst>
          </p:cNvPr>
          <p:cNvSpPr>
            <a:spLocks noGrp="1"/>
          </p:cNvSpPr>
          <p:nvPr>
            <p:ph type="title"/>
          </p:nvPr>
        </p:nvSpPr>
        <p:spPr/>
        <p:txBody>
          <a:bodyPr>
            <a:normAutofit fontScale="90000"/>
          </a:bodyPr>
          <a:lstStyle/>
          <a:p>
            <a:r>
              <a:rPr lang="en-US" dirty="0"/>
              <a:t>Two Approaches for Dimensionality Reduction</a:t>
            </a:r>
          </a:p>
        </p:txBody>
      </p:sp>
      <p:sp>
        <p:nvSpPr>
          <p:cNvPr id="3" name="Content Placeholder 2">
            <a:extLst>
              <a:ext uri="{FF2B5EF4-FFF2-40B4-BE49-F238E27FC236}">
                <a16:creationId xmlns:a16="http://schemas.microsoft.com/office/drawing/2014/main" id="{360B898B-F174-4E4D-833D-5158AD4441B7}"/>
              </a:ext>
            </a:extLst>
          </p:cNvPr>
          <p:cNvSpPr>
            <a:spLocks noGrp="1"/>
          </p:cNvSpPr>
          <p:nvPr>
            <p:ph idx="1"/>
          </p:nvPr>
        </p:nvSpPr>
        <p:spPr>
          <a:xfrm>
            <a:off x="314325" y="1404872"/>
            <a:ext cx="11387137" cy="4429125"/>
          </a:xfrm>
        </p:spPr>
        <p:txBody>
          <a:bodyPr/>
          <a:lstStyle/>
          <a:p>
            <a:r>
              <a:rPr lang="en-US" dirty="0"/>
              <a:t>Projection</a:t>
            </a:r>
          </a:p>
          <a:p>
            <a:endParaRPr lang="en-US" dirty="0"/>
          </a:p>
          <a:p>
            <a:endParaRPr lang="en-US" dirty="0"/>
          </a:p>
          <a:p>
            <a:endParaRPr lang="en-US" dirty="0"/>
          </a:p>
          <a:p>
            <a:pPr marL="0" indent="0">
              <a:buNone/>
            </a:pPr>
            <a:endParaRPr lang="en-US" dirty="0"/>
          </a:p>
          <a:p>
            <a:pPr marL="0" indent="0">
              <a:buNone/>
            </a:pPr>
            <a:endParaRPr lang="en-US" dirty="0"/>
          </a:p>
          <a:p>
            <a:r>
              <a:rPr lang="en-US" dirty="0"/>
              <a:t>Manifold Learning</a:t>
            </a:r>
          </a:p>
          <a:p>
            <a:endParaRPr lang="en-US" dirty="0"/>
          </a:p>
        </p:txBody>
      </p:sp>
      <p:sp>
        <p:nvSpPr>
          <p:cNvPr id="4" name="Date Placeholder 3">
            <a:extLst>
              <a:ext uri="{FF2B5EF4-FFF2-40B4-BE49-F238E27FC236}">
                <a16:creationId xmlns:a16="http://schemas.microsoft.com/office/drawing/2014/main" id="{0599955E-A695-C64B-BF87-0389C16773FB}"/>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C35E1553-C90B-7144-857C-0EBE31FC176D}"/>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D0D73CC8-0EB7-8344-BA2C-E4384D81A6DA}"/>
              </a:ext>
            </a:extLst>
          </p:cNvPr>
          <p:cNvSpPr>
            <a:spLocks noGrp="1"/>
          </p:cNvSpPr>
          <p:nvPr>
            <p:ph type="sldNum" sz="quarter" idx="12"/>
          </p:nvPr>
        </p:nvSpPr>
        <p:spPr/>
        <p:txBody>
          <a:bodyPr/>
          <a:lstStyle/>
          <a:p>
            <a:fld id="{D8C2E80E-A818-EA4B-839C-9030708D7285}" type="slidenum">
              <a:rPr lang="en-US" smtClean="0"/>
              <a:t>7</a:t>
            </a:fld>
            <a:endParaRPr lang="en-US" dirty="0"/>
          </a:p>
        </p:txBody>
      </p:sp>
      <p:pic>
        <p:nvPicPr>
          <p:cNvPr id="7" name="Picture 6">
            <a:extLst>
              <a:ext uri="{FF2B5EF4-FFF2-40B4-BE49-F238E27FC236}">
                <a16:creationId xmlns:a16="http://schemas.microsoft.com/office/drawing/2014/main" id="{661CF296-2B48-3E44-A85D-1130918F1E8A}"/>
              </a:ext>
            </a:extLst>
          </p:cNvPr>
          <p:cNvPicPr>
            <a:picLocks noChangeAspect="1"/>
          </p:cNvPicPr>
          <p:nvPr/>
        </p:nvPicPr>
        <p:blipFill>
          <a:blip r:embed="rId2"/>
          <a:stretch>
            <a:fillRect/>
          </a:stretch>
        </p:blipFill>
        <p:spPr>
          <a:xfrm>
            <a:off x="173420" y="1756291"/>
            <a:ext cx="3714520" cy="2063623"/>
          </a:xfrm>
          <a:prstGeom prst="rect">
            <a:avLst/>
          </a:prstGeom>
        </p:spPr>
      </p:pic>
      <p:pic>
        <p:nvPicPr>
          <p:cNvPr id="8" name="Picture 7">
            <a:extLst>
              <a:ext uri="{FF2B5EF4-FFF2-40B4-BE49-F238E27FC236}">
                <a16:creationId xmlns:a16="http://schemas.microsoft.com/office/drawing/2014/main" id="{737A2D9B-F463-3248-AC53-8B7AF50F3E60}"/>
              </a:ext>
            </a:extLst>
          </p:cNvPr>
          <p:cNvPicPr>
            <a:picLocks noChangeAspect="1"/>
          </p:cNvPicPr>
          <p:nvPr/>
        </p:nvPicPr>
        <p:blipFill>
          <a:blip r:embed="rId3"/>
          <a:stretch>
            <a:fillRect/>
          </a:stretch>
        </p:blipFill>
        <p:spPr>
          <a:xfrm>
            <a:off x="4249904" y="1585840"/>
            <a:ext cx="3714520" cy="2181238"/>
          </a:xfrm>
          <a:prstGeom prst="rect">
            <a:avLst/>
          </a:prstGeom>
        </p:spPr>
      </p:pic>
      <p:sp>
        <p:nvSpPr>
          <p:cNvPr id="9" name="Right Arrow 8">
            <a:extLst>
              <a:ext uri="{FF2B5EF4-FFF2-40B4-BE49-F238E27FC236}">
                <a16:creationId xmlns:a16="http://schemas.microsoft.com/office/drawing/2014/main" id="{077B5C50-4F1F-CA44-AAC8-03F3063B0ABD}"/>
              </a:ext>
            </a:extLst>
          </p:cNvPr>
          <p:cNvSpPr/>
          <p:nvPr/>
        </p:nvSpPr>
        <p:spPr>
          <a:xfrm>
            <a:off x="3887940" y="2880986"/>
            <a:ext cx="361964" cy="127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C39DAFE-9F8A-8F4B-975D-7C81EFD2AA99}"/>
              </a:ext>
            </a:extLst>
          </p:cNvPr>
          <p:cNvPicPr>
            <a:picLocks noChangeAspect="1"/>
          </p:cNvPicPr>
          <p:nvPr/>
        </p:nvPicPr>
        <p:blipFill>
          <a:blip r:embed="rId4"/>
          <a:stretch>
            <a:fillRect/>
          </a:stretch>
        </p:blipFill>
        <p:spPr>
          <a:xfrm>
            <a:off x="8140637" y="1584171"/>
            <a:ext cx="3877943" cy="2509650"/>
          </a:xfrm>
          <a:prstGeom prst="rect">
            <a:avLst/>
          </a:prstGeom>
        </p:spPr>
      </p:pic>
      <p:sp>
        <p:nvSpPr>
          <p:cNvPr id="11" name="TextBox 10">
            <a:extLst>
              <a:ext uri="{FF2B5EF4-FFF2-40B4-BE49-F238E27FC236}">
                <a16:creationId xmlns:a16="http://schemas.microsoft.com/office/drawing/2014/main" id="{096CFDFF-6F8A-0A4C-99A2-4E9AF196B1D9}"/>
              </a:ext>
            </a:extLst>
          </p:cNvPr>
          <p:cNvSpPr txBox="1"/>
          <p:nvPr/>
        </p:nvSpPr>
        <p:spPr>
          <a:xfrm>
            <a:off x="8733760" y="1292002"/>
            <a:ext cx="3458240" cy="369332"/>
          </a:xfrm>
          <a:prstGeom prst="rect">
            <a:avLst/>
          </a:prstGeom>
          <a:noFill/>
        </p:spPr>
        <p:txBody>
          <a:bodyPr wrap="square" rtlCol="0">
            <a:spAutoFit/>
          </a:bodyPr>
          <a:lstStyle/>
          <a:p>
            <a:r>
              <a:rPr lang="en-US" dirty="0"/>
              <a:t>What about this??????</a:t>
            </a:r>
          </a:p>
        </p:txBody>
      </p:sp>
      <p:pic>
        <p:nvPicPr>
          <p:cNvPr id="12" name="Picture 11">
            <a:extLst>
              <a:ext uri="{FF2B5EF4-FFF2-40B4-BE49-F238E27FC236}">
                <a16:creationId xmlns:a16="http://schemas.microsoft.com/office/drawing/2014/main" id="{31D5A49C-0CAA-8E44-9D90-3E45C811B6E3}"/>
              </a:ext>
            </a:extLst>
          </p:cNvPr>
          <p:cNvPicPr>
            <a:picLocks noChangeAspect="1"/>
          </p:cNvPicPr>
          <p:nvPr/>
        </p:nvPicPr>
        <p:blipFill>
          <a:blip r:embed="rId5"/>
          <a:stretch>
            <a:fillRect/>
          </a:stretch>
        </p:blipFill>
        <p:spPr>
          <a:xfrm>
            <a:off x="3008507" y="4195088"/>
            <a:ext cx="5998771" cy="2592689"/>
          </a:xfrm>
          <a:prstGeom prst="rect">
            <a:avLst/>
          </a:prstGeom>
        </p:spPr>
      </p:pic>
    </p:spTree>
    <p:extLst>
      <p:ext uri="{BB962C8B-B14F-4D97-AF65-F5344CB8AC3E}">
        <p14:creationId xmlns:p14="http://schemas.microsoft.com/office/powerpoint/2010/main" val="97106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B4-21B4-814A-8147-62191C8F8DB5}"/>
              </a:ext>
            </a:extLst>
          </p:cNvPr>
          <p:cNvSpPr>
            <a:spLocks noGrp="1"/>
          </p:cNvSpPr>
          <p:nvPr>
            <p:ph type="title"/>
          </p:nvPr>
        </p:nvSpPr>
        <p:spPr/>
        <p:txBody>
          <a:bodyPr/>
          <a:lstStyle/>
          <a:p>
            <a:r>
              <a:rPr lang="en-US" b="1" dirty="0"/>
              <a:t>How Does PCA Work?</a:t>
            </a:r>
            <a:endParaRPr lang="en-US" dirty="0"/>
          </a:p>
        </p:txBody>
      </p:sp>
      <p:sp>
        <p:nvSpPr>
          <p:cNvPr id="3" name="Content Placeholder 2">
            <a:extLst>
              <a:ext uri="{FF2B5EF4-FFF2-40B4-BE49-F238E27FC236}">
                <a16:creationId xmlns:a16="http://schemas.microsoft.com/office/drawing/2014/main" id="{726F85D0-3D83-614A-806C-BB56FA9F8624}"/>
              </a:ext>
            </a:extLst>
          </p:cNvPr>
          <p:cNvSpPr>
            <a:spLocks noGrp="1"/>
          </p:cNvSpPr>
          <p:nvPr>
            <p:ph idx="1"/>
          </p:nvPr>
        </p:nvSpPr>
        <p:spPr/>
        <p:txBody>
          <a:bodyPr>
            <a:normAutofit lnSpcReduction="10000"/>
          </a:bodyPr>
          <a:lstStyle/>
          <a:p>
            <a:r>
              <a:rPr lang="en-US" dirty="0"/>
              <a:t>Principal Component Analysis (PCA) is an </a:t>
            </a:r>
            <a:r>
              <a:rPr lang="en-US" b="1" dirty="0"/>
              <a:t>unsupervised learning </a:t>
            </a:r>
            <a:r>
              <a:rPr lang="en-US" dirty="0"/>
              <a:t>algorithm as it ignores the class labels. We need to find (the so-called principal components) that </a:t>
            </a:r>
            <a:r>
              <a:rPr lang="en-US" b="1" dirty="0"/>
              <a:t>maximize the variance </a:t>
            </a:r>
            <a:r>
              <a:rPr lang="en-US" dirty="0"/>
              <a:t>in a dataset, to find the directions. </a:t>
            </a:r>
          </a:p>
          <a:p>
            <a:r>
              <a:rPr lang="en-US" dirty="0"/>
              <a:t>To obtain quality/type of coffee, we can use different features of coffee such as its sweetness value, color of coffee, place of coffee and so on, however, many of these features will be redundant or dummy feature variables (can be derived from other features), therefore causing to train model on unnecessary features. In short, we can get the type of coffee with less feature variables and this is what actually PCA does inside the box.</a:t>
            </a:r>
          </a:p>
          <a:p>
            <a:r>
              <a:rPr lang="en-US" dirty="0"/>
              <a:t>Note that, PCA does not select a set of features and discard other features, but it infers some new features, which best describe the type of class from the existing features.</a:t>
            </a:r>
            <a:br>
              <a:rPr lang="en-US" dirty="0"/>
            </a:br>
            <a:endParaRPr lang="en-US" dirty="0"/>
          </a:p>
          <a:p>
            <a:r>
              <a:rPr lang="en-US" dirty="0"/>
              <a:t>First it identifies the hyperplane that lies closest to the data, and then it projects the data onto it.</a:t>
            </a:r>
          </a:p>
          <a:p>
            <a:r>
              <a:rPr lang="en-US" dirty="0"/>
              <a:t>In other words, PCA is basically the summarization of data. </a:t>
            </a:r>
          </a:p>
          <a:p>
            <a:endParaRPr lang="en-US" dirty="0"/>
          </a:p>
        </p:txBody>
      </p:sp>
      <p:sp>
        <p:nvSpPr>
          <p:cNvPr id="4" name="Date Placeholder 3">
            <a:extLst>
              <a:ext uri="{FF2B5EF4-FFF2-40B4-BE49-F238E27FC236}">
                <a16:creationId xmlns:a16="http://schemas.microsoft.com/office/drawing/2014/main" id="{314597FE-0E20-2A4A-BDB1-3F05B617976D}"/>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569BEAB7-DFB4-E942-8946-AA2D0EF4BFFF}"/>
              </a:ext>
            </a:extLst>
          </p:cNvPr>
          <p:cNvSpPr>
            <a:spLocks noGrp="1"/>
          </p:cNvSpPr>
          <p:nvPr>
            <p:ph type="ftr" sz="quarter" idx="11"/>
          </p:nvPr>
        </p:nvSpPr>
        <p:spPr/>
        <p:txBody>
          <a:bodyPr/>
          <a:lstStyle/>
          <a:p>
            <a:r>
              <a:rPr lang="en-US" dirty="0"/>
              <a:t>Dr. Malak Abdullah</a:t>
            </a:r>
          </a:p>
        </p:txBody>
      </p:sp>
      <p:sp>
        <p:nvSpPr>
          <p:cNvPr id="6" name="Slide Number Placeholder 5">
            <a:extLst>
              <a:ext uri="{FF2B5EF4-FFF2-40B4-BE49-F238E27FC236}">
                <a16:creationId xmlns:a16="http://schemas.microsoft.com/office/drawing/2014/main" id="{53330C5A-F994-8A42-8D41-B2C04E7FD3A9}"/>
              </a:ext>
            </a:extLst>
          </p:cNvPr>
          <p:cNvSpPr>
            <a:spLocks noGrp="1"/>
          </p:cNvSpPr>
          <p:nvPr>
            <p:ph type="sldNum" sz="quarter" idx="12"/>
          </p:nvPr>
        </p:nvSpPr>
        <p:spPr/>
        <p:txBody>
          <a:bodyPr/>
          <a:lstStyle/>
          <a:p>
            <a:fld id="{D8C2E80E-A818-EA4B-839C-9030708D7285}" type="slidenum">
              <a:rPr lang="en-US" smtClean="0"/>
              <a:t>8</a:t>
            </a:fld>
            <a:endParaRPr lang="en-US" dirty="0"/>
          </a:p>
        </p:txBody>
      </p:sp>
    </p:spTree>
    <p:extLst>
      <p:ext uri="{BB962C8B-B14F-4D97-AF65-F5344CB8AC3E}">
        <p14:creationId xmlns:p14="http://schemas.microsoft.com/office/powerpoint/2010/main" val="242343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B4-21B4-814A-8147-62191C8F8DB5}"/>
              </a:ext>
            </a:extLst>
          </p:cNvPr>
          <p:cNvSpPr>
            <a:spLocks noGrp="1"/>
          </p:cNvSpPr>
          <p:nvPr>
            <p:ph type="title"/>
          </p:nvPr>
        </p:nvSpPr>
        <p:spPr/>
        <p:txBody>
          <a:bodyPr/>
          <a:lstStyle/>
          <a:p>
            <a:r>
              <a:rPr lang="en-US" b="1" dirty="0"/>
              <a:t>How Does PCA Work?</a:t>
            </a:r>
            <a:endParaRPr lang="en-US" dirty="0"/>
          </a:p>
        </p:txBody>
      </p:sp>
      <p:sp>
        <p:nvSpPr>
          <p:cNvPr id="3" name="Content Placeholder 2">
            <a:extLst>
              <a:ext uri="{FF2B5EF4-FFF2-40B4-BE49-F238E27FC236}">
                <a16:creationId xmlns:a16="http://schemas.microsoft.com/office/drawing/2014/main" id="{726F85D0-3D83-614A-806C-BB56FA9F8624}"/>
              </a:ext>
            </a:extLst>
          </p:cNvPr>
          <p:cNvSpPr>
            <a:spLocks noGrp="1"/>
          </p:cNvSpPr>
          <p:nvPr>
            <p:ph idx="1"/>
          </p:nvPr>
        </p:nvSpPr>
        <p:spPr>
          <a:xfrm>
            <a:off x="314326" y="1743075"/>
            <a:ext cx="5951744" cy="4429125"/>
          </a:xfrm>
        </p:spPr>
        <p:txBody>
          <a:bodyPr>
            <a:normAutofit/>
          </a:bodyPr>
          <a:lstStyle/>
          <a:p>
            <a:r>
              <a:rPr lang="en-US" dirty="0"/>
              <a:t>On the right is the result of the projection of the dataset onto each of these axes. As you can see, the projection onto the solid line preserves the maximum variance, while the projection onto the dotted line preserves very little variance, and the projection onto the dashed line preserves an intermediate amount of variance.</a:t>
            </a:r>
          </a:p>
          <a:p>
            <a:endParaRPr lang="en-US" dirty="0"/>
          </a:p>
          <a:p>
            <a:r>
              <a:rPr lang="en-US" dirty="0"/>
              <a:t>It seems reasonable to select the axis that preserves the maximum amount of variance, as it will most likely lose less information than the other projections.</a:t>
            </a:r>
          </a:p>
          <a:p>
            <a:endParaRPr lang="en-US" dirty="0"/>
          </a:p>
          <a:p>
            <a:endParaRPr lang="en-US" dirty="0"/>
          </a:p>
        </p:txBody>
      </p:sp>
      <p:sp>
        <p:nvSpPr>
          <p:cNvPr id="4" name="Date Placeholder 3">
            <a:extLst>
              <a:ext uri="{FF2B5EF4-FFF2-40B4-BE49-F238E27FC236}">
                <a16:creationId xmlns:a16="http://schemas.microsoft.com/office/drawing/2014/main" id="{314597FE-0E20-2A4A-BDB1-3F05B617976D}"/>
              </a:ext>
            </a:extLst>
          </p:cNvPr>
          <p:cNvSpPr>
            <a:spLocks noGrp="1"/>
          </p:cNvSpPr>
          <p:nvPr>
            <p:ph type="dt" sz="half" idx="10"/>
          </p:nvPr>
        </p:nvSpPr>
        <p:spPr/>
        <p:txBody>
          <a:bodyPr/>
          <a:lstStyle/>
          <a:p>
            <a:r>
              <a:rPr lang="en-US"/>
              <a:t>first semester 2020-2021</a:t>
            </a:r>
            <a:endParaRPr lang="en-US" dirty="0"/>
          </a:p>
        </p:txBody>
      </p:sp>
      <p:sp>
        <p:nvSpPr>
          <p:cNvPr id="5" name="Footer Placeholder 4">
            <a:extLst>
              <a:ext uri="{FF2B5EF4-FFF2-40B4-BE49-F238E27FC236}">
                <a16:creationId xmlns:a16="http://schemas.microsoft.com/office/drawing/2014/main" id="{569BEAB7-DFB4-E942-8946-AA2D0EF4BFFF}"/>
              </a:ext>
            </a:extLst>
          </p:cNvPr>
          <p:cNvSpPr>
            <a:spLocks noGrp="1"/>
          </p:cNvSpPr>
          <p:nvPr>
            <p:ph type="ftr" sz="quarter" idx="11"/>
          </p:nvPr>
        </p:nvSpPr>
        <p:spPr/>
        <p:txBody>
          <a:bodyPr/>
          <a:lstStyle/>
          <a:p>
            <a:r>
              <a:rPr lang="en-US" dirty="0"/>
              <a:t>Dr. Malak Abdullah</a:t>
            </a:r>
          </a:p>
        </p:txBody>
      </p:sp>
      <p:sp>
        <p:nvSpPr>
          <p:cNvPr id="6" name="Slide Number Placeholder 5">
            <a:extLst>
              <a:ext uri="{FF2B5EF4-FFF2-40B4-BE49-F238E27FC236}">
                <a16:creationId xmlns:a16="http://schemas.microsoft.com/office/drawing/2014/main" id="{53330C5A-F994-8A42-8D41-B2C04E7FD3A9}"/>
              </a:ext>
            </a:extLst>
          </p:cNvPr>
          <p:cNvSpPr>
            <a:spLocks noGrp="1"/>
          </p:cNvSpPr>
          <p:nvPr>
            <p:ph type="sldNum" sz="quarter" idx="12"/>
          </p:nvPr>
        </p:nvSpPr>
        <p:spPr/>
        <p:txBody>
          <a:bodyPr/>
          <a:lstStyle/>
          <a:p>
            <a:fld id="{D8C2E80E-A818-EA4B-839C-9030708D7285}" type="slidenum">
              <a:rPr lang="en-US" smtClean="0"/>
              <a:t>9</a:t>
            </a:fld>
            <a:endParaRPr lang="en-US" dirty="0"/>
          </a:p>
        </p:txBody>
      </p:sp>
      <p:pic>
        <p:nvPicPr>
          <p:cNvPr id="8" name="Picture 7">
            <a:extLst>
              <a:ext uri="{FF2B5EF4-FFF2-40B4-BE49-F238E27FC236}">
                <a16:creationId xmlns:a16="http://schemas.microsoft.com/office/drawing/2014/main" id="{7C513A07-65BE-3242-B133-0DC0AE8CCA0B}"/>
              </a:ext>
            </a:extLst>
          </p:cNvPr>
          <p:cNvPicPr>
            <a:picLocks noChangeAspect="1"/>
          </p:cNvPicPr>
          <p:nvPr/>
        </p:nvPicPr>
        <p:blipFill>
          <a:blip r:embed="rId2"/>
          <a:stretch>
            <a:fillRect/>
          </a:stretch>
        </p:blipFill>
        <p:spPr>
          <a:xfrm>
            <a:off x="6266070" y="2019861"/>
            <a:ext cx="5925930" cy="3090022"/>
          </a:xfrm>
          <a:prstGeom prst="rect">
            <a:avLst/>
          </a:prstGeom>
        </p:spPr>
      </p:pic>
    </p:spTree>
    <p:extLst>
      <p:ext uri="{BB962C8B-B14F-4D97-AF65-F5344CB8AC3E}">
        <p14:creationId xmlns:p14="http://schemas.microsoft.com/office/powerpoint/2010/main" val="3393013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{8AC84E04-EA48-7144-B799-8EF2A9761D6C}tf10001070</Template>
  <TotalTime>34590</TotalTime>
  <Words>2886</Words>
  <Application>Microsoft Macintosh PowerPoint</Application>
  <PresentationFormat>Widescreen</PresentationFormat>
  <Paragraphs>276</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Calibri</vt:lpstr>
      <vt:lpstr>Courier</vt:lpstr>
      <vt:lpstr>Roboto</vt:lpstr>
      <vt:lpstr>Rockwell</vt:lpstr>
      <vt:lpstr>Rockwell Condensed</vt:lpstr>
      <vt:lpstr>Rockwell Extra Bold</vt:lpstr>
      <vt:lpstr>Times</vt:lpstr>
      <vt:lpstr>Times New Roman</vt:lpstr>
      <vt:lpstr>Wingdings</vt:lpstr>
      <vt:lpstr>Wood Type</vt:lpstr>
      <vt:lpstr>Machine Learning Dimensionality Reduction</vt:lpstr>
      <vt:lpstr>Overview</vt:lpstr>
      <vt:lpstr>How to solve overfitting!</vt:lpstr>
      <vt:lpstr>The curse of dimensionality</vt:lpstr>
      <vt:lpstr>Feature Engineering; it involves:</vt:lpstr>
      <vt:lpstr>Dimensionality reduction</vt:lpstr>
      <vt:lpstr>Two Approaches for Dimensionality Reduction</vt:lpstr>
      <vt:lpstr>How Does PCA Work?</vt:lpstr>
      <vt:lpstr>How Does PCA Work?</vt:lpstr>
      <vt:lpstr>what the word ‘variance’ has to do with PCA? </vt:lpstr>
      <vt:lpstr>Let’s Perform the PCA and analyze the graph:</vt:lpstr>
      <vt:lpstr>PowerPoint Presentation</vt:lpstr>
      <vt:lpstr>How Does LDA Work?</vt:lpstr>
      <vt:lpstr>PowerPoint Presentation</vt:lpstr>
      <vt:lpstr>Let’s perform the LDA and analyse the graph:</vt:lpstr>
      <vt:lpstr>PowerPoint Presentation</vt:lpstr>
      <vt:lpstr>Machine Learning Ch 9 from the new book Unsupervised Learning Techniques</vt:lpstr>
      <vt:lpstr>Unsupervised learning</vt:lpstr>
      <vt:lpstr>unsupervised learning tasks and algorithms:</vt:lpstr>
      <vt:lpstr>Clustering</vt:lpstr>
      <vt:lpstr>Clustering Algorithm</vt:lpstr>
      <vt:lpstr>K-Means</vt:lpstr>
      <vt:lpstr>Soft Clustering</vt:lpstr>
      <vt:lpstr>How Clustering works?</vt:lpstr>
      <vt:lpstr>Not the right solution</vt:lpstr>
      <vt:lpstr>Centroid Initialization Methods</vt:lpstr>
      <vt:lpstr>Finding the Optimal Number of Clusters</vt:lpstr>
      <vt:lpstr>How to choose the number of clusters</vt:lpstr>
      <vt:lpstr>Using Silhouette score </vt:lpstr>
      <vt:lpstr>Limits of K-Means</vt:lpstr>
      <vt:lpstr>Using clustering for image segmentation</vt:lpstr>
      <vt:lpstr>How it works?</vt:lpstr>
      <vt:lpstr>PowerPoint Presentation</vt:lpstr>
      <vt:lpstr>Using Clustering for Semi-Supervised Learning</vt:lpstr>
      <vt:lpstr>Continue…</vt:lpstr>
      <vt:lpstr>Continue</vt:lpstr>
      <vt:lpstr>PowerPoint Presentation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dc:title>
  <dc:creator>Abdullah, Malak</dc:creator>
  <cp:lastModifiedBy>Abdullah, Malak</cp:lastModifiedBy>
  <cp:revision>290</cp:revision>
  <cp:lastPrinted>2018-10-20T22:12:59Z</cp:lastPrinted>
  <dcterms:created xsi:type="dcterms:W3CDTF">2018-09-24T08:53:56Z</dcterms:created>
  <dcterms:modified xsi:type="dcterms:W3CDTF">2020-12-02T10:05:01Z</dcterms:modified>
</cp:coreProperties>
</file>