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640" r:id="rId2"/>
    <p:sldId id="3694" r:id="rId3"/>
    <p:sldId id="3697" r:id="rId4"/>
    <p:sldId id="3700" r:id="rId5"/>
    <p:sldId id="3701" r:id="rId6"/>
    <p:sldId id="3702" r:id="rId7"/>
    <p:sldId id="3703" r:id="rId8"/>
    <p:sldId id="3704" r:id="rId9"/>
    <p:sldId id="266" r:id="rId10"/>
    <p:sldId id="3706" r:id="rId11"/>
    <p:sldId id="364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13" autoAdjust="0"/>
    <p:restoredTop sz="96327"/>
  </p:normalViewPr>
  <p:slideViewPr>
    <p:cSldViewPr snapToGrid="0" snapToObjects="1">
      <p:cViewPr varScale="1">
        <p:scale>
          <a:sx n="82" d="100"/>
          <a:sy n="82" d="100"/>
        </p:scale>
        <p:origin x="562"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9/1/2024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9/1/2024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9/1/2024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A02A-A21E-8BD7-BAB8-0B4D8E21B4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777E63-AA25-F26D-8BA2-69319D811A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07C420-7BE2-E21C-0455-86B9D23C0EA8}"/>
              </a:ext>
            </a:extLst>
          </p:cNvPr>
          <p:cNvSpPr>
            <a:spLocks noGrp="1"/>
          </p:cNvSpPr>
          <p:nvPr>
            <p:ph type="dt" sz="half" idx="10"/>
          </p:nvPr>
        </p:nvSpPr>
        <p:spPr/>
        <p:txBody>
          <a:bodyPr/>
          <a:lstStyle/>
          <a:p>
            <a:fld id="{AA7C38CE-ABB5-4E0C-B45B-894E2B83FA4C}" type="datetimeFigureOut">
              <a:rPr lang="en-IN" smtClean="0"/>
              <a:t>01-09-2024</a:t>
            </a:fld>
            <a:endParaRPr lang="en-IN"/>
          </a:p>
        </p:txBody>
      </p:sp>
      <p:sp>
        <p:nvSpPr>
          <p:cNvPr id="5" name="Footer Placeholder 4">
            <a:extLst>
              <a:ext uri="{FF2B5EF4-FFF2-40B4-BE49-F238E27FC236}">
                <a16:creationId xmlns:a16="http://schemas.microsoft.com/office/drawing/2014/main" id="{409BF566-C1BB-742B-2DBA-73DCBD9C0F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232B4C-765C-511F-3812-C5B4FCD31585}"/>
              </a:ext>
            </a:extLst>
          </p:cNvPr>
          <p:cNvSpPr>
            <a:spLocks noGrp="1"/>
          </p:cNvSpPr>
          <p:nvPr>
            <p:ph type="sldNum" sz="quarter" idx="12"/>
          </p:nvPr>
        </p:nvSpPr>
        <p:spPr/>
        <p:txBody>
          <a:bodyPr/>
          <a:lstStyle/>
          <a:p>
            <a:fld id="{392480AB-8B18-4109-A6E9-D46E5925B19F}" type="slidenum">
              <a:rPr lang="en-IN" smtClean="0"/>
              <a:t>‹#›</a:t>
            </a:fld>
            <a:endParaRPr lang="en-IN"/>
          </a:p>
        </p:txBody>
      </p:sp>
    </p:spTree>
    <p:extLst>
      <p:ext uri="{BB962C8B-B14F-4D97-AF65-F5344CB8AC3E}">
        <p14:creationId xmlns:p14="http://schemas.microsoft.com/office/powerpoint/2010/main" val="37303881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6"/>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45377" y="2224004"/>
            <a:ext cx="6701245" cy="923330"/>
          </a:xfrm>
          <a:prstGeom prst="rect">
            <a:avLst/>
          </a:prstGeom>
          <a:noFill/>
        </p:spPr>
        <p:txBody>
          <a:bodyPr wrap="square" rtlCol="0">
            <a:spAutoFit/>
          </a:bodyPr>
          <a:lstStyle/>
          <a:p>
            <a:pPr algn="ctr"/>
            <a:r>
              <a:rPr lang="en-IN" sz="5400" dirty="0"/>
              <a:t>Minor Project-1</a:t>
            </a:r>
          </a:p>
        </p:txBody>
      </p:sp>
      <p:sp>
        <p:nvSpPr>
          <p:cNvPr id="4" name="TextBox 3"/>
          <p:cNvSpPr txBox="1"/>
          <p:nvPr/>
        </p:nvSpPr>
        <p:spPr>
          <a:xfrm>
            <a:off x="1410068" y="3147334"/>
            <a:ext cx="9948555" cy="584775"/>
          </a:xfrm>
          <a:prstGeom prst="rect">
            <a:avLst/>
          </a:prstGeom>
          <a:noFill/>
        </p:spPr>
        <p:txBody>
          <a:bodyPr wrap="square" rtlCol="0">
            <a:spAutoFit/>
          </a:bodyPr>
          <a:lstStyle/>
          <a:p>
            <a:pPr algn="ctr"/>
            <a:r>
              <a:rPr lang="en-IN" sz="3200" dirty="0"/>
              <a:t>Title: Optimized Navigation and Routing System</a:t>
            </a:r>
          </a:p>
        </p:txBody>
      </p:sp>
      <p:sp>
        <p:nvSpPr>
          <p:cNvPr id="6" name="TextBox 5"/>
          <p:cNvSpPr txBox="1"/>
          <p:nvPr/>
        </p:nvSpPr>
        <p:spPr>
          <a:xfrm>
            <a:off x="976633" y="5003074"/>
            <a:ext cx="3174275" cy="1754326"/>
          </a:xfrm>
          <a:prstGeom prst="rect">
            <a:avLst/>
          </a:prstGeom>
          <a:noFill/>
        </p:spPr>
        <p:txBody>
          <a:bodyPr wrap="square" rtlCol="0">
            <a:spAutoFit/>
          </a:bodyPr>
          <a:lstStyle/>
          <a:p>
            <a:r>
              <a:rPr lang="en-IN" dirty="0"/>
              <a:t>Presented by:</a:t>
            </a:r>
          </a:p>
          <a:p>
            <a:r>
              <a:rPr lang="en-IN" dirty="0"/>
              <a:t>R2142221221 - Harsh Bhartia</a:t>
            </a:r>
          </a:p>
          <a:p>
            <a:r>
              <a:rPr lang="en-IN" dirty="0"/>
              <a:t>R2142220638 – </a:t>
            </a:r>
            <a:r>
              <a:rPr lang="en-IN" dirty="0" err="1"/>
              <a:t>Shailav</a:t>
            </a:r>
            <a:r>
              <a:rPr lang="en-IN" dirty="0"/>
              <a:t> Justa</a:t>
            </a:r>
          </a:p>
          <a:p>
            <a:r>
              <a:rPr lang="en-IN" dirty="0"/>
              <a:t>R2142221177 – Vinayak Singh</a:t>
            </a:r>
          </a:p>
          <a:p>
            <a:endParaRPr lang="en-IN" dirty="0"/>
          </a:p>
          <a:p>
            <a:endParaRPr lang="en-IN" dirty="0"/>
          </a:p>
        </p:txBody>
      </p:sp>
      <p:sp>
        <p:nvSpPr>
          <p:cNvPr id="9" name="TextBox 8"/>
          <p:cNvSpPr txBox="1"/>
          <p:nvPr/>
        </p:nvSpPr>
        <p:spPr>
          <a:xfrm>
            <a:off x="8882743" y="5003074"/>
            <a:ext cx="2717074" cy="646331"/>
          </a:xfrm>
          <a:prstGeom prst="rect">
            <a:avLst/>
          </a:prstGeom>
          <a:noFill/>
        </p:spPr>
        <p:txBody>
          <a:bodyPr wrap="square" rtlCol="0">
            <a:spAutoFit/>
          </a:bodyPr>
          <a:lstStyle/>
          <a:p>
            <a:r>
              <a:rPr lang="en-IN" dirty="0"/>
              <a:t>Mentored By:-</a:t>
            </a:r>
          </a:p>
          <a:p>
            <a:r>
              <a:rPr lang="en-IN" dirty="0"/>
              <a:t>Virendra </a:t>
            </a:r>
            <a:r>
              <a:rPr lang="en-IN" dirty="0" err="1"/>
              <a:t>Kadayan</a:t>
            </a:r>
            <a:endParaRPr lang="en-IN" dirty="0"/>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30818" y="369924"/>
            <a:ext cx="7530363" cy="677108"/>
          </a:xfrm>
          <a:prstGeom prst="rect">
            <a:avLst/>
          </a:prstGeom>
          <a:noFill/>
        </p:spPr>
        <p:txBody>
          <a:bodyPr wrap="square" rtlCol="0">
            <a:spAutoFit/>
          </a:bodyPr>
          <a:lstStyle/>
          <a:p>
            <a:pPr algn="ctr"/>
            <a:r>
              <a:rPr lang="en-IN" sz="3800" b="1" dirty="0">
                <a:solidFill>
                  <a:srgbClr val="46B0FA"/>
                </a:solidFill>
                <a:latin typeface="Arial" panose="020B0604020202020204" pitchFamily="34" charset="0"/>
                <a:cs typeface="Arial" panose="020B0604020202020204" pitchFamily="34" charset="0"/>
              </a:rPr>
              <a:t>Area of Application</a:t>
            </a:r>
          </a:p>
        </p:txBody>
      </p:sp>
      <p:sp>
        <p:nvSpPr>
          <p:cNvPr id="3" name="TextBox 2">
            <a:extLst>
              <a:ext uri="{FF2B5EF4-FFF2-40B4-BE49-F238E27FC236}">
                <a16:creationId xmlns:a16="http://schemas.microsoft.com/office/drawing/2014/main" id="{66168532-D141-4AB0-BD29-1663F2877B3E}"/>
              </a:ext>
            </a:extLst>
          </p:cNvPr>
          <p:cNvSpPr txBox="1"/>
          <p:nvPr/>
        </p:nvSpPr>
        <p:spPr>
          <a:xfrm>
            <a:off x="643811" y="1433962"/>
            <a:ext cx="11112759" cy="4801314"/>
          </a:xfrm>
          <a:prstGeom prst="rect">
            <a:avLst/>
          </a:prstGeom>
          <a:noFill/>
        </p:spPr>
        <p:txBody>
          <a:bodyPr wrap="square" rtlCol="0">
            <a:spAutoFit/>
          </a:bodyPr>
          <a:lstStyle/>
          <a:p>
            <a:pPr>
              <a:buFont typeface="+mj-lt"/>
              <a:buAutoNum type="arabicPeriod"/>
            </a:pPr>
            <a:r>
              <a:rPr lang="en-US" sz="2200" b="1" dirty="0">
                <a:latin typeface="Times New Roman" panose="02020603050405020304" pitchFamily="18" charset="0"/>
                <a:cs typeface="Times New Roman" panose="02020603050405020304" pitchFamily="18" charset="0"/>
              </a:rPr>
              <a:t>Navigation Apps</a:t>
            </a:r>
            <a:r>
              <a:rPr lang="en-US" sz="2200" dirty="0">
                <a:latin typeface="Times New Roman" panose="02020603050405020304" pitchFamily="18" charset="0"/>
                <a:cs typeface="Times New Roman" panose="02020603050405020304" pitchFamily="18" charset="0"/>
              </a:rPr>
              <a:t>: For personal use in smartphones or vehicles, providing optimized routes for travel.</a:t>
            </a:r>
          </a:p>
          <a:p>
            <a:pPr>
              <a:buFont typeface="+mj-lt"/>
              <a:buAutoNum type="arabicPeriod"/>
            </a:pPr>
            <a:r>
              <a:rPr lang="en-US" sz="2200" b="1" dirty="0">
                <a:latin typeface="Times New Roman" panose="02020603050405020304" pitchFamily="18" charset="0"/>
                <a:cs typeface="Times New Roman" panose="02020603050405020304" pitchFamily="18" charset="0"/>
              </a:rPr>
              <a:t>Delivery Services</a:t>
            </a:r>
            <a:r>
              <a:rPr lang="en-US" sz="2200" dirty="0">
                <a:latin typeface="Times New Roman" panose="02020603050405020304" pitchFamily="18" charset="0"/>
                <a:cs typeface="Times New Roman" panose="02020603050405020304" pitchFamily="18" charset="0"/>
              </a:rPr>
              <a:t>: To improve efficiency and reduce delivery times for companies like couriers and food delivery.</a:t>
            </a:r>
          </a:p>
          <a:p>
            <a:pPr>
              <a:buFont typeface="+mj-lt"/>
              <a:buAutoNum type="arabicPeriod"/>
            </a:pPr>
            <a:r>
              <a:rPr lang="en-US" sz="2200" b="1" dirty="0">
                <a:latin typeface="Times New Roman" panose="02020603050405020304" pitchFamily="18" charset="0"/>
                <a:cs typeface="Times New Roman" panose="02020603050405020304" pitchFamily="18" charset="0"/>
              </a:rPr>
              <a:t>Logistics and Fleet Management</a:t>
            </a:r>
            <a:r>
              <a:rPr lang="en-US" sz="2200" dirty="0">
                <a:latin typeface="Times New Roman" panose="02020603050405020304" pitchFamily="18" charset="0"/>
                <a:cs typeface="Times New Roman" panose="02020603050405020304" pitchFamily="18" charset="0"/>
              </a:rPr>
              <a:t>: For optimizing routes in supply chain and transportation industries.</a:t>
            </a:r>
          </a:p>
          <a:p>
            <a:pPr>
              <a:buFont typeface="+mj-lt"/>
              <a:buAutoNum type="arabicPeriod"/>
            </a:pPr>
            <a:r>
              <a:rPr lang="en-US" sz="2200" b="1" dirty="0">
                <a:latin typeface="Times New Roman" panose="02020603050405020304" pitchFamily="18" charset="0"/>
                <a:cs typeface="Times New Roman" panose="02020603050405020304" pitchFamily="18" charset="0"/>
              </a:rPr>
              <a:t>Emergency Response</a:t>
            </a:r>
            <a:r>
              <a:rPr lang="en-US" sz="2200" dirty="0">
                <a:latin typeface="Times New Roman" panose="02020603050405020304" pitchFamily="18" charset="0"/>
                <a:cs typeface="Times New Roman" panose="02020603050405020304" pitchFamily="18" charset="0"/>
              </a:rPr>
              <a:t>: Helping first responders find the fastest routes to emergencies.</a:t>
            </a:r>
          </a:p>
          <a:p>
            <a:pPr>
              <a:buFont typeface="+mj-lt"/>
              <a:buAutoNum type="arabicPeriod"/>
            </a:pPr>
            <a:r>
              <a:rPr lang="en-US" sz="2200" b="1" dirty="0">
                <a:latin typeface="Times New Roman" panose="02020603050405020304" pitchFamily="18" charset="0"/>
                <a:cs typeface="Times New Roman" panose="02020603050405020304" pitchFamily="18" charset="0"/>
              </a:rPr>
              <a:t>City Planning</a:t>
            </a:r>
            <a:r>
              <a:rPr lang="en-US" sz="2200" dirty="0">
                <a:latin typeface="Times New Roman" panose="02020603050405020304" pitchFamily="18" charset="0"/>
                <a:cs typeface="Times New Roman" panose="02020603050405020304" pitchFamily="18" charset="0"/>
              </a:rPr>
              <a:t>: Assisting in urban planning and infrastructure development by analyzing traffic patterns and route efficiency.</a:t>
            </a:r>
          </a:p>
          <a:p>
            <a:pPr>
              <a:buFont typeface="+mj-lt"/>
              <a:buAutoNum type="arabicPeriod"/>
            </a:pPr>
            <a:r>
              <a:rPr lang="en-US" sz="2200" b="1" dirty="0">
                <a:latin typeface="Times New Roman" panose="02020603050405020304" pitchFamily="18" charset="0"/>
                <a:cs typeface="Times New Roman" panose="02020603050405020304" pitchFamily="18" charset="0"/>
              </a:rPr>
              <a:t>Tourism</a:t>
            </a:r>
            <a:r>
              <a:rPr lang="en-US" sz="2200" dirty="0">
                <a:latin typeface="Times New Roman" panose="02020603050405020304" pitchFamily="18" charset="0"/>
                <a:cs typeface="Times New Roman" panose="02020603050405020304" pitchFamily="18" charset="0"/>
              </a:rPr>
              <a:t>: Offering route suggestions for tourists to explore attractions efficiently.</a:t>
            </a:r>
          </a:p>
          <a:p>
            <a:pPr>
              <a:buFont typeface="+mj-lt"/>
              <a:buAutoNum type="arabicPeriod"/>
            </a:pPr>
            <a:r>
              <a:rPr lang="en-US" sz="2200" b="1" dirty="0">
                <a:latin typeface="Times New Roman" panose="02020603050405020304" pitchFamily="18" charset="0"/>
                <a:cs typeface="Times New Roman" panose="02020603050405020304" pitchFamily="18" charset="0"/>
              </a:rPr>
              <a:t>Public Transportation</a:t>
            </a:r>
            <a:r>
              <a:rPr lang="en-US" sz="2200" dirty="0">
                <a:latin typeface="Times New Roman" panose="02020603050405020304" pitchFamily="18" charset="0"/>
                <a:cs typeface="Times New Roman" panose="02020603050405020304" pitchFamily="18" charset="0"/>
              </a:rPr>
              <a:t>: Enhancing route planning for buses, trains, or subways to improve service reliability and passenger experience.</a:t>
            </a:r>
          </a:p>
          <a:p>
            <a:endParaRPr lang="en-US" sz="2400" dirty="0">
              <a:latin typeface="Times New Roman" panose="02020603050405020304" pitchFamily="18" charset="0"/>
              <a:cs typeface="Times New Roman" panose="02020603050405020304" pitchFamily="18"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30818" y="313140"/>
            <a:ext cx="7530363" cy="830997"/>
          </a:xfrm>
          <a:prstGeom prst="rect">
            <a:avLst/>
          </a:prstGeom>
          <a:noFill/>
        </p:spPr>
        <p:txBody>
          <a:bodyPr wrap="square" rtlCol="0">
            <a:spAutoFit/>
          </a:bodyPr>
          <a:lstStyle/>
          <a:p>
            <a:pPr algn="ctr"/>
            <a:r>
              <a:rPr lang="en-US" sz="4800" b="1" dirty="0">
                <a:solidFill>
                  <a:srgbClr val="46B0FA"/>
                </a:solidFill>
                <a:latin typeface="Arial" panose="020B0604020202020204" pitchFamily="34" charset="0"/>
                <a:cs typeface="Arial" panose="020B0604020202020204" pitchFamily="34" charset="0"/>
              </a:rPr>
              <a:t>Contents</a:t>
            </a:r>
            <a:endParaRPr lang="en-IN" sz="48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824204" y="2078347"/>
            <a:ext cx="10720873" cy="2554545"/>
          </a:xfrm>
          <a:prstGeom prst="rect">
            <a:avLst/>
          </a:prstGeom>
          <a:noFill/>
        </p:spPr>
        <p:txBody>
          <a:bodyPr wrap="square" rtlCol="0">
            <a:spAutoFit/>
          </a:bodyPr>
          <a:lstStyle/>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Algorithm</a:t>
            </a: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Data Structure </a:t>
            </a: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SWOT Analysis</a:t>
            </a: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Area of Application</a:t>
            </a: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151970" y="222500"/>
            <a:ext cx="7530363" cy="769441"/>
          </a:xfrm>
          <a:prstGeom prst="rect">
            <a:avLst/>
          </a:prstGeom>
          <a:noFill/>
        </p:spPr>
        <p:txBody>
          <a:bodyPr wrap="square" rtlCol="0">
            <a:spAutoFit/>
          </a:bodyPr>
          <a:lstStyle/>
          <a:p>
            <a:pPr algn="ctr"/>
            <a:r>
              <a:rPr lang="en-US" sz="4400" b="1" dirty="0">
                <a:solidFill>
                  <a:srgbClr val="46B0FA"/>
                </a:solidFill>
                <a:latin typeface="Arial" panose="020B0604020202020204" pitchFamily="34" charset="0"/>
                <a:cs typeface="Arial" panose="020B0604020202020204" pitchFamily="34" charset="0"/>
              </a:rPr>
              <a:t>Problem Statement</a:t>
            </a:r>
            <a:endParaRPr lang="en-IN" sz="44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45232" y="991941"/>
            <a:ext cx="11597951" cy="6247864"/>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The Optimized navigation and Routing System is a Software which would enable the users to </a:t>
            </a:r>
          </a:p>
          <a:p>
            <a:r>
              <a:rPr lang="en-IN" sz="2200" dirty="0">
                <a:latin typeface="Times New Roman" panose="02020603050405020304" pitchFamily="18" charset="0"/>
                <a:cs typeface="Times New Roman" panose="02020603050405020304" pitchFamily="18" charset="0"/>
              </a:rPr>
              <a:t>find the shortest distance between any two locations be it any city, also it would enable to navigate to a particular location.</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Objective:- Its primary Objective is to develop a software application which would enable users to find the shortest path between any two locations and also it would enable the users to get real time navigation and as the name says optimized routes on the basis of distance.</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Background:- </a:t>
            </a:r>
            <a:r>
              <a:rPr lang="en-US" sz="2200" dirty="0">
                <a:latin typeface="Times New Roman" panose="02020603050405020304" pitchFamily="18" charset="0"/>
                <a:cs typeface="Times New Roman" panose="02020603050405020304" pitchFamily="18" charset="0"/>
              </a:rPr>
              <a:t>In urban and rural areas, individuals often need to find the most efficient route between two points, whether for daily commuting, logistics, or travel purposes. Additionally, navigating within a specific location, such as a large campus, a shopping mall, or a warehouse, presents its own set of challenges.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Key Requirements:-Some of the key requirements of the application would be calculating shortest distance by implementing Dijkstra’s algorithm, Navigation, building a user interface, providing it reliability and Scalability.</a:t>
            </a:r>
          </a:p>
          <a:p>
            <a:endParaRPr lang="en-US" sz="2200" u="sng" dirty="0">
              <a:latin typeface="Times New Roman" panose="02020603050405020304" pitchFamily="18" charset="0"/>
              <a:cs typeface="Times New Roman" panose="02020603050405020304" pitchFamily="18" charset="0"/>
            </a:endParaRPr>
          </a:p>
          <a:p>
            <a:r>
              <a:rPr lang="en-US" sz="2200" u="sng" dirty="0">
                <a:latin typeface="Times New Roman" panose="02020603050405020304" pitchFamily="18" charset="0"/>
                <a:cs typeface="Times New Roman" panose="02020603050405020304" pitchFamily="18" charset="0"/>
              </a:rPr>
              <a:t>Expected Outcome:- </a:t>
            </a:r>
            <a:r>
              <a:rPr lang="en-US" sz="2200" dirty="0">
                <a:latin typeface="Times New Roman" panose="02020603050405020304" pitchFamily="18" charset="0"/>
                <a:cs typeface="Times New Roman" panose="02020603050405020304" pitchFamily="18" charset="0"/>
              </a:rPr>
              <a:t>The Successful development of the problem will result in a reliable navigation tool helping users to find the shortest distance. </a:t>
            </a:r>
            <a:endParaRPr lang="en-US" sz="2200"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08724" y="164651"/>
            <a:ext cx="7530363" cy="769441"/>
          </a:xfrm>
          <a:prstGeom prst="rect">
            <a:avLst/>
          </a:prstGeom>
          <a:noFill/>
        </p:spPr>
        <p:txBody>
          <a:bodyPr wrap="square" rtlCol="0">
            <a:spAutoFit/>
          </a:bodyPr>
          <a:lstStyle/>
          <a:p>
            <a:pPr algn="ctr"/>
            <a:r>
              <a:rPr lang="en-US" sz="4400" b="1" dirty="0">
                <a:solidFill>
                  <a:srgbClr val="46B0FA"/>
                </a:solidFill>
                <a:latin typeface="Arial" panose="020B0604020202020204" pitchFamily="34" charset="0"/>
                <a:cs typeface="Arial" panose="020B0604020202020204" pitchFamily="34" charset="0"/>
              </a:rPr>
              <a:t>Algorithm</a:t>
            </a:r>
          </a:p>
        </p:txBody>
      </p:sp>
      <p:sp>
        <p:nvSpPr>
          <p:cNvPr id="3" name="TextBox 2">
            <a:extLst>
              <a:ext uri="{FF2B5EF4-FFF2-40B4-BE49-F238E27FC236}">
                <a16:creationId xmlns:a16="http://schemas.microsoft.com/office/drawing/2014/main" id="{66168532-D141-4AB0-BD29-1663F2877B3E}"/>
              </a:ext>
            </a:extLst>
          </p:cNvPr>
          <p:cNvSpPr txBox="1"/>
          <p:nvPr/>
        </p:nvSpPr>
        <p:spPr>
          <a:xfrm>
            <a:off x="287694" y="934092"/>
            <a:ext cx="11616612" cy="55092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algorithm used to find the shortest path between two points is called the Dijkstra's Algorithm. This algorithm is a well-known solution in graph theory and commonly used in various applications such as GPS navigation, network routing, and video games.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Let's consider a project where we need to find the shortest path between two cities, City A and City B, on a map. We can represent the map as a graph, where each city is a node, and the roads connecting them are edges. Each edge has a weight, which represents the distance between the two cities.</a:t>
            </a:r>
            <a:endParaRPr lang="en-US" sz="2200" dirty="0">
              <a:solidFill>
                <a:prstClr val="black"/>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Dijkstra's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200" noProof="0" dirty="0">
              <a:solidFill>
                <a:prstClr val="black"/>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Dijkstra's Algorithm works as follows:</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Initialization : Create a graph with nodes (cities) and edges (roads) with their respective weights (distances).Set the starting node (City A) as the current node . Create a priority queue to store nodes to be processed, with the starting node as the first node.</a:t>
            </a:r>
            <a:endParaRPr lang="en-US" sz="2200" dirty="0">
              <a:solidFill>
                <a:prstClr val="black"/>
              </a:solidFill>
              <a:latin typeface="Times New Roman" panose="02020603050405020304" pitchFamily="18" charset="0"/>
              <a:cs typeface="Times New Roman" panose="02020603050405020304" pitchFamily="18" charset="0"/>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Node Selection : Select the node with the minimum distance from the priority </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queue.If</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the selected node is the destination node (City B), stop the algorithm.</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Distance Calculation : Calculate the tentative distance from the starting node to the selected node. Update the distances of the neighboring nodes if a shorter path is found.</a:t>
            </a:r>
          </a:p>
        </p:txBody>
      </p:sp>
    </p:spTree>
    <p:extLst>
      <p:ext uri="{BB962C8B-B14F-4D97-AF65-F5344CB8AC3E}">
        <p14:creationId xmlns:p14="http://schemas.microsoft.com/office/powerpoint/2010/main" val="250796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168532-D141-4AB0-BD29-1663F2877B3E}"/>
              </a:ext>
            </a:extLst>
          </p:cNvPr>
          <p:cNvSpPr txBox="1"/>
          <p:nvPr/>
        </p:nvSpPr>
        <p:spPr>
          <a:xfrm>
            <a:off x="460310" y="579278"/>
            <a:ext cx="11271380" cy="236988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4. </a:t>
            </a:r>
            <a:r>
              <a:rPr lang="en-US" sz="2200" dirty="0">
                <a:latin typeface="Times New Roman" panose="02020603050405020304" pitchFamily="18" charset="0"/>
                <a:cs typeface="Times New Roman" panose="02020603050405020304" pitchFamily="18" charset="0"/>
              </a:rPr>
              <a:t>Priority Queue Update : Add the neighboring nodes to the priority queue if they have not been processed before . Update the priority queue with the new distances.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5. Repeat : Repeat steps 2-4 until the destination node is reached or the priority queue is empty.</a:t>
            </a: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400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30818" y="167949"/>
            <a:ext cx="7530363" cy="707886"/>
          </a:xfrm>
          <a:prstGeom prst="rect">
            <a:avLst/>
          </a:prstGeom>
          <a:noFill/>
        </p:spPr>
        <p:txBody>
          <a:bodyPr wrap="square" rtlCol="0">
            <a:spAutoFit/>
          </a:bodyPr>
          <a:lstStyle/>
          <a:p>
            <a:pPr algn="ctr"/>
            <a:r>
              <a:rPr lang="en-US" sz="4000" b="1" dirty="0">
                <a:solidFill>
                  <a:srgbClr val="46B0FA"/>
                </a:solidFill>
                <a:latin typeface="Arial" panose="020B0604020202020204" pitchFamily="34" charset="0"/>
                <a:cs typeface="Arial" panose="020B0604020202020204" pitchFamily="34" charset="0"/>
              </a:rPr>
              <a:t>Data Structures</a:t>
            </a:r>
            <a:endParaRPr lang="en-IN" sz="40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19877" y="935788"/>
            <a:ext cx="11579290" cy="550920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Data Structures used in the Software Application are as follows:-</a:t>
            </a:r>
          </a:p>
          <a:p>
            <a:pPr marL="457200" indent="-457200">
              <a:buFont typeface="+mj-lt"/>
              <a:buAutoNum type="arabicPeriod"/>
            </a:pPr>
            <a:r>
              <a:rPr lang="en-IN" sz="2400" b="1" u="sng" dirty="0">
                <a:latin typeface="Times New Roman" panose="02020603050405020304" pitchFamily="18" charset="0"/>
                <a:cs typeface="Times New Roman" panose="02020603050405020304" pitchFamily="18" charset="0"/>
              </a:rPr>
              <a:t>GRAPHS:- </a:t>
            </a:r>
            <a:r>
              <a:rPr lang="en-US" sz="2200" dirty="0">
                <a:latin typeface="Times New Roman" panose="02020603050405020304" pitchFamily="18" charset="0"/>
                <a:cs typeface="Times New Roman" panose="02020603050405020304" pitchFamily="18" charset="0"/>
              </a:rPr>
              <a:t>Graph Data Structure is a collection of nodes connected by edges. It’s used to represent relationships between different entities. Graph algorithms are methods used to manipulate and analyze graphs, solving various problems like finding the shortest path or detecting cycles. With respect to the application a graph could be a mathematical representation used to model the spatial layout and connections between different locations.</a:t>
            </a:r>
          </a:p>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Vertices:- In a map, vertices represent specific locations or points of interest, such as cities, intersections, buildings, or any other relevant points.</a:t>
            </a:r>
          </a:p>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Edges:- Edges are the connections between these vertices, representing the paths, roads, or routes that link one location to another. Each edge can have an associated weight, which might represent the distance, travel time, cost, or any other metric that influences route choice.</a:t>
            </a:r>
          </a:p>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Graph Structure:- The overall graph is a collection of these vertices and edges, forming a network that can be analyzed to determine the best route between two locations, find all possible paths, or optimize travel based on various criteria.</a:t>
            </a:r>
          </a:p>
          <a:p>
            <a:r>
              <a:rPr lang="en-US" sz="2000" dirty="0">
                <a:latin typeface="Times New Roman" panose="02020603050405020304" pitchFamily="18" charset="0"/>
                <a:cs typeface="Times New Roman" panose="02020603050405020304" pitchFamily="18" charset="0"/>
              </a:rPr>
              <a:t>In summary, a graph in terms of maps is a network of locations (vertices) connected by paths (edges), which can be used to model and solve various navigational and routing problems.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966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168532-D141-4AB0-BD29-1663F2877B3E}"/>
              </a:ext>
            </a:extLst>
          </p:cNvPr>
          <p:cNvSpPr txBox="1"/>
          <p:nvPr/>
        </p:nvSpPr>
        <p:spPr>
          <a:xfrm>
            <a:off x="681134" y="1446245"/>
            <a:ext cx="11084767" cy="2462213"/>
          </a:xfrm>
          <a:prstGeom prst="rect">
            <a:avLst/>
          </a:prstGeom>
          <a:noFill/>
        </p:spPr>
        <p:txBody>
          <a:bodyPr wrap="square" rtlCol="0">
            <a:spAutoFit/>
          </a:bodyPr>
          <a:lstStyle/>
          <a:p>
            <a:r>
              <a:rPr lang="en-IN" sz="2200" b="1" u="sng" dirty="0">
                <a:latin typeface="Times New Roman" panose="02020603050405020304" pitchFamily="18" charset="0"/>
                <a:cs typeface="Times New Roman" panose="02020603050405020304" pitchFamily="18" charset="0"/>
              </a:rPr>
              <a:t>2. Priority Queue:- </a:t>
            </a:r>
            <a:r>
              <a:rPr lang="en-US" sz="2200" dirty="0">
                <a:latin typeface="Times New Roman" panose="02020603050405020304" pitchFamily="18" charset="0"/>
                <a:cs typeface="Times New Roman" panose="02020603050405020304" pitchFamily="18" charset="0"/>
              </a:rPr>
              <a:t>A priority queue is a type of queue that arranges elements based on their priority values. Elements with higher priority values are typically retrieved or removed before elements with lower priority values. Each element has a priority value associated with it. When we add an item, it is inserted in a position based on its priority value.</a:t>
            </a:r>
          </a:p>
          <a:p>
            <a:r>
              <a:rPr lang="en-US" sz="2200" dirty="0">
                <a:latin typeface="Times New Roman" panose="02020603050405020304" pitchFamily="18" charset="0"/>
                <a:cs typeface="Times New Roman" panose="02020603050405020304" pitchFamily="18" charset="0"/>
              </a:rPr>
              <a:t>This data structure will store nodes to be processed, where each node is represented by a pair of values: The first value is the minimum distance from the starting node to the current node . The second value is the node's id.</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755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96132" y="263989"/>
            <a:ext cx="7530363" cy="677108"/>
          </a:xfrm>
          <a:prstGeom prst="rect">
            <a:avLst/>
          </a:prstGeom>
          <a:noFill/>
        </p:spPr>
        <p:txBody>
          <a:bodyPr wrap="square" rtlCol="0">
            <a:spAutoFit/>
          </a:bodyPr>
          <a:lstStyle/>
          <a:p>
            <a:pPr algn="ctr"/>
            <a:r>
              <a:rPr lang="en-IN" sz="3800" b="1" dirty="0">
                <a:solidFill>
                  <a:srgbClr val="46B0FA"/>
                </a:solidFill>
                <a:latin typeface="Arial" panose="020B0604020202020204" pitchFamily="34" charset="0"/>
                <a:cs typeface="Arial" panose="020B0604020202020204" pitchFamily="34" charset="0"/>
              </a:rPr>
              <a:t>SWOT Analysis</a:t>
            </a:r>
          </a:p>
        </p:txBody>
      </p:sp>
      <p:sp>
        <p:nvSpPr>
          <p:cNvPr id="3" name="TextBox 2">
            <a:extLst>
              <a:ext uri="{FF2B5EF4-FFF2-40B4-BE49-F238E27FC236}">
                <a16:creationId xmlns:a16="http://schemas.microsoft.com/office/drawing/2014/main" id="{66168532-D141-4AB0-BD29-1663F2877B3E}"/>
              </a:ext>
            </a:extLst>
          </p:cNvPr>
          <p:cNvSpPr txBox="1"/>
          <p:nvPr/>
        </p:nvSpPr>
        <p:spPr>
          <a:xfrm>
            <a:off x="822958" y="866452"/>
            <a:ext cx="9901002" cy="3877985"/>
          </a:xfrm>
          <a:prstGeom prst="rect">
            <a:avLst/>
          </a:prstGeom>
          <a:noFill/>
        </p:spPr>
        <p:txBody>
          <a:bodyPr wrap="square" rtlCol="0">
            <a:spAutoFit/>
          </a:bodyPr>
          <a:lstStyle/>
          <a:p>
            <a:pPr marL="342900" indent="-342900">
              <a:buFont typeface="Wingdings" panose="05000000000000000000" pitchFamily="2" charset="2"/>
              <a:buChar char="è"/>
            </a:pPr>
            <a:r>
              <a:rPr lang="en-US" sz="2400" b="1" dirty="0">
                <a:solidFill>
                  <a:srgbClr val="00B0F0"/>
                </a:solidFill>
              </a:rPr>
              <a:t>Strengths:-</a:t>
            </a:r>
          </a:p>
          <a:p>
            <a:pPr marL="0" indent="0">
              <a:buNone/>
            </a:pPr>
            <a:r>
              <a:rPr lang="en-US" sz="2000" b="1" dirty="0"/>
              <a:t>1.User-Friendly Interface</a:t>
            </a:r>
            <a:r>
              <a:rPr lang="en-US" sz="2000" dirty="0"/>
              <a:t>: The project has an easy front end for users to enter locations and see routes, improving their experience.</a:t>
            </a:r>
          </a:p>
          <a:p>
            <a:pPr marL="0" indent="0">
              <a:buNone/>
            </a:pPr>
            <a:r>
              <a:rPr lang="en-US" sz="2000" b="1" dirty="0"/>
              <a:t>2.Real-Time Route Calculation</a:t>
            </a:r>
            <a:r>
              <a:rPr lang="en-US" sz="2000" dirty="0"/>
              <a:t>: The backend calculates routes in real-time, giving users accurate and timely results for navigation and logistics</a:t>
            </a:r>
          </a:p>
          <a:p>
            <a:pPr marL="0" indent="0">
              <a:buNone/>
            </a:pPr>
            <a:r>
              <a:rPr lang="en-US" sz="2000" b="1" dirty="0"/>
              <a:t>3.Graph-Based Algorithm</a:t>
            </a:r>
            <a:r>
              <a:rPr lang="en-US" sz="2000" dirty="0"/>
              <a:t>: Using a graph-based method makes route calculations fast and accurate, even for complex networks.</a:t>
            </a:r>
          </a:p>
          <a:p>
            <a:pPr marL="0" indent="0">
              <a:buNone/>
            </a:pPr>
            <a:r>
              <a:rPr lang="en-US" sz="2000" b="1" dirty="0"/>
              <a:t>4.Scalability</a:t>
            </a:r>
            <a:r>
              <a:rPr lang="en-US" sz="2000" dirty="0"/>
              <a:t>: The system can be scaled to handle larger datasets and more complex networks as it grows.</a:t>
            </a:r>
          </a:p>
          <a:p>
            <a:pPr marL="0" indent="0">
              <a:buNone/>
            </a:pPr>
            <a:endParaRPr lang="en-IN" sz="2000" dirty="0"/>
          </a:p>
          <a:p>
            <a:endParaRPr lang="en-IN" sz="2400" b="1" dirty="0">
              <a:solidFill>
                <a:srgbClr val="00B0F0"/>
              </a:solidFill>
            </a:endParaRPr>
          </a:p>
          <a:p>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F2E3D35-01DE-B3C7-75BA-268EC28FF41C}"/>
              </a:ext>
            </a:extLst>
          </p:cNvPr>
          <p:cNvSpPr txBox="1"/>
          <p:nvPr/>
        </p:nvSpPr>
        <p:spPr>
          <a:xfrm>
            <a:off x="822958" y="3777101"/>
            <a:ext cx="10121850" cy="3231654"/>
          </a:xfrm>
          <a:prstGeom prst="rect">
            <a:avLst/>
          </a:prstGeom>
          <a:noFill/>
        </p:spPr>
        <p:txBody>
          <a:bodyPr wrap="square" rtlCol="0">
            <a:spAutoFit/>
          </a:bodyPr>
          <a:lstStyle/>
          <a:p>
            <a:r>
              <a:rPr lang="en-US" sz="2200" b="1" dirty="0">
                <a:solidFill>
                  <a:srgbClr val="00B0F0"/>
                </a:solidFill>
              </a:rPr>
              <a:t>-&gt;Weaknesses:-</a:t>
            </a:r>
          </a:p>
          <a:p>
            <a:pPr marL="0" indent="0">
              <a:buNone/>
            </a:pPr>
            <a:r>
              <a:rPr lang="en-US" sz="2000" b="1" dirty="0"/>
              <a:t>1.Complexity in Implementation</a:t>
            </a:r>
            <a:r>
              <a:rPr lang="en-US" sz="2000" dirty="0"/>
              <a:t>: Implementing real-time graph algorithms is complex and requires expertise, which can slow down development.</a:t>
            </a:r>
          </a:p>
          <a:p>
            <a:pPr marL="0" indent="0">
              <a:buNone/>
            </a:pPr>
            <a:r>
              <a:rPr lang="en-US" sz="2000" b="1" dirty="0"/>
              <a:t>2.Resource Intensive</a:t>
            </a:r>
            <a:r>
              <a:rPr lang="en-US" sz="2000" dirty="0"/>
              <a:t>: Real-time calculations in large graphs can be resource-heavy, leading to slower performance.</a:t>
            </a:r>
          </a:p>
          <a:p>
            <a:pPr marL="0" indent="0">
              <a:buNone/>
            </a:pPr>
            <a:r>
              <a:rPr lang="en-US" sz="2000" b="1" dirty="0"/>
              <a:t>3.Dependence on Data Quality</a:t>
            </a:r>
            <a:r>
              <a:rPr lang="en-US" sz="2000" dirty="0"/>
              <a:t>: Route accuracy relies on good, up-to-date data; poor data leads to wrong directions.</a:t>
            </a:r>
          </a:p>
          <a:p>
            <a:pPr marL="0" indent="0">
              <a:buNone/>
            </a:pPr>
            <a:r>
              <a:rPr lang="en-US" sz="2000" b="1" dirty="0"/>
              <a:t>4.Limited Offline Functionality</a:t>
            </a:r>
            <a:r>
              <a:rPr lang="en-US" sz="2000" dirty="0"/>
              <a:t>: If the system needs real-time data, it may not work well in areas with poor or no internet.</a:t>
            </a:r>
            <a:endParaRPr lang="en-IN" sz="2000" dirty="0"/>
          </a:p>
          <a:p>
            <a:endParaRPr lang="en-IN" sz="2200" b="1" dirty="0">
              <a:solidFill>
                <a:srgbClr val="00B0F0"/>
              </a:solidFill>
            </a:endParaRPr>
          </a:p>
        </p:txBody>
      </p:sp>
    </p:spTree>
    <p:extLst>
      <p:ext uri="{BB962C8B-B14F-4D97-AF65-F5344CB8AC3E}">
        <p14:creationId xmlns:p14="http://schemas.microsoft.com/office/powerpoint/2010/main" val="2743588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93770-B78A-330D-E599-AEBE8E98C810}"/>
              </a:ext>
            </a:extLst>
          </p:cNvPr>
          <p:cNvSpPr>
            <a:spLocks noGrp="1"/>
          </p:cNvSpPr>
          <p:nvPr>
            <p:ph idx="1"/>
          </p:nvPr>
        </p:nvSpPr>
        <p:spPr>
          <a:xfrm>
            <a:off x="381000" y="672293"/>
            <a:ext cx="11739464" cy="2653275"/>
          </a:xfrm>
        </p:spPr>
        <p:txBody>
          <a:bodyPr>
            <a:noAutofit/>
          </a:bodyPr>
          <a:lstStyle/>
          <a:p>
            <a:pPr marL="0" indent="0">
              <a:buNone/>
            </a:pPr>
            <a:r>
              <a:rPr lang="en-US" sz="2000" b="1" dirty="0"/>
              <a:t>1.Market Demand</a:t>
            </a:r>
            <a:r>
              <a:rPr lang="en-US" sz="2000" dirty="0"/>
              <a:t>: There's high demand for optimized routing in logistics, transportation, and delivery, offering great market potential.</a:t>
            </a:r>
          </a:p>
          <a:p>
            <a:pPr marL="0" indent="0">
              <a:buNone/>
            </a:pPr>
            <a:r>
              <a:rPr lang="en-US" sz="2000" b="1" dirty="0"/>
              <a:t>2.Integration with Other Systems</a:t>
            </a:r>
            <a:r>
              <a:rPr lang="en-US" sz="2000" dirty="0"/>
              <a:t>: The project could work with GPS, traffic systems, or IoT devices to boost its features and market appeal.</a:t>
            </a:r>
          </a:p>
          <a:p>
            <a:pPr marL="0" indent="0">
              <a:buNone/>
            </a:pPr>
            <a:r>
              <a:rPr lang="en-US" sz="2000" b="1" dirty="0"/>
              <a:t>3.Expansion into New Markets</a:t>
            </a:r>
            <a:r>
              <a:rPr lang="en-US" sz="2000" dirty="0"/>
              <a:t>: The system can be customized for various industries or regions, like emergency response, city planning, or tourism.</a:t>
            </a:r>
          </a:p>
          <a:p>
            <a:pPr marL="0" indent="0">
              <a:buNone/>
            </a:pPr>
            <a:r>
              <a:rPr lang="en-US" sz="2000" b="1" dirty="0"/>
              <a:t>4.Technological Advancements</a:t>
            </a:r>
            <a:r>
              <a:rPr lang="en-US" sz="2000" dirty="0"/>
              <a:t>: Using AI and machine learning can improve routing and predict traffic, giving a competitive edge.</a:t>
            </a:r>
          </a:p>
        </p:txBody>
      </p:sp>
      <p:sp>
        <p:nvSpPr>
          <p:cNvPr id="4" name="TextBox 3">
            <a:extLst>
              <a:ext uri="{FF2B5EF4-FFF2-40B4-BE49-F238E27FC236}">
                <a16:creationId xmlns:a16="http://schemas.microsoft.com/office/drawing/2014/main" id="{5BE0D6A1-47BD-F461-89CA-AA8293516620}"/>
              </a:ext>
            </a:extLst>
          </p:cNvPr>
          <p:cNvSpPr txBox="1"/>
          <p:nvPr/>
        </p:nvSpPr>
        <p:spPr>
          <a:xfrm>
            <a:off x="381000" y="236741"/>
            <a:ext cx="2950029" cy="430887"/>
          </a:xfrm>
          <a:prstGeom prst="rect">
            <a:avLst/>
          </a:prstGeom>
          <a:noFill/>
        </p:spPr>
        <p:txBody>
          <a:bodyPr wrap="square" rtlCol="0">
            <a:spAutoFit/>
          </a:bodyPr>
          <a:lstStyle/>
          <a:p>
            <a:r>
              <a:rPr lang="en-US" sz="2200" b="1" dirty="0">
                <a:solidFill>
                  <a:srgbClr val="00B0F0"/>
                </a:solidFill>
              </a:rPr>
              <a:t>-&gt; Opportunities</a:t>
            </a:r>
            <a:endParaRPr lang="en-IN" sz="2200" b="1" dirty="0">
              <a:solidFill>
                <a:srgbClr val="00B0F0"/>
              </a:solidFill>
            </a:endParaRPr>
          </a:p>
        </p:txBody>
      </p:sp>
      <p:sp>
        <p:nvSpPr>
          <p:cNvPr id="5" name="TextBox 4">
            <a:extLst>
              <a:ext uri="{FF2B5EF4-FFF2-40B4-BE49-F238E27FC236}">
                <a16:creationId xmlns:a16="http://schemas.microsoft.com/office/drawing/2014/main" id="{8734A922-0C82-2518-0192-422F4D6BFBF5}"/>
              </a:ext>
            </a:extLst>
          </p:cNvPr>
          <p:cNvSpPr txBox="1"/>
          <p:nvPr/>
        </p:nvSpPr>
        <p:spPr>
          <a:xfrm>
            <a:off x="381000" y="3224525"/>
            <a:ext cx="2026298" cy="430887"/>
          </a:xfrm>
          <a:prstGeom prst="rect">
            <a:avLst/>
          </a:prstGeom>
          <a:noFill/>
        </p:spPr>
        <p:txBody>
          <a:bodyPr wrap="square" rtlCol="0">
            <a:spAutoFit/>
          </a:bodyPr>
          <a:lstStyle/>
          <a:p>
            <a:r>
              <a:rPr lang="en-US" sz="2200" b="1" dirty="0">
                <a:solidFill>
                  <a:srgbClr val="00B0F0"/>
                </a:solidFill>
              </a:rPr>
              <a:t>-&gt; Threats</a:t>
            </a:r>
            <a:endParaRPr lang="en-IN" sz="2200" b="1" dirty="0">
              <a:solidFill>
                <a:srgbClr val="00B0F0"/>
              </a:solidFill>
            </a:endParaRPr>
          </a:p>
        </p:txBody>
      </p:sp>
      <p:sp>
        <p:nvSpPr>
          <p:cNvPr id="6" name="Content Placeholder 2">
            <a:extLst>
              <a:ext uri="{FF2B5EF4-FFF2-40B4-BE49-F238E27FC236}">
                <a16:creationId xmlns:a16="http://schemas.microsoft.com/office/drawing/2014/main" id="{1215F35C-D0BE-DB7B-1FAF-04D644C8DDF2}"/>
              </a:ext>
            </a:extLst>
          </p:cNvPr>
          <p:cNvSpPr txBox="1">
            <a:spLocks/>
          </p:cNvSpPr>
          <p:nvPr/>
        </p:nvSpPr>
        <p:spPr>
          <a:xfrm>
            <a:off x="381000" y="3648557"/>
            <a:ext cx="11739464" cy="26532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1.Competition</a:t>
            </a:r>
            <a:r>
              <a:rPr lang="en-US" sz="2000" dirty="0"/>
              <a:t>: The routing market is competitive with established players, making it tough to gain market share.</a:t>
            </a:r>
          </a:p>
          <a:p>
            <a:pPr marL="0" indent="0">
              <a:buNone/>
            </a:pPr>
            <a:r>
              <a:rPr lang="en-US" sz="2000" b="1" dirty="0"/>
              <a:t>2.Technological Changes</a:t>
            </a:r>
            <a:r>
              <a:rPr lang="en-US" sz="2000" dirty="0"/>
              <a:t>: Quick tech advances might make parts of the system outdated or need major updates, causing disruptions.</a:t>
            </a:r>
          </a:p>
          <a:p>
            <a:pPr marL="0" indent="0">
              <a:buNone/>
            </a:pPr>
            <a:r>
              <a:rPr lang="en-US" sz="2000" b="1" dirty="0"/>
              <a:t>3.Data Privacy and Security</a:t>
            </a:r>
            <a:r>
              <a:rPr lang="en-US" sz="2000" dirty="0"/>
              <a:t>: Managing real-time data risks privacy and security issues, especially with sensitive location data, leading to potential legal challenges.</a:t>
            </a:r>
          </a:p>
          <a:p>
            <a:pPr marL="0" indent="0">
              <a:buNone/>
            </a:pPr>
            <a:r>
              <a:rPr lang="en-US" sz="2000" b="1" dirty="0"/>
              <a:t>4.Dependence on External Data Sources</a:t>
            </a:r>
            <a:r>
              <a:rPr lang="en-US" sz="2000" dirty="0"/>
              <a:t>: The system may rely on external data sources (e.g., traffic data, maps), and any changes, inaccuracies, or disruptions in these sources could negatively impact the system's performance.</a:t>
            </a:r>
          </a:p>
        </p:txBody>
      </p:sp>
    </p:spTree>
    <p:extLst>
      <p:ext uri="{BB962C8B-B14F-4D97-AF65-F5344CB8AC3E}">
        <p14:creationId xmlns:p14="http://schemas.microsoft.com/office/powerpoint/2010/main" val="1416895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12358</TotalTime>
  <Words>1422</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 Bhartia</dc:creator>
  <cp:lastModifiedBy>Harsh Bhartia</cp:lastModifiedBy>
  <cp:revision>572</cp:revision>
  <dcterms:created xsi:type="dcterms:W3CDTF">2021-05-06T09:42:21Z</dcterms:created>
  <dcterms:modified xsi:type="dcterms:W3CDTF">2024-09-01T14:13:44Z</dcterms:modified>
</cp:coreProperties>
</file>