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Source Code Pro"/>
      <p:regular r:id="rId42"/>
      <p:bold r:id="rId43"/>
      <p:italic r:id="rId44"/>
      <p:boldItalic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SourceCodePr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SourceCodePro-italic.fntdata"/><Relationship Id="rId21" Type="http://schemas.openxmlformats.org/officeDocument/2006/relationships/slide" Target="slides/slide16.xml"/><Relationship Id="rId43" Type="http://schemas.openxmlformats.org/officeDocument/2006/relationships/font" Target="fonts/SourceCodePro-bold.fntdata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af8a2b94f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af8a2b94f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af8a2b94f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af8a2b94f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af8a2b94f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af8a2b94f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7de853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7de853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af8a2b94f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af8a2b94f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aebc72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aebc72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af8a2b94f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af8a2b94f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af8a2b94f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af8a2b94f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e83706b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e83706b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a1c88c4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a1c88c4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af8a2b94f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af8a2b94f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7de853dd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7de853d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afadfc9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afadfc9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bf419d0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bf419d0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e83706b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e83706b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f6b35d5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f6b35d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af8a2b94f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af8a2b94f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7de853dd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7de853dd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7de853dd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7de853dd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a1c88c4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a1c88c4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e83706b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e83706b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7de853d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7de853d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e83706ba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e83706ba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e83706ba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e83706ba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e83706b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e83706b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a1c88c4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a1c88c4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e83706b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e83706b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e83706b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e83706b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c7de853d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c7de853d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af8a2b94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af8a2b94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Monolith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af8a2b94f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af8a2b94f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af8a2b94f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af8a2b94f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af8a2b94f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af8a2b94f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7de853dd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7de853dd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af8a2b94f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af8a2b94f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dern writer - blu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hyperlink" Target="https://martinfowler.com/articles/micro-frontend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martinfowler.com/articles/micro-frontend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Vue.js and micro-frontends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Behind the scenes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645850" y="1950250"/>
            <a:ext cx="1995000" cy="1560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3706682" y="1950250"/>
            <a:ext cx="4862700" cy="1560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3855239" y="25046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1</a:t>
            </a:r>
            <a:endParaRPr b="1"/>
          </a:p>
        </p:txBody>
      </p:sp>
      <p:sp>
        <p:nvSpPr>
          <p:cNvPr id="157" name="Google Shape;157;p22"/>
          <p:cNvSpPr/>
          <p:nvPr/>
        </p:nvSpPr>
        <p:spPr>
          <a:xfrm>
            <a:off x="4776824" y="25046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2</a:t>
            </a:r>
            <a:endParaRPr b="1"/>
          </a:p>
        </p:txBody>
      </p:sp>
      <p:sp>
        <p:nvSpPr>
          <p:cNvPr id="158" name="Google Shape;158;p22"/>
          <p:cNvSpPr/>
          <p:nvPr/>
        </p:nvSpPr>
        <p:spPr>
          <a:xfrm>
            <a:off x="5698408" y="25046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3</a:t>
            </a:r>
            <a:endParaRPr b="1"/>
          </a:p>
        </p:txBody>
      </p:sp>
      <p:sp>
        <p:nvSpPr>
          <p:cNvPr id="159" name="Google Shape;159;p22"/>
          <p:cNvSpPr/>
          <p:nvPr/>
        </p:nvSpPr>
        <p:spPr>
          <a:xfrm>
            <a:off x="2943663" y="2550217"/>
            <a:ext cx="460200" cy="3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7541558" y="2497888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N</a:t>
            </a:r>
            <a:endParaRPr b="1"/>
          </a:p>
        </p:txBody>
      </p:sp>
      <p:sp>
        <p:nvSpPr>
          <p:cNvPr id="161" name="Google Shape;161;p22"/>
          <p:cNvSpPr txBox="1"/>
          <p:nvPr/>
        </p:nvSpPr>
        <p:spPr>
          <a:xfrm>
            <a:off x="6758725" y="2582325"/>
            <a:ext cx="4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02925" y="2183576"/>
            <a:ext cx="1280851" cy="14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1086700" y="3604100"/>
            <a:ext cx="11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Monolith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210750" y="3604100"/>
            <a:ext cx="30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With micro-frontends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5" y="1675025"/>
            <a:ext cx="7771250" cy="26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745375" y="2997125"/>
            <a:ext cx="2036400" cy="107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2</a:t>
            </a:r>
            <a:endParaRPr sz="900"/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Organization Structure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3512975" y="2187600"/>
            <a:ext cx="636000" cy="18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1</a:t>
            </a:r>
            <a:endParaRPr sz="900"/>
          </a:p>
        </p:txBody>
      </p:sp>
      <p:sp>
        <p:nvSpPr>
          <p:cNvPr id="178" name="Google Shape;178;p24"/>
          <p:cNvSpPr/>
          <p:nvPr/>
        </p:nvSpPr>
        <p:spPr>
          <a:xfrm>
            <a:off x="4245731" y="2187600"/>
            <a:ext cx="636000" cy="18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2</a:t>
            </a:r>
            <a:endParaRPr sz="900"/>
          </a:p>
        </p:txBody>
      </p:sp>
      <p:sp>
        <p:nvSpPr>
          <p:cNvPr id="179" name="Google Shape;179;p24"/>
          <p:cNvSpPr/>
          <p:nvPr/>
        </p:nvSpPr>
        <p:spPr>
          <a:xfrm>
            <a:off x="4938737" y="2187600"/>
            <a:ext cx="636000" cy="18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3</a:t>
            </a:r>
            <a:endParaRPr sz="900"/>
          </a:p>
        </p:txBody>
      </p:sp>
      <p:sp>
        <p:nvSpPr>
          <p:cNvPr id="180" name="Google Shape;180;p24"/>
          <p:cNvSpPr/>
          <p:nvPr/>
        </p:nvSpPr>
        <p:spPr>
          <a:xfrm>
            <a:off x="3538495" y="3030173"/>
            <a:ext cx="585000" cy="9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Micro-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Service 1</a:t>
            </a:r>
            <a:endParaRPr sz="900"/>
          </a:p>
        </p:txBody>
      </p:sp>
      <p:sp>
        <p:nvSpPr>
          <p:cNvPr id="181" name="Google Shape;181;p24"/>
          <p:cNvSpPr/>
          <p:nvPr/>
        </p:nvSpPr>
        <p:spPr>
          <a:xfrm>
            <a:off x="4271251" y="3030173"/>
            <a:ext cx="585000" cy="9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Micro-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Service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182" name="Google Shape;182;p24"/>
          <p:cNvSpPr/>
          <p:nvPr/>
        </p:nvSpPr>
        <p:spPr>
          <a:xfrm>
            <a:off x="4964257" y="3030173"/>
            <a:ext cx="585000" cy="9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Micro-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Service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3</a:t>
            </a:r>
            <a:endParaRPr sz="900"/>
          </a:p>
        </p:txBody>
      </p:sp>
      <p:sp>
        <p:nvSpPr>
          <p:cNvPr id="183" name="Google Shape;183;p24"/>
          <p:cNvSpPr/>
          <p:nvPr/>
        </p:nvSpPr>
        <p:spPr>
          <a:xfrm>
            <a:off x="3586185" y="2465831"/>
            <a:ext cx="1880400" cy="370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Frontend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5809662" y="2883318"/>
            <a:ext cx="326400" cy="2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5" name="Google Shape;185;p24"/>
          <p:cNvSpPr/>
          <p:nvPr/>
        </p:nvSpPr>
        <p:spPr>
          <a:xfrm>
            <a:off x="6294534" y="2187600"/>
            <a:ext cx="636000" cy="18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1</a:t>
            </a:r>
            <a:endParaRPr sz="900"/>
          </a:p>
        </p:txBody>
      </p:sp>
      <p:sp>
        <p:nvSpPr>
          <p:cNvPr id="186" name="Google Shape;186;p24"/>
          <p:cNvSpPr/>
          <p:nvPr/>
        </p:nvSpPr>
        <p:spPr>
          <a:xfrm>
            <a:off x="7027290" y="2187600"/>
            <a:ext cx="636000" cy="18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2</a:t>
            </a:r>
            <a:endParaRPr sz="900"/>
          </a:p>
        </p:txBody>
      </p:sp>
      <p:sp>
        <p:nvSpPr>
          <p:cNvPr id="187" name="Google Shape;187;p24"/>
          <p:cNvSpPr/>
          <p:nvPr/>
        </p:nvSpPr>
        <p:spPr>
          <a:xfrm>
            <a:off x="7720296" y="2187600"/>
            <a:ext cx="636000" cy="18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3</a:t>
            </a:r>
            <a:endParaRPr sz="900"/>
          </a:p>
        </p:txBody>
      </p:sp>
      <p:sp>
        <p:nvSpPr>
          <p:cNvPr id="188" name="Google Shape;188;p24"/>
          <p:cNvSpPr/>
          <p:nvPr/>
        </p:nvSpPr>
        <p:spPr>
          <a:xfrm>
            <a:off x="6320054" y="3030173"/>
            <a:ext cx="585000" cy="9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Micro-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Service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</a:t>
            </a:r>
            <a:endParaRPr sz="900"/>
          </a:p>
        </p:txBody>
      </p:sp>
      <p:sp>
        <p:nvSpPr>
          <p:cNvPr id="189" name="Google Shape;189;p24"/>
          <p:cNvSpPr/>
          <p:nvPr/>
        </p:nvSpPr>
        <p:spPr>
          <a:xfrm>
            <a:off x="7052810" y="3030173"/>
            <a:ext cx="585000" cy="9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Micro-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Service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190" name="Google Shape;190;p24"/>
          <p:cNvSpPr/>
          <p:nvPr/>
        </p:nvSpPr>
        <p:spPr>
          <a:xfrm>
            <a:off x="7745816" y="3030173"/>
            <a:ext cx="585000" cy="9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Micro-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Service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3</a:t>
            </a:r>
            <a:endParaRPr sz="900"/>
          </a:p>
        </p:txBody>
      </p:sp>
      <p:sp>
        <p:nvSpPr>
          <p:cNvPr id="191" name="Google Shape;191;p24"/>
          <p:cNvSpPr/>
          <p:nvPr/>
        </p:nvSpPr>
        <p:spPr>
          <a:xfrm>
            <a:off x="6345468" y="2492989"/>
            <a:ext cx="5340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MFE</a:t>
            </a:r>
            <a:r>
              <a:rPr b="1" lang="en-GB" sz="900"/>
              <a:t> 1</a:t>
            </a:r>
            <a:endParaRPr b="1" sz="900"/>
          </a:p>
        </p:txBody>
      </p:sp>
      <p:sp>
        <p:nvSpPr>
          <p:cNvPr id="192" name="Google Shape;192;p24"/>
          <p:cNvSpPr/>
          <p:nvPr/>
        </p:nvSpPr>
        <p:spPr>
          <a:xfrm>
            <a:off x="7078224" y="2492989"/>
            <a:ext cx="5340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MFE</a:t>
            </a:r>
            <a:r>
              <a:rPr b="1" lang="en-GB" sz="900"/>
              <a:t> 2</a:t>
            </a:r>
            <a:endParaRPr b="1" sz="900"/>
          </a:p>
        </p:txBody>
      </p:sp>
      <p:sp>
        <p:nvSpPr>
          <p:cNvPr id="193" name="Google Shape;193;p24"/>
          <p:cNvSpPr/>
          <p:nvPr/>
        </p:nvSpPr>
        <p:spPr>
          <a:xfrm>
            <a:off x="7760047" y="2492989"/>
            <a:ext cx="5340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MFE</a:t>
            </a:r>
            <a:r>
              <a:rPr b="1" lang="en-GB" sz="900"/>
              <a:t> 3</a:t>
            </a:r>
            <a:endParaRPr b="1" sz="900"/>
          </a:p>
        </p:txBody>
      </p:sp>
      <p:sp>
        <p:nvSpPr>
          <p:cNvPr id="194" name="Google Shape;194;p24"/>
          <p:cNvSpPr/>
          <p:nvPr/>
        </p:nvSpPr>
        <p:spPr>
          <a:xfrm>
            <a:off x="745375" y="2219825"/>
            <a:ext cx="2036400" cy="73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Team 1</a:t>
            </a:r>
            <a:endParaRPr sz="900"/>
          </a:p>
        </p:txBody>
      </p:sp>
      <p:sp>
        <p:nvSpPr>
          <p:cNvPr id="195" name="Google Shape;195;p24"/>
          <p:cNvSpPr/>
          <p:nvPr/>
        </p:nvSpPr>
        <p:spPr>
          <a:xfrm>
            <a:off x="859025" y="3413375"/>
            <a:ext cx="17529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BACKEND</a:t>
            </a:r>
            <a:endParaRPr sz="900"/>
          </a:p>
        </p:txBody>
      </p:sp>
      <p:sp>
        <p:nvSpPr>
          <p:cNvPr id="196" name="Google Shape;196;p24"/>
          <p:cNvSpPr/>
          <p:nvPr/>
        </p:nvSpPr>
        <p:spPr>
          <a:xfrm>
            <a:off x="818585" y="2498056"/>
            <a:ext cx="1880400" cy="370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Frontend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2963737" y="2883318"/>
            <a:ext cx="326400" cy="2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6265225" y="3132975"/>
            <a:ext cx="2010900" cy="1185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agnostic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494" y="3076926"/>
            <a:ext cx="2548351" cy="18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/>
          <p:nvPr/>
        </p:nvSpPr>
        <p:spPr>
          <a:xfrm>
            <a:off x="657050" y="2088025"/>
            <a:ext cx="1498200" cy="73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State management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2897525" y="1298425"/>
            <a:ext cx="1498200" cy="73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5608625" y="1162425"/>
            <a:ext cx="1498200" cy="73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A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594225" y="2088025"/>
            <a:ext cx="1498200" cy="73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B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7334100" y="1230263"/>
            <a:ext cx="1498200" cy="73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C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6477825" y="3342975"/>
            <a:ext cx="1498200" cy="73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 to the container app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 flipH="1" rot="-10085819">
            <a:off x="1602368" y="3237267"/>
            <a:ext cx="801432" cy="560724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 flipH="1" rot="-3801493">
            <a:off x="5405242" y="2291356"/>
            <a:ext cx="801497" cy="560672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rot="-9880743">
            <a:off x="6014380" y="4253144"/>
            <a:ext cx="801588" cy="580411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 rot="4095413">
            <a:off x="3645770" y="2414572"/>
            <a:ext cx="711845" cy="279769"/>
          </a:xfrm>
          <a:prstGeom prst="rightArrow">
            <a:avLst>
              <a:gd fmla="val 50000" name="adj1"/>
              <a:gd fmla="val 88357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375" y="372500"/>
            <a:ext cx="5155449" cy="4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1085525" y="2245600"/>
            <a:ext cx="2869500" cy="1597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Container Application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025" y="2002100"/>
            <a:ext cx="2100625" cy="23025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28"/>
          <p:cNvSpPr/>
          <p:nvPr/>
        </p:nvSpPr>
        <p:spPr>
          <a:xfrm>
            <a:off x="4594375" y="2857755"/>
            <a:ext cx="460200" cy="3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6436875" y="791475"/>
            <a:ext cx="2476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vue create hello-world</a:t>
            </a:r>
            <a:endParaRPr sz="1300"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Google Shape;235;p28"/>
          <p:cNvSpPr/>
          <p:nvPr/>
        </p:nvSpPr>
        <p:spPr>
          <a:xfrm rot="8620029">
            <a:off x="7553729" y="1379639"/>
            <a:ext cx="608127" cy="560904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Vue 3.0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/>
          <p:nvPr/>
        </p:nvSpPr>
        <p:spPr>
          <a:xfrm>
            <a:off x="559925" y="1510175"/>
            <a:ext cx="3425100" cy="23160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Vue 3.0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441425" y="4005825"/>
            <a:ext cx="746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vue-cli-service build --target lib --inline-vue './src/main.js'</a:t>
            </a:r>
            <a:r>
              <a:rPr lang="en-GB" sz="13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00"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 rotWithShape="1">
          <a:blip r:embed="rId3">
            <a:alphaModFix/>
          </a:blip>
          <a:srcRect b="31866" l="9779" r="45988" t="30496"/>
          <a:stretch/>
        </p:blipFill>
        <p:spPr>
          <a:xfrm>
            <a:off x="640225" y="1651550"/>
            <a:ext cx="2969899" cy="20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/>
        </p:nvSpPr>
        <p:spPr>
          <a:xfrm>
            <a:off x="136625" y="1510175"/>
            <a:ext cx="49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1.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4100650" y="1510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hello-world/src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/main.js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386475" y="4502725"/>
            <a:ext cx="746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(sideEffect: true)</a:t>
            </a:r>
            <a:endParaRPr sz="1300"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136625" y="3964338"/>
            <a:ext cx="4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2.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136625" y="4502725"/>
            <a:ext cx="4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3.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few tips!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Micro-frontends - a d</a:t>
            </a:r>
            <a:r>
              <a:rPr lang="en-GB"/>
              <a:t>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micro-frontends?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Examples of micro-frontends in Vue.js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Coming soon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CDN</a:t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5359150" y="3551925"/>
            <a:ext cx="2964300" cy="1124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MainApp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(index.html)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2862488" y="2865763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(8000)</a:t>
            </a:r>
            <a:endParaRPr/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25" y="2231435"/>
            <a:ext cx="1491674" cy="105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32"/>
          <p:cNvCxnSpPr/>
          <p:nvPr/>
        </p:nvCxnSpPr>
        <p:spPr>
          <a:xfrm>
            <a:off x="2030950" y="2932900"/>
            <a:ext cx="630000" cy="2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2"/>
          <p:cNvCxnSpPr/>
          <p:nvPr/>
        </p:nvCxnSpPr>
        <p:spPr>
          <a:xfrm>
            <a:off x="4203075" y="3551925"/>
            <a:ext cx="955800" cy="34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2"/>
          <p:cNvSpPr/>
          <p:nvPr/>
        </p:nvSpPr>
        <p:spPr>
          <a:xfrm>
            <a:off x="2443600" y="638663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</a:t>
            </a:r>
            <a:br>
              <a:rPr lang="en-GB"/>
            </a:br>
            <a:r>
              <a:rPr lang="en-GB"/>
              <a:t>(port 8080)</a:t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2020110" y="267450"/>
            <a:ext cx="22692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1</a:t>
            </a:r>
            <a:endParaRPr b="1" sz="900"/>
          </a:p>
        </p:txBody>
      </p:sp>
      <p:sp>
        <p:nvSpPr>
          <p:cNvPr id="271" name="Google Shape;271;p32"/>
          <p:cNvSpPr/>
          <p:nvPr/>
        </p:nvSpPr>
        <p:spPr>
          <a:xfrm>
            <a:off x="5311375" y="877588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</a:t>
            </a:r>
            <a:br>
              <a:rPr lang="en-GB"/>
            </a:br>
            <a:r>
              <a:rPr lang="en-GB"/>
              <a:t>(port 8081)</a:t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4887885" y="506375"/>
            <a:ext cx="22692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2</a:t>
            </a:r>
            <a:endParaRPr b="1" sz="900"/>
          </a:p>
        </p:txBody>
      </p:sp>
      <p:sp>
        <p:nvSpPr>
          <p:cNvPr id="273" name="Google Shape;273;p32"/>
          <p:cNvSpPr/>
          <p:nvPr/>
        </p:nvSpPr>
        <p:spPr>
          <a:xfrm>
            <a:off x="6986600" y="2295800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</a:t>
            </a:r>
            <a:br>
              <a:rPr lang="en-GB"/>
            </a:br>
            <a:r>
              <a:rPr lang="en-GB"/>
              <a:t>(port 8082)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563110" y="1924588"/>
            <a:ext cx="22692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3</a:t>
            </a:r>
            <a:endParaRPr b="1" sz="900"/>
          </a:p>
        </p:txBody>
      </p:sp>
      <p:cxnSp>
        <p:nvCxnSpPr>
          <p:cNvPr id="275" name="Google Shape;275;p32"/>
          <p:cNvCxnSpPr/>
          <p:nvPr/>
        </p:nvCxnSpPr>
        <p:spPr>
          <a:xfrm flipH="1" rot="10800000">
            <a:off x="1879000" y="1683975"/>
            <a:ext cx="760200" cy="68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2"/>
          <p:cNvCxnSpPr/>
          <p:nvPr/>
        </p:nvCxnSpPr>
        <p:spPr>
          <a:xfrm flipH="1" rot="10800000">
            <a:off x="1976800" y="1575475"/>
            <a:ext cx="3149100" cy="91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2020100" y="2640775"/>
            <a:ext cx="4800000" cy="7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CDN</a:t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5359150" y="3551925"/>
            <a:ext cx="2964300" cy="1124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MainApp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(index.html)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2856313" y="3089813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(8000)</a:t>
            </a:r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47"/>
            <a:ext cx="1491674" cy="105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3"/>
          <p:cNvCxnSpPr/>
          <p:nvPr/>
        </p:nvCxnSpPr>
        <p:spPr>
          <a:xfrm>
            <a:off x="1990100" y="3089825"/>
            <a:ext cx="770400" cy="24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3"/>
          <p:cNvCxnSpPr/>
          <p:nvPr/>
        </p:nvCxnSpPr>
        <p:spPr>
          <a:xfrm>
            <a:off x="4124525" y="3587325"/>
            <a:ext cx="1051200" cy="35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3"/>
          <p:cNvSpPr/>
          <p:nvPr/>
        </p:nvSpPr>
        <p:spPr>
          <a:xfrm>
            <a:off x="3621050" y="1105988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CDN</a:t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4631035" y="1797975"/>
            <a:ext cx="22692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</a:t>
            </a:r>
            <a:r>
              <a:rPr b="1" lang="en-GB" sz="900"/>
              <a:t> 3</a:t>
            </a:r>
            <a:endParaRPr b="1" sz="900"/>
          </a:p>
        </p:txBody>
      </p:sp>
      <p:sp>
        <p:nvSpPr>
          <p:cNvPr id="290" name="Google Shape;290;p33"/>
          <p:cNvSpPr/>
          <p:nvPr/>
        </p:nvSpPr>
        <p:spPr>
          <a:xfrm>
            <a:off x="4631035" y="1325575"/>
            <a:ext cx="22692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2</a:t>
            </a:r>
            <a:endParaRPr b="1" sz="900"/>
          </a:p>
        </p:txBody>
      </p:sp>
      <p:sp>
        <p:nvSpPr>
          <p:cNvPr id="291" name="Google Shape;291;p33"/>
          <p:cNvSpPr/>
          <p:nvPr/>
        </p:nvSpPr>
        <p:spPr>
          <a:xfrm>
            <a:off x="4631035" y="897325"/>
            <a:ext cx="22692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1</a:t>
            </a:r>
            <a:endParaRPr b="1" sz="900"/>
          </a:p>
        </p:txBody>
      </p:sp>
      <p:cxnSp>
        <p:nvCxnSpPr>
          <p:cNvPr id="292" name="Google Shape;292;p33"/>
          <p:cNvCxnSpPr/>
          <p:nvPr/>
        </p:nvCxnSpPr>
        <p:spPr>
          <a:xfrm flipH="1" rot="10800000">
            <a:off x="1965800" y="1782100"/>
            <a:ext cx="1493700" cy="82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33"/>
          <p:cNvSpPr/>
          <p:nvPr/>
        </p:nvSpPr>
        <p:spPr>
          <a:xfrm>
            <a:off x="7307450" y="1585350"/>
            <a:ext cx="1140300" cy="9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</a:t>
            </a:r>
            <a:br>
              <a:rPr lang="en-GB"/>
            </a:br>
            <a:r>
              <a:rPr lang="en-GB"/>
              <a:t>(port 8082)</a:t>
            </a:r>
            <a:endParaRPr/>
          </a:p>
        </p:txBody>
      </p:sp>
      <p:cxnSp>
        <p:nvCxnSpPr>
          <p:cNvPr id="294" name="Google Shape;294;p33"/>
          <p:cNvCxnSpPr>
            <a:stCxn id="293" idx="1"/>
            <a:endCxn id="289" idx="3"/>
          </p:cNvCxnSpPr>
          <p:nvPr/>
        </p:nvCxnSpPr>
        <p:spPr>
          <a:xfrm rot="10800000">
            <a:off x="6900350" y="1956300"/>
            <a:ext cx="40710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/>
          <p:nvPr/>
        </p:nvSpPr>
        <p:spPr>
          <a:xfrm>
            <a:off x="135250" y="2752675"/>
            <a:ext cx="2891700" cy="12027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0" name="Google Shape;300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Manifest.json (webpack-manifest-plugin)</a:t>
            </a:r>
            <a:endParaRPr/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675" y="1403750"/>
            <a:ext cx="867890" cy="66837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/>
          <p:nvPr/>
        </p:nvSpPr>
        <p:spPr>
          <a:xfrm>
            <a:off x="6447756" y="1747926"/>
            <a:ext cx="20778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</a:t>
            </a:r>
            <a:endParaRPr b="1" sz="900"/>
          </a:p>
        </p:txBody>
      </p:sp>
      <p:cxnSp>
        <p:nvCxnSpPr>
          <p:cNvPr id="303" name="Google Shape;303;p34"/>
          <p:cNvCxnSpPr/>
          <p:nvPr/>
        </p:nvCxnSpPr>
        <p:spPr>
          <a:xfrm flipH="1" rot="10800000">
            <a:off x="3189072" y="2296189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4" name="Google Shape;304;p34"/>
          <p:cNvCxnSpPr>
            <a:stCxn id="301" idx="2"/>
          </p:cNvCxnSpPr>
          <p:nvPr/>
        </p:nvCxnSpPr>
        <p:spPr>
          <a:xfrm flipH="1">
            <a:off x="3180720" y="2072124"/>
            <a:ext cx="3900" cy="2678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4"/>
          <p:cNvCxnSpPr/>
          <p:nvPr/>
        </p:nvCxnSpPr>
        <p:spPr>
          <a:xfrm flipH="1">
            <a:off x="7412938" y="2064436"/>
            <a:ext cx="2100" cy="2666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4"/>
          <p:cNvCxnSpPr/>
          <p:nvPr/>
        </p:nvCxnSpPr>
        <p:spPr>
          <a:xfrm rot="10800000">
            <a:off x="3192574" y="2536464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7" name="Google Shape;307;p34"/>
          <p:cNvCxnSpPr/>
          <p:nvPr/>
        </p:nvCxnSpPr>
        <p:spPr>
          <a:xfrm flipH="1" rot="10800000">
            <a:off x="3183704" y="2992964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8" name="Google Shape;308;p34"/>
          <p:cNvCxnSpPr/>
          <p:nvPr/>
        </p:nvCxnSpPr>
        <p:spPr>
          <a:xfrm flipH="1" rot="10800000">
            <a:off x="3183704" y="3221014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9" name="Google Shape;309;p34"/>
          <p:cNvCxnSpPr/>
          <p:nvPr/>
        </p:nvCxnSpPr>
        <p:spPr>
          <a:xfrm flipH="1" rot="10800000">
            <a:off x="3192482" y="3472214"/>
            <a:ext cx="4208700" cy="1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Google Shape;310;p34"/>
          <p:cNvCxnSpPr/>
          <p:nvPr/>
        </p:nvCxnSpPr>
        <p:spPr>
          <a:xfrm rot="10800000">
            <a:off x="3192563" y="3907939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1" name="Google Shape;311;p34"/>
          <p:cNvCxnSpPr/>
          <p:nvPr/>
        </p:nvCxnSpPr>
        <p:spPr>
          <a:xfrm rot="10800000">
            <a:off x="3186303" y="4169614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" name="Google Shape;312;p34"/>
          <p:cNvCxnSpPr/>
          <p:nvPr/>
        </p:nvCxnSpPr>
        <p:spPr>
          <a:xfrm rot="10800000">
            <a:off x="3183647" y="4431289"/>
            <a:ext cx="4212300" cy="1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3" name="Google Shape;313;p34"/>
          <p:cNvSpPr/>
          <p:nvPr/>
        </p:nvSpPr>
        <p:spPr>
          <a:xfrm>
            <a:off x="7552651" y="2092775"/>
            <a:ext cx="1420800" cy="7335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Source Code Pro"/>
                <a:ea typeface="Source Code Pro"/>
                <a:cs typeface="Source Code Pro"/>
                <a:sym typeface="Source Code Pro"/>
              </a:rPr>
              <a:t>{ </a:t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Source Code Pro"/>
                <a:ea typeface="Source Code Pro"/>
                <a:cs typeface="Source Code Pro"/>
                <a:sym typeface="Source Code Pro"/>
              </a:rPr>
              <a:t>  file1: bundle.js,</a:t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Source Code Pro"/>
                <a:ea typeface="Source Code Pro"/>
                <a:cs typeface="Source Code Pro"/>
                <a:sym typeface="Source Code Pro"/>
              </a:rPr>
              <a:t>  file2: chunk_1.js,</a:t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Source Code Pro"/>
                <a:ea typeface="Source Code Pro"/>
                <a:cs typeface="Source Code Pro"/>
                <a:sym typeface="Source Code Pro"/>
              </a:rPr>
              <a:t>  file3: chunk_2.js</a:t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3241422" y="2030389"/>
            <a:ext cx="40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GET manifest.json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3281412" y="2287864"/>
            <a:ext cx="40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manifest.json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3263053" y="2736039"/>
            <a:ext cx="40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GET bundle.js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3281343" y="2969164"/>
            <a:ext cx="40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GET chunk_1.js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3271958" y="3229064"/>
            <a:ext cx="40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GET chunk_2.js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3219516" y="3907939"/>
            <a:ext cx="411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bundle.js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3250418" y="3647639"/>
            <a:ext cx="40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chunk_1.js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3327879" y="4170264"/>
            <a:ext cx="394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chunk_2.js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2" name="Google Shape;322;p34"/>
          <p:cNvSpPr/>
          <p:nvPr/>
        </p:nvSpPr>
        <p:spPr>
          <a:xfrm flipH="1" rot="-2914804">
            <a:off x="2426989" y="2294983"/>
            <a:ext cx="608096" cy="499075"/>
          </a:xfrm>
          <a:prstGeom prst="bentArrow">
            <a:avLst>
              <a:gd fmla="val 25000" name="adj1"/>
              <a:gd fmla="val 29108" name="adj2"/>
              <a:gd fmla="val 50000" name="adj3"/>
              <a:gd fmla="val 58419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 txBox="1"/>
          <p:nvPr/>
        </p:nvSpPr>
        <p:spPr>
          <a:xfrm>
            <a:off x="114925" y="27526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each file in manifest.json */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"script"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8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/>
          <p:nvPr/>
        </p:nvSpPr>
        <p:spPr>
          <a:xfrm>
            <a:off x="5698625" y="1075875"/>
            <a:ext cx="2935200" cy="14958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dependencies	</a:t>
            </a: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420151" y="1938450"/>
            <a:ext cx="4085100" cy="370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Container app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3196500" y="2464275"/>
            <a:ext cx="1308600" cy="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3</a:t>
            </a:r>
            <a:endParaRPr b="1" sz="900"/>
          </a:p>
        </p:txBody>
      </p:sp>
      <p:sp>
        <p:nvSpPr>
          <p:cNvPr id="332" name="Google Shape;332;p35"/>
          <p:cNvSpPr/>
          <p:nvPr/>
        </p:nvSpPr>
        <p:spPr>
          <a:xfrm>
            <a:off x="1808325" y="2464275"/>
            <a:ext cx="1308600" cy="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2</a:t>
            </a:r>
            <a:endParaRPr b="1" sz="900"/>
          </a:p>
        </p:txBody>
      </p:sp>
      <p:sp>
        <p:nvSpPr>
          <p:cNvPr id="333" name="Google Shape;333;p35"/>
          <p:cNvSpPr/>
          <p:nvPr/>
        </p:nvSpPr>
        <p:spPr>
          <a:xfrm>
            <a:off x="420150" y="2464275"/>
            <a:ext cx="1308600" cy="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1</a:t>
            </a:r>
            <a:endParaRPr b="1" sz="900"/>
          </a:p>
        </p:txBody>
      </p:sp>
      <p:sp>
        <p:nvSpPr>
          <p:cNvPr id="334" name="Google Shape;334;p35"/>
          <p:cNvSpPr/>
          <p:nvPr/>
        </p:nvSpPr>
        <p:spPr>
          <a:xfrm>
            <a:off x="420150" y="2990100"/>
            <a:ext cx="4085100" cy="37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Library of common utilities (javascript/CSS/plain components)</a:t>
            </a:r>
            <a:endParaRPr b="1" sz="900"/>
          </a:p>
        </p:txBody>
      </p:sp>
      <p:sp>
        <p:nvSpPr>
          <p:cNvPr id="335" name="Google Shape;335;p35"/>
          <p:cNvSpPr txBox="1"/>
          <p:nvPr/>
        </p:nvSpPr>
        <p:spPr>
          <a:xfrm>
            <a:off x="847225" y="4041750"/>
            <a:ext cx="706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vue create commonlib   </a:t>
            </a:r>
            <a:endParaRPr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vue-cli-service build --target lib --name commonlib </a:t>
            </a:r>
            <a:endParaRPr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36" name="Google Shape;336;p35"/>
          <p:cNvCxnSpPr/>
          <p:nvPr/>
        </p:nvCxnSpPr>
        <p:spPr>
          <a:xfrm>
            <a:off x="3084350" y="3432450"/>
            <a:ext cx="32700" cy="4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5"/>
          <p:cNvCxnSpPr/>
          <p:nvPr/>
        </p:nvCxnSpPr>
        <p:spPr>
          <a:xfrm flipH="1" rot="10800000">
            <a:off x="4418225" y="2509225"/>
            <a:ext cx="1093800" cy="12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5"/>
          <p:cNvSpPr txBox="1"/>
          <p:nvPr/>
        </p:nvSpPr>
        <p:spPr>
          <a:xfrm>
            <a:off x="5759225" y="1106000"/>
            <a:ext cx="2874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module.exports =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  chainWebpack: config =&gt;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    config.externals({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      'commonlib': 'commonlib'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    })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5698625" y="675675"/>
            <a:ext cx="62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vue.config.js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Routing</a:t>
            </a:r>
            <a:endParaRPr/>
          </a:p>
        </p:txBody>
      </p:sp>
      <p:pic>
        <p:nvPicPr>
          <p:cNvPr id="345" name="Google Shape;3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00" y="312950"/>
            <a:ext cx="4616500" cy="460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Vue 2.0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Vue 2.0 global APIs</a:t>
            </a:r>
            <a:endParaRPr/>
          </a:p>
        </p:txBody>
      </p:sp>
      <p:pic>
        <p:nvPicPr>
          <p:cNvPr id="356" name="Google Shape;3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002" y="3404341"/>
            <a:ext cx="1002437" cy="88450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/>
          <p:nvPr/>
        </p:nvSpPr>
        <p:spPr>
          <a:xfrm>
            <a:off x="4353002" y="2979070"/>
            <a:ext cx="293100" cy="23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58" name="Google Shape;358;p38"/>
          <p:cNvSpPr/>
          <p:nvPr/>
        </p:nvSpPr>
        <p:spPr>
          <a:xfrm>
            <a:off x="311700" y="2062750"/>
            <a:ext cx="1755600" cy="88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1</a:t>
            </a:r>
            <a:endParaRPr b="1" sz="900"/>
          </a:p>
        </p:txBody>
      </p:sp>
      <p:sp>
        <p:nvSpPr>
          <p:cNvPr id="359" name="Google Shape;359;p38"/>
          <p:cNvSpPr txBox="1"/>
          <p:nvPr/>
        </p:nvSpPr>
        <p:spPr>
          <a:xfrm>
            <a:off x="376079" y="2345133"/>
            <a:ext cx="208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new Vue(Component);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Vue.component(Component);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Vue.mixin(myMixing);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2145870" y="2062750"/>
            <a:ext cx="1755600" cy="88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2</a:t>
            </a:r>
            <a:endParaRPr b="1" sz="900"/>
          </a:p>
        </p:txBody>
      </p:sp>
      <p:sp>
        <p:nvSpPr>
          <p:cNvPr id="361" name="Google Shape;361;p38"/>
          <p:cNvSpPr txBox="1"/>
          <p:nvPr/>
        </p:nvSpPr>
        <p:spPr>
          <a:xfrm>
            <a:off x="2210250" y="2345133"/>
            <a:ext cx="208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new Vue(Component);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Vue.component(Component);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Vue.mixin(myMixing);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62" name="Google Shape;362;p38"/>
          <p:cNvCxnSpPr/>
          <p:nvPr/>
        </p:nvCxnSpPr>
        <p:spPr>
          <a:xfrm>
            <a:off x="1416747" y="2894167"/>
            <a:ext cx="214800" cy="36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8"/>
          <p:cNvCxnSpPr/>
          <p:nvPr/>
        </p:nvCxnSpPr>
        <p:spPr>
          <a:xfrm flipH="1">
            <a:off x="2421916" y="2894167"/>
            <a:ext cx="2925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4" name="Google Shape;3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238" y="3414437"/>
            <a:ext cx="1116035" cy="9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8"/>
          <p:cNvSpPr/>
          <p:nvPr/>
        </p:nvSpPr>
        <p:spPr>
          <a:xfrm>
            <a:off x="5110400" y="1997013"/>
            <a:ext cx="1812600" cy="9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1</a:t>
            </a:r>
            <a:endParaRPr b="1" sz="900"/>
          </a:p>
        </p:txBody>
      </p:sp>
      <p:sp>
        <p:nvSpPr>
          <p:cNvPr id="366" name="Google Shape;366;p38"/>
          <p:cNvSpPr txBox="1"/>
          <p:nvPr/>
        </p:nvSpPr>
        <p:spPr>
          <a:xfrm>
            <a:off x="5176875" y="2285193"/>
            <a:ext cx="214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new Vue(Component);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Vue.component(Component);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Vue.mixin(myMixing);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004282" y="1997013"/>
            <a:ext cx="1812600" cy="9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2</a:t>
            </a:r>
            <a:endParaRPr b="1" sz="900"/>
          </a:p>
        </p:txBody>
      </p:sp>
      <p:sp>
        <p:nvSpPr>
          <p:cNvPr id="368" name="Google Shape;368;p38"/>
          <p:cNvSpPr txBox="1"/>
          <p:nvPr/>
        </p:nvSpPr>
        <p:spPr>
          <a:xfrm>
            <a:off x="7070757" y="2285193"/>
            <a:ext cx="214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new Vue(Component);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Vue.component(Component);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Vue.mixin(myMixing);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69" name="Google Shape;369;p38"/>
          <p:cNvCxnSpPr/>
          <p:nvPr/>
        </p:nvCxnSpPr>
        <p:spPr>
          <a:xfrm flipH="1">
            <a:off x="6004044" y="2875578"/>
            <a:ext cx="1800" cy="42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0" name="Google Shape;3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625" y="3391562"/>
            <a:ext cx="1116035" cy="96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38"/>
          <p:cNvCxnSpPr/>
          <p:nvPr/>
        </p:nvCxnSpPr>
        <p:spPr>
          <a:xfrm flipH="1">
            <a:off x="7757892" y="2875578"/>
            <a:ext cx="1800" cy="42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8"/>
          <p:cNvSpPr txBox="1"/>
          <p:nvPr/>
        </p:nvSpPr>
        <p:spPr>
          <a:xfrm>
            <a:off x="505400" y="4396725"/>
            <a:ext cx="7254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vue-cli-service build --target lib </a:t>
            </a:r>
            <a:r>
              <a:rPr lang="en-GB" sz="13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--inline-vue</a:t>
            </a:r>
            <a:r>
              <a:rPr lang="en-GB" sz="13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'./src/main.js'</a:t>
            </a:r>
            <a:endParaRPr sz="1300"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Vue-cli</a:t>
            </a:r>
            <a:endParaRPr/>
          </a:p>
        </p:txBody>
      </p:sp>
      <p:sp>
        <p:nvSpPr>
          <p:cNvPr id="378" name="Google Shape;378;p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Leverage vue-cli to automatically generate the custom-element definition for us</a:t>
            </a:r>
            <a:endParaRPr/>
          </a:p>
        </p:txBody>
      </p:sp>
      <p:sp>
        <p:nvSpPr>
          <p:cNvPr id="379" name="Google Shape;379;p39"/>
          <p:cNvSpPr txBox="1"/>
          <p:nvPr/>
        </p:nvSpPr>
        <p:spPr>
          <a:xfrm>
            <a:off x="1016925" y="2767000"/>
            <a:ext cx="7254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D9D9D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vue-cli-service build --target wc --inline-vue './src/Hello-World.vue'</a:t>
            </a:r>
            <a:endParaRPr sz="1300">
              <a:highlight>
                <a:srgbClr val="D9D9D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570487" y="2843018"/>
            <a:ext cx="326400" cy="2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81" name="Google Shape;381;p39"/>
          <p:cNvSpPr txBox="1"/>
          <p:nvPr/>
        </p:nvSpPr>
        <p:spPr>
          <a:xfrm>
            <a:off x="311700" y="4515375"/>
            <a:ext cx="559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FYI, there is also a utility that does the same: </a:t>
            </a: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https://www.npmjs.com/package/@vue/web-component-wrapper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Coming soon...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/>
          <p:nvPr/>
        </p:nvSpPr>
        <p:spPr>
          <a:xfrm>
            <a:off x="1103525" y="3438575"/>
            <a:ext cx="3349200" cy="14160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 5 </a:t>
            </a:r>
            <a:endParaRPr/>
          </a:p>
        </p:txBody>
      </p:sp>
      <p:sp>
        <p:nvSpPr>
          <p:cNvPr id="393" name="Google Shape;393;p41"/>
          <p:cNvSpPr txBox="1"/>
          <p:nvPr>
            <p:ph idx="1" type="body"/>
          </p:nvPr>
        </p:nvSpPr>
        <p:spPr>
          <a:xfrm>
            <a:off x="311700" y="1468825"/>
            <a:ext cx="85206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Webpack 5 adds module federation to allow easy build of distributed frontends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Vue-cli has not yet officially released version 5.0 (which includes webpack 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however use the alpha/beta version of it</a:t>
            </a:r>
            <a:endParaRPr/>
          </a:p>
        </p:txBody>
      </p:sp>
      <p:sp>
        <p:nvSpPr>
          <p:cNvPr id="394" name="Google Shape;394;p41"/>
          <p:cNvSpPr txBox="1"/>
          <p:nvPr/>
        </p:nvSpPr>
        <p:spPr>
          <a:xfrm>
            <a:off x="1103525" y="3486750"/>
            <a:ext cx="352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"devDependencies":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"@vue/cli": "^5.0.0-alpha.8",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"@vue/cli-plugin-babel": "^5.0.0-alpha.8",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"@vue/cli-plugin-eslint": "^5.0.0-alpha.8",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"@vue/cli-service": "^5.0.0-alpha.8",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"@vue/compiler-sfc": "^3.0.0",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"babel-eslint": "^10.1.0",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"eslint": "^7.23.0",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  "eslint-plugin-vue": "^7.0.0"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5" name="Google Shape;395;p41"/>
          <p:cNvSpPr txBox="1"/>
          <p:nvPr/>
        </p:nvSpPr>
        <p:spPr>
          <a:xfrm>
            <a:off x="4633025" y="3438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hello-world/package.json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MICRO-FRONTENDS - A DEFINITION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/>
          <p:nvPr/>
        </p:nvSpPr>
        <p:spPr>
          <a:xfrm>
            <a:off x="193725" y="1805500"/>
            <a:ext cx="4476000" cy="32430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 5 - build config </a:t>
            </a:r>
            <a:endParaRPr/>
          </a:p>
        </p:txBody>
      </p:sp>
      <p:sp>
        <p:nvSpPr>
          <p:cNvPr id="402" name="Google Shape;402;p42"/>
          <p:cNvSpPr txBox="1"/>
          <p:nvPr/>
        </p:nvSpPr>
        <p:spPr>
          <a:xfrm>
            <a:off x="193725" y="1405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hello-world/vue.config.js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3" name="Google Shape;403;p42"/>
          <p:cNvSpPr/>
          <p:nvPr/>
        </p:nvSpPr>
        <p:spPr>
          <a:xfrm>
            <a:off x="4776625" y="1805500"/>
            <a:ext cx="4251600" cy="32430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 txBox="1"/>
          <p:nvPr/>
        </p:nvSpPr>
        <p:spPr>
          <a:xfrm>
            <a:off x="5032675" y="1405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main-app/webpack.config.js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05" name="Google Shape;4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5475"/>
            <a:ext cx="3671675" cy="29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650" y="2062025"/>
            <a:ext cx="4095550" cy="18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2"/>
          <p:cNvSpPr txBox="1"/>
          <p:nvPr/>
        </p:nvSpPr>
        <p:spPr>
          <a:xfrm>
            <a:off x="4852825" y="1754225"/>
            <a:ext cx="47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8" name="Google Shape;408;p42"/>
          <p:cNvSpPr txBox="1"/>
          <p:nvPr/>
        </p:nvSpPr>
        <p:spPr>
          <a:xfrm>
            <a:off x="4905300" y="3894475"/>
            <a:ext cx="47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Webpack 5 - main app config</a:t>
            </a:r>
            <a:endParaRPr/>
          </a:p>
        </p:txBody>
      </p:sp>
      <p:sp>
        <p:nvSpPr>
          <p:cNvPr id="414" name="Google Shape;414;p43"/>
          <p:cNvSpPr/>
          <p:nvPr/>
        </p:nvSpPr>
        <p:spPr>
          <a:xfrm>
            <a:off x="311700" y="1929600"/>
            <a:ext cx="3512100" cy="22776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3"/>
          <p:cNvSpPr txBox="1"/>
          <p:nvPr/>
        </p:nvSpPr>
        <p:spPr>
          <a:xfrm>
            <a:off x="390550" y="2012625"/>
            <a:ext cx="3000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GB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"helloWorld/main"</a:t>
            </a:r>
            <a:r>
              <a:rPr b="1" lang="en-GB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6" name="Google Shape;416;p43"/>
          <p:cNvSpPr txBox="1"/>
          <p:nvPr/>
        </p:nvSpPr>
        <p:spPr>
          <a:xfrm>
            <a:off x="311700" y="1480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main-app/src/index.js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very much!</a:t>
            </a:r>
            <a:endParaRPr/>
          </a:p>
        </p:txBody>
      </p:sp>
      <p:sp>
        <p:nvSpPr>
          <p:cNvPr id="422" name="Google Shape;422;p44"/>
          <p:cNvSpPr txBox="1"/>
          <p:nvPr/>
        </p:nvSpPr>
        <p:spPr>
          <a:xfrm>
            <a:off x="158225" y="4502875"/>
            <a:ext cx="464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Github: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https://github.com/justadev1/geekle-vuejs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Tips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Few tips...</a:t>
            </a:r>
            <a:endParaRPr/>
          </a:p>
        </p:txBody>
      </p:sp>
      <p:sp>
        <p:nvSpPr>
          <p:cNvPr id="433" name="Google Shape;433;p4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</a:t>
            </a:r>
            <a:r>
              <a:rPr lang="en-GB">
                <a:highlight>
                  <a:srgbClr val="D9D9D9"/>
                </a:highlight>
              </a:rPr>
              <a:t> npm link [mfe_name] </a:t>
            </a:r>
            <a:r>
              <a:rPr lang="en-GB"/>
              <a:t> command to make your local dependencies available to the CDN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</a:t>
            </a:r>
            <a:r>
              <a:rPr lang="en-GB">
                <a:highlight>
                  <a:srgbClr val="D9D9D9"/>
                </a:highlight>
              </a:rPr>
              <a:t> concurrently [command_1] [command2] </a:t>
            </a:r>
            <a:r>
              <a:rPr lang="en-GB"/>
              <a:t> to simultaneously run </a:t>
            </a:r>
            <a:r>
              <a:rPr lang="en-GB"/>
              <a:t>multiple</a:t>
            </a:r>
            <a:r>
              <a:rPr lang="en-GB"/>
              <a:t> webpack processes/node servers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</a:t>
            </a:r>
            <a:r>
              <a:rPr lang="en-GB">
                <a:highlight>
                  <a:srgbClr val="D9D9D9"/>
                </a:highlight>
              </a:rPr>
              <a:t> n</a:t>
            </a:r>
            <a:r>
              <a:rPr lang="en-GB">
                <a:highlight>
                  <a:srgbClr val="D9D9D9"/>
                </a:highlight>
              </a:rPr>
              <a:t>odemon [command] </a:t>
            </a:r>
            <a:r>
              <a:rPr lang="en-GB"/>
              <a:t> to recompile your library on file chance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7"/>
          <p:cNvSpPr/>
          <p:nvPr/>
        </p:nvSpPr>
        <p:spPr>
          <a:xfrm>
            <a:off x="6240650" y="3736900"/>
            <a:ext cx="2729100" cy="8511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7"/>
          <p:cNvSpPr txBox="1"/>
          <p:nvPr>
            <p:ph idx="1" type="body"/>
          </p:nvPr>
        </p:nvSpPr>
        <p:spPr>
          <a:xfrm>
            <a:off x="311700" y="1468825"/>
            <a:ext cx="4629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</a:t>
            </a:r>
            <a:r>
              <a:rPr lang="en-GB"/>
              <a:t> can use: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Html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Event bus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state management tool</a:t>
            </a:r>
            <a:endParaRPr/>
          </a:p>
        </p:txBody>
      </p:sp>
      <p:sp>
        <p:nvSpPr>
          <p:cNvPr id="440" name="Google Shape;440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 among micro-frontends</a:t>
            </a:r>
            <a:endParaRPr/>
          </a:p>
        </p:txBody>
      </p:sp>
      <p:sp>
        <p:nvSpPr>
          <p:cNvPr id="441" name="Google Shape;441;p47"/>
          <p:cNvSpPr txBox="1"/>
          <p:nvPr/>
        </p:nvSpPr>
        <p:spPr>
          <a:xfrm>
            <a:off x="6240650" y="37369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Source Code Pro"/>
                <a:ea typeface="Source Code Pro"/>
                <a:cs typeface="Source Code Pro"/>
                <a:sym typeface="Source Code Pro"/>
              </a:rPr>
              <a:t>import Emitter from 'tiny-emitter'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Source Code Pro"/>
                <a:ea typeface="Source Code Pro"/>
                <a:cs typeface="Source Code Pro"/>
                <a:sym typeface="Source Code Pro"/>
              </a:rPr>
              <a:t>export default (new Emitter)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7"/>
          <p:cNvSpPr txBox="1"/>
          <p:nvPr/>
        </p:nvSpPr>
        <p:spPr>
          <a:xfrm>
            <a:off x="6240650" y="3285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commonlib/index.js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7"/>
          <p:cNvSpPr/>
          <p:nvPr/>
        </p:nvSpPr>
        <p:spPr>
          <a:xfrm>
            <a:off x="1354076" y="3451375"/>
            <a:ext cx="4085100" cy="370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</a:rPr>
              <a:t>Main app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444" name="Google Shape;444;p47"/>
          <p:cNvSpPr/>
          <p:nvPr/>
        </p:nvSpPr>
        <p:spPr>
          <a:xfrm>
            <a:off x="4130425" y="3977200"/>
            <a:ext cx="1308600" cy="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3</a:t>
            </a:r>
            <a:endParaRPr b="1" sz="900"/>
          </a:p>
        </p:txBody>
      </p:sp>
      <p:sp>
        <p:nvSpPr>
          <p:cNvPr id="445" name="Google Shape;445;p47"/>
          <p:cNvSpPr/>
          <p:nvPr/>
        </p:nvSpPr>
        <p:spPr>
          <a:xfrm>
            <a:off x="2742250" y="3977200"/>
            <a:ext cx="1308600" cy="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2</a:t>
            </a:r>
            <a:endParaRPr b="1" sz="900"/>
          </a:p>
        </p:txBody>
      </p:sp>
      <p:sp>
        <p:nvSpPr>
          <p:cNvPr id="446" name="Google Shape;446;p47"/>
          <p:cNvSpPr/>
          <p:nvPr/>
        </p:nvSpPr>
        <p:spPr>
          <a:xfrm>
            <a:off x="1354075" y="3977200"/>
            <a:ext cx="1308600" cy="3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Micro-frontend 1</a:t>
            </a:r>
            <a:endParaRPr b="1" sz="900"/>
          </a:p>
        </p:txBody>
      </p:sp>
      <p:sp>
        <p:nvSpPr>
          <p:cNvPr id="447" name="Google Shape;447;p47"/>
          <p:cNvSpPr/>
          <p:nvPr/>
        </p:nvSpPr>
        <p:spPr>
          <a:xfrm>
            <a:off x="1354075" y="4503025"/>
            <a:ext cx="4085100" cy="37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Library of common utilities (javascript/CSS/plain components)</a:t>
            </a:r>
            <a:endParaRPr b="1" sz="900"/>
          </a:p>
        </p:txBody>
      </p:sp>
      <p:cxnSp>
        <p:nvCxnSpPr>
          <p:cNvPr id="448" name="Google Shape;448;p47"/>
          <p:cNvCxnSpPr/>
          <p:nvPr/>
        </p:nvCxnSpPr>
        <p:spPr>
          <a:xfrm flipH="1" rot="10800000">
            <a:off x="5353900" y="4160125"/>
            <a:ext cx="782100" cy="53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47"/>
          <p:cNvSpPr/>
          <p:nvPr/>
        </p:nvSpPr>
        <p:spPr>
          <a:xfrm>
            <a:off x="760350" y="2324750"/>
            <a:ext cx="1487700" cy="32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Migrating legacy apps</a:t>
            </a:r>
            <a:endParaRPr/>
          </a:p>
        </p:txBody>
      </p:sp>
      <p:cxnSp>
        <p:nvCxnSpPr>
          <p:cNvPr id="455" name="Google Shape;455;p48"/>
          <p:cNvCxnSpPr/>
          <p:nvPr/>
        </p:nvCxnSpPr>
        <p:spPr>
          <a:xfrm flipH="1" rot="10800000">
            <a:off x="532275" y="1725825"/>
            <a:ext cx="4089900" cy="3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48"/>
          <p:cNvCxnSpPr/>
          <p:nvPr/>
        </p:nvCxnSpPr>
        <p:spPr>
          <a:xfrm flipH="1" rot="10800000">
            <a:off x="1705150" y="2259700"/>
            <a:ext cx="2975700" cy="2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48"/>
          <p:cNvSpPr txBox="1"/>
          <p:nvPr/>
        </p:nvSpPr>
        <p:spPr>
          <a:xfrm>
            <a:off x="2325625" y="137070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Legacy 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8" name="Google Shape;458;p48"/>
          <p:cNvSpPr txBox="1"/>
          <p:nvPr/>
        </p:nvSpPr>
        <p:spPr>
          <a:xfrm>
            <a:off x="2760400" y="2215150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4572013" y="1694325"/>
            <a:ext cx="2628180" cy="1152360"/>
          </a:xfrm>
          <a:prstGeom prst="irregularSeal2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Big Bang release!</a:t>
            </a:r>
            <a:endParaRPr b="1"/>
          </a:p>
        </p:txBody>
      </p:sp>
      <p:cxnSp>
        <p:nvCxnSpPr>
          <p:cNvPr id="460" name="Google Shape;460;p48"/>
          <p:cNvCxnSpPr/>
          <p:nvPr/>
        </p:nvCxnSpPr>
        <p:spPr>
          <a:xfrm flipH="1" rot="10800000">
            <a:off x="6722600" y="2196850"/>
            <a:ext cx="1520100" cy="1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48"/>
          <p:cNvCxnSpPr/>
          <p:nvPr/>
        </p:nvCxnSpPr>
        <p:spPr>
          <a:xfrm>
            <a:off x="2954650" y="1770850"/>
            <a:ext cx="11430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48"/>
          <p:cNvCxnSpPr/>
          <p:nvPr/>
        </p:nvCxnSpPr>
        <p:spPr>
          <a:xfrm>
            <a:off x="3323525" y="1770850"/>
            <a:ext cx="11430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48"/>
          <p:cNvCxnSpPr/>
          <p:nvPr/>
        </p:nvCxnSpPr>
        <p:spPr>
          <a:xfrm flipH="1" rot="10800000">
            <a:off x="586925" y="3714875"/>
            <a:ext cx="8036100" cy="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48"/>
          <p:cNvCxnSpPr/>
          <p:nvPr/>
        </p:nvCxnSpPr>
        <p:spPr>
          <a:xfrm>
            <a:off x="1651575" y="3803138"/>
            <a:ext cx="108600" cy="51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48"/>
          <p:cNvSpPr txBox="1"/>
          <p:nvPr/>
        </p:nvSpPr>
        <p:spPr>
          <a:xfrm>
            <a:off x="2380275" y="338015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Legacy 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6" name="Google Shape;466;p48"/>
          <p:cNvSpPr txBox="1"/>
          <p:nvPr/>
        </p:nvSpPr>
        <p:spPr>
          <a:xfrm>
            <a:off x="1842250" y="4324038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 MFE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7" name="Google Shape;467;p48"/>
          <p:cNvCxnSpPr/>
          <p:nvPr/>
        </p:nvCxnSpPr>
        <p:spPr>
          <a:xfrm flipH="1" rot="10800000">
            <a:off x="2683075" y="3813738"/>
            <a:ext cx="141300" cy="51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48"/>
          <p:cNvCxnSpPr/>
          <p:nvPr/>
        </p:nvCxnSpPr>
        <p:spPr>
          <a:xfrm flipH="1" rot="10800000">
            <a:off x="1760175" y="4324038"/>
            <a:ext cx="9282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48"/>
          <p:cNvCxnSpPr/>
          <p:nvPr/>
        </p:nvCxnSpPr>
        <p:spPr>
          <a:xfrm>
            <a:off x="3437825" y="3774900"/>
            <a:ext cx="108600" cy="51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48"/>
          <p:cNvCxnSpPr/>
          <p:nvPr/>
        </p:nvCxnSpPr>
        <p:spPr>
          <a:xfrm flipH="1" rot="10800000">
            <a:off x="4469325" y="3785500"/>
            <a:ext cx="141300" cy="51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48"/>
          <p:cNvCxnSpPr/>
          <p:nvPr/>
        </p:nvCxnSpPr>
        <p:spPr>
          <a:xfrm flipH="1" rot="10800000">
            <a:off x="3546425" y="4295800"/>
            <a:ext cx="9282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48"/>
          <p:cNvCxnSpPr/>
          <p:nvPr/>
        </p:nvCxnSpPr>
        <p:spPr>
          <a:xfrm>
            <a:off x="5127100" y="3769450"/>
            <a:ext cx="108600" cy="51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8"/>
          <p:cNvCxnSpPr/>
          <p:nvPr/>
        </p:nvCxnSpPr>
        <p:spPr>
          <a:xfrm flipH="1" rot="10800000">
            <a:off x="6158600" y="3780050"/>
            <a:ext cx="141300" cy="51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48"/>
          <p:cNvCxnSpPr/>
          <p:nvPr/>
        </p:nvCxnSpPr>
        <p:spPr>
          <a:xfrm flipH="1" rot="10800000">
            <a:off x="5235700" y="4290350"/>
            <a:ext cx="9282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48"/>
          <p:cNvSpPr txBox="1"/>
          <p:nvPr/>
        </p:nvSpPr>
        <p:spPr>
          <a:xfrm>
            <a:off x="3605875" y="4279738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 MFE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6" name="Google Shape;476;p48"/>
          <p:cNvSpPr txBox="1"/>
          <p:nvPr/>
        </p:nvSpPr>
        <p:spPr>
          <a:xfrm>
            <a:off x="5272738" y="4279738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 MFE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7" name="Google Shape;477;p48"/>
          <p:cNvSpPr txBox="1"/>
          <p:nvPr/>
        </p:nvSpPr>
        <p:spPr>
          <a:xfrm>
            <a:off x="6722600" y="330600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 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4572025" y="1622625"/>
            <a:ext cx="194400" cy="240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9" name="Google Shape;479;p48"/>
          <p:cNvCxnSpPr/>
          <p:nvPr/>
        </p:nvCxnSpPr>
        <p:spPr>
          <a:xfrm flipH="1" rot="10800000">
            <a:off x="1683425" y="2292275"/>
            <a:ext cx="1953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48"/>
          <p:cNvCxnSpPr/>
          <p:nvPr/>
        </p:nvCxnSpPr>
        <p:spPr>
          <a:xfrm flipH="1" rot="10800000">
            <a:off x="1878900" y="1770825"/>
            <a:ext cx="372600" cy="10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00" y="1535850"/>
            <a:ext cx="3164525" cy="22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nutshell...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166062" y="1756338"/>
            <a:ext cx="1954200" cy="1198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327700" y="2067425"/>
            <a:ext cx="3092400" cy="1882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480100" y="2736500"/>
            <a:ext cx="897000" cy="56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1*</a:t>
            </a:r>
            <a:endParaRPr b="1"/>
          </a:p>
        </p:txBody>
      </p:sp>
      <p:sp>
        <p:nvSpPr>
          <p:cNvPr id="84" name="Google Shape;84;p16"/>
          <p:cNvSpPr/>
          <p:nvPr/>
        </p:nvSpPr>
        <p:spPr>
          <a:xfrm>
            <a:off x="6425400" y="2736500"/>
            <a:ext cx="897000" cy="56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2</a:t>
            </a:r>
            <a:endParaRPr b="1"/>
          </a:p>
        </p:txBody>
      </p:sp>
      <p:sp>
        <p:nvSpPr>
          <p:cNvPr id="85" name="Google Shape;85;p16"/>
          <p:cNvSpPr/>
          <p:nvPr/>
        </p:nvSpPr>
        <p:spPr>
          <a:xfrm>
            <a:off x="7370700" y="2736500"/>
            <a:ext cx="897000" cy="56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3</a:t>
            </a:r>
            <a:endParaRPr b="1"/>
          </a:p>
        </p:txBody>
      </p:sp>
      <p:sp>
        <p:nvSpPr>
          <p:cNvPr id="86" name="Google Shape;86;p16"/>
          <p:cNvSpPr/>
          <p:nvPr/>
        </p:nvSpPr>
        <p:spPr>
          <a:xfrm rot="2701809">
            <a:off x="4025012" y="2159869"/>
            <a:ext cx="806102" cy="638093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202300" y="4566275"/>
            <a:ext cx="32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*MFE = Micro-frontend</a:t>
            </a:r>
            <a:endParaRPr b="1"/>
          </a:p>
        </p:txBody>
      </p:sp>
      <p:sp>
        <p:nvSpPr>
          <p:cNvPr id="88" name="Google Shape;88;p16"/>
          <p:cNvSpPr txBox="1"/>
          <p:nvPr/>
        </p:nvSpPr>
        <p:spPr>
          <a:xfrm>
            <a:off x="427475" y="4596700"/>
            <a:ext cx="46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https://martinfowler.com/articles/micro-frontends.html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Micro-frontends vs modules vs components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494" y="3076926"/>
            <a:ext cx="2548351" cy="18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657050" y="2088025"/>
            <a:ext cx="1498200" cy="73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State management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897525" y="1298425"/>
            <a:ext cx="1498200" cy="73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608625" y="1162425"/>
            <a:ext cx="1498200" cy="73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A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594225" y="2088025"/>
            <a:ext cx="1498200" cy="73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B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334100" y="1230263"/>
            <a:ext cx="1498200" cy="73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C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477825" y="3342975"/>
            <a:ext cx="1498200" cy="73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 to the container app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 rot="-10085819">
            <a:off x="1602368" y="3237267"/>
            <a:ext cx="801432" cy="560724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 flipH="1" rot="-3801493">
            <a:off x="5405242" y="2291356"/>
            <a:ext cx="801497" cy="560672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rot="-9880743">
            <a:off x="6014380" y="4253144"/>
            <a:ext cx="801588" cy="580411"/>
          </a:xfrm>
          <a:prstGeom prst="bentArrow">
            <a:avLst>
              <a:gd fmla="val 25000" name="adj1"/>
              <a:gd fmla="val 29108" name="adj2"/>
              <a:gd fmla="val 50000" name="adj3"/>
              <a:gd fmla="val 8750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 rot="4095413">
            <a:off x="3645770" y="2414572"/>
            <a:ext cx="711845" cy="279769"/>
          </a:xfrm>
          <a:prstGeom prst="rightArrow">
            <a:avLst>
              <a:gd fmla="val 50000" name="adj1"/>
              <a:gd fmla="val 88357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00" y="372500"/>
            <a:ext cx="4411849" cy="44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methods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01875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“Imperative” approach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Iframes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Frameworks</a:t>
            </a:r>
            <a:endParaRPr sz="16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574" y="287388"/>
            <a:ext cx="4198901" cy="456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01875" y="4632150"/>
            <a:ext cx="385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hlinkClick r:id="rId4"/>
              </a:rPr>
              <a:t>https://martinfowler.com/articles/micro-frontends.html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Reuse of </a:t>
            </a:r>
            <a:r>
              <a:rPr lang="en-GB"/>
              <a:t>functionalities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109903" y="1498750"/>
            <a:ext cx="3015000" cy="1560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258480" y="20531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1</a:t>
            </a:r>
            <a:endParaRPr b="1"/>
          </a:p>
        </p:txBody>
      </p:sp>
      <p:sp>
        <p:nvSpPr>
          <p:cNvPr id="131" name="Google Shape;131;p21"/>
          <p:cNvSpPr/>
          <p:nvPr/>
        </p:nvSpPr>
        <p:spPr>
          <a:xfrm>
            <a:off x="2180064" y="20531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2</a:t>
            </a:r>
            <a:endParaRPr b="1"/>
          </a:p>
        </p:txBody>
      </p:sp>
      <p:sp>
        <p:nvSpPr>
          <p:cNvPr id="132" name="Google Shape;132;p21"/>
          <p:cNvSpPr/>
          <p:nvPr/>
        </p:nvSpPr>
        <p:spPr>
          <a:xfrm>
            <a:off x="3101649" y="20531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3</a:t>
            </a:r>
            <a:endParaRPr b="1"/>
          </a:p>
        </p:txBody>
      </p:sp>
      <p:sp>
        <p:nvSpPr>
          <p:cNvPr id="133" name="Google Shape;133;p21"/>
          <p:cNvSpPr/>
          <p:nvPr/>
        </p:nvSpPr>
        <p:spPr>
          <a:xfrm>
            <a:off x="1109698" y="3327619"/>
            <a:ext cx="3015000" cy="1560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 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1258275" y="3881982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1’</a:t>
            </a:r>
            <a:endParaRPr b="1"/>
          </a:p>
        </p:txBody>
      </p:sp>
      <p:sp>
        <p:nvSpPr>
          <p:cNvPr id="135" name="Google Shape;135;p21"/>
          <p:cNvSpPr/>
          <p:nvPr/>
        </p:nvSpPr>
        <p:spPr>
          <a:xfrm>
            <a:off x="2179859" y="3881982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4</a:t>
            </a:r>
            <a:endParaRPr b="1"/>
          </a:p>
        </p:txBody>
      </p:sp>
      <p:sp>
        <p:nvSpPr>
          <p:cNvPr id="136" name="Google Shape;136;p21"/>
          <p:cNvSpPr/>
          <p:nvPr/>
        </p:nvSpPr>
        <p:spPr>
          <a:xfrm>
            <a:off x="3101444" y="3881982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5</a:t>
            </a:r>
            <a:endParaRPr b="1"/>
          </a:p>
        </p:txBody>
      </p:sp>
      <p:sp>
        <p:nvSpPr>
          <p:cNvPr id="137" name="Google Shape;137;p21"/>
          <p:cNvSpPr/>
          <p:nvPr/>
        </p:nvSpPr>
        <p:spPr>
          <a:xfrm>
            <a:off x="1147475" y="1839389"/>
            <a:ext cx="1122600" cy="263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828538" y="1498750"/>
            <a:ext cx="3015000" cy="1560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4977114" y="20531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1</a:t>
            </a:r>
            <a:endParaRPr b="1"/>
          </a:p>
        </p:txBody>
      </p:sp>
      <p:sp>
        <p:nvSpPr>
          <p:cNvPr id="140" name="Google Shape;140;p21"/>
          <p:cNvSpPr/>
          <p:nvPr/>
        </p:nvSpPr>
        <p:spPr>
          <a:xfrm>
            <a:off x="5898699" y="20531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2</a:t>
            </a:r>
            <a:endParaRPr b="1"/>
          </a:p>
        </p:txBody>
      </p:sp>
      <p:sp>
        <p:nvSpPr>
          <p:cNvPr id="141" name="Google Shape;141;p21"/>
          <p:cNvSpPr/>
          <p:nvPr/>
        </p:nvSpPr>
        <p:spPr>
          <a:xfrm>
            <a:off x="6820283" y="2053113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3</a:t>
            </a:r>
            <a:endParaRPr b="1"/>
          </a:p>
        </p:txBody>
      </p:sp>
      <p:sp>
        <p:nvSpPr>
          <p:cNvPr id="142" name="Google Shape;142;p21"/>
          <p:cNvSpPr/>
          <p:nvPr/>
        </p:nvSpPr>
        <p:spPr>
          <a:xfrm>
            <a:off x="4828333" y="3327619"/>
            <a:ext cx="3015000" cy="1560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My website 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4976909" y="3881982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1</a:t>
            </a:r>
            <a:endParaRPr b="1"/>
          </a:p>
        </p:txBody>
      </p:sp>
      <p:sp>
        <p:nvSpPr>
          <p:cNvPr id="144" name="Google Shape;144;p21"/>
          <p:cNvSpPr/>
          <p:nvPr/>
        </p:nvSpPr>
        <p:spPr>
          <a:xfrm>
            <a:off x="5898494" y="3881982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4</a:t>
            </a:r>
            <a:endParaRPr b="1"/>
          </a:p>
        </p:txBody>
      </p:sp>
      <p:sp>
        <p:nvSpPr>
          <p:cNvPr id="145" name="Google Shape;145;p21"/>
          <p:cNvSpPr/>
          <p:nvPr/>
        </p:nvSpPr>
        <p:spPr>
          <a:xfrm>
            <a:off x="6820078" y="3881982"/>
            <a:ext cx="874500" cy="4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MFE</a:t>
            </a:r>
            <a:r>
              <a:rPr b="1" lang="en-GB"/>
              <a:t> 5</a:t>
            </a:r>
            <a:endParaRPr b="1"/>
          </a:p>
        </p:txBody>
      </p:sp>
      <p:sp>
        <p:nvSpPr>
          <p:cNvPr id="146" name="Google Shape;146;p21"/>
          <p:cNvSpPr/>
          <p:nvPr/>
        </p:nvSpPr>
        <p:spPr>
          <a:xfrm>
            <a:off x="4246425" y="2144167"/>
            <a:ext cx="460200" cy="3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4246425" y="3920730"/>
            <a:ext cx="460200" cy="3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1"/>
          <p:cNvCxnSpPr/>
          <p:nvPr/>
        </p:nvCxnSpPr>
        <p:spPr>
          <a:xfrm>
            <a:off x="5386475" y="2704850"/>
            <a:ext cx="10800" cy="91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