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3"/>
  </p:notesMasterIdLst>
  <p:handoutMasterIdLst>
    <p:handoutMasterId r:id="rId24"/>
  </p:handoutMasterIdLst>
  <p:sldIdLst>
    <p:sldId id="4103" r:id="rId2"/>
    <p:sldId id="4027" r:id="rId3"/>
    <p:sldId id="4038" r:id="rId4"/>
    <p:sldId id="4070" r:id="rId5"/>
    <p:sldId id="4124" r:id="rId6"/>
    <p:sldId id="4113" r:id="rId7"/>
    <p:sldId id="4087" r:id="rId8"/>
    <p:sldId id="4125" r:id="rId9"/>
    <p:sldId id="4114" r:id="rId10"/>
    <p:sldId id="4115" r:id="rId11"/>
    <p:sldId id="4108" r:id="rId12"/>
    <p:sldId id="4117" r:id="rId13"/>
    <p:sldId id="4118" r:id="rId14"/>
    <p:sldId id="4126" r:id="rId15"/>
    <p:sldId id="4119" r:id="rId16"/>
    <p:sldId id="4120" r:id="rId17"/>
    <p:sldId id="4127" r:id="rId18"/>
    <p:sldId id="4121" r:id="rId19"/>
    <p:sldId id="4128" r:id="rId20"/>
    <p:sldId id="4123" r:id="rId21"/>
    <p:sldId id="4122" r:id="rId2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520"/>
    <a:srgbClr val="000B27"/>
    <a:srgbClr val="00041F"/>
    <a:srgbClr val="000620"/>
    <a:srgbClr val="DADADA"/>
    <a:srgbClr val="232D3C"/>
    <a:srgbClr val="404258"/>
    <a:srgbClr val="7C96AB"/>
    <a:srgbClr val="B5D5C5"/>
    <a:srgbClr val="DAE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8" autoAdjust="0"/>
    <p:restoredTop sz="95226" autoAdjust="0"/>
  </p:normalViewPr>
  <p:slideViewPr>
    <p:cSldViewPr snapToGrid="0" snapToObjects="1">
      <p:cViewPr>
        <p:scale>
          <a:sx n="35" d="100"/>
          <a:sy n="35" d="100"/>
        </p:scale>
        <p:origin x="451" y="398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557A3F-FC81-9A4A-B2C3-34964B9CD4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263CCC-BEBF-C0BB-50C0-705CD256D4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51AAA-9021-4824-A55D-1F1BBF905A1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05A446-A7E6-933C-AB63-F54F1250AB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62F65-2D72-B961-1F8E-DB1611CC9E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B4771-7E34-4861-9771-056B2B97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53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81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15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53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899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47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41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85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445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11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953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88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95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07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51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423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9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D52450A0-F2C5-8048-9D71-B2A787B6F79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11151" y="-329185"/>
            <a:ext cx="24999952" cy="84957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2F771DC-26B5-894E-82C8-3C6A7EA680D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553995" y="6859618"/>
            <a:ext cx="2550268" cy="25502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8447C475-92FD-6841-B707-CB796D135FD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51047" y="6859618"/>
            <a:ext cx="2550268" cy="25502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4393707-EC06-754F-BE27-FCE2B43CA4C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3749716" y="6859618"/>
            <a:ext cx="2550268" cy="25502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D893486-7467-F84D-AA35-29068C9BDC3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9346769" y="6859618"/>
            <a:ext cx="2550268" cy="25502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27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B8B4E5-6116-7548-A117-0A1B0E0F7C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8825" y="1"/>
            <a:ext cx="12188824" cy="6352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83C912C-D70A-2E49-9BD6-E2DA2F7F6B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7363328"/>
            <a:ext cx="12188824" cy="6352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93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B8B4E5-6116-7548-A117-0A1B0E0F7C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12188824" cy="6352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83C912C-D70A-2E49-9BD6-E2DA2F7F6B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88824" y="7363328"/>
            <a:ext cx="12188824" cy="6352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69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B8B4E5-6116-7548-A117-0A1B0E0F7C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4044942"/>
            <a:ext cx="11939815" cy="62977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E7E61A9-4C6F-6444-8A36-22CA9FDC42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437835" y="4044942"/>
            <a:ext cx="11939815" cy="62977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40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B8B4E5-6116-7548-A117-0A1B0E0F7C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68925" y="4462848"/>
            <a:ext cx="13825205" cy="7721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69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B8B4E5-6116-7548-A117-0A1B0E0F7C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83519" y="4462848"/>
            <a:ext cx="13825205" cy="7721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11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B8B4E5-6116-7548-A117-0A1B0E0F7C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087435" y="5043008"/>
            <a:ext cx="4716950" cy="1789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4152B8B-6CCA-774C-9AFE-DDCDED7A94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51293" y="5043008"/>
            <a:ext cx="4716950" cy="1789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42547E35-FBC7-C547-B300-22D9F351F30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412279" y="5043008"/>
            <a:ext cx="4716950" cy="1789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86CE5088-CBFF-504D-864F-1F6827972D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576137" y="5043008"/>
            <a:ext cx="4716950" cy="1789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4ED1E4B-0FEC-494A-96CB-51E5E0066A3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87435" y="7246948"/>
            <a:ext cx="4716950" cy="1789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46624ACD-A3D6-B345-8E1B-8B82C4998E1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251293" y="7246948"/>
            <a:ext cx="4716950" cy="1789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6CFCD063-E30E-B043-A554-9349E3D763A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2412279" y="7246948"/>
            <a:ext cx="4716950" cy="1789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0E03F31-4A31-6343-94E3-489192EE86A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7576137" y="7246948"/>
            <a:ext cx="4716950" cy="1789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46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D99C7BFA-81F9-7F4A-9A9A-1571F685C1D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311151" y="-329185"/>
            <a:ext cx="24999952" cy="143743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B8B4E5-6116-7548-A117-0A1B0E0F7C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087435" y="7309048"/>
            <a:ext cx="4716950" cy="1789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FC437A21-5251-2B42-9652-8DA8EA8362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51293" y="7309048"/>
            <a:ext cx="4716950" cy="1789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F7644ABD-C017-3040-9F4A-5DE05367324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412279" y="7309048"/>
            <a:ext cx="4716950" cy="1789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C04A1EEB-7F0B-4646-929E-7A698022904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576137" y="7309048"/>
            <a:ext cx="4716950" cy="1789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38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D99C7BFA-81F9-7F4A-9A9A-1571F685C1D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" y="5590117"/>
            <a:ext cx="8125883" cy="81258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D1A96EE-E8F8-FF41-8726-C07B289C65B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25887" y="5590117"/>
            <a:ext cx="8125883" cy="81258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023C0D05-D9A9-DD4D-8198-B445DB103CB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6251770" y="5590117"/>
            <a:ext cx="8125883" cy="81258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768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D99C7BFA-81F9-7F4A-9A9A-1571F685C1D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" y="4121208"/>
            <a:ext cx="20643739" cy="9594792"/>
          </a:xfrm>
          <a:custGeom>
            <a:avLst/>
            <a:gdLst>
              <a:gd name="connsiteX0" fmla="*/ 0 w 20643739"/>
              <a:gd name="connsiteY0" fmla="*/ 0 h 9605039"/>
              <a:gd name="connsiteX1" fmla="*/ 20643739 w 20643739"/>
              <a:gd name="connsiteY1" fmla="*/ 0 h 9605039"/>
              <a:gd name="connsiteX2" fmla="*/ 20643739 w 20643739"/>
              <a:gd name="connsiteY2" fmla="*/ 9605039 h 9605039"/>
              <a:gd name="connsiteX3" fmla="*/ 0 w 20643739"/>
              <a:gd name="connsiteY3" fmla="*/ 9605039 h 9605039"/>
              <a:gd name="connsiteX4" fmla="*/ 0 w 20643739"/>
              <a:gd name="connsiteY4" fmla="*/ 0 h 9605039"/>
              <a:gd name="connsiteX0" fmla="*/ 0 w 20643739"/>
              <a:gd name="connsiteY0" fmla="*/ 26641 h 9631680"/>
              <a:gd name="connsiteX1" fmla="*/ 8412481 w 20643739"/>
              <a:gd name="connsiteY1" fmla="*/ 0 h 9631680"/>
              <a:gd name="connsiteX2" fmla="*/ 20643739 w 20643739"/>
              <a:gd name="connsiteY2" fmla="*/ 26641 h 9631680"/>
              <a:gd name="connsiteX3" fmla="*/ 20643739 w 20643739"/>
              <a:gd name="connsiteY3" fmla="*/ 9631680 h 9631680"/>
              <a:gd name="connsiteX4" fmla="*/ 0 w 20643739"/>
              <a:gd name="connsiteY4" fmla="*/ 9631680 h 9631680"/>
              <a:gd name="connsiteX5" fmla="*/ 0 w 20643739"/>
              <a:gd name="connsiteY5" fmla="*/ 26641 h 9631680"/>
              <a:gd name="connsiteX0" fmla="*/ 0 w 20643739"/>
              <a:gd name="connsiteY0" fmla="*/ 26641 h 9631680"/>
              <a:gd name="connsiteX1" fmla="*/ 8412481 w 20643739"/>
              <a:gd name="connsiteY1" fmla="*/ 0 h 9631680"/>
              <a:gd name="connsiteX2" fmla="*/ 20643739 w 20643739"/>
              <a:gd name="connsiteY2" fmla="*/ 9631680 h 9631680"/>
              <a:gd name="connsiteX3" fmla="*/ 0 w 20643739"/>
              <a:gd name="connsiteY3" fmla="*/ 9631680 h 9631680"/>
              <a:gd name="connsiteX4" fmla="*/ 0 w 20643739"/>
              <a:gd name="connsiteY4" fmla="*/ 26641 h 9631680"/>
              <a:gd name="connsiteX0" fmla="*/ 0 w 20643739"/>
              <a:gd name="connsiteY0" fmla="*/ 26641 h 9631680"/>
              <a:gd name="connsiteX1" fmla="*/ 8412481 w 20643739"/>
              <a:gd name="connsiteY1" fmla="*/ 0 h 9631680"/>
              <a:gd name="connsiteX2" fmla="*/ 20643739 w 20643739"/>
              <a:gd name="connsiteY2" fmla="*/ 9631680 h 9631680"/>
              <a:gd name="connsiteX3" fmla="*/ 0 w 20643739"/>
              <a:gd name="connsiteY3" fmla="*/ 9631680 h 9631680"/>
              <a:gd name="connsiteX4" fmla="*/ 0 w 20643739"/>
              <a:gd name="connsiteY4" fmla="*/ 26641 h 9631680"/>
              <a:gd name="connsiteX0" fmla="*/ 0 w 20643739"/>
              <a:gd name="connsiteY0" fmla="*/ 26641 h 9631680"/>
              <a:gd name="connsiteX1" fmla="*/ 8412481 w 20643739"/>
              <a:gd name="connsiteY1" fmla="*/ 0 h 9631680"/>
              <a:gd name="connsiteX2" fmla="*/ 20643739 w 20643739"/>
              <a:gd name="connsiteY2" fmla="*/ 9631680 h 9631680"/>
              <a:gd name="connsiteX3" fmla="*/ 0 w 20643739"/>
              <a:gd name="connsiteY3" fmla="*/ 9631680 h 9631680"/>
              <a:gd name="connsiteX4" fmla="*/ 0 w 20643739"/>
              <a:gd name="connsiteY4" fmla="*/ 26641 h 9631680"/>
              <a:gd name="connsiteX0" fmla="*/ 0 w 20643739"/>
              <a:gd name="connsiteY0" fmla="*/ 26641 h 9631680"/>
              <a:gd name="connsiteX1" fmla="*/ 7132321 w 20643739"/>
              <a:gd name="connsiteY1" fmla="*/ 0 h 9631680"/>
              <a:gd name="connsiteX2" fmla="*/ 20643739 w 20643739"/>
              <a:gd name="connsiteY2" fmla="*/ 9631680 h 9631680"/>
              <a:gd name="connsiteX3" fmla="*/ 0 w 20643739"/>
              <a:gd name="connsiteY3" fmla="*/ 9631680 h 9631680"/>
              <a:gd name="connsiteX4" fmla="*/ 0 w 20643739"/>
              <a:gd name="connsiteY4" fmla="*/ 26641 h 9631680"/>
              <a:gd name="connsiteX0" fmla="*/ 0 w 20643739"/>
              <a:gd name="connsiteY0" fmla="*/ 53789 h 9658828"/>
              <a:gd name="connsiteX1" fmla="*/ 7132321 w 20643739"/>
              <a:gd name="connsiteY1" fmla="*/ 27148 h 9658828"/>
              <a:gd name="connsiteX2" fmla="*/ 20643739 w 20643739"/>
              <a:gd name="connsiteY2" fmla="*/ 9658828 h 9658828"/>
              <a:gd name="connsiteX3" fmla="*/ 0 w 20643739"/>
              <a:gd name="connsiteY3" fmla="*/ 9658828 h 9658828"/>
              <a:gd name="connsiteX4" fmla="*/ 0 w 20643739"/>
              <a:gd name="connsiteY4" fmla="*/ 53789 h 9658828"/>
              <a:gd name="connsiteX0" fmla="*/ 0 w 20643739"/>
              <a:gd name="connsiteY0" fmla="*/ 53789 h 9658828"/>
              <a:gd name="connsiteX1" fmla="*/ 7186110 w 20643739"/>
              <a:gd name="connsiteY1" fmla="*/ 27148 h 9658828"/>
              <a:gd name="connsiteX2" fmla="*/ 20643739 w 20643739"/>
              <a:gd name="connsiteY2" fmla="*/ 9658828 h 9658828"/>
              <a:gd name="connsiteX3" fmla="*/ 0 w 20643739"/>
              <a:gd name="connsiteY3" fmla="*/ 9658828 h 9658828"/>
              <a:gd name="connsiteX4" fmla="*/ 0 w 20643739"/>
              <a:gd name="connsiteY4" fmla="*/ 53789 h 9658828"/>
              <a:gd name="connsiteX0" fmla="*/ 0 w 20643739"/>
              <a:gd name="connsiteY0" fmla="*/ 43485 h 9648524"/>
              <a:gd name="connsiteX1" fmla="*/ 7186110 w 20643739"/>
              <a:gd name="connsiteY1" fmla="*/ 16844 h 9648524"/>
              <a:gd name="connsiteX2" fmla="*/ 20643739 w 20643739"/>
              <a:gd name="connsiteY2" fmla="*/ 9648524 h 9648524"/>
              <a:gd name="connsiteX3" fmla="*/ 0 w 20643739"/>
              <a:gd name="connsiteY3" fmla="*/ 9648524 h 9648524"/>
              <a:gd name="connsiteX4" fmla="*/ 0 w 20643739"/>
              <a:gd name="connsiteY4" fmla="*/ 43485 h 964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3739" h="9648524">
                <a:moveTo>
                  <a:pt x="0" y="43485"/>
                </a:moveTo>
                <a:lnTo>
                  <a:pt x="7186110" y="16844"/>
                </a:lnTo>
                <a:cubicBezTo>
                  <a:pt x="19810147" y="-425907"/>
                  <a:pt x="20437613" y="7992444"/>
                  <a:pt x="20643739" y="9648524"/>
                </a:cubicBezTo>
                <a:lnTo>
                  <a:pt x="0" y="9648524"/>
                </a:lnTo>
                <a:lnTo>
                  <a:pt x="0" y="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11151" y="-329185"/>
            <a:ext cx="24999952" cy="143743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B9E06395-9840-8342-BC1A-776D3916527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572347" y="4117329"/>
            <a:ext cx="10428702" cy="5376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E506E01-6ABE-F048-BA8E-2BFFA68E2C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2376601" y="4117329"/>
            <a:ext cx="10428702" cy="5376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50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E506E01-6ABE-F048-BA8E-2BFFA68E2C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0873029" y="4283935"/>
            <a:ext cx="12078758" cy="7926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04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D99C7BFA-81F9-7F4A-9A9A-1571F685C1D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flipH="1">
            <a:off x="3733911" y="4121208"/>
            <a:ext cx="20643739" cy="9594792"/>
          </a:xfrm>
          <a:custGeom>
            <a:avLst/>
            <a:gdLst>
              <a:gd name="connsiteX0" fmla="*/ 0 w 20643739"/>
              <a:gd name="connsiteY0" fmla="*/ 0 h 9605039"/>
              <a:gd name="connsiteX1" fmla="*/ 20643739 w 20643739"/>
              <a:gd name="connsiteY1" fmla="*/ 0 h 9605039"/>
              <a:gd name="connsiteX2" fmla="*/ 20643739 w 20643739"/>
              <a:gd name="connsiteY2" fmla="*/ 9605039 h 9605039"/>
              <a:gd name="connsiteX3" fmla="*/ 0 w 20643739"/>
              <a:gd name="connsiteY3" fmla="*/ 9605039 h 9605039"/>
              <a:gd name="connsiteX4" fmla="*/ 0 w 20643739"/>
              <a:gd name="connsiteY4" fmla="*/ 0 h 9605039"/>
              <a:gd name="connsiteX0" fmla="*/ 0 w 20643739"/>
              <a:gd name="connsiteY0" fmla="*/ 26641 h 9631680"/>
              <a:gd name="connsiteX1" fmla="*/ 8412481 w 20643739"/>
              <a:gd name="connsiteY1" fmla="*/ 0 h 9631680"/>
              <a:gd name="connsiteX2" fmla="*/ 20643739 w 20643739"/>
              <a:gd name="connsiteY2" fmla="*/ 26641 h 9631680"/>
              <a:gd name="connsiteX3" fmla="*/ 20643739 w 20643739"/>
              <a:gd name="connsiteY3" fmla="*/ 9631680 h 9631680"/>
              <a:gd name="connsiteX4" fmla="*/ 0 w 20643739"/>
              <a:gd name="connsiteY4" fmla="*/ 9631680 h 9631680"/>
              <a:gd name="connsiteX5" fmla="*/ 0 w 20643739"/>
              <a:gd name="connsiteY5" fmla="*/ 26641 h 9631680"/>
              <a:gd name="connsiteX0" fmla="*/ 0 w 20643739"/>
              <a:gd name="connsiteY0" fmla="*/ 26641 h 9631680"/>
              <a:gd name="connsiteX1" fmla="*/ 8412481 w 20643739"/>
              <a:gd name="connsiteY1" fmla="*/ 0 h 9631680"/>
              <a:gd name="connsiteX2" fmla="*/ 20643739 w 20643739"/>
              <a:gd name="connsiteY2" fmla="*/ 9631680 h 9631680"/>
              <a:gd name="connsiteX3" fmla="*/ 0 w 20643739"/>
              <a:gd name="connsiteY3" fmla="*/ 9631680 h 9631680"/>
              <a:gd name="connsiteX4" fmla="*/ 0 w 20643739"/>
              <a:gd name="connsiteY4" fmla="*/ 26641 h 9631680"/>
              <a:gd name="connsiteX0" fmla="*/ 0 w 20643739"/>
              <a:gd name="connsiteY0" fmla="*/ 26641 h 9631680"/>
              <a:gd name="connsiteX1" fmla="*/ 8412481 w 20643739"/>
              <a:gd name="connsiteY1" fmla="*/ 0 h 9631680"/>
              <a:gd name="connsiteX2" fmla="*/ 20643739 w 20643739"/>
              <a:gd name="connsiteY2" fmla="*/ 9631680 h 9631680"/>
              <a:gd name="connsiteX3" fmla="*/ 0 w 20643739"/>
              <a:gd name="connsiteY3" fmla="*/ 9631680 h 9631680"/>
              <a:gd name="connsiteX4" fmla="*/ 0 w 20643739"/>
              <a:gd name="connsiteY4" fmla="*/ 26641 h 9631680"/>
              <a:gd name="connsiteX0" fmla="*/ 0 w 20643739"/>
              <a:gd name="connsiteY0" fmla="*/ 26641 h 9631680"/>
              <a:gd name="connsiteX1" fmla="*/ 8412481 w 20643739"/>
              <a:gd name="connsiteY1" fmla="*/ 0 h 9631680"/>
              <a:gd name="connsiteX2" fmla="*/ 20643739 w 20643739"/>
              <a:gd name="connsiteY2" fmla="*/ 9631680 h 9631680"/>
              <a:gd name="connsiteX3" fmla="*/ 0 w 20643739"/>
              <a:gd name="connsiteY3" fmla="*/ 9631680 h 9631680"/>
              <a:gd name="connsiteX4" fmla="*/ 0 w 20643739"/>
              <a:gd name="connsiteY4" fmla="*/ 26641 h 9631680"/>
              <a:gd name="connsiteX0" fmla="*/ 0 w 20643739"/>
              <a:gd name="connsiteY0" fmla="*/ 26641 h 9631680"/>
              <a:gd name="connsiteX1" fmla="*/ 7132321 w 20643739"/>
              <a:gd name="connsiteY1" fmla="*/ 0 h 9631680"/>
              <a:gd name="connsiteX2" fmla="*/ 20643739 w 20643739"/>
              <a:gd name="connsiteY2" fmla="*/ 9631680 h 9631680"/>
              <a:gd name="connsiteX3" fmla="*/ 0 w 20643739"/>
              <a:gd name="connsiteY3" fmla="*/ 9631680 h 9631680"/>
              <a:gd name="connsiteX4" fmla="*/ 0 w 20643739"/>
              <a:gd name="connsiteY4" fmla="*/ 26641 h 9631680"/>
              <a:gd name="connsiteX0" fmla="*/ 0 w 20643739"/>
              <a:gd name="connsiteY0" fmla="*/ 53789 h 9658828"/>
              <a:gd name="connsiteX1" fmla="*/ 7132321 w 20643739"/>
              <a:gd name="connsiteY1" fmla="*/ 27148 h 9658828"/>
              <a:gd name="connsiteX2" fmla="*/ 20643739 w 20643739"/>
              <a:gd name="connsiteY2" fmla="*/ 9658828 h 9658828"/>
              <a:gd name="connsiteX3" fmla="*/ 0 w 20643739"/>
              <a:gd name="connsiteY3" fmla="*/ 9658828 h 9658828"/>
              <a:gd name="connsiteX4" fmla="*/ 0 w 20643739"/>
              <a:gd name="connsiteY4" fmla="*/ 53789 h 9658828"/>
              <a:gd name="connsiteX0" fmla="*/ 0 w 20643739"/>
              <a:gd name="connsiteY0" fmla="*/ 53789 h 9658828"/>
              <a:gd name="connsiteX1" fmla="*/ 7186110 w 20643739"/>
              <a:gd name="connsiteY1" fmla="*/ 27148 h 9658828"/>
              <a:gd name="connsiteX2" fmla="*/ 20643739 w 20643739"/>
              <a:gd name="connsiteY2" fmla="*/ 9658828 h 9658828"/>
              <a:gd name="connsiteX3" fmla="*/ 0 w 20643739"/>
              <a:gd name="connsiteY3" fmla="*/ 9658828 h 9658828"/>
              <a:gd name="connsiteX4" fmla="*/ 0 w 20643739"/>
              <a:gd name="connsiteY4" fmla="*/ 53789 h 9658828"/>
              <a:gd name="connsiteX0" fmla="*/ 0 w 20643739"/>
              <a:gd name="connsiteY0" fmla="*/ 43485 h 9648524"/>
              <a:gd name="connsiteX1" fmla="*/ 7186110 w 20643739"/>
              <a:gd name="connsiteY1" fmla="*/ 16844 h 9648524"/>
              <a:gd name="connsiteX2" fmla="*/ 20643739 w 20643739"/>
              <a:gd name="connsiteY2" fmla="*/ 9648524 h 9648524"/>
              <a:gd name="connsiteX3" fmla="*/ 0 w 20643739"/>
              <a:gd name="connsiteY3" fmla="*/ 9648524 h 9648524"/>
              <a:gd name="connsiteX4" fmla="*/ 0 w 20643739"/>
              <a:gd name="connsiteY4" fmla="*/ 43485 h 964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3739" h="9648524">
                <a:moveTo>
                  <a:pt x="0" y="43485"/>
                </a:moveTo>
                <a:lnTo>
                  <a:pt x="7186110" y="16844"/>
                </a:lnTo>
                <a:cubicBezTo>
                  <a:pt x="19810147" y="-425907"/>
                  <a:pt x="20437613" y="7992444"/>
                  <a:pt x="20643739" y="9648524"/>
                </a:cubicBezTo>
                <a:lnTo>
                  <a:pt x="0" y="9648524"/>
                </a:lnTo>
                <a:lnTo>
                  <a:pt x="0" y="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24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E506E01-6ABE-F048-BA8E-2BFFA68E2C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425862" y="4283935"/>
            <a:ext cx="12078758" cy="7926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63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4AF7EE9-61D6-EF40-A279-DF6BAC83C4C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849877" y="-329185"/>
            <a:ext cx="12838923" cy="143743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E506E01-6ABE-F048-BA8E-2BFFA68E2C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6858000"/>
            <a:ext cx="7611433" cy="58009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1E33A0CD-F477-5346-B9CA-09D0B09BA0E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43256" y="6858000"/>
            <a:ext cx="7611433" cy="58009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970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E506E01-6ABE-F048-BA8E-2BFFA68E2C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6857999"/>
            <a:ext cx="812588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5F0D94F-73F7-664F-B1C6-52CF5213C2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64302" y="0"/>
            <a:ext cx="812588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4E6700C5-CFB2-4648-BA3F-EAA7F49C173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6290183" y="6857999"/>
            <a:ext cx="812588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180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484DAB0C-DE08-8D47-832E-8131CB78A8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11151" y="-329185"/>
            <a:ext cx="12838923" cy="143743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E506E01-6ABE-F048-BA8E-2BFFA68E2C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34111" y="6858000"/>
            <a:ext cx="7611433" cy="58009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1E33A0CD-F477-5346-B9CA-09D0B09BA0E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077367" y="6858000"/>
            <a:ext cx="7611433" cy="58009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526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484DAB0C-DE08-8D47-832E-8131CB78A8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34629" y="-1"/>
            <a:ext cx="11369855" cy="65997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BFBC3985-5B10-D84D-9C8C-2FB1A0DE48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234629" y="7116252"/>
            <a:ext cx="11369855" cy="65997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937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484DAB0C-DE08-8D47-832E-8131CB78A8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3036" y="1371600"/>
            <a:ext cx="10656498" cy="10972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C2D6A34A-E75E-1B49-9A3D-A1961E0C85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294942" y="1371600"/>
            <a:ext cx="10656498" cy="10972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5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43F1CC2-33CF-1343-9943-D329013BBAF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11151" y="-329185"/>
            <a:ext cx="12161776" cy="143743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31">
            <a:extLst>
              <a:ext uri="{FF2B5EF4-FFF2-40B4-BE49-F238E27FC236}">
                <a16:creationId xmlns:a16="http://schemas.microsoft.com/office/drawing/2014/main" id="{5939C152-F383-DC46-8B37-546FE51EAC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40613" y="1556349"/>
            <a:ext cx="5023609" cy="10617792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9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99917" y="1032439"/>
            <a:ext cx="21577816" cy="84725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67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EBC3D45-172B-6648-B671-6084B16BA71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11151" y="6857999"/>
            <a:ext cx="24999952" cy="71871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31">
            <a:extLst>
              <a:ext uri="{FF2B5EF4-FFF2-40B4-BE49-F238E27FC236}">
                <a16:creationId xmlns:a16="http://schemas.microsoft.com/office/drawing/2014/main" id="{5939C152-F383-DC46-8B37-546FE51EAC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429537" y="1908041"/>
            <a:ext cx="4876850" cy="10307605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052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D99C7BFA-81F9-7F4A-9A9A-1571F685C1D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flipH="1">
            <a:off x="5264998" y="4779401"/>
            <a:ext cx="19112651" cy="8957866"/>
          </a:xfrm>
          <a:custGeom>
            <a:avLst/>
            <a:gdLst>
              <a:gd name="connsiteX0" fmla="*/ 0 w 20643739"/>
              <a:gd name="connsiteY0" fmla="*/ 0 h 9605039"/>
              <a:gd name="connsiteX1" fmla="*/ 20643739 w 20643739"/>
              <a:gd name="connsiteY1" fmla="*/ 0 h 9605039"/>
              <a:gd name="connsiteX2" fmla="*/ 20643739 w 20643739"/>
              <a:gd name="connsiteY2" fmla="*/ 9605039 h 9605039"/>
              <a:gd name="connsiteX3" fmla="*/ 0 w 20643739"/>
              <a:gd name="connsiteY3" fmla="*/ 9605039 h 9605039"/>
              <a:gd name="connsiteX4" fmla="*/ 0 w 20643739"/>
              <a:gd name="connsiteY4" fmla="*/ 0 h 9605039"/>
              <a:gd name="connsiteX0" fmla="*/ 0 w 20643739"/>
              <a:gd name="connsiteY0" fmla="*/ 26641 h 9631680"/>
              <a:gd name="connsiteX1" fmla="*/ 8412481 w 20643739"/>
              <a:gd name="connsiteY1" fmla="*/ 0 h 9631680"/>
              <a:gd name="connsiteX2" fmla="*/ 20643739 w 20643739"/>
              <a:gd name="connsiteY2" fmla="*/ 26641 h 9631680"/>
              <a:gd name="connsiteX3" fmla="*/ 20643739 w 20643739"/>
              <a:gd name="connsiteY3" fmla="*/ 9631680 h 9631680"/>
              <a:gd name="connsiteX4" fmla="*/ 0 w 20643739"/>
              <a:gd name="connsiteY4" fmla="*/ 9631680 h 9631680"/>
              <a:gd name="connsiteX5" fmla="*/ 0 w 20643739"/>
              <a:gd name="connsiteY5" fmla="*/ 26641 h 9631680"/>
              <a:gd name="connsiteX0" fmla="*/ 0 w 20643739"/>
              <a:gd name="connsiteY0" fmla="*/ 26641 h 9631680"/>
              <a:gd name="connsiteX1" fmla="*/ 8412481 w 20643739"/>
              <a:gd name="connsiteY1" fmla="*/ 0 h 9631680"/>
              <a:gd name="connsiteX2" fmla="*/ 20643739 w 20643739"/>
              <a:gd name="connsiteY2" fmla="*/ 9631680 h 9631680"/>
              <a:gd name="connsiteX3" fmla="*/ 0 w 20643739"/>
              <a:gd name="connsiteY3" fmla="*/ 9631680 h 9631680"/>
              <a:gd name="connsiteX4" fmla="*/ 0 w 20643739"/>
              <a:gd name="connsiteY4" fmla="*/ 26641 h 9631680"/>
              <a:gd name="connsiteX0" fmla="*/ 0 w 20643739"/>
              <a:gd name="connsiteY0" fmla="*/ 26641 h 9631680"/>
              <a:gd name="connsiteX1" fmla="*/ 8412481 w 20643739"/>
              <a:gd name="connsiteY1" fmla="*/ 0 h 9631680"/>
              <a:gd name="connsiteX2" fmla="*/ 20643739 w 20643739"/>
              <a:gd name="connsiteY2" fmla="*/ 9631680 h 9631680"/>
              <a:gd name="connsiteX3" fmla="*/ 0 w 20643739"/>
              <a:gd name="connsiteY3" fmla="*/ 9631680 h 9631680"/>
              <a:gd name="connsiteX4" fmla="*/ 0 w 20643739"/>
              <a:gd name="connsiteY4" fmla="*/ 26641 h 9631680"/>
              <a:gd name="connsiteX0" fmla="*/ 0 w 20643739"/>
              <a:gd name="connsiteY0" fmla="*/ 26641 h 9631680"/>
              <a:gd name="connsiteX1" fmla="*/ 8412481 w 20643739"/>
              <a:gd name="connsiteY1" fmla="*/ 0 h 9631680"/>
              <a:gd name="connsiteX2" fmla="*/ 20643739 w 20643739"/>
              <a:gd name="connsiteY2" fmla="*/ 9631680 h 9631680"/>
              <a:gd name="connsiteX3" fmla="*/ 0 w 20643739"/>
              <a:gd name="connsiteY3" fmla="*/ 9631680 h 9631680"/>
              <a:gd name="connsiteX4" fmla="*/ 0 w 20643739"/>
              <a:gd name="connsiteY4" fmla="*/ 26641 h 9631680"/>
              <a:gd name="connsiteX0" fmla="*/ 0 w 20643739"/>
              <a:gd name="connsiteY0" fmla="*/ 26641 h 9631680"/>
              <a:gd name="connsiteX1" fmla="*/ 7132321 w 20643739"/>
              <a:gd name="connsiteY1" fmla="*/ 0 h 9631680"/>
              <a:gd name="connsiteX2" fmla="*/ 20643739 w 20643739"/>
              <a:gd name="connsiteY2" fmla="*/ 9631680 h 9631680"/>
              <a:gd name="connsiteX3" fmla="*/ 0 w 20643739"/>
              <a:gd name="connsiteY3" fmla="*/ 9631680 h 9631680"/>
              <a:gd name="connsiteX4" fmla="*/ 0 w 20643739"/>
              <a:gd name="connsiteY4" fmla="*/ 26641 h 9631680"/>
              <a:gd name="connsiteX0" fmla="*/ 0 w 20643739"/>
              <a:gd name="connsiteY0" fmla="*/ 53789 h 9658828"/>
              <a:gd name="connsiteX1" fmla="*/ 7132321 w 20643739"/>
              <a:gd name="connsiteY1" fmla="*/ 27148 h 9658828"/>
              <a:gd name="connsiteX2" fmla="*/ 20643739 w 20643739"/>
              <a:gd name="connsiteY2" fmla="*/ 9658828 h 9658828"/>
              <a:gd name="connsiteX3" fmla="*/ 0 w 20643739"/>
              <a:gd name="connsiteY3" fmla="*/ 9658828 h 9658828"/>
              <a:gd name="connsiteX4" fmla="*/ 0 w 20643739"/>
              <a:gd name="connsiteY4" fmla="*/ 53789 h 9658828"/>
              <a:gd name="connsiteX0" fmla="*/ 0 w 20643739"/>
              <a:gd name="connsiteY0" fmla="*/ 53789 h 9658828"/>
              <a:gd name="connsiteX1" fmla="*/ 7186110 w 20643739"/>
              <a:gd name="connsiteY1" fmla="*/ 27148 h 9658828"/>
              <a:gd name="connsiteX2" fmla="*/ 20643739 w 20643739"/>
              <a:gd name="connsiteY2" fmla="*/ 9658828 h 9658828"/>
              <a:gd name="connsiteX3" fmla="*/ 0 w 20643739"/>
              <a:gd name="connsiteY3" fmla="*/ 9658828 h 9658828"/>
              <a:gd name="connsiteX4" fmla="*/ 0 w 20643739"/>
              <a:gd name="connsiteY4" fmla="*/ 53789 h 9658828"/>
              <a:gd name="connsiteX0" fmla="*/ 0 w 20643739"/>
              <a:gd name="connsiteY0" fmla="*/ 43485 h 9648524"/>
              <a:gd name="connsiteX1" fmla="*/ 7186110 w 20643739"/>
              <a:gd name="connsiteY1" fmla="*/ 16844 h 9648524"/>
              <a:gd name="connsiteX2" fmla="*/ 20643739 w 20643739"/>
              <a:gd name="connsiteY2" fmla="*/ 9648524 h 9648524"/>
              <a:gd name="connsiteX3" fmla="*/ 0 w 20643739"/>
              <a:gd name="connsiteY3" fmla="*/ 9648524 h 9648524"/>
              <a:gd name="connsiteX4" fmla="*/ 0 w 20643739"/>
              <a:gd name="connsiteY4" fmla="*/ 43485 h 9648524"/>
              <a:gd name="connsiteX0" fmla="*/ 0 w 19112651"/>
              <a:gd name="connsiteY0" fmla="*/ 43441 h 9671525"/>
              <a:gd name="connsiteX1" fmla="*/ 7186110 w 19112651"/>
              <a:gd name="connsiteY1" fmla="*/ 16800 h 9671525"/>
              <a:gd name="connsiteX2" fmla="*/ 19112651 w 19112651"/>
              <a:gd name="connsiteY2" fmla="*/ 9671526 h 9671525"/>
              <a:gd name="connsiteX3" fmla="*/ 0 w 19112651"/>
              <a:gd name="connsiteY3" fmla="*/ 9648480 h 9671525"/>
              <a:gd name="connsiteX4" fmla="*/ 0 w 19112651"/>
              <a:gd name="connsiteY4" fmla="*/ 43441 h 9671525"/>
              <a:gd name="connsiteX0" fmla="*/ 0 w 19112651"/>
              <a:gd name="connsiteY0" fmla="*/ 66442 h 9694527"/>
              <a:gd name="connsiteX1" fmla="*/ 6505626 w 19112651"/>
              <a:gd name="connsiteY1" fmla="*/ 16755 h 9694527"/>
              <a:gd name="connsiteX2" fmla="*/ 19112651 w 19112651"/>
              <a:gd name="connsiteY2" fmla="*/ 9694527 h 9694527"/>
              <a:gd name="connsiteX3" fmla="*/ 0 w 19112651"/>
              <a:gd name="connsiteY3" fmla="*/ 9671481 h 9694527"/>
              <a:gd name="connsiteX4" fmla="*/ 0 w 19112651"/>
              <a:gd name="connsiteY4" fmla="*/ 66442 h 9694527"/>
              <a:gd name="connsiteX0" fmla="*/ 0 w 19112651"/>
              <a:gd name="connsiteY0" fmla="*/ 91663 h 9719748"/>
              <a:gd name="connsiteX1" fmla="*/ 6505626 w 19112651"/>
              <a:gd name="connsiteY1" fmla="*/ 41976 h 9719748"/>
              <a:gd name="connsiteX2" fmla="*/ 19112651 w 19112651"/>
              <a:gd name="connsiteY2" fmla="*/ 9719748 h 9719748"/>
              <a:gd name="connsiteX3" fmla="*/ 0 w 19112651"/>
              <a:gd name="connsiteY3" fmla="*/ 9696702 h 9719748"/>
              <a:gd name="connsiteX4" fmla="*/ 0 w 19112651"/>
              <a:gd name="connsiteY4" fmla="*/ 91663 h 9719748"/>
              <a:gd name="connsiteX0" fmla="*/ 0 w 19112651"/>
              <a:gd name="connsiteY0" fmla="*/ 79933 h 9708018"/>
              <a:gd name="connsiteX1" fmla="*/ 6505626 w 19112651"/>
              <a:gd name="connsiteY1" fmla="*/ 30246 h 9708018"/>
              <a:gd name="connsiteX2" fmla="*/ 19112651 w 19112651"/>
              <a:gd name="connsiteY2" fmla="*/ 9708018 h 9708018"/>
              <a:gd name="connsiteX3" fmla="*/ 0 w 19112651"/>
              <a:gd name="connsiteY3" fmla="*/ 9684972 h 9708018"/>
              <a:gd name="connsiteX4" fmla="*/ 0 w 19112651"/>
              <a:gd name="connsiteY4" fmla="*/ 79933 h 9708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2651" h="9708018">
                <a:moveTo>
                  <a:pt x="0" y="79933"/>
                </a:moveTo>
                <a:lnTo>
                  <a:pt x="6505626" y="30246"/>
                </a:lnTo>
                <a:cubicBezTo>
                  <a:pt x="18406649" y="-573827"/>
                  <a:pt x="18906525" y="8051938"/>
                  <a:pt x="19112651" y="9708018"/>
                </a:cubicBezTo>
                <a:lnTo>
                  <a:pt x="0" y="9684972"/>
                </a:lnTo>
                <a:lnTo>
                  <a:pt x="0" y="7993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01BA8D17-6E76-6F4C-8843-1C8B2110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080640" y="2454983"/>
            <a:ext cx="6658018" cy="89029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959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01BA8D17-6E76-6F4C-8843-1C8B2110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86228" y="5081743"/>
            <a:ext cx="6812552" cy="91096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558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01BA8D17-6E76-6F4C-8843-1C8B2110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855692" y="4433622"/>
            <a:ext cx="10708157" cy="6694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11151" y="-329185"/>
            <a:ext cx="24999952" cy="12089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2A865946-07EC-DA48-8E7D-640C88C2FD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56210" y="4506689"/>
            <a:ext cx="5926410" cy="59264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F50C5D52-1ECF-324E-9446-5C60C1EA5F9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376184" y="4728870"/>
            <a:ext cx="7164102" cy="71640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A30E3B-4940-0646-A6C1-92FDB5C7065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270304" y="4421640"/>
            <a:ext cx="4531240" cy="45312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B2818312-772C-B449-AFDC-76974E29670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786811" y="7150908"/>
            <a:ext cx="4742066" cy="474205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4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F50C5D52-1ECF-324E-9446-5C60C1EA5F9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425862" y="4676325"/>
            <a:ext cx="2666606" cy="26666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21868010-A5A4-B643-99F7-3C05A87AC41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425862" y="8323426"/>
            <a:ext cx="2666606" cy="26666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63AE8F0F-8C9B-7C4F-B71F-7329235D4BC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3174879" y="4676325"/>
            <a:ext cx="2666606" cy="26666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0A689AE9-2C22-7A4B-BC1C-2AB17941880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3174879" y="8323426"/>
            <a:ext cx="2666606" cy="26666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0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9E0802C4-F6BD-3F4D-B55F-81DD458A38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11151" y="-329185"/>
            <a:ext cx="12247778" cy="143743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21868010-A5A4-B643-99F7-3C05A87AC41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18125" y="1903529"/>
            <a:ext cx="1959400" cy="19593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0AED390C-C0A3-8D43-98FA-6A8855B95F1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918125" y="4695208"/>
            <a:ext cx="1959400" cy="19593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BD7B5C17-7C09-1844-8DAF-DF26334F7F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0918125" y="7549738"/>
            <a:ext cx="1959400" cy="19593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B65462FA-60A0-154E-A41A-860776DFA46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918125" y="10325399"/>
            <a:ext cx="1959400" cy="19593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1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21868010-A5A4-B643-99F7-3C05A87AC41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55216" y="5186827"/>
            <a:ext cx="2866126" cy="28661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83DBAAB-1011-D747-BF7E-EE67CFB126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098629" y="5186827"/>
            <a:ext cx="2866126" cy="28661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A755212F-061F-004D-92EF-7C15A5616E3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3437845" y="5186827"/>
            <a:ext cx="2866126" cy="28661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9B7E6B7-CEAC-1741-A21C-D9FAC3166B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8727139" y="5186827"/>
            <a:ext cx="2866126" cy="28661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8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B8B4E5-6116-7548-A117-0A1B0E0F7C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1128" y="1221117"/>
            <a:ext cx="12023205" cy="112737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0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elay 7">
            <a:extLst>
              <a:ext uri="{FF2B5EF4-FFF2-40B4-BE49-F238E27FC236}">
                <a16:creationId xmlns:a16="http://schemas.microsoft.com/office/drawing/2014/main" id="{6458E554-5FD6-E744-AD08-185512BB0B4D}"/>
              </a:ext>
            </a:extLst>
          </p:cNvPr>
          <p:cNvSpPr/>
          <p:nvPr userDrawn="1"/>
        </p:nvSpPr>
        <p:spPr>
          <a:xfrm rot="10800000">
            <a:off x="23645332" y="490585"/>
            <a:ext cx="732318" cy="732318"/>
          </a:xfrm>
          <a:prstGeom prst="flowChartDelay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0EC9C-7AA6-034B-8A74-39E46AF9908C}"/>
              </a:ext>
            </a:extLst>
          </p:cNvPr>
          <p:cNvSpPr txBox="1"/>
          <p:nvPr userDrawn="1"/>
        </p:nvSpPr>
        <p:spPr>
          <a:xfrm>
            <a:off x="23494315" y="610541"/>
            <a:ext cx="924796" cy="492406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2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  <p:sldLayoutId id="2147483998" r:id="rId17"/>
    <p:sldLayoutId id="2147483999" r:id="rId18"/>
    <p:sldLayoutId id="2147484000" r:id="rId19"/>
    <p:sldLayoutId id="2147484001" r:id="rId20"/>
    <p:sldLayoutId id="2147484002" r:id="rId21"/>
    <p:sldLayoutId id="2147484003" r:id="rId22"/>
    <p:sldLayoutId id="2147484004" r:id="rId23"/>
    <p:sldLayoutId id="2147484005" r:id="rId24"/>
    <p:sldLayoutId id="2147484006" r:id="rId25"/>
    <p:sldLayoutId id="2147484007" r:id="rId26"/>
    <p:sldLayoutId id="2147484008" r:id="rId27"/>
    <p:sldLayoutId id="2147484009" r:id="rId28"/>
    <p:sldLayoutId id="2147484010" r:id="rId29"/>
    <p:sldLayoutId id="2147484011" r:id="rId30"/>
    <p:sldLayoutId id="2147484012" r:id="rId31"/>
    <p:sldLayoutId id="2147484013" r:id="rId32"/>
    <p:sldLayoutId id="2147484014" r:id="rId33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5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65B25B-AFA6-4EF8-9214-D60BFF434F9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8598514" y="0"/>
            <a:ext cx="15779135" cy="13716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E6C2C2F-7433-9D98-EBD8-7866594AA680}"/>
              </a:ext>
            </a:extLst>
          </p:cNvPr>
          <p:cNvGrpSpPr/>
          <p:nvPr/>
        </p:nvGrpSpPr>
        <p:grpSpPr>
          <a:xfrm>
            <a:off x="1379087" y="1612077"/>
            <a:ext cx="7812952" cy="5245923"/>
            <a:chOff x="2419431" y="1238891"/>
            <a:chExt cx="7812952" cy="524592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9E58F6-03BE-C717-C667-F9A6A82ABD11}"/>
                </a:ext>
              </a:extLst>
            </p:cNvPr>
            <p:cNvSpPr txBox="1"/>
            <p:nvPr/>
          </p:nvSpPr>
          <p:spPr>
            <a:xfrm>
              <a:off x="2462784" y="1238891"/>
              <a:ext cx="7769599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Wavecon Telecom Analysis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CB5B05-FBA2-0110-4B4F-CBFA50FCE5B0}"/>
                </a:ext>
              </a:extLst>
            </p:cNvPr>
            <p:cNvSpPr txBox="1"/>
            <p:nvPr/>
          </p:nvSpPr>
          <p:spPr>
            <a:xfrm>
              <a:off x="2419431" y="3177883"/>
              <a:ext cx="6203066" cy="3306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Wavecon, a telecommunications provider in India , has introduced its 5G plans.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C928B9D-AAE5-3F0B-859D-68439D3D1606}"/>
              </a:ext>
            </a:extLst>
          </p:cNvPr>
          <p:cNvSpPr txBox="1"/>
          <p:nvPr/>
        </p:nvSpPr>
        <p:spPr>
          <a:xfrm>
            <a:off x="1422440" y="10487933"/>
            <a:ext cx="8280000" cy="194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“5G: A new era of connectivity has arrived, where speed meets possibility, and innovation knows no limits.”</a:t>
            </a:r>
          </a:p>
        </p:txBody>
      </p:sp>
    </p:spTree>
    <p:extLst>
      <p:ext uri="{BB962C8B-B14F-4D97-AF65-F5344CB8AC3E}">
        <p14:creationId xmlns:p14="http://schemas.microsoft.com/office/powerpoint/2010/main" val="4214161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 hidden="1">
            <a:extLst>
              <a:ext uri="{FF2B5EF4-FFF2-40B4-BE49-F238E27FC236}">
                <a16:creationId xmlns:a16="http://schemas.microsoft.com/office/drawing/2014/main" id="{4220691F-2E69-BFE7-BE50-7F37F4A05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2" r="14572"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2DA27FE-5BCB-B10B-B5D9-5C6BFF8246BE}"/>
              </a:ext>
            </a:extLst>
          </p:cNvPr>
          <p:cNvSpPr/>
          <p:nvPr/>
        </p:nvSpPr>
        <p:spPr>
          <a:xfrm>
            <a:off x="4729737" y="1839157"/>
            <a:ext cx="6289804" cy="1144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Which KPI is underperforming after 5G launch?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4D93E7-174F-CBCF-2FA6-3F8738DD229D}"/>
              </a:ext>
            </a:extLst>
          </p:cNvPr>
          <p:cNvSpPr/>
          <p:nvPr/>
        </p:nvSpPr>
        <p:spPr>
          <a:xfrm>
            <a:off x="3035326" y="10139007"/>
            <a:ext cx="18306997" cy="1144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calculated percentage change is approximately -8.31 %. The value indicated a decrease of approximately 8.31 % in active users after the implementation of 5G compared to the number of users before 5G.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1AEBFF-025D-98E1-5133-23FFF249962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13" y="1331365"/>
            <a:ext cx="2160000" cy="216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5B1D47-9310-8DE3-70F7-D7E2071EEE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9891" y="3488180"/>
            <a:ext cx="8499300" cy="334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52FABC-1D8C-EED4-CEDB-05AB75EDFB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5738" y="6290000"/>
            <a:ext cx="7229165" cy="2649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DF1F79-F46B-2413-1BDD-D5BD8A7D44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92749" y="6290000"/>
            <a:ext cx="6069986" cy="265323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7B4D51E-C842-1CC4-5BE0-0E8FF12C385F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728" y="2636269"/>
            <a:ext cx="1710192" cy="171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37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AFED70-CEC9-302B-9816-6DE1F98D4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967" y="1041990"/>
            <a:ext cx="22081716" cy="75916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D5749A-5201-1890-6569-3D3F370A3F76}"/>
              </a:ext>
            </a:extLst>
          </p:cNvPr>
          <p:cNvSpPr txBox="1"/>
          <p:nvPr/>
        </p:nvSpPr>
        <p:spPr>
          <a:xfrm>
            <a:off x="1147967" y="9590567"/>
            <a:ext cx="22081716" cy="214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According to the above chart, Pune is the only city that experienced an actual increase in active users of 17 % growth despite having 55 % increase in the unsubscribed users, while Chandigarh remains unchanged after launch of 5G. On the other hand, Mumbai and Delhi witnessed a decrease of -14.4 % and -17.5 % in active users after launch of 5G, respectively. Therefore, it would be beneficial to conduct survey in these two cities to investigate the reasons behind the decline in active users.</a:t>
            </a:r>
          </a:p>
        </p:txBody>
      </p:sp>
    </p:spTree>
    <p:extLst>
      <p:ext uri="{BB962C8B-B14F-4D97-AF65-F5344CB8AC3E}">
        <p14:creationId xmlns:p14="http://schemas.microsoft.com/office/powerpoint/2010/main" val="4249378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 hidden="1">
            <a:extLst>
              <a:ext uri="{FF2B5EF4-FFF2-40B4-BE49-F238E27FC236}">
                <a16:creationId xmlns:a16="http://schemas.microsoft.com/office/drawing/2014/main" id="{4220691F-2E69-BFE7-BE50-7F37F4A05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2" r="14572"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2DA27FE-5BCB-B10B-B5D9-5C6BFF8246BE}"/>
              </a:ext>
            </a:extLst>
          </p:cNvPr>
          <p:cNvSpPr/>
          <p:nvPr/>
        </p:nvSpPr>
        <p:spPr>
          <a:xfrm>
            <a:off x="4729737" y="1839157"/>
            <a:ext cx="6289804" cy="1144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Which KPI is underperforming after 5G launch?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4D93E7-174F-CBCF-2FA6-3F8738DD229D}"/>
              </a:ext>
            </a:extLst>
          </p:cNvPr>
          <p:cNvSpPr/>
          <p:nvPr/>
        </p:nvSpPr>
        <p:spPr>
          <a:xfrm>
            <a:off x="3263926" y="11089287"/>
            <a:ext cx="18306997" cy="1144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calculated percentage change is approximately -8.31 %. The value indicated a decrease of approximately 8.31 % in active users after the implementation of 5G compared to the number of users before 5G.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1AEBFF-025D-98E1-5133-23FFF249962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13" y="1331365"/>
            <a:ext cx="2160000" cy="21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673608-7746-E907-73FC-302A79844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6826" y="3838573"/>
            <a:ext cx="7344000" cy="33453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7E844F-8BC3-0EF2-9368-19BAC079950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639" y="3957860"/>
            <a:ext cx="1710000" cy="171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932124-37E5-AABD-9171-F35BBC7194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4838" y="6642148"/>
            <a:ext cx="7361988" cy="27732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36AA57-413E-A4D2-5D87-EED5015133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60826" y="6702002"/>
            <a:ext cx="6603841" cy="27133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242EB3-AC24-C52F-48C3-5229040DE8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40613" y="7779940"/>
            <a:ext cx="5286677" cy="271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58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 hidden="1">
            <a:extLst>
              <a:ext uri="{FF2B5EF4-FFF2-40B4-BE49-F238E27FC236}">
                <a16:creationId xmlns:a16="http://schemas.microsoft.com/office/drawing/2014/main" id="{4220691F-2E69-BFE7-BE50-7F37F4A05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2" r="14572"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2DA27FE-5BCB-B10B-B5D9-5C6BFF8246BE}"/>
              </a:ext>
            </a:extLst>
          </p:cNvPr>
          <p:cNvSpPr/>
          <p:nvPr/>
        </p:nvSpPr>
        <p:spPr>
          <a:xfrm>
            <a:off x="4729737" y="1839157"/>
            <a:ext cx="6289804" cy="1144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Which KPI is underperforming after 5G launch?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4D93E7-174F-CBCF-2FA6-3F8738DD229D}"/>
              </a:ext>
            </a:extLst>
          </p:cNvPr>
          <p:cNvSpPr/>
          <p:nvPr/>
        </p:nvSpPr>
        <p:spPr>
          <a:xfrm>
            <a:off x="2842613" y="10732427"/>
            <a:ext cx="20240422" cy="1144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line chart and stacked column chart above illustrates the percentage change in unsubscribed users after the implementation of 5G, with Lucknow city experiencing an approximate 77.91 % increase in unsubscribed users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1AEBFF-025D-98E1-5133-23FFF249962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13" y="1331365"/>
            <a:ext cx="2160000" cy="216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742C03-B450-D0D5-B624-E9367F53C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613" y="4877234"/>
            <a:ext cx="20240422" cy="482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69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 hidden="1">
            <a:extLst>
              <a:ext uri="{FF2B5EF4-FFF2-40B4-BE49-F238E27FC236}">
                <a16:creationId xmlns:a16="http://schemas.microsoft.com/office/drawing/2014/main" id="{4220691F-2E69-BFE7-BE50-7F37F4A05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2" r="14572"/>
          <a:stretch>
            <a:fillRect/>
          </a:stretch>
        </p:blipFill>
        <p:spPr/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8DFFF44-B937-FB62-1D2A-AEE656F4366B}"/>
              </a:ext>
            </a:extLst>
          </p:cNvPr>
          <p:cNvCxnSpPr/>
          <p:nvPr/>
        </p:nvCxnSpPr>
        <p:spPr>
          <a:xfrm>
            <a:off x="1548882" y="6512767"/>
            <a:ext cx="178774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377E017-C0AC-5E9B-115E-C423D44CFF5B}"/>
              </a:ext>
            </a:extLst>
          </p:cNvPr>
          <p:cNvSpPr/>
          <p:nvPr/>
        </p:nvSpPr>
        <p:spPr>
          <a:xfrm>
            <a:off x="1548882" y="3246216"/>
            <a:ext cx="17877452" cy="2645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latin typeface="MS Gothic" panose="020B0609070205080204" pitchFamily="49" charset="-128"/>
                <a:ea typeface="MS Gothic" panose="020B0609070205080204" pitchFamily="49" charset="-128"/>
                <a:cs typeface="Lato Light" panose="020F0502020204030203" pitchFamily="34" charset="0"/>
              </a:rPr>
              <a:t>Which 5G plans have been successful and which have not in terms of revenue?</a:t>
            </a:r>
          </a:p>
        </p:txBody>
      </p:sp>
    </p:spTree>
    <p:extLst>
      <p:ext uri="{BB962C8B-B14F-4D97-AF65-F5344CB8AC3E}">
        <p14:creationId xmlns:p14="http://schemas.microsoft.com/office/powerpoint/2010/main" val="257055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2DA27FE-5BCB-B10B-B5D9-5C6BFF8246BE}"/>
              </a:ext>
            </a:extLst>
          </p:cNvPr>
          <p:cNvSpPr/>
          <p:nvPr/>
        </p:nvSpPr>
        <p:spPr>
          <a:xfrm>
            <a:off x="4729737" y="1839157"/>
            <a:ext cx="6289804" cy="1144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Which 5G plan have been successful and which not in terms of revenue? 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DF7361-D105-A87E-2E3A-DF01FFEE913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13" y="1331365"/>
            <a:ext cx="2160000" cy="216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543A81-FC59-EB41-150A-CF5BAE44D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225" y="3491365"/>
            <a:ext cx="12739200" cy="774982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1E4A98B-854F-F837-45FB-C6F2D4280200}"/>
              </a:ext>
            </a:extLst>
          </p:cNvPr>
          <p:cNvSpPr/>
          <p:nvPr/>
        </p:nvSpPr>
        <p:spPr>
          <a:xfrm>
            <a:off x="3922613" y="11528569"/>
            <a:ext cx="17425828" cy="1144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From the above matrix table we see that among all the plans, P1, P2 &amp; P11 stand out as the most successful 5G plans and plans P7 and P13 are not performing well, respectively.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952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2DA27FE-5BCB-B10B-B5D9-5C6BFF8246BE}"/>
              </a:ext>
            </a:extLst>
          </p:cNvPr>
          <p:cNvSpPr/>
          <p:nvPr/>
        </p:nvSpPr>
        <p:spPr>
          <a:xfrm>
            <a:off x="4729737" y="1839157"/>
            <a:ext cx="6289804" cy="1144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Which 5G plan have been successful and which not in terms of revenue? 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DF7361-D105-A87E-2E3A-DF01FFEE913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13" y="1331365"/>
            <a:ext cx="2160000" cy="216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B7D499-A3EF-EFA9-EFB8-131E24C1B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817" y="5821527"/>
            <a:ext cx="6461644" cy="63383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C1F1F0-73A5-A4AE-7402-A51E1B5104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3209" y="5768707"/>
            <a:ext cx="5880624" cy="63912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C4073D-47CB-D66F-8CED-048F2A3D9C27}"/>
              </a:ext>
            </a:extLst>
          </p:cNvPr>
          <p:cNvSpPr/>
          <p:nvPr/>
        </p:nvSpPr>
        <p:spPr>
          <a:xfrm>
            <a:off x="4961058" y="4354028"/>
            <a:ext cx="6300000" cy="72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Top 5 Cities in terms of  plan revenue</a:t>
            </a:r>
          </a:p>
          <a:p>
            <a:pPr>
              <a:lnSpc>
                <a:spcPts val="4299"/>
              </a:lnSpc>
            </a:pP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86037D-E71D-BA84-488D-ECEF301DD302}"/>
              </a:ext>
            </a:extLst>
          </p:cNvPr>
          <p:cNvSpPr/>
          <p:nvPr/>
        </p:nvSpPr>
        <p:spPr>
          <a:xfrm>
            <a:off x="13853209" y="4354028"/>
            <a:ext cx="6660000" cy="72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Bottom 5 Cities in terms of  plan revenue</a:t>
            </a:r>
          </a:p>
          <a:p>
            <a:pPr>
              <a:lnSpc>
                <a:spcPts val="4299"/>
              </a:lnSpc>
            </a:pP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285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 hidden="1">
            <a:extLst>
              <a:ext uri="{FF2B5EF4-FFF2-40B4-BE49-F238E27FC236}">
                <a16:creationId xmlns:a16="http://schemas.microsoft.com/office/drawing/2014/main" id="{4220691F-2E69-BFE7-BE50-7F37F4A05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2" r="14572"/>
          <a:stretch>
            <a:fillRect/>
          </a:stretch>
        </p:blipFill>
        <p:spPr/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8DFFF44-B937-FB62-1D2A-AEE656F4366B}"/>
              </a:ext>
            </a:extLst>
          </p:cNvPr>
          <p:cNvCxnSpPr/>
          <p:nvPr/>
        </p:nvCxnSpPr>
        <p:spPr>
          <a:xfrm>
            <a:off x="1548882" y="6512767"/>
            <a:ext cx="178774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377E017-C0AC-5E9B-115E-C423D44CFF5B}"/>
              </a:ext>
            </a:extLst>
          </p:cNvPr>
          <p:cNvSpPr/>
          <p:nvPr/>
        </p:nvSpPr>
        <p:spPr>
          <a:xfrm>
            <a:off x="1548882" y="1977694"/>
            <a:ext cx="17877452" cy="4030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latin typeface="MS Gothic" panose="020B0609070205080204" pitchFamily="49" charset="-128"/>
                <a:ea typeface="MS Gothic" panose="020B0609070205080204" pitchFamily="49" charset="-128"/>
                <a:cs typeface="Lato Light" panose="020F0502020204030203" pitchFamily="34" charset="0"/>
              </a:rPr>
              <a:t>Is there any plan largely affected by 5G launch, if yes then should we continue or discontinue the plan?</a:t>
            </a:r>
          </a:p>
        </p:txBody>
      </p:sp>
    </p:spTree>
    <p:extLst>
      <p:ext uri="{BB962C8B-B14F-4D97-AF65-F5344CB8AC3E}">
        <p14:creationId xmlns:p14="http://schemas.microsoft.com/office/powerpoint/2010/main" val="96102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2DA27FE-5BCB-B10B-B5D9-5C6BFF8246BE}"/>
              </a:ext>
            </a:extLst>
          </p:cNvPr>
          <p:cNvSpPr/>
          <p:nvPr/>
        </p:nvSpPr>
        <p:spPr>
          <a:xfrm>
            <a:off x="4729737" y="1839157"/>
            <a:ext cx="6289804" cy="1698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Is there any plan affected largely by 5G launch, if yes then should we continue or discontinue the plan as a result?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DD772B-CB62-4F84-1940-00A700B2AFF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13" y="1377699"/>
            <a:ext cx="2160000" cy="216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7D2DD4-37EC-AFFF-3C6C-3230EF9A7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613" y="4638323"/>
            <a:ext cx="10774279" cy="35914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EA4BB5-5872-82FE-C622-3516D199D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36892" y="4757402"/>
            <a:ext cx="10726647" cy="33532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78191D5-F449-9597-6128-245C61D147B2}"/>
              </a:ext>
            </a:extLst>
          </p:cNvPr>
          <p:cNvSpPr/>
          <p:nvPr/>
        </p:nvSpPr>
        <p:spPr>
          <a:xfrm>
            <a:off x="1936646" y="8535870"/>
            <a:ext cx="10426212" cy="1685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above data indicates that the revenue for plan 5 experienced a decrease of approximately -34.85 % following the introduction of 5G.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B15F8E-F7FB-F54B-D4D5-22CD1694C873}"/>
              </a:ext>
            </a:extLst>
          </p:cNvPr>
          <p:cNvSpPr/>
          <p:nvPr/>
        </p:nvSpPr>
        <p:spPr>
          <a:xfrm>
            <a:off x="12837327" y="8535869"/>
            <a:ext cx="10426212" cy="1695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above data indicates that the revenue for plan 7 experienced a decrease of approximately -73.27 % following the introduction of 5G. 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0924B0-AD80-A929-44DC-76F34D35C512}"/>
              </a:ext>
            </a:extLst>
          </p:cNvPr>
          <p:cNvSpPr/>
          <p:nvPr/>
        </p:nvSpPr>
        <p:spPr>
          <a:xfrm>
            <a:off x="1936646" y="10527261"/>
            <a:ext cx="10426212" cy="180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Cities such as Bangalore, Delhi, Chennai &amp; Kolkata revenue has drastic decline in Plan 5 in terms of revenue with chg % of -43.36 %, -40.88 %, -32.34 %, and -42.97 % respectively.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335123-B07B-7039-BE7D-BFAFF73BA675}"/>
              </a:ext>
            </a:extLst>
          </p:cNvPr>
          <p:cNvSpPr/>
          <p:nvPr/>
        </p:nvSpPr>
        <p:spPr>
          <a:xfrm>
            <a:off x="12837327" y="10522563"/>
            <a:ext cx="10426212" cy="1698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After the introduction of 5G, Plan 7 experienced a significant decline in revenue across multiple cities, indicating its substantial impact on the overall revenue of those cities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B39BC82-BE78-65AC-5630-4ED4260FA98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433" y="338655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56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 hidden="1">
            <a:extLst>
              <a:ext uri="{FF2B5EF4-FFF2-40B4-BE49-F238E27FC236}">
                <a16:creationId xmlns:a16="http://schemas.microsoft.com/office/drawing/2014/main" id="{4220691F-2E69-BFE7-BE50-7F37F4A05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2" r="14572"/>
          <a:stretch>
            <a:fillRect/>
          </a:stretch>
        </p:blipFill>
        <p:spPr/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8DFFF44-B937-FB62-1D2A-AEE656F4366B}"/>
              </a:ext>
            </a:extLst>
          </p:cNvPr>
          <p:cNvCxnSpPr/>
          <p:nvPr/>
        </p:nvCxnSpPr>
        <p:spPr>
          <a:xfrm>
            <a:off x="3041780" y="6382137"/>
            <a:ext cx="178774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377E017-C0AC-5E9B-115E-C423D44CFF5B}"/>
              </a:ext>
            </a:extLst>
          </p:cNvPr>
          <p:cNvSpPr/>
          <p:nvPr/>
        </p:nvSpPr>
        <p:spPr>
          <a:xfrm>
            <a:off x="3250099" y="5318053"/>
            <a:ext cx="17877452" cy="64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6000" dirty="0">
                <a:latin typeface="MS Gothic" panose="020B0609070205080204" pitchFamily="49" charset="-128"/>
                <a:ea typeface="MS Gothic" panose="020B0609070205080204" pitchFamily="49" charset="-128"/>
                <a:cs typeface="Lato Light" panose="020F0502020204030203" pitchFamily="34" charset="0"/>
              </a:rPr>
              <a:t>Market Share</a:t>
            </a:r>
          </a:p>
        </p:txBody>
      </p:sp>
    </p:spTree>
    <p:extLst>
      <p:ext uri="{BB962C8B-B14F-4D97-AF65-F5344CB8AC3E}">
        <p14:creationId xmlns:p14="http://schemas.microsoft.com/office/powerpoint/2010/main" val="222715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732629ED-BCD4-1347-9B79-E233A548F3A5}"/>
              </a:ext>
            </a:extLst>
          </p:cNvPr>
          <p:cNvSpPr txBox="1"/>
          <p:nvPr/>
        </p:nvSpPr>
        <p:spPr>
          <a:xfrm>
            <a:off x="4795755" y="5644530"/>
            <a:ext cx="779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Jan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0F7ACC1-178E-0E4D-98F7-26C1502C141E}"/>
              </a:ext>
            </a:extLst>
          </p:cNvPr>
          <p:cNvSpPr txBox="1"/>
          <p:nvPr/>
        </p:nvSpPr>
        <p:spPr>
          <a:xfrm>
            <a:off x="9112346" y="5589134"/>
            <a:ext cx="85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Feb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6F0A7E0-BBB9-8E4E-B47E-F1873C64AF58}"/>
              </a:ext>
            </a:extLst>
          </p:cNvPr>
          <p:cNvSpPr txBox="1"/>
          <p:nvPr/>
        </p:nvSpPr>
        <p:spPr>
          <a:xfrm>
            <a:off x="13578323" y="5638581"/>
            <a:ext cx="899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C3047D-7B5D-377A-EDFB-F6895C32CE31}"/>
              </a:ext>
            </a:extLst>
          </p:cNvPr>
          <p:cNvSpPr txBox="1"/>
          <p:nvPr/>
        </p:nvSpPr>
        <p:spPr>
          <a:xfrm>
            <a:off x="17973461" y="5587132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Apr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EB1A0-77E1-FBC1-1FEB-C2BA09249CCC}"/>
              </a:ext>
            </a:extLst>
          </p:cNvPr>
          <p:cNvSpPr txBox="1"/>
          <p:nvPr/>
        </p:nvSpPr>
        <p:spPr>
          <a:xfrm>
            <a:off x="4760496" y="10901946"/>
            <a:ext cx="806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Jun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5469A-5BDE-394E-617F-B00549D2637F}"/>
              </a:ext>
            </a:extLst>
          </p:cNvPr>
          <p:cNvSpPr txBox="1"/>
          <p:nvPr/>
        </p:nvSpPr>
        <p:spPr>
          <a:xfrm>
            <a:off x="18018887" y="10903416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895B98-9CE3-69F8-E85B-15E9A9D5EAD1}"/>
              </a:ext>
            </a:extLst>
          </p:cNvPr>
          <p:cNvSpPr txBox="1"/>
          <p:nvPr/>
        </p:nvSpPr>
        <p:spPr>
          <a:xfrm>
            <a:off x="13539744" y="10901947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Aug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E1732A-6EE9-4E11-0093-354F4D35298F}"/>
              </a:ext>
            </a:extLst>
          </p:cNvPr>
          <p:cNvSpPr txBox="1"/>
          <p:nvPr/>
        </p:nvSpPr>
        <p:spPr>
          <a:xfrm>
            <a:off x="9278609" y="10901947"/>
            <a:ext cx="671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Jul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E3CA8-DCD4-E055-4287-778B93950A5B}"/>
              </a:ext>
            </a:extLst>
          </p:cNvPr>
          <p:cNvSpPr txBox="1"/>
          <p:nvPr/>
        </p:nvSpPr>
        <p:spPr>
          <a:xfrm>
            <a:off x="1697107" y="4305461"/>
            <a:ext cx="13260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anose="00000600000000000000" pitchFamily="2" charset="0"/>
                <a:ea typeface="Lato Light" panose="020F0502020204030203" pitchFamily="34" charset="0"/>
                <a:cs typeface="Poppins Medium" panose="00000600000000000000" pitchFamily="2" charset="0"/>
              </a:rPr>
              <a:t>&lt;5G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E144E7-83E8-FA1B-638E-779C4A138334}"/>
              </a:ext>
            </a:extLst>
          </p:cNvPr>
          <p:cNvSpPr txBox="1"/>
          <p:nvPr/>
        </p:nvSpPr>
        <p:spPr>
          <a:xfrm>
            <a:off x="1696043" y="8225290"/>
            <a:ext cx="13147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anose="00000600000000000000" pitchFamily="2" charset="0"/>
                <a:ea typeface="Lato Light" panose="020F0502020204030203" pitchFamily="34" charset="0"/>
                <a:cs typeface="Poppins Medium" panose="00000600000000000000" pitchFamily="2" charset="0"/>
              </a:rPr>
              <a:t>&gt;5G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05CEB2D-8160-2F4B-8B97-E6C2B204FBF0}"/>
              </a:ext>
            </a:extLst>
          </p:cNvPr>
          <p:cNvSpPr/>
          <p:nvPr/>
        </p:nvSpPr>
        <p:spPr>
          <a:xfrm>
            <a:off x="16243127" y="4319607"/>
            <a:ext cx="4394326" cy="55436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6A036B7-8342-8A49-9E89-2DBABC01E062}"/>
              </a:ext>
            </a:extLst>
          </p:cNvPr>
          <p:cNvSpPr/>
          <p:nvPr/>
        </p:nvSpPr>
        <p:spPr>
          <a:xfrm rot="2700000">
            <a:off x="19408270" y="3870376"/>
            <a:ext cx="1802800" cy="55436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299A66CA-B20E-E047-AB38-4B6FD1D31EF9}"/>
              </a:ext>
            </a:extLst>
          </p:cNvPr>
          <p:cNvSpPr/>
          <p:nvPr/>
        </p:nvSpPr>
        <p:spPr>
          <a:xfrm rot="18900000">
            <a:off x="19408270" y="4797722"/>
            <a:ext cx="1802800" cy="55436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FCA757-CA1A-DD4B-906E-09C53E9E5E17}"/>
              </a:ext>
            </a:extLst>
          </p:cNvPr>
          <p:cNvSpPr/>
          <p:nvPr/>
        </p:nvSpPr>
        <p:spPr>
          <a:xfrm>
            <a:off x="4393021" y="3800754"/>
            <a:ext cx="1539907" cy="1540306"/>
          </a:xfrm>
          <a:prstGeom prst="ellipse">
            <a:avLst/>
          </a:prstGeom>
          <a:solidFill>
            <a:srgbClr val="673AB7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oboto Light"/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44B3001-B07F-5E41-9EE8-59D785C7DAB7}"/>
              </a:ext>
            </a:extLst>
          </p:cNvPr>
          <p:cNvSpPr/>
          <p:nvPr/>
        </p:nvSpPr>
        <p:spPr>
          <a:xfrm>
            <a:off x="8787346" y="3800754"/>
            <a:ext cx="1539907" cy="1540306"/>
          </a:xfrm>
          <a:prstGeom prst="ellipse">
            <a:avLst/>
          </a:prstGeom>
          <a:solidFill>
            <a:schemeClr val="accent2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oboto Light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A3533E-9E19-6F44-8E6C-7152769753BE}"/>
              </a:ext>
            </a:extLst>
          </p:cNvPr>
          <p:cNvSpPr/>
          <p:nvPr/>
        </p:nvSpPr>
        <p:spPr>
          <a:xfrm>
            <a:off x="13233592" y="3793740"/>
            <a:ext cx="1539907" cy="1540306"/>
          </a:xfrm>
          <a:prstGeom prst="ellipse">
            <a:avLst/>
          </a:prstGeom>
          <a:solidFill>
            <a:schemeClr val="accent3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oboto Light"/>
              </a:rPr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EC71C6-1592-2447-A2A3-E51A1F2117E9}"/>
              </a:ext>
            </a:extLst>
          </p:cNvPr>
          <p:cNvSpPr/>
          <p:nvPr/>
        </p:nvSpPr>
        <p:spPr>
          <a:xfrm>
            <a:off x="17670336" y="3796156"/>
            <a:ext cx="1539907" cy="1540306"/>
          </a:xfrm>
          <a:prstGeom prst="ellipse">
            <a:avLst/>
          </a:prstGeom>
          <a:solidFill>
            <a:schemeClr val="accent4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oboto Light"/>
              </a:rPr>
              <a:t>4</a:t>
            </a:r>
          </a:p>
        </p:txBody>
      </p:sp>
      <p:sp>
        <p:nvSpPr>
          <p:cNvPr id="124" name="Rounded Rectangle 41">
            <a:extLst>
              <a:ext uri="{FF2B5EF4-FFF2-40B4-BE49-F238E27FC236}">
                <a16:creationId xmlns:a16="http://schemas.microsoft.com/office/drawing/2014/main" id="{7EFB9ADD-34A1-79A9-2DE1-BCE4AB51CD3C}"/>
              </a:ext>
            </a:extLst>
          </p:cNvPr>
          <p:cNvSpPr/>
          <p:nvPr/>
        </p:nvSpPr>
        <p:spPr>
          <a:xfrm>
            <a:off x="3023111" y="9633161"/>
            <a:ext cx="4394326" cy="55436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43">
            <a:extLst>
              <a:ext uri="{FF2B5EF4-FFF2-40B4-BE49-F238E27FC236}">
                <a16:creationId xmlns:a16="http://schemas.microsoft.com/office/drawing/2014/main" id="{43D2ECF6-E72D-D4B4-CB90-F3F2BD09AD49}"/>
              </a:ext>
            </a:extLst>
          </p:cNvPr>
          <p:cNvSpPr/>
          <p:nvPr/>
        </p:nvSpPr>
        <p:spPr>
          <a:xfrm rot="2700000">
            <a:off x="6188254" y="9183930"/>
            <a:ext cx="1802800" cy="55436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ounded Rectangle 44">
            <a:extLst>
              <a:ext uri="{FF2B5EF4-FFF2-40B4-BE49-F238E27FC236}">
                <a16:creationId xmlns:a16="http://schemas.microsoft.com/office/drawing/2014/main" id="{FECABC65-61FB-4C59-3793-DEA99BAE0BE0}"/>
              </a:ext>
            </a:extLst>
          </p:cNvPr>
          <p:cNvSpPr/>
          <p:nvPr/>
        </p:nvSpPr>
        <p:spPr>
          <a:xfrm rot="18900000">
            <a:off x="6188254" y="10111277"/>
            <a:ext cx="1802800" cy="55436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52F7FA2-FE9A-B1EA-0CFA-AD1EC0561BE4}"/>
              </a:ext>
            </a:extLst>
          </p:cNvPr>
          <p:cNvSpPr/>
          <p:nvPr/>
        </p:nvSpPr>
        <p:spPr>
          <a:xfrm>
            <a:off x="4394171" y="9140187"/>
            <a:ext cx="1539907" cy="1540306"/>
          </a:xfrm>
          <a:prstGeom prst="ellipse">
            <a:avLst/>
          </a:prstGeom>
          <a:solidFill>
            <a:schemeClr val="accent1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oboto Light"/>
              </a:rPr>
              <a:t>6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F255F8F-E60F-93D0-D424-85066A04C269}"/>
              </a:ext>
            </a:extLst>
          </p:cNvPr>
          <p:cNvSpPr/>
          <p:nvPr/>
        </p:nvSpPr>
        <p:spPr>
          <a:xfrm>
            <a:off x="8788496" y="9140187"/>
            <a:ext cx="1539907" cy="1540306"/>
          </a:xfrm>
          <a:prstGeom prst="ellipse">
            <a:avLst/>
          </a:prstGeom>
          <a:solidFill>
            <a:schemeClr val="accent2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oboto Light"/>
              </a:rPr>
              <a:t>7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53EF899-CE18-463E-F835-45CC49622014}"/>
              </a:ext>
            </a:extLst>
          </p:cNvPr>
          <p:cNvSpPr/>
          <p:nvPr/>
        </p:nvSpPr>
        <p:spPr>
          <a:xfrm>
            <a:off x="13234743" y="9140187"/>
            <a:ext cx="1539907" cy="1540306"/>
          </a:xfrm>
          <a:prstGeom prst="ellipse">
            <a:avLst/>
          </a:prstGeom>
          <a:solidFill>
            <a:schemeClr val="accent3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oboto Light"/>
              </a:rPr>
              <a:t>8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1AC83DD-0497-5358-EC78-D35D44D64D20}"/>
              </a:ext>
            </a:extLst>
          </p:cNvPr>
          <p:cNvSpPr/>
          <p:nvPr/>
        </p:nvSpPr>
        <p:spPr>
          <a:xfrm>
            <a:off x="17671487" y="9140187"/>
            <a:ext cx="1539907" cy="1540306"/>
          </a:xfrm>
          <a:prstGeom prst="ellipse">
            <a:avLst/>
          </a:prstGeom>
          <a:solidFill>
            <a:srgbClr val="673AB7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oboto Light"/>
              </a:rPr>
              <a:t>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5B8E50-BEAE-6270-9F63-09F291E14238}"/>
              </a:ext>
            </a:extLst>
          </p:cNvPr>
          <p:cNvSpPr txBox="1"/>
          <p:nvPr/>
        </p:nvSpPr>
        <p:spPr>
          <a:xfrm>
            <a:off x="4846062" y="1531689"/>
            <a:ext cx="1468552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Data Summary ( Year – 2022)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F29E24-6E05-B7CE-4048-E2B257A12475}"/>
              </a:ext>
            </a:extLst>
          </p:cNvPr>
          <p:cNvGrpSpPr/>
          <p:nvPr/>
        </p:nvGrpSpPr>
        <p:grpSpPr>
          <a:xfrm>
            <a:off x="5185444" y="6229305"/>
            <a:ext cx="13190848" cy="434758"/>
            <a:chOff x="5185444" y="6845990"/>
            <a:chExt cx="13190848" cy="43475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5A7AD76-7F0C-2367-B573-042C126222F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185445" y="6845990"/>
              <a:ext cx="0" cy="428007"/>
            </a:xfrm>
            <a:prstGeom prst="straightConnector1">
              <a:avLst/>
            </a:prstGeom>
            <a:ln w="31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9410A75-4BD9-9009-9B1E-3FD7A942E86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8376292" y="6852741"/>
              <a:ext cx="0" cy="428007"/>
            </a:xfrm>
            <a:prstGeom prst="straightConnector1">
              <a:avLst/>
            </a:prstGeom>
            <a:ln w="31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C2B5B29-82F2-6553-F1B9-36F71B19F830}"/>
                </a:ext>
              </a:extLst>
            </p:cNvPr>
            <p:cNvCxnSpPr/>
            <p:nvPr/>
          </p:nvCxnSpPr>
          <p:spPr>
            <a:xfrm>
              <a:off x="5185444" y="7273998"/>
              <a:ext cx="13190848" cy="675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12AA25-E27D-AAEE-AA7C-B75058157991}"/>
              </a:ext>
            </a:extLst>
          </p:cNvPr>
          <p:cNvGrpSpPr/>
          <p:nvPr/>
        </p:nvGrpSpPr>
        <p:grpSpPr>
          <a:xfrm>
            <a:off x="5250590" y="11506646"/>
            <a:ext cx="13190848" cy="434758"/>
            <a:chOff x="5185444" y="6845990"/>
            <a:chExt cx="13190848" cy="434758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6A56037-1132-5274-0248-1EC51E1D5A5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185445" y="6845990"/>
              <a:ext cx="0" cy="428007"/>
            </a:xfrm>
            <a:prstGeom prst="straightConnector1">
              <a:avLst/>
            </a:prstGeom>
            <a:ln w="31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1F8CD90-D05D-F48D-6F07-8DB023DA547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8376292" y="6852741"/>
              <a:ext cx="0" cy="428007"/>
            </a:xfrm>
            <a:prstGeom prst="straightConnector1">
              <a:avLst/>
            </a:prstGeom>
            <a:ln w="31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F5A239-294B-761B-9AB9-25E861B7DF28}"/>
                </a:ext>
              </a:extLst>
            </p:cNvPr>
            <p:cNvCxnSpPr/>
            <p:nvPr/>
          </p:nvCxnSpPr>
          <p:spPr>
            <a:xfrm>
              <a:off x="5185444" y="7273998"/>
              <a:ext cx="13190848" cy="675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6553D1E-6387-8D99-12F4-AB0A1DB36A39}"/>
              </a:ext>
            </a:extLst>
          </p:cNvPr>
          <p:cNvSpPr txBox="1"/>
          <p:nvPr/>
        </p:nvSpPr>
        <p:spPr>
          <a:xfrm>
            <a:off x="15732202" y="7578959"/>
            <a:ext cx="5418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May – 5G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604798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2DA27FE-5BCB-B10B-B5D9-5C6BFF8246BE}"/>
              </a:ext>
            </a:extLst>
          </p:cNvPr>
          <p:cNvSpPr/>
          <p:nvPr/>
        </p:nvSpPr>
        <p:spPr>
          <a:xfrm>
            <a:off x="4729737" y="1839157"/>
            <a:ext cx="6289804" cy="64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Market Share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238584-7163-A344-109B-40B2166D4F2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13" y="1377699"/>
            <a:ext cx="2160000" cy="216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89944D-9853-2801-6412-D0AAEEB05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425" y="3537699"/>
            <a:ext cx="19354800" cy="649477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0DAC1E4-BF92-C7E0-87B3-7D7BCF0ED933}"/>
              </a:ext>
            </a:extLst>
          </p:cNvPr>
          <p:cNvSpPr/>
          <p:nvPr/>
        </p:nvSpPr>
        <p:spPr>
          <a:xfrm>
            <a:off x="2842613" y="10732427"/>
            <a:ext cx="19023612" cy="608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Wavecon holds the third position in the market</a:t>
            </a:r>
          </a:p>
        </p:txBody>
      </p:sp>
    </p:spTree>
    <p:extLst>
      <p:ext uri="{BB962C8B-B14F-4D97-AF65-F5344CB8AC3E}">
        <p14:creationId xmlns:p14="http://schemas.microsoft.com/office/powerpoint/2010/main" val="2820033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9E58F6-03BE-C717-C667-F9A6A82ABD11}"/>
              </a:ext>
            </a:extLst>
          </p:cNvPr>
          <p:cNvSpPr txBox="1"/>
          <p:nvPr/>
        </p:nvSpPr>
        <p:spPr>
          <a:xfrm>
            <a:off x="1948434" y="2768236"/>
            <a:ext cx="776959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1079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BAB834-84FA-3A4B-9D99-444FCB5FA429}"/>
              </a:ext>
            </a:extLst>
          </p:cNvPr>
          <p:cNvSpPr txBox="1"/>
          <p:nvPr/>
        </p:nvSpPr>
        <p:spPr>
          <a:xfrm>
            <a:off x="4846062" y="1531689"/>
            <a:ext cx="1468552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Main KPI’s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6D26E21-86F9-55FC-E151-715C135AE64D}"/>
              </a:ext>
            </a:extLst>
          </p:cNvPr>
          <p:cNvGrpSpPr/>
          <p:nvPr/>
        </p:nvGrpSpPr>
        <p:grpSpPr>
          <a:xfrm>
            <a:off x="2456210" y="4506685"/>
            <a:ext cx="5926410" cy="5926410"/>
            <a:chOff x="2456210" y="4506685"/>
            <a:chExt cx="5926410" cy="592641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DC3D0F5-4085-9F45-8B1F-F531DC86F67D}"/>
                </a:ext>
              </a:extLst>
            </p:cNvPr>
            <p:cNvSpPr/>
            <p:nvPr/>
          </p:nvSpPr>
          <p:spPr>
            <a:xfrm>
              <a:off x="2456210" y="4506685"/>
              <a:ext cx="5926410" cy="592641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8AB835C-8B4D-9B42-A0D2-6BE0BC349082}"/>
                </a:ext>
              </a:extLst>
            </p:cNvPr>
            <p:cNvSpPr txBox="1"/>
            <p:nvPr/>
          </p:nvSpPr>
          <p:spPr>
            <a:xfrm>
              <a:off x="4571621" y="7330494"/>
              <a:ext cx="16995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pc="6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ARPU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8AB776-4B11-7D87-4E47-B41E5FE06F26}"/>
              </a:ext>
            </a:extLst>
          </p:cNvPr>
          <p:cNvGrpSpPr/>
          <p:nvPr/>
        </p:nvGrpSpPr>
        <p:grpSpPr>
          <a:xfrm>
            <a:off x="7786818" y="7150911"/>
            <a:ext cx="4742053" cy="4742052"/>
            <a:chOff x="7786818" y="7150911"/>
            <a:chExt cx="4742053" cy="4742052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7EB336F-BC11-FE43-83CA-244561904844}"/>
                </a:ext>
              </a:extLst>
            </p:cNvPr>
            <p:cNvSpPr/>
            <p:nvPr/>
          </p:nvSpPr>
          <p:spPr>
            <a:xfrm>
              <a:off x="7786818" y="7150911"/>
              <a:ext cx="4742053" cy="4742052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544AFB1-9D5F-674F-BF3B-6D10EF7FC82A}"/>
                </a:ext>
              </a:extLst>
            </p:cNvPr>
            <p:cNvSpPr txBox="1"/>
            <p:nvPr/>
          </p:nvSpPr>
          <p:spPr>
            <a:xfrm>
              <a:off x="8791466" y="9384113"/>
              <a:ext cx="27366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pc="6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Revenue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9F00CB-2BBC-1B92-556D-604E497DD6C3}"/>
              </a:ext>
            </a:extLst>
          </p:cNvPr>
          <p:cNvGrpSpPr/>
          <p:nvPr/>
        </p:nvGrpSpPr>
        <p:grpSpPr>
          <a:xfrm>
            <a:off x="11270304" y="4421637"/>
            <a:ext cx="4531240" cy="4531238"/>
            <a:chOff x="11270304" y="4421637"/>
            <a:chExt cx="4531240" cy="4531238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99FF9BD-B1FF-3645-BE94-7E067BBEE67E}"/>
                </a:ext>
              </a:extLst>
            </p:cNvPr>
            <p:cNvSpPr/>
            <p:nvPr/>
          </p:nvSpPr>
          <p:spPr>
            <a:xfrm>
              <a:off x="11270304" y="4421637"/>
              <a:ext cx="4531240" cy="4531238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8F3BC1B-AA07-C948-A3AD-39744F138E56}"/>
                </a:ext>
              </a:extLst>
            </p:cNvPr>
            <p:cNvSpPr txBox="1"/>
            <p:nvPr/>
          </p:nvSpPr>
          <p:spPr>
            <a:xfrm>
              <a:off x="11563617" y="6441783"/>
              <a:ext cx="39485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pc="6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Active Users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098B825-0FC3-5620-85C4-2CC5C834E0C8}"/>
              </a:ext>
            </a:extLst>
          </p:cNvPr>
          <p:cNvGrpSpPr/>
          <p:nvPr/>
        </p:nvGrpSpPr>
        <p:grpSpPr>
          <a:xfrm>
            <a:off x="15376178" y="4728875"/>
            <a:ext cx="7164092" cy="7164091"/>
            <a:chOff x="15376178" y="4728875"/>
            <a:chExt cx="7164092" cy="7164091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D11DE36-0F8B-9A46-AAE1-AAFECD225B98}"/>
                </a:ext>
              </a:extLst>
            </p:cNvPr>
            <p:cNvSpPr/>
            <p:nvPr/>
          </p:nvSpPr>
          <p:spPr>
            <a:xfrm>
              <a:off x="15376178" y="4728875"/>
              <a:ext cx="7164092" cy="7164091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1B9CC48-47DC-344C-847A-1730CBC2F71B}"/>
                </a:ext>
              </a:extLst>
            </p:cNvPr>
            <p:cNvSpPr txBox="1"/>
            <p:nvPr/>
          </p:nvSpPr>
          <p:spPr>
            <a:xfrm>
              <a:off x="15854926" y="8193222"/>
              <a:ext cx="61782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pc="6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Unsubscribed Users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7C5A5BB-A40E-A41F-DCAD-5C6638F94CF6}"/>
              </a:ext>
            </a:extLst>
          </p:cNvPr>
          <p:cNvSpPr txBox="1"/>
          <p:nvPr/>
        </p:nvSpPr>
        <p:spPr>
          <a:xfrm>
            <a:off x="3200600" y="7984131"/>
            <a:ext cx="4437629" cy="653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Average Revenue Per User </a:t>
            </a:r>
          </a:p>
        </p:txBody>
      </p:sp>
    </p:spTree>
    <p:extLst>
      <p:ext uri="{BB962C8B-B14F-4D97-AF65-F5344CB8AC3E}">
        <p14:creationId xmlns:p14="http://schemas.microsoft.com/office/powerpoint/2010/main" val="293864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AC27194-5947-DE4F-BB8D-05B3F8C01FA5}"/>
              </a:ext>
            </a:extLst>
          </p:cNvPr>
          <p:cNvSpPr/>
          <p:nvPr/>
        </p:nvSpPr>
        <p:spPr>
          <a:xfrm>
            <a:off x="1" y="1"/>
            <a:ext cx="11850624" cy="13715999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F135EC-09EA-174D-A456-A002A34B1DDD}"/>
              </a:ext>
            </a:extLst>
          </p:cNvPr>
          <p:cNvGrpSpPr/>
          <p:nvPr/>
        </p:nvGrpSpPr>
        <p:grpSpPr>
          <a:xfrm>
            <a:off x="1525977" y="5888503"/>
            <a:ext cx="5980204" cy="2294505"/>
            <a:chOff x="13727404" y="1402438"/>
            <a:chExt cx="5980204" cy="229450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EED81D0-B5C6-FA4D-A41B-39226FCBD9DA}"/>
                </a:ext>
              </a:extLst>
            </p:cNvPr>
            <p:cNvSpPr txBox="1"/>
            <p:nvPr/>
          </p:nvSpPr>
          <p:spPr>
            <a:xfrm>
              <a:off x="13727404" y="1402438"/>
              <a:ext cx="5980204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Ad-hoc Analysis 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7C42415-7660-304D-8584-CFD79461B1DB}"/>
                </a:ext>
              </a:extLst>
            </p:cNvPr>
            <p:cNvGrpSpPr/>
            <p:nvPr/>
          </p:nvGrpSpPr>
          <p:grpSpPr>
            <a:xfrm>
              <a:off x="14123980" y="3508265"/>
              <a:ext cx="1454612" cy="188678"/>
              <a:chOff x="10390909" y="2667045"/>
              <a:chExt cx="1922607" cy="249382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5525A8-1CDA-4947-8883-241BDC6397C9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51BCB22-03B3-5F43-AF39-C7E71A175A6A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07FF9E-5094-BA4D-A3F6-12777A7BCA67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24E9A405-B013-5844-A71A-C1D44909F96E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3C68EBF-A455-FA45-99BE-D085ACEB524E}"/>
              </a:ext>
            </a:extLst>
          </p:cNvPr>
          <p:cNvGrpSpPr/>
          <p:nvPr/>
        </p:nvGrpSpPr>
        <p:grpSpPr>
          <a:xfrm>
            <a:off x="15414808" y="1935286"/>
            <a:ext cx="7143199" cy="10400514"/>
            <a:chOff x="15272142" y="1541863"/>
            <a:chExt cx="7143199" cy="1040051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10AC7E-EB7D-BE4C-B841-B76EA0F83275}"/>
                </a:ext>
              </a:extLst>
            </p:cNvPr>
            <p:cNvSpPr/>
            <p:nvPr/>
          </p:nvSpPr>
          <p:spPr>
            <a:xfrm>
              <a:off x="16125537" y="1541863"/>
              <a:ext cx="6289804" cy="11444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What is the impact of 5G launch on revenue?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EDE04C1-9C38-404B-8A10-50C419E5DB6D}"/>
                </a:ext>
              </a:extLst>
            </p:cNvPr>
            <p:cNvSpPr/>
            <p:nvPr/>
          </p:nvSpPr>
          <p:spPr>
            <a:xfrm>
              <a:off x="16125537" y="3717356"/>
              <a:ext cx="6289804" cy="11444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Which KPI is underperforming after 5G launch?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482BCC-5868-5349-B797-22C6869F0C49}"/>
                </a:ext>
              </a:extLst>
            </p:cNvPr>
            <p:cNvSpPr/>
            <p:nvPr/>
          </p:nvSpPr>
          <p:spPr>
            <a:xfrm>
              <a:off x="16125537" y="5892849"/>
              <a:ext cx="6289804" cy="16958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Which 5G plans have been successful and which have not in terms of revenue 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D84E85A-5F1D-0B45-9988-FF07EA4A8283}"/>
                </a:ext>
              </a:extLst>
            </p:cNvPr>
            <p:cNvSpPr/>
            <p:nvPr/>
          </p:nvSpPr>
          <p:spPr>
            <a:xfrm>
              <a:off x="16125537" y="8068342"/>
              <a:ext cx="6289804" cy="16958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Is there any plan affected largely by 5G launch and should we continue or discontinue the plan as a result?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C7F68E8-8595-4F47-9AD1-975FC0A1A3AD}"/>
                </a:ext>
              </a:extLst>
            </p:cNvPr>
            <p:cNvSpPr/>
            <p:nvPr/>
          </p:nvSpPr>
          <p:spPr>
            <a:xfrm>
              <a:off x="15272142" y="1852343"/>
              <a:ext cx="544871" cy="5448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521249F-7DEF-FF4B-9BAC-B6F8CA9C042E}"/>
                </a:ext>
              </a:extLst>
            </p:cNvPr>
            <p:cNvSpPr/>
            <p:nvPr/>
          </p:nvSpPr>
          <p:spPr>
            <a:xfrm>
              <a:off x="15272142" y="4038636"/>
              <a:ext cx="544871" cy="5448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B6E333D-0D7A-FC42-84DA-647B8B51D396}"/>
                </a:ext>
              </a:extLst>
            </p:cNvPr>
            <p:cNvSpPr/>
            <p:nvPr/>
          </p:nvSpPr>
          <p:spPr>
            <a:xfrm>
              <a:off x="15272142" y="6192142"/>
              <a:ext cx="544871" cy="5448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504872A-FCFA-1C42-91E5-0EFFF4014D04}"/>
                </a:ext>
              </a:extLst>
            </p:cNvPr>
            <p:cNvSpPr/>
            <p:nvPr/>
          </p:nvSpPr>
          <p:spPr>
            <a:xfrm>
              <a:off x="15272142" y="8367635"/>
              <a:ext cx="544871" cy="54487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E5278C3-5FCC-6D48-B065-A72FE649F166}"/>
                </a:ext>
              </a:extLst>
            </p:cNvPr>
            <p:cNvSpPr/>
            <p:nvPr/>
          </p:nvSpPr>
          <p:spPr>
            <a:xfrm>
              <a:off x="16125537" y="10243835"/>
              <a:ext cx="6289804" cy="16985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Is there any plan which is discontinued after the 5G launch, if yes then what is the reason for it? 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F3CAFA7-BB1E-4C4A-8C9A-DF8B27BE6877}"/>
                </a:ext>
              </a:extLst>
            </p:cNvPr>
            <p:cNvSpPr/>
            <p:nvPr/>
          </p:nvSpPr>
          <p:spPr>
            <a:xfrm>
              <a:off x="15272142" y="10543128"/>
              <a:ext cx="544871" cy="54487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Placeholder 25" hidden="1">
            <a:extLst>
              <a:ext uri="{FF2B5EF4-FFF2-40B4-BE49-F238E27FC236}">
                <a16:creationId xmlns:a16="http://schemas.microsoft.com/office/drawing/2014/main" id="{4220691F-2E69-BFE7-BE50-7F37F4A05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2" r="14572"/>
          <a:stretch>
            <a:fillRect/>
          </a:stretch>
        </p:blipFill>
        <p:spPr/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5A7DACD-5F45-3133-56E5-827F1698789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058" y="1928606"/>
            <a:ext cx="6945228" cy="104036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6721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 hidden="1">
            <a:extLst>
              <a:ext uri="{FF2B5EF4-FFF2-40B4-BE49-F238E27FC236}">
                <a16:creationId xmlns:a16="http://schemas.microsoft.com/office/drawing/2014/main" id="{4220691F-2E69-BFE7-BE50-7F37F4A05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2" r="14572"/>
          <a:stretch>
            <a:fillRect/>
          </a:stretch>
        </p:blipFill>
        <p:spPr/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8DFFF44-B937-FB62-1D2A-AEE656F4366B}"/>
              </a:ext>
            </a:extLst>
          </p:cNvPr>
          <p:cNvCxnSpPr/>
          <p:nvPr/>
        </p:nvCxnSpPr>
        <p:spPr>
          <a:xfrm>
            <a:off x="1548882" y="6512767"/>
            <a:ext cx="178774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377E017-C0AC-5E9B-115E-C423D44CFF5B}"/>
              </a:ext>
            </a:extLst>
          </p:cNvPr>
          <p:cNvSpPr/>
          <p:nvPr/>
        </p:nvSpPr>
        <p:spPr>
          <a:xfrm>
            <a:off x="1548882" y="5318053"/>
            <a:ext cx="17877452" cy="64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6000" dirty="0">
                <a:latin typeface="MS Gothic" panose="020B0609070205080204" pitchFamily="49" charset="-128"/>
                <a:ea typeface="MS Gothic" panose="020B0609070205080204" pitchFamily="49" charset="-128"/>
                <a:cs typeface="Lato Light" panose="020F0502020204030203" pitchFamily="34" charset="0"/>
              </a:rPr>
              <a:t>What is the impact of 5G launch on revenue?</a:t>
            </a:r>
          </a:p>
        </p:txBody>
      </p:sp>
    </p:spTree>
    <p:extLst>
      <p:ext uri="{BB962C8B-B14F-4D97-AF65-F5344CB8AC3E}">
        <p14:creationId xmlns:p14="http://schemas.microsoft.com/office/powerpoint/2010/main" val="284329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 hidden="1">
            <a:extLst>
              <a:ext uri="{FF2B5EF4-FFF2-40B4-BE49-F238E27FC236}">
                <a16:creationId xmlns:a16="http://schemas.microsoft.com/office/drawing/2014/main" id="{4220691F-2E69-BFE7-BE50-7F37F4A05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2" r="14572"/>
          <a:stretch>
            <a:fillRect/>
          </a:stretch>
        </p:blipFill>
        <p:spPr/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69458D-B232-51C7-D108-167FCA15578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13" y="1331365"/>
            <a:ext cx="2160000" cy="216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7105B1-A79F-9522-1F62-30D54B9E3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2613" y="6857999"/>
            <a:ext cx="7960330" cy="579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2A7656-1884-6974-799B-0BE0CC8C26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2778" y="3511734"/>
            <a:ext cx="8484087" cy="33433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02238D-232C-014C-E870-7B2AF79C0899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764" y="5077102"/>
            <a:ext cx="900000" cy="900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2DA27FE-5BCB-B10B-B5D9-5C6BFF8246BE}"/>
              </a:ext>
            </a:extLst>
          </p:cNvPr>
          <p:cNvSpPr/>
          <p:nvPr/>
        </p:nvSpPr>
        <p:spPr>
          <a:xfrm>
            <a:off x="4729737" y="1839157"/>
            <a:ext cx="6289804" cy="1144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What is the impact of 5G launch on revenue?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4D93E7-174F-CBCF-2FA6-3F8738DD229D}"/>
              </a:ext>
            </a:extLst>
          </p:cNvPr>
          <p:cNvSpPr/>
          <p:nvPr/>
        </p:nvSpPr>
        <p:spPr>
          <a:xfrm>
            <a:off x="13600835" y="8943234"/>
            <a:ext cx="6289804" cy="2798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revenue has experienced a decline of 0.5 % following the 5G launch, primarily driven by a significant 5 % decrease in revenue specifically in the Delhi city.  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46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52">
            <a:extLst>
              <a:ext uri="{FF2B5EF4-FFF2-40B4-BE49-F238E27FC236}">
                <a16:creationId xmlns:a16="http://schemas.microsoft.com/office/drawing/2014/main" id="{758C50E3-D7A6-6188-CA34-F8AED3E3F612}"/>
              </a:ext>
            </a:extLst>
          </p:cNvPr>
          <p:cNvSpPr/>
          <p:nvPr/>
        </p:nvSpPr>
        <p:spPr>
          <a:xfrm>
            <a:off x="3807994" y="7633518"/>
            <a:ext cx="3600000" cy="7430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" name="Rounded Rectangle 52">
            <a:extLst>
              <a:ext uri="{FF2B5EF4-FFF2-40B4-BE49-F238E27FC236}">
                <a16:creationId xmlns:a16="http://schemas.microsoft.com/office/drawing/2014/main" id="{0668C5D8-3826-D625-C984-BA69C5C26D71}"/>
              </a:ext>
            </a:extLst>
          </p:cNvPr>
          <p:cNvSpPr/>
          <p:nvPr/>
        </p:nvSpPr>
        <p:spPr>
          <a:xfrm>
            <a:off x="3814623" y="10707593"/>
            <a:ext cx="3600000" cy="7430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" name="Rounded Rectangle 52">
            <a:extLst>
              <a:ext uri="{FF2B5EF4-FFF2-40B4-BE49-F238E27FC236}">
                <a16:creationId xmlns:a16="http://schemas.microsoft.com/office/drawing/2014/main" id="{B16389BE-6F1F-A70C-DC1F-66D727135284}"/>
              </a:ext>
            </a:extLst>
          </p:cNvPr>
          <p:cNvSpPr/>
          <p:nvPr/>
        </p:nvSpPr>
        <p:spPr>
          <a:xfrm>
            <a:off x="3803222" y="11751043"/>
            <a:ext cx="3600000" cy="7430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" name="Rounded Rectangle 52">
            <a:extLst>
              <a:ext uri="{FF2B5EF4-FFF2-40B4-BE49-F238E27FC236}">
                <a16:creationId xmlns:a16="http://schemas.microsoft.com/office/drawing/2014/main" id="{B4F30E83-64B8-AC41-2902-040344BA4F2C}"/>
              </a:ext>
            </a:extLst>
          </p:cNvPr>
          <p:cNvSpPr/>
          <p:nvPr/>
        </p:nvSpPr>
        <p:spPr>
          <a:xfrm>
            <a:off x="3803222" y="9679521"/>
            <a:ext cx="3600000" cy="7430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" name="Rounded Rectangle 52">
            <a:extLst>
              <a:ext uri="{FF2B5EF4-FFF2-40B4-BE49-F238E27FC236}">
                <a16:creationId xmlns:a16="http://schemas.microsoft.com/office/drawing/2014/main" id="{22BCC148-625F-2B6D-CF03-2A0A60C4E752}"/>
              </a:ext>
            </a:extLst>
          </p:cNvPr>
          <p:cNvSpPr/>
          <p:nvPr/>
        </p:nvSpPr>
        <p:spPr>
          <a:xfrm>
            <a:off x="3809025" y="8652075"/>
            <a:ext cx="3600000" cy="7430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9D23F8F-E941-5D4C-B493-479B7650FA81}"/>
              </a:ext>
            </a:extLst>
          </p:cNvPr>
          <p:cNvSpPr/>
          <p:nvPr/>
        </p:nvSpPr>
        <p:spPr>
          <a:xfrm>
            <a:off x="3766259" y="7638550"/>
            <a:ext cx="1800000" cy="743061"/>
          </a:xfrm>
          <a:prstGeom prst="roundRect">
            <a:avLst>
              <a:gd name="adj" fmla="val 50000"/>
            </a:avLst>
          </a:prstGeom>
          <a:solidFill>
            <a:srgbClr val="E54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2C7CDA1F-EE39-CF45-A562-3F9221F4431B}"/>
              </a:ext>
            </a:extLst>
          </p:cNvPr>
          <p:cNvSpPr/>
          <p:nvPr/>
        </p:nvSpPr>
        <p:spPr>
          <a:xfrm>
            <a:off x="3771137" y="8649659"/>
            <a:ext cx="1440000" cy="7430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7DF8E75D-A4A8-8E41-9834-4B007F6EEE2B}"/>
              </a:ext>
            </a:extLst>
          </p:cNvPr>
          <p:cNvSpPr/>
          <p:nvPr/>
        </p:nvSpPr>
        <p:spPr>
          <a:xfrm>
            <a:off x="3771137" y="9683669"/>
            <a:ext cx="1440000" cy="743061"/>
          </a:xfrm>
          <a:prstGeom prst="roundRect">
            <a:avLst>
              <a:gd name="adj" fmla="val 50000"/>
            </a:avLst>
          </a:prstGeom>
          <a:solidFill>
            <a:srgbClr val="E54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83E74403-E1F6-3949-9E31-26D7D3054CF7}"/>
              </a:ext>
            </a:extLst>
          </p:cNvPr>
          <p:cNvSpPr/>
          <p:nvPr/>
        </p:nvSpPr>
        <p:spPr>
          <a:xfrm>
            <a:off x="3771135" y="10717679"/>
            <a:ext cx="1980000" cy="743061"/>
          </a:xfrm>
          <a:prstGeom prst="roundRect">
            <a:avLst>
              <a:gd name="adj" fmla="val 50000"/>
            </a:avLst>
          </a:prstGeom>
          <a:solidFill>
            <a:srgbClr val="E54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3D0F0FF-2510-1049-89DA-6948F8AC0DAF}"/>
              </a:ext>
            </a:extLst>
          </p:cNvPr>
          <p:cNvSpPr/>
          <p:nvPr/>
        </p:nvSpPr>
        <p:spPr>
          <a:xfrm>
            <a:off x="3771137" y="11751689"/>
            <a:ext cx="1260000" cy="743061"/>
          </a:xfrm>
          <a:prstGeom prst="roundRect">
            <a:avLst>
              <a:gd name="adj" fmla="val 50000"/>
            </a:avLst>
          </a:prstGeom>
          <a:solidFill>
            <a:srgbClr val="BDD6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41F0812-9C83-FD46-BB2E-E2F606085F34}"/>
              </a:ext>
            </a:extLst>
          </p:cNvPr>
          <p:cNvSpPr/>
          <p:nvPr/>
        </p:nvSpPr>
        <p:spPr>
          <a:xfrm>
            <a:off x="1768763" y="7699270"/>
            <a:ext cx="1813242" cy="567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80"/>
              </a:lnSpc>
            </a:pPr>
            <a:r>
              <a:rPr lang="en-US" sz="2400" dirty="0">
                <a:solidFill>
                  <a:schemeClr val="bg1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Ahmedabad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311C3E-3EFA-AD43-B11D-B73B673B1B85}"/>
              </a:ext>
            </a:extLst>
          </p:cNvPr>
          <p:cNvSpPr/>
          <p:nvPr/>
        </p:nvSpPr>
        <p:spPr>
          <a:xfrm>
            <a:off x="1827116" y="8735496"/>
            <a:ext cx="1429160" cy="567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80"/>
              </a:lnSpc>
            </a:pPr>
            <a:r>
              <a:rPr lang="en-US" sz="2400" dirty="0">
                <a:solidFill>
                  <a:schemeClr val="bg1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Bangalore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567498C-A16C-A042-B0AB-9DB3550027C2}"/>
              </a:ext>
            </a:extLst>
          </p:cNvPr>
          <p:cNvSpPr/>
          <p:nvPr/>
        </p:nvSpPr>
        <p:spPr>
          <a:xfrm>
            <a:off x="1762613" y="9789401"/>
            <a:ext cx="1626703" cy="567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80"/>
              </a:lnSpc>
            </a:pPr>
            <a:r>
              <a:rPr lang="en-US" sz="2400" dirty="0">
                <a:solidFill>
                  <a:schemeClr val="bg1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Chandigarh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6069A98-CD31-B74C-89A4-DE84C79F7C38}"/>
              </a:ext>
            </a:extLst>
          </p:cNvPr>
          <p:cNvSpPr/>
          <p:nvPr/>
        </p:nvSpPr>
        <p:spPr>
          <a:xfrm>
            <a:off x="2003584" y="10722288"/>
            <a:ext cx="1429160" cy="567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80"/>
              </a:lnSpc>
            </a:pPr>
            <a:r>
              <a:rPr lang="en-US" sz="2400" dirty="0">
                <a:solidFill>
                  <a:schemeClr val="bg1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Chennai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E7F01D4-D18A-B643-89AF-C96EC86F89C0}"/>
              </a:ext>
            </a:extLst>
          </p:cNvPr>
          <p:cNvSpPr/>
          <p:nvPr/>
        </p:nvSpPr>
        <p:spPr>
          <a:xfrm>
            <a:off x="1797939" y="11779320"/>
            <a:ext cx="1754889" cy="567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80"/>
              </a:lnSpc>
            </a:pPr>
            <a:r>
              <a:rPr lang="en-US" sz="2400" dirty="0">
                <a:solidFill>
                  <a:schemeClr val="bg1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Coimbatore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B4EBBE9-67C1-5A41-A02C-B24109DDEB7A}"/>
              </a:ext>
            </a:extLst>
          </p:cNvPr>
          <p:cNvSpPr txBox="1"/>
          <p:nvPr/>
        </p:nvSpPr>
        <p:spPr>
          <a:xfrm>
            <a:off x="3801215" y="7751023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spc="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-2.0%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E3C4FFA-13C0-384A-B5A3-8FCF01981DC7}"/>
              </a:ext>
            </a:extLst>
          </p:cNvPr>
          <p:cNvSpPr txBox="1"/>
          <p:nvPr/>
        </p:nvSpPr>
        <p:spPr>
          <a:xfrm>
            <a:off x="4061617" y="8754245"/>
            <a:ext cx="1160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spc="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0.8%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B6001EC-B0C0-8349-BCB2-769A6C5819F7}"/>
              </a:ext>
            </a:extLst>
          </p:cNvPr>
          <p:cNvSpPr txBox="1"/>
          <p:nvPr/>
        </p:nvSpPr>
        <p:spPr>
          <a:xfrm>
            <a:off x="3814623" y="9830126"/>
            <a:ext cx="1351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spc="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-0.6%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36D806D-C4B2-9545-A162-A963DD5DA814}"/>
              </a:ext>
            </a:extLst>
          </p:cNvPr>
          <p:cNvSpPr txBox="1"/>
          <p:nvPr/>
        </p:nvSpPr>
        <p:spPr>
          <a:xfrm>
            <a:off x="3958018" y="10845686"/>
            <a:ext cx="1351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spc="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-2.6%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5C97B6D-241D-3141-92E4-562724617411}"/>
              </a:ext>
            </a:extLst>
          </p:cNvPr>
          <p:cNvSpPr txBox="1"/>
          <p:nvPr/>
        </p:nvSpPr>
        <p:spPr>
          <a:xfrm>
            <a:off x="3851087" y="11858432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spc="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0.1%</a:t>
            </a:r>
          </a:p>
        </p:txBody>
      </p:sp>
      <p:sp>
        <p:nvSpPr>
          <p:cNvPr id="8" name="Rounded Rectangle 52">
            <a:extLst>
              <a:ext uri="{FF2B5EF4-FFF2-40B4-BE49-F238E27FC236}">
                <a16:creationId xmlns:a16="http://schemas.microsoft.com/office/drawing/2014/main" id="{4FA0B66C-9A64-52CB-2959-1D50F927FA9F}"/>
              </a:ext>
            </a:extLst>
          </p:cNvPr>
          <p:cNvSpPr/>
          <p:nvPr/>
        </p:nvSpPr>
        <p:spPr>
          <a:xfrm>
            <a:off x="11246003" y="7671343"/>
            <a:ext cx="3600000" cy="7430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Rounded Rectangle 52">
            <a:extLst>
              <a:ext uri="{FF2B5EF4-FFF2-40B4-BE49-F238E27FC236}">
                <a16:creationId xmlns:a16="http://schemas.microsoft.com/office/drawing/2014/main" id="{FA35826A-9039-DE88-07D8-037084BBA21A}"/>
              </a:ext>
            </a:extLst>
          </p:cNvPr>
          <p:cNvSpPr/>
          <p:nvPr/>
        </p:nvSpPr>
        <p:spPr>
          <a:xfrm>
            <a:off x="11250791" y="8687839"/>
            <a:ext cx="3600000" cy="7430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" name="Rounded Rectangle 52">
            <a:extLst>
              <a:ext uri="{FF2B5EF4-FFF2-40B4-BE49-F238E27FC236}">
                <a16:creationId xmlns:a16="http://schemas.microsoft.com/office/drawing/2014/main" id="{DB48B6AB-A167-B5D1-1260-44D52FE16799}"/>
              </a:ext>
            </a:extLst>
          </p:cNvPr>
          <p:cNvSpPr/>
          <p:nvPr/>
        </p:nvSpPr>
        <p:spPr>
          <a:xfrm>
            <a:off x="11250791" y="9747939"/>
            <a:ext cx="3600000" cy="7430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1" name="Rounded Rectangle 52">
            <a:extLst>
              <a:ext uri="{FF2B5EF4-FFF2-40B4-BE49-F238E27FC236}">
                <a16:creationId xmlns:a16="http://schemas.microsoft.com/office/drawing/2014/main" id="{3F84B3DB-8EF5-FD0E-FBD4-26526614A324}"/>
              </a:ext>
            </a:extLst>
          </p:cNvPr>
          <p:cNvSpPr/>
          <p:nvPr/>
        </p:nvSpPr>
        <p:spPr>
          <a:xfrm>
            <a:off x="11250791" y="10789404"/>
            <a:ext cx="3600000" cy="7430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2" name="Rounded Rectangle 52">
            <a:extLst>
              <a:ext uri="{FF2B5EF4-FFF2-40B4-BE49-F238E27FC236}">
                <a16:creationId xmlns:a16="http://schemas.microsoft.com/office/drawing/2014/main" id="{DECFF7AD-2F01-AE09-75FC-701E78B0A4CE}"/>
              </a:ext>
            </a:extLst>
          </p:cNvPr>
          <p:cNvSpPr/>
          <p:nvPr/>
        </p:nvSpPr>
        <p:spPr>
          <a:xfrm>
            <a:off x="11250791" y="11793574"/>
            <a:ext cx="3600000" cy="7430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1981793-DC4A-3E4E-BF5F-34F31D3154C6}"/>
              </a:ext>
            </a:extLst>
          </p:cNvPr>
          <p:cNvSpPr/>
          <p:nvPr/>
        </p:nvSpPr>
        <p:spPr>
          <a:xfrm>
            <a:off x="11212170" y="7670432"/>
            <a:ext cx="1800000" cy="743061"/>
          </a:xfrm>
          <a:prstGeom prst="roundRect">
            <a:avLst>
              <a:gd name="adj" fmla="val 50000"/>
            </a:avLst>
          </a:prstGeom>
          <a:solidFill>
            <a:srgbClr val="E54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452A85F8-A18B-A74E-9717-CF5FDB1C2C21}"/>
              </a:ext>
            </a:extLst>
          </p:cNvPr>
          <p:cNvSpPr/>
          <p:nvPr/>
        </p:nvSpPr>
        <p:spPr>
          <a:xfrm>
            <a:off x="11212169" y="8686305"/>
            <a:ext cx="2340000" cy="743061"/>
          </a:xfrm>
          <a:prstGeom prst="roundRect">
            <a:avLst>
              <a:gd name="adj" fmla="val 50000"/>
            </a:avLst>
          </a:prstGeom>
          <a:solidFill>
            <a:srgbClr val="BDD6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D20A2F61-EE9B-8343-87F8-4F3B942FEBC7}"/>
              </a:ext>
            </a:extLst>
          </p:cNvPr>
          <p:cNvSpPr/>
          <p:nvPr/>
        </p:nvSpPr>
        <p:spPr>
          <a:xfrm>
            <a:off x="11212170" y="9739755"/>
            <a:ext cx="1440000" cy="743061"/>
          </a:xfrm>
          <a:prstGeom prst="roundRect">
            <a:avLst>
              <a:gd name="adj" fmla="val 50000"/>
            </a:avLst>
          </a:prstGeom>
          <a:solidFill>
            <a:srgbClr val="E54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ECF4CE0F-3925-2949-8353-FB85F927EF8C}"/>
              </a:ext>
            </a:extLst>
          </p:cNvPr>
          <p:cNvSpPr/>
          <p:nvPr/>
        </p:nvSpPr>
        <p:spPr>
          <a:xfrm>
            <a:off x="11212171" y="10792037"/>
            <a:ext cx="1800000" cy="743061"/>
          </a:xfrm>
          <a:prstGeom prst="roundRect">
            <a:avLst>
              <a:gd name="adj" fmla="val 50000"/>
            </a:avLst>
          </a:prstGeom>
          <a:solidFill>
            <a:srgbClr val="BDD6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1099514-FF16-834D-9222-5EFCE3B3EA99}"/>
              </a:ext>
            </a:extLst>
          </p:cNvPr>
          <p:cNvSpPr/>
          <p:nvPr/>
        </p:nvSpPr>
        <p:spPr>
          <a:xfrm>
            <a:off x="11212170" y="11788337"/>
            <a:ext cx="1260000" cy="743061"/>
          </a:xfrm>
          <a:prstGeom prst="roundRect">
            <a:avLst>
              <a:gd name="adj" fmla="val 50000"/>
            </a:avLst>
          </a:prstGeom>
          <a:solidFill>
            <a:srgbClr val="E54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6803D7-C62D-6C4C-832A-B6394A56BCDE}"/>
              </a:ext>
            </a:extLst>
          </p:cNvPr>
          <p:cNvSpPr/>
          <p:nvPr/>
        </p:nvSpPr>
        <p:spPr>
          <a:xfrm>
            <a:off x="9783010" y="7754966"/>
            <a:ext cx="1429162" cy="563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400" dirty="0">
                <a:solidFill>
                  <a:schemeClr val="bg1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Delhi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DF44178-0CAD-E24D-8CEF-8CCAFCAEDCDC}"/>
              </a:ext>
            </a:extLst>
          </p:cNvPr>
          <p:cNvSpPr/>
          <p:nvPr/>
        </p:nvSpPr>
        <p:spPr>
          <a:xfrm>
            <a:off x="9593878" y="8790828"/>
            <a:ext cx="1429162" cy="567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400" dirty="0">
                <a:solidFill>
                  <a:schemeClr val="bg1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Gurgaon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1083A88-38EA-8B41-9FE6-262F7C69AE48}"/>
              </a:ext>
            </a:extLst>
          </p:cNvPr>
          <p:cNvSpPr/>
          <p:nvPr/>
        </p:nvSpPr>
        <p:spPr>
          <a:xfrm>
            <a:off x="9396333" y="9845097"/>
            <a:ext cx="1626706" cy="567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80"/>
              </a:lnSpc>
            </a:pPr>
            <a:r>
              <a:rPr lang="en-US" sz="2400" dirty="0">
                <a:solidFill>
                  <a:schemeClr val="bg1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Hyderabad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F5452DF-FF9C-4545-AD74-BA5B48FBC43D}"/>
              </a:ext>
            </a:extLst>
          </p:cNvPr>
          <p:cNvSpPr/>
          <p:nvPr/>
        </p:nvSpPr>
        <p:spPr>
          <a:xfrm>
            <a:off x="9689451" y="10782729"/>
            <a:ext cx="1429161" cy="563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400" dirty="0">
                <a:solidFill>
                  <a:schemeClr val="bg1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Jaipur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FADF394-099C-6142-9EFF-F08D05DCA36E}"/>
              </a:ext>
            </a:extLst>
          </p:cNvPr>
          <p:cNvSpPr/>
          <p:nvPr/>
        </p:nvSpPr>
        <p:spPr>
          <a:xfrm>
            <a:off x="9657670" y="11807385"/>
            <a:ext cx="1429161" cy="563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400" dirty="0">
                <a:solidFill>
                  <a:schemeClr val="bg1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Kolkata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F336A53-1C0A-CB48-9983-4730E83D03A0}"/>
              </a:ext>
            </a:extLst>
          </p:cNvPr>
          <p:cNvSpPr txBox="1"/>
          <p:nvPr/>
        </p:nvSpPr>
        <p:spPr>
          <a:xfrm>
            <a:off x="11536489" y="7784514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spc="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-2.8%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61405E8-31F1-5240-91BC-40DC7D01DBDD}"/>
              </a:ext>
            </a:extLst>
          </p:cNvPr>
          <p:cNvSpPr txBox="1"/>
          <p:nvPr/>
        </p:nvSpPr>
        <p:spPr>
          <a:xfrm>
            <a:off x="12312758" y="8832082"/>
            <a:ext cx="1160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spc="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1.5%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9548AE7-C5D0-4F49-AC34-2CC4CA44DD67}"/>
              </a:ext>
            </a:extLst>
          </p:cNvPr>
          <p:cNvSpPr txBox="1"/>
          <p:nvPr/>
        </p:nvSpPr>
        <p:spPr>
          <a:xfrm>
            <a:off x="11246000" y="9888640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spc="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-1.3%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FC6D22C-B736-EB4F-9F78-6B89CAF100CE}"/>
              </a:ext>
            </a:extLst>
          </p:cNvPr>
          <p:cNvSpPr txBox="1"/>
          <p:nvPr/>
        </p:nvSpPr>
        <p:spPr>
          <a:xfrm>
            <a:off x="11829573" y="10901388"/>
            <a:ext cx="1160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spc="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1.0%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307DE6E-964B-5A46-997E-02F36BB598C3}"/>
              </a:ext>
            </a:extLst>
          </p:cNvPr>
          <p:cNvSpPr txBox="1"/>
          <p:nvPr/>
        </p:nvSpPr>
        <p:spPr>
          <a:xfrm>
            <a:off x="11200466" y="11916352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spc="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-0.4%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A1EAD1C-A594-714D-A577-3C7F3FEDB12C}"/>
              </a:ext>
            </a:extLst>
          </p:cNvPr>
          <p:cNvSpPr txBox="1"/>
          <p:nvPr/>
        </p:nvSpPr>
        <p:spPr>
          <a:xfrm>
            <a:off x="2842613" y="4491954"/>
            <a:ext cx="9330601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Delhi, Chennai, Ahmedabad, Hyderabad, Chandigarh, Kolkata cities revenue has been declined after the 5G launch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FD4A4A-39A3-AD45-99BB-7F2C7FE8C197}"/>
              </a:ext>
            </a:extLst>
          </p:cNvPr>
          <p:cNvSpPr txBox="1"/>
          <p:nvPr/>
        </p:nvSpPr>
        <p:spPr>
          <a:xfrm>
            <a:off x="12626761" y="4498853"/>
            <a:ext cx="9330601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launch of 5G has resulted in a modest rise in revenue for cities such as Lucknow, Patna, Gurgaon, Raipur, Jaipur, Bangalore, Pune, Mumbai, Coimbatore.</a:t>
            </a:r>
          </a:p>
        </p:txBody>
      </p:sp>
      <p:sp>
        <p:nvSpPr>
          <p:cNvPr id="14" name="Rounded Rectangle 52">
            <a:extLst>
              <a:ext uri="{FF2B5EF4-FFF2-40B4-BE49-F238E27FC236}">
                <a16:creationId xmlns:a16="http://schemas.microsoft.com/office/drawing/2014/main" id="{C0CD52DF-0756-DF45-867B-0F8A03DA5E31}"/>
              </a:ext>
            </a:extLst>
          </p:cNvPr>
          <p:cNvSpPr/>
          <p:nvPr/>
        </p:nvSpPr>
        <p:spPr>
          <a:xfrm>
            <a:off x="18584847" y="7671343"/>
            <a:ext cx="3600000" cy="7430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5" name="Rounded Rectangle 52">
            <a:extLst>
              <a:ext uri="{FF2B5EF4-FFF2-40B4-BE49-F238E27FC236}">
                <a16:creationId xmlns:a16="http://schemas.microsoft.com/office/drawing/2014/main" id="{A5875999-FBC1-7CDC-E4A6-5B7EC8B0F2D3}"/>
              </a:ext>
            </a:extLst>
          </p:cNvPr>
          <p:cNvSpPr/>
          <p:nvPr/>
        </p:nvSpPr>
        <p:spPr>
          <a:xfrm>
            <a:off x="18584847" y="8695868"/>
            <a:ext cx="3600000" cy="7430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6" name="Rounded Rectangle 52">
            <a:extLst>
              <a:ext uri="{FF2B5EF4-FFF2-40B4-BE49-F238E27FC236}">
                <a16:creationId xmlns:a16="http://schemas.microsoft.com/office/drawing/2014/main" id="{5FAA1E3B-E9AE-3C49-CBA0-6BC68B29E1E8}"/>
              </a:ext>
            </a:extLst>
          </p:cNvPr>
          <p:cNvSpPr/>
          <p:nvPr/>
        </p:nvSpPr>
        <p:spPr>
          <a:xfrm>
            <a:off x="18506216" y="9739364"/>
            <a:ext cx="3600000" cy="7430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7" name="Rounded Rectangle 52">
            <a:extLst>
              <a:ext uri="{FF2B5EF4-FFF2-40B4-BE49-F238E27FC236}">
                <a16:creationId xmlns:a16="http://schemas.microsoft.com/office/drawing/2014/main" id="{5C1D9582-30CF-1BEE-3C7A-B107A14E78DF}"/>
              </a:ext>
            </a:extLst>
          </p:cNvPr>
          <p:cNvSpPr/>
          <p:nvPr/>
        </p:nvSpPr>
        <p:spPr>
          <a:xfrm>
            <a:off x="18584847" y="10760684"/>
            <a:ext cx="3600000" cy="7430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8" name="Rounded Rectangle 52">
            <a:extLst>
              <a:ext uri="{FF2B5EF4-FFF2-40B4-BE49-F238E27FC236}">
                <a16:creationId xmlns:a16="http://schemas.microsoft.com/office/drawing/2014/main" id="{9EE0EF72-5FF1-5F82-0251-DEC155BA2A24}"/>
              </a:ext>
            </a:extLst>
          </p:cNvPr>
          <p:cNvSpPr/>
          <p:nvPr/>
        </p:nvSpPr>
        <p:spPr>
          <a:xfrm>
            <a:off x="18584847" y="11788723"/>
            <a:ext cx="3600000" cy="7430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4" name="Rounded Rectangle 71">
            <a:extLst>
              <a:ext uri="{FF2B5EF4-FFF2-40B4-BE49-F238E27FC236}">
                <a16:creationId xmlns:a16="http://schemas.microsoft.com/office/drawing/2014/main" id="{AB161590-96D7-7CB1-850B-FBF6B8B799D7}"/>
              </a:ext>
            </a:extLst>
          </p:cNvPr>
          <p:cNvSpPr/>
          <p:nvPr/>
        </p:nvSpPr>
        <p:spPr>
          <a:xfrm>
            <a:off x="18474540" y="7671343"/>
            <a:ext cx="2340000" cy="743061"/>
          </a:xfrm>
          <a:prstGeom prst="roundRect">
            <a:avLst>
              <a:gd name="adj" fmla="val 50000"/>
            </a:avLst>
          </a:prstGeom>
          <a:solidFill>
            <a:srgbClr val="BDD6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5" name="Rounded Rectangle 72">
            <a:extLst>
              <a:ext uri="{FF2B5EF4-FFF2-40B4-BE49-F238E27FC236}">
                <a16:creationId xmlns:a16="http://schemas.microsoft.com/office/drawing/2014/main" id="{574933B0-9C79-C7D6-C7C2-908F626A8A89}"/>
              </a:ext>
            </a:extLst>
          </p:cNvPr>
          <p:cNvSpPr/>
          <p:nvPr/>
        </p:nvSpPr>
        <p:spPr>
          <a:xfrm>
            <a:off x="18474541" y="8701423"/>
            <a:ext cx="1440000" cy="7430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6" name="Rounded Rectangle 75">
            <a:extLst>
              <a:ext uri="{FF2B5EF4-FFF2-40B4-BE49-F238E27FC236}">
                <a16:creationId xmlns:a16="http://schemas.microsoft.com/office/drawing/2014/main" id="{270DC3CA-6BCD-AF13-A830-D056802F8705}"/>
              </a:ext>
            </a:extLst>
          </p:cNvPr>
          <p:cNvSpPr/>
          <p:nvPr/>
        </p:nvSpPr>
        <p:spPr>
          <a:xfrm>
            <a:off x="18474541" y="9735822"/>
            <a:ext cx="2160000" cy="743061"/>
          </a:xfrm>
          <a:prstGeom prst="roundRect">
            <a:avLst>
              <a:gd name="adj" fmla="val 50000"/>
            </a:avLst>
          </a:prstGeom>
          <a:solidFill>
            <a:srgbClr val="BDD6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7" name="Rounded Rectangle 76">
            <a:extLst>
              <a:ext uri="{FF2B5EF4-FFF2-40B4-BE49-F238E27FC236}">
                <a16:creationId xmlns:a16="http://schemas.microsoft.com/office/drawing/2014/main" id="{9235B6C7-3F68-36A5-0FB2-5332CEE79010}"/>
              </a:ext>
            </a:extLst>
          </p:cNvPr>
          <p:cNvSpPr/>
          <p:nvPr/>
        </p:nvSpPr>
        <p:spPr>
          <a:xfrm>
            <a:off x="18474541" y="10769832"/>
            <a:ext cx="1440000" cy="743061"/>
          </a:xfrm>
          <a:prstGeom prst="roundRect">
            <a:avLst>
              <a:gd name="adj" fmla="val 50000"/>
            </a:avLst>
          </a:prstGeom>
          <a:solidFill>
            <a:srgbClr val="BDD6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6" name="Rounded Rectangle 77">
            <a:extLst>
              <a:ext uri="{FF2B5EF4-FFF2-40B4-BE49-F238E27FC236}">
                <a16:creationId xmlns:a16="http://schemas.microsoft.com/office/drawing/2014/main" id="{13556A67-2644-D7F9-0703-4A60D5B2D6BC}"/>
              </a:ext>
            </a:extLst>
          </p:cNvPr>
          <p:cNvSpPr/>
          <p:nvPr/>
        </p:nvSpPr>
        <p:spPr>
          <a:xfrm>
            <a:off x="18493203" y="11785181"/>
            <a:ext cx="1980000" cy="743061"/>
          </a:xfrm>
          <a:prstGeom prst="roundRect">
            <a:avLst>
              <a:gd name="adj" fmla="val 50000"/>
            </a:avLst>
          </a:prstGeom>
          <a:solidFill>
            <a:srgbClr val="BDD6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7F5A0D8-6CCA-5A77-8406-16B3970296C5}"/>
              </a:ext>
            </a:extLst>
          </p:cNvPr>
          <p:cNvSpPr/>
          <p:nvPr/>
        </p:nvSpPr>
        <p:spPr>
          <a:xfrm>
            <a:off x="16832504" y="7725125"/>
            <a:ext cx="1429162" cy="567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400" dirty="0">
                <a:solidFill>
                  <a:schemeClr val="bg1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Lucknow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787697-4A83-8E25-6B4C-575A1A2DB090}"/>
              </a:ext>
            </a:extLst>
          </p:cNvPr>
          <p:cNvSpPr/>
          <p:nvPr/>
        </p:nvSpPr>
        <p:spPr>
          <a:xfrm>
            <a:off x="16856250" y="8701354"/>
            <a:ext cx="1429162" cy="567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400" dirty="0">
                <a:solidFill>
                  <a:schemeClr val="bg1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Mumbai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B1DED4C-2706-EBC3-0393-AA26528BE485}"/>
              </a:ext>
            </a:extLst>
          </p:cNvPr>
          <p:cNvSpPr/>
          <p:nvPr/>
        </p:nvSpPr>
        <p:spPr>
          <a:xfrm>
            <a:off x="16832503" y="9803162"/>
            <a:ext cx="1429162" cy="563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400" dirty="0">
                <a:solidFill>
                  <a:schemeClr val="bg1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Patna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60BE184-5C5D-82AE-0E2D-83B0CF8CBA00}"/>
              </a:ext>
            </a:extLst>
          </p:cNvPr>
          <p:cNvSpPr/>
          <p:nvPr/>
        </p:nvSpPr>
        <p:spPr>
          <a:xfrm>
            <a:off x="16832504" y="10779186"/>
            <a:ext cx="1429162" cy="563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400" dirty="0">
                <a:solidFill>
                  <a:schemeClr val="bg1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Pune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97173D1-F558-0088-051C-1815A111BB06}"/>
              </a:ext>
            </a:extLst>
          </p:cNvPr>
          <p:cNvSpPr/>
          <p:nvPr/>
        </p:nvSpPr>
        <p:spPr>
          <a:xfrm>
            <a:off x="16856250" y="11836217"/>
            <a:ext cx="1429162" cy="563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400" dirty="0">
                <a:solidFill>
                  <a:schemeClr val="bg1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Raipur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EE41352-C5E7-889A-01E3-87F77E513DA3}"/>
              </a:ext>
            </a:extLst>
          </p:cNvPr>
          <p:cNvSpPr txBox="1"/>
          <p:nvPr/>
        </p:nvSpPr>
        <p:spPr>
          <a:xfrm>
            <a:off x="19571314" y="7778755"/>
            <a:ext cx="1160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spc="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1.8%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4205B8-7480-6843-6AB4-6CEE4939B78B}"/>
              </a:ext>
            </a:extLst>
          </p:cNvPr>
          <p:cNvSpPr txBox="1"/>
          <p:nvPr/>
        </p:nvSpPr>
        <p:spPr>
          <a:xfrm>
            <a:off x="18764394" y="8790438"/>
            <a:ext cx="1160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spc="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0.3%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406415-4040-C037-F74F-71F7790B2616}"/>
              </a:ext>
            </a:extLst>
          </p:cNvPr>
          <p:cNvSpPr txBox="1"/>
          <p:nvPr/>
        </p:nvSpPr>
        <p:spPr>
          <a:xfrm>
            <a:off x="19464671" y="9842566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spc="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1.5%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28BDF75-FD1E-BC13-023E-68479E315DF6}"/>
              </a:ext>
            </a:extLst>
          </p:cNvPr>
          <p:cNvSpPr txBox="1"/>
          <p:nvPr/>
        </p:nvSpPr>
        <p:spPr>
          <a:xfrm>
            <a:off x="18773869" y="10876576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spc="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0.4%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975EED8-2D6C-8C9C-BB33-B4EEC2E810E7}"/>
              </a:ext>
            </a:extLst>
          </p:cNvPr>
          <p:cNvSpPr txBox="1"/>
          <p:nvPr/>
        </p:nvSpPr>
        <p:spPr>
          <a:xfrm>
            <a:off x="19287127" y="11910585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spc="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1.1%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D50ABF3-7DCA-11AE-0FD7-1224D94E89F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13" y="1331365"/>
            <a:ext cx="2160000" cy="2160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2439DC4-4169-BF84-7348-24960686F578}"/>
              </a:ext>
            </a:extLst>
          </p:cNvPr>
          <p:cNvSpPr/>
          <p:nvPr/>
        </p:nvSpPr>
        <p:spPr>
          <a:xfrm>
            <a:off x="4729737" y="1839157"/>
            <a:ext cx="6289804" cy="1144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What is the impact of 5G launch on revenue?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98313-76F3-64C5-0C06-97037D3DFDF7}"/>
              </a:ext>
            </a:extLst>
          </p:cNvPr>
          <p:cNvSpPr txBox="1"/>
          <p:nvPr/>
        </p:nvSpPr>
        <p:spPr>
          <a:xfrm>
            <a:off x="5931137" y="6234699"/>
            <a:ext cx="5532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Chg %  in revenue after 5G launch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78FF921-97E9-D1B7-AD8E-7A48886E657F}"/>
              </a:ext>
            </a:extLst>
          </p:cNvPr>
          <p:cNvCxnSpPr/>
          <p:nvPr/>
        </p:nvCxnSpPr>
        <p:spPr>
          <a:xfrm>
            <a:off x="8633484" y="6757919"/>
            <a:ext cx="0" cy="36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11E21BF-08D5-9A61-D2C6-8879C2361A42}"/>
              </a:ext>
            </a:extLst>
          </p:cNvPr>
          <p:cNvCxnSpPr/>
          <p:nvPr/>
        </p:nvCxnSpPr>
        <p:spPr>
          <a:xfrm flipH="1">
            <a:off x="5545382" y="7117919"/>
            <a:ext cx="30881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6390600-F25A-81EF-9AE2-915587ACEA09}"/>
              </a:ext>
            </a:extLst>
          </p:cNvPr>
          <p:cNvCxnSpPr/>
          <p:nvPr/>
        </p:nvCxnSpPr>
        <p:spPr>
          <a:xfrm>
            <a:off x="5551407" y="7123812"/>
            <a:ext cx="0" cy="324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6B57B7B-6334-35C4-200E-B2AC91CACC01}"/>
              </a:ext>
            </a:extLst>
          </p:cNvPr>
          <p:cNvCxnSpPr/>
          <p:nvPr/>
        </p:nvCxnSpPr>
        <p:spPr>
          <a:xfrm>
            <a:off x="8605839" y="7123812"/>
            <a:ext cx="43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30524001-4B15-C1EA-F161-5D8FB4DE3BC3}"/>
              </a:ext>
            </a:extLst>
          </p:cNvPr>
          <p:cNvCxnSpPr/>
          <p:nvPr/>
        </p:nvCxnSpPr>
        <p:spPr>
          <a:xfrm>
            <a:off x="12925839" y="7123812"/>
            <a:ext cx="0" cy="324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F4B31C2-F23B-492C-95CA-C6E3FAB524F1}"/>
              </a:ext>
            </a:extLst>
          </p:cNvPr>
          <p:cNvCxnSpPr/>
          <p:nvPr/>
        </p:nvCxnSpPr>
        <p:spPr>
          <a:xfrm flipV="1">
            <a:off x="12922028" y="7117919"/>
            <a:ext cx="7524000" cy="58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A1496F4-8BB3-528D-803B-DA15E6388158}"/>
              </a:ext>
            </a:extLst>
          </p:cNvPr>
          <p:cNvCxnSpPr/>
          <p:nvPr/>
        </p:nvCxnSpPr>
        <p:spPr>
          <a:xfrm>
            <a:off x="20446028" y="7111112"/>
            <a:ext cx="0" cy="324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2C1F4B7-C88E-A80C-6094-B841E2DB10A5}"/>
              </a:ext>
            </a:extLst>
          </p:cNvPr>
          <p:cNvSpPr txBox="1"/>
          <p:nvPr/>
        </p:nvSpPr>
        <p:spPr>
          <a:xfrm>
            <a:off x="12173214" y="2203107"/>
            <a:ext cx="1001163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Revenue split by cities</a:t>
            </a:r>
          </a:p>
        </p:txBody>
      </p:sp>
    </p:spTree>
    <p:extLst>
      <p:ext uri="{BB962C8B-B14F-4D97-AF65-F5344CB8AC3E}">
        <p14:creationId xmlns:p14="http://schemas.microsoft.com/office/powerpoint/2010/main" val="265082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 hidden="1">
            <a:extLst>
              <a:ext uri="{FF2B5EF4-FFF2-40B4-BE49-F238E27FC236}">
                <a16:creationId xmlns:a16="http://schemas.microsoft.com/office/drawing/2014/main" id="{4220691F-2E69-BFE7-BE50-7F37F4A05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2" r="14572"/>
          <a:stretch>
            <a:fillRect/>
          </a:stretch>
        </p:blipFill>
        <p:spPr/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8DFFF44-B937-FB62-1D2A-AEE656F4366B}"/>
              </a:ext>
            </a:extLst>
          </p:cNvPr>
          <p:cNvCxnSpPr/>
          <p:nvPr/>
        </p:nvCxnSpPr>
        <p:spPr>
          <a:xfrm>
            <a:off x="1548882" y="6512767"/>
            <a:ext cx="178774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377E017-C0AC-5E9B-115E-C423D44CFF5B}"/>
              </a:ext>
            </a:extLst>
          </p:cNvPr>
          <p:cNvSpPr/>
          <p:nvPr/>
        </p:nvSpPr>
        <p:spPr>
          <a:xfrm>
            <a:off x="1548882" y="5318053"/>
            <a:ext cx="17877452" cy="64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6000" dirty="0">
                <a:latin typeface="MS Gothic" panose="020B0609070205080204" pitchFamily="49" charset="-128"/>
                <a:ea typeface="MS Gothic" panose="020B0609070205080204" pitchFamily="49" charset="-128"/>
                <a:cs typeface="Lato Light" panose="020F0502020204030203" pitchFamily="34" charset="0"/>
              </a:rPr>
              <a:t>Which KPI is underperforming after 5G launch?</a:t>
            </a:r>
          </a:p>
        </p:txBody>
      </p:sp>
    </p:spTree>
    <p:extLst>
      <p:ext uri="{BB962C8B-B14F-4D97-AF65-F5344CB8AC3E}">
        <p14:creationId xmlns:p14="http://schemas.microsoft.com/office/powerpoint/2010/main" val="57360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 hidden="1">
            <a:extLst>
              <a:ext uri="{FF2B5EF4-FFF2-40B4-BE49-F238E27FC236}">
                <a16:creationId xmlns:a16="http://schemas.microsoft.com/office/drawing/2014/main" id="{4220691F-2E69-BFE7-BE50-7F37F4A05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2" r="14572"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2DA27FE-5BCB-B10B-B5D9-5C6BFF8246BE}"/>
              </a:ext>
            </a:extLst>
          </p:cNvPr>
          <p:cNvSpPr/>
          <p:nvPr/>
        </p:nvSpPr>
        <p:spPr>
          <a:xfrm>
            <a:off x="4729737" y="1839157"/>
            <a:ext cx="6289804" cy="1144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Which KPI is underperforming after 5G launch?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1AEBFF-025D-98E1-5133-23FFF249962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13" y="1331365"/>
            <a:ext cx="2160000" cy="2160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AF43F93-0869-A245-3C26-483B88E20A85}"/>
              </a:ext>
            </a:extLst>
          </p:cNvPr>
          <p:cNvSpPr/>
          <p:nvPr/>
        </p:nvSpPr>
        <p:spPr>
          <a:xfrm>
            <a:off x="4729736" y="4910031"/>
            <a:ext cx="11880000" cy="1147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After the introduction of 5G, two Key Performance Indicators (KPI) have been identified as underperforming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653840-D40D-5A3C-A749-EF005652EA55}"/>
              </a:ext>
            </a:extLst>
          </p:cNvPr>
          <p:cNvSpPr/>
          <p:nvPr/>
        </p:nvSpPr>
        <p:spPr>
          <a:xfrm>
            <a:off x="4729736" y="6472892"/>
            <a:ext cx="11880000" cy="595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99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Active Users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8AD97A-6B07-B2F9-B8FA-BEB5376CD2D0}"/>
              </a:ext>
            </a:extLst>
          </p:cNvPr>
          <p:cNvSpPr/>
          <p:nvPr/>
        </p:nvSpPr>
        <p:spPr>
          <a:xfrm>
            <a:off x="4729736" y="7484320"/>
            <a:ext cx="11880000" cy="595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99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Unsubscribed Users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E935489-A92E-707C-E5E4-C2E2D17EF65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121" y="9473465"/>
            <a:ext cx="2404800" cy="24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2833C65-31ED-F8C9-1F5C-60C9137A902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4731" y="9474887"/>
            <a:ext cx="2403378" cy="240337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3EB27F1-8AE8-20B2-1538-C5ADC8B64B7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049" y="7685748"/>
            <a:ext cx="1528943" cy="162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A556BD8-A664-0221-E8F6-B1E833C05F3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2660" y="7685748"/>
            <a:ext cx="1528943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02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ocus - Dark Version">
      <a:dk1>
        <a:srgbClr val="FFFFFF"/>
      </a:dk1>
      <a:lt1>
        <a:sysClr val="window" lastClr="FFFFFF"/>
      </a:lt1>
      <a:dk2>
        <a:srgbClr val="FFFFFF"/>
      </a:dk2>
      <a:lt2>
        <a:srgbClr val="1C2835"/>
      </a:lt2>
      <a:accent1>
        <a:srgbClr val="5AB4FA"/>
      </a:accent1>
      <a:accent2>
        <a:srgbClr val="BDD645"/>
      </a:accent2>
      <a:accent3>
        <a:srgbClr val="FAB323"/>
      </a:accent3>
      <a:accent4>
        <a:srgbClr val="E5423B"/>
      </a:accent4>
      <a:accent5>
        <a:srgbClr val="7C76D4"/>
      </a:accent5>
      <a:accent6>
        <a:srgbClr val="A1A1A1"/>
      </a:accent6>
      <a:hlink>
        <a:srgbClr val="1E9272"/>
      </a:hlink>
      <a:folHlink>
        <a:srgbClr val="AC262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87102</TotalTime>
  <Words>884</Words>
  <Application>Microsoft Office PowerPoint</Application>
  <PresentationFormat>Custom</PresentationFormat>
  <Paragraphs>117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MS Gothic</vt:lpstr>
      <vt:lpstr>Arial</vt:lpstr>
      <vt:lpstr>Calibri</vt:lpstr>
      <vt:lpstr>Calibri Light</vt:lpstr>
      <vt:lpstr>Lato Light</vt:lpstr>
      <vt:lpstr>Montserrat</vt:lpstr>
      <vt:lpstr>Montserrat Light</vt:lpstr>
      <vt:lpstr>Poppins Medium</vt:lpstr>
      <vt:lpstr>Poppins SemiBold</vt:lpstr>
      <vt:lpstr>Roboto</vt:lpstr>
      <vt:lpstr>Roboto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Siddarameshwar U H</dc:creator>
  <cp:keywords/>
  <dc:description/>
  <cp:lastModifiedBy>DELL</cp:lastModifiedBy>
  <cp:revision>15273</cp:revision>
  <dcterms:created xsi:type="dcterms:W3CDTF">2014-11-12T21:47:38Z</dcterms:created>
  <dcterms:modified xsi:type="dcterms:W3CDTF">2023-05-22T16:23:29Z</dcterms:modified>
  <cp:category/>
</cp:coreProperties>
</file>