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91" r:id="rId5"/>
    <p:sldId id="365" r:id="rId6"/>
    <p:sldId id="366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67" r:id="rId15"/>
    <p:sldId id="368" r:id="rId16"/>
    <p:sldId id="369" r:id="rId17"/>
    <p:sldId id="370" r:id="rId18"/>
    <p:sldId id="447" r:id="rId19"/>
    <p:sldId id="378" r:id="rId20"/>
    <p:sldId id="379" r:id="rId21"/>
    <p:sldId id="380" r:id="rId22"/>
    <p:sldId id="381" r:id="rId23"/>
    <p:sldId id="382" r:id="rId24"/>
    <p:sldId id="448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290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Conditional statement and loops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Thursday, 15 December 2022</a:t>
            </a:r>
          </a:p>
          <a:p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C00A-9B11-A0A7-77D0-BED778B8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Function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format()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9F72-84C2-4415-E0D9-001884D8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</a:rPr>
              <a:t>Python 3</a:t>
            </a:r>
            <a:r>
              <a:rPr lang="en-IN" sz="2000" dirty="0"/>
              <a:t> introduced a </a:t>
            </a:r>
            <a:r>
              <a:rPr lang="en-IN" sz="2000" b="1" dirty="0">
                <a:solidFill>
                  <a:srgbClr val="C00000"/>
                </a:solidFill>
              </a:rPr>
              <a:t>new way </a:t>
            </a:r>
            <a:r>
              <a:rPr lang="en-IN" sz="2000" dirty="0"/>
              <a:t>to do string formatting by providing a method called </a:t>
            </a:r>
            <a:r>
              <a:rPr lang="en-IN" sz="2000" b="1" dirty="0">
                <a:solidFill>
                  <a:srgbClr val="C00000"/>
                </a:solidFill>
              </a:rPr>
              <a:t>format( ) </a:t>
            </a:r>
            <a:r>
              <a:rPr lang="en-IN" sz="2000" dirty="0"/>
              <a:t>in </a:t>
            </a:r>
            <a:r>
              <a:rPr lang="en-IN" sz="2000" b="1" dirty="0">
                <a:solidFill>
                  <a:srgbClr val="C00000"/>
                </a:solidFill>
              </a:rPr>
              <a:t>string </a:t>
            </a:r>
            <a:r>
              <a:rPr lang="en-IN" sz="2000" dirty="0"/>
              <a:t>object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This “</a:t>
            </a:r>
            <a:r>
              <a:rPr lang="en-IN" sz="2000" b="1" dirty="0">
                <a:solidFill>
                  <a:srgbClr val="C00000"/>
                </a:solidFill>
              </a:rPr>
              <a:t>new style</a:t>
            </a:r>
            <a:r>
              <a:rPr lang="en-IN" sz="2000" dirty="0"/>
              <a:t>” string formatting gets rid of the </a:t>
            </a:r>
            <a:r>
              <a:rPr lang="en-IN" sz="2000" b="1" dirty="0">
                <a:solidFill>
                  <a:srgbClr val="C00000"/>
                </a:solidFill>
              </a:rPr>
              <a:t>% </a:t>
            </a:r>
            <a:r>
              <a:rPr lang="en-IN" sz="2000" dirty="0"/>
              <a:t>operator and makes the syntax for string formatting more regular.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9E51-7054-457E-F57B-97B7506A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Function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format()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9C-13B2-AA46-9593-DD8E13FC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/>
              <a:t>print(“string with { }”.format(values))</a:t>
            </a:r>
          </a:p>
          <a:p>
            <a:pPr marL="0" indent="0">
              <a:buNone/>
            </a:pPr>
            <a:r>
              <a:rPr lang="en-US" sz="2400" b="1" u="sng" dirty="0"/>
              <a:t>Example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name=“Sunny”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age=36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print(“My name is {0} and my age is {1}”.format(</a:t>
            </a:r>
            <a:r>
              <a:rPr lang="en-US" sz="1900" b="1" dirty="0" err="1">
                <a:solidFill>
                  <a:srgbClr val="7030A0"/>
                </a:solidFill>
              </a:rPr>
              <a:t>name,age</a:t>
            </a:r>
            <a:r>
              <a:rPr lang="en-US" sz="1900" b="1" dirty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b="1" u="sng" dirty="0"/>
              <a:t>Output: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My name is Sunny and my age is 36</a:t>
            </a:r>
          </a:p>
          <a:p>
            <a:endParaRPr lang="en-US" sz="19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5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C379-0109-A756-43BF-3B79C38A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78A-6442-74B5-27A7-24881A13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name=“Sunny”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age=25</a:t>
            </a:r>
            <a:endParaRPr lang="en-IN" sz="2000" dirty="0"/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print(“My name is {1} and my age is{0}”.format(</a:t>
            </a:r>
            <a:r>
              <a:rPr lang="en-US" sz="2000" b="1" dirty="0" err="1">
                <a:solidFill>
                  <a:srgbClr val="7030A0"/>
                </a:solidFill>
              </a:rPr>
              <a:t>age,name</a:t>
            </a:r>
            <a:r>
              <a:rPr lang="en-US" sz="2000" b="1" dirty="0">
                <a:solidFill>
                  <a:srgbClr val="7030A0"/>
                </a:solidFill>
              </a:rPr>
              <a:t>))</a:t>
            </a:r>
            <a:endParaRPr lang="en-IN" sz="2000" b="1" dirty="0">
              <a:solidFill>
                <a:srgbClr val="7030A0"/>
              </a:solidFill>
            </a:endParaRPr>
          </a:p>
          <a:p>
            <a:endParaRPr lang="en-IN" sz="2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My name is Sunny and my age is 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6F57-97C2-7A23-D9FC-90F6F42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Using The Function </a:t>
            </a:r>
            <a:r>
              <a:rPr lang="en-US" sz="4400" b="1" dirty="0">
                <a:solidFill>
                  <a:srgbClr val="C00000"/>
                </a:solidFill>
              </a:rPr>
              <a:t>format()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65FC-9675-F05D-B278-5C89D305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Example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name=“Sunny”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age=25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print(“My name is {n} and my age is {a}”.format(n=</a:t>
            </a:r>
            <a:r>
              <a:rPr lang="en-US" sz="1900" b="1" dirty="0" err="1">
                <a:solidFill>
                  <a:srgbClr val="7030A0"/>
                </a:solidFill>
              </a:rPr>
              <a:t>name,a</a:t>
            </a:r>
            <a:r>
              <a:rPr lang="en-US" sz="1900" b="1" dirty="0">
                <a:solidFill>
                  <a:srgbClr val="7030A0"/>
                </a:solidFill>
              </a:rPr>
              <a:t>=age))</a:t>
            </a:r>
          </a:p>
          <a:p>
            <a:r>
              <a:rPr lang="en-US" sz="2400" b="1" u="sng" dirty="0"/>
              <a:t>Output: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My name is Sunny and my age is 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90E8-40F3-0306-F8D6-9B9810B9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Control 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CA84-669D-B43C-445B-4EFA040B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Decision Control Statements </a:t>
            </a:r>
            <a:r>
              <a:rPr lang="en-US" sz="2400" dirty="0"/>
              <a:t>are those statements which decide the execution flow of our program.</a:t>
            </a:r>
          </a:p>
          <a:p>
            <a:endParaRPr lang="en-US" sz="2400" dirty="0"/>
          </a:p>
          <a:p>
            <a:r>
              <a:rPr lang="en-US" sz="2400" dirty="0"/>
              <a:t>In other words , they allow us to decide whether a </a:t>
            </a:r>
            <a:r>
              <a:rPr lang="en-US" sz="2400" b="1" dirty="0">
                <a:solidFill>
                  <a:srgbClr val="C00000"/>
                </a:solidFill>
              </a:rPr>
              <a:t>particular part of our program </a:t>
            </a:r>
            <a:r>
              <a:rPr lang="en-US" sz="2400" dirty="0"/>
              <a:t>should </a:t>
            </a:r>
            <a:r>
              <a:rPr lang="en-US" sz="2400" b="1" dirty="0">
                <a:solidFill>
                  <a:srgbClr val="C00000"/>
                </a:solidFill>
              </a:rPr>
              <a:t>run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not </a:t>
            </a:r>
            <a:r>
              <a:rPr lang="en-US" sz="2400" dirty="0"/>
              <a:t>based upon certain condition.</a:t>
            </a:r>
          </a:p>
          <a:p>
            <a:endParaRPr lang="en-US" sz="2400" dirty="0"/>
          </a:p>
          <a:p>
            <a:r>
              <a:rPr lang="en-US" sz="2400" dirty="0"/>
              <a:t>The 4 decision control statements 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are: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if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if….else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if…</a:t>
            </a:r>
            <a:r>
              <a:rPr lang="en-US" sz="1900" b="1" dirty="0" err="1">
                <a:solidFill>
                  <a:srgbClr val="C00000"/>
                </a:solidFill>
              </a:rPr>
              <a:t>elif</a:t>
            </a:r>
            <a:r>
              <a:rPr lang="en-US" sz="1900" b="1" dirty="0">
                <a:solidFill>
                  <a:srgbClr val="C00000"/>
                </a:solidFill>
              </a:rPr>
              <a:t>…else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nested 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40BB-CDE5-FB49-2B21-833640CB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6AB6-358F-771D-9FF7-59BC2892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The </a:t>
            </a:r>
            <a:r>
              <a:rPr lang="en-IN" sz="2000" b="1" dirty="0">
                <a:solidFill>
                  <a:srgbClr val="C00000"/>
                </a:solidFill>
              </a:rPr>
              <a:t>if</a:t>
            </a:r>
            <a:r>
              <a:rPr lang="en-IN" sz="2000" dirty="0"/>
              <a:t> the statement in </a:t>
            </a:r>
            <a:r>
              <a:rPr lang="en-IN" sz="2000" b="1" dirty="0">
                <a:solidFill>
                  <a:srgbClr val="C00000"/>
                </a:solidFill>
              </a:rPr>
              <a:t>Python</a:t>
            </a:r>
            <a:r>
              <a:rPr lang="en-IN" sz="2000" dirty="0"/>
              <a:t> is similar to other languages like in </a:t>
            </a:r>
            <a:r>
              <a:rPr lang="en-IN" sz="2000" b="1" dirty="0">
                <a:solidFill>
                  <a:srgbClr val="C00000"/>
                </a:solidFill>
              </a:rPr>
              <a:t>Java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C00000"/>
                </a:solidFill>
              </a:rPr>
              <a:t>C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C00000"/>
                </a:solidFill>
              </a:rPr>
              <a:t>C++</a:t>
            </a:r>
            <a:r>
              <a:rPr lang="en-IN" sz="2000" dirty="0"/>
              <a:t>, etc.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It is used to decide whether a certain statement or block of statements will be executed or not 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If a certain condition is </a:t>
            </a:r>
            <a:r>
              <a:rPr lang="en-IN" sz="2000" b="1" dirty="0">
                <a:solidFill>
                  <a:srgbClr val="C00000"/>
                </a:solidFill>
              </a:rPr>
              <a:t>true</a:t>
            </a:r>
            <a:r>
              <a:rPr lang="en-IN" sz="2000" dirty="0"/>
              <a:t> then a block of statement is executed otherwise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3190-7CD2-86B1-A659-549F111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DB7A-C27F-C2D0-6177-FED39E34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/>
              <a:t>Syntax:</a:t>
            </a:r>
          </a:p>
          <a:p>
            <a:pPr lvl="1">
              <a:buNone/>
            </a:pPr>
            <a:r>
              <a:rPr lang="en-IN" sz="1900" dirty="0"/>
              <a:t>		 </a:t>
            </a:r>
            <a:r>
              <a:rPr lang="en-IN" sz="2100" b="1" dirty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		statement1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 		statement2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.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.</a:t>
            </a:r>
            <a:endParaRPr lang="en-IN" sz="2100" b="1" dirty="0">
              <a:solidFill>
                <a:srgbClr val="002060"/>
              </a:solidFill>
            </a:endParaRP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</a:t>
            </a:r>
            <a:r>
              <a:rPr lang="en-US" sz="2100" b="1" dirty="0" err="1">
                <a:solidFill>
                  <a:srgbClr val="002060"/>
                </a:solidFill>
              </a:rPr>
              <a:t>statement..n</a:t>
            </a:r>
            <a:endParaRPr lang="en-US" sz="2100" b="1" dirty="0">
              <a:solidFill>
                <a:srgbClr val="002060"/>
              </a:solidFill>
            </a:endParaRPr>
          </a:p>
          <a:p>
            <a:endParaRPr lang="en-US" sz="2400" b="1" u="sng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B98E-A500-7022-193A-8762E077A529}"/>
              </a:ext>
            </a:extLst>
          </p:cNvPr>
          <p:cNvSpPr txBox="1"/>
          <p:nvPr/>
        </p:nvSpPr>
        <p:spPr>
          <a:xfrm>
            <a:off x="6518246" y="1926543"/>
            <a:ext cx="5008228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Some Important Points:</a:t>
            </a:r>
            <a:endParaRPr lang="en-IN" sz="2400" b="1" u="sng" dirty="0"/>
          </a:p>
          <a:p>
            <a:pPr lvl="1"/>
            <a:r>
              <a:rPr lang="en-IN" sz="1900" dirty="0">
                <a:solidFill>
                  <a:schemeClr val="tx1"/>
                </a:solidFill>
              </a:rPr>
              <a:t>Python does not use </a:t>
            </a:r>
            <a:r>
              <a:rPr lang="en-IN" sz="1900" b="1" dirty="0">
                <a:solidFill>
                  <a:srgbClr val="C00000"/>
                </a:solidFill>
              </a:rPr>
              <a:t>{ }</a:t>
            </a:r>
            <a:r>
              <a:rPr lang="en-IN" sz="1900" dirty="0">
                <a:solidFill>
                  <a:schemeClr val="tx1"/>
                </a:solidFill>
              </a:rPr>
              <a:t> to define the body of a code block , rather it uses </a:t>
            </a:r>
            <a:r>
              <a:rPr lang="en-IN" sz="1900" b="1" dirty="0">
                <a:solidFill>
                  <a:srgbClr val="C00000"/>
                </a:solidFill>
              </a:rPr>
              <a:t>indentation.</a:t>
            </a:r>
          </a:p>
          <a:p>
            <a:endParaRPr lang="en-IN" sz="2400" dirty="0"/>
          </a:p>
          <a:p>
            <a:pPr lvl="1"/>
            <a:r>
              <a:rPr lang="en-IN" sz="1900" dirty="0">
                <a:solidFill>
                  <a:schemeClr val="tx1"/>
                </a:solidFill>
              </a:rPr>
              <a:t>A code block </a:t>
            </a:r>
            <a:r>
              <a:rPr lang="en-IN" sz="1900" b="1" dirty="0">
                <a:solidFill>
                  <a:srgbClr val="002060"/>
                </a:solidFill>
              </a:rPr>
              <a:t>starts with indentation </a:t>
            </a:r>
            <a:r>
              <a:rPr lang="en-IN" sz="1900" dirty="0">
                <a:solidFill>
                  <a:schemeClr val="tx1"/>
                </a:solidFill>
              </a:rPr>
              <a:t>and</a:t>
            </a:r>
            <a:r>
              <a:rPr lang="en-IN" sz="1900" b="1" dirty="0">
                <a:solidFill>
                  <a:srgbClr val="C00000"/>
                </a:solidFill>
              </a:rPr>
              <a:t> </a:t>
            </a:r>
            <a:r>
              <a:rPr lang="en-IN" sz="1900" b="1" dirty="0">
                <a:solidFill>
                  <a:srgbClr val="002060"/>
                </a:solidFill>
              </a:rPr>
              <a:t>ends with the first </a:t>
            </a:r>
            <a:r>
              <a:rPr lang="en-IN" sz="1900" b="1" dirty="0" err="1">
                <a:solidFill>
                  <a:srgbClr val="002060"/>
                </a:solidFill>
              </a:rPr>
              <a:t>unindented</a:t>
            </a:r>
            <a:r>
              <a:rPr lang="en-IN" sz="1900" b="1" dirty="0">
                <a:solidFill>
                  <a:srgbClr val="002060"/>
                </a:solidFill>
              </a:rPr>
              <a:t> line</a:t>
            </a:r>
            <a:r>
              <a:rPr lang="en-IN" sz="1900" dirty="0"/>
              <a:t>. </a:t>
            </a:r>
          </a:p>
          <a:p>
            <a:endParaRPr lang="en-IN" sz="2400" dirty="0"/>
          </a:p>
          <a:p>
            <a:pPr lvl="1"/>
            <a:r>
              <a:rPr lang="en-IN" sz="1900" dirty="0">
                <a:solidFill>
                  <a:schemeClr val="tx1"/>
                </a:solidFill>
              </a:rPr>
              <a:t>The amount of indentation is up to the programmer, but he/she must be consistent throughout that block.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</a:t>
            </a:r>
            <a:r>
              <a:rPr lang="en-US" sz="1900" b="1" dirty="0">
                <a:solidFill>
                  <a:srgbClr val="C00000"/>
                </a:solidFill>
              </a:rPr>
              <a:t> colon </a:t>
            </a:r>
            <a:r>
              <a:rPr lang="en-US" sz="1900" dirty="0">
                <a:solidFill>
                  <a:schemeClr val="tx1"/>
                </a:solidFill>
              </a:rPr>
              <a:t>after</a:t>
            </a:r>
            <a:r>
              <a:rPr lang="en-US" sz="1900" b="1" dirty="0">
                <a:solidFill>
                  <a:srgbClr val="C00000"/>
                </a:solidFill>
              </a:rPr>
              <a:t> if( ) </a:t>
            </a:r>
            <a:r>
              <a:rPr lang="en-US" sz="1900" dirty="0">
                <a:solidFill>
                  <a:schemeClr val="tx1"/>
                </a:solidFill>
              </a:rPr>
              <a:t>condition is important and is a part of the syntax. However parenthesis with condition is optional</a:t>
            </a:r>
            <a:endParaRPr lang="en-IN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4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EDED-245E-940F-1F29-4F60B8E2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F03E-3832-8748-8EF3-3F496C44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WAP to accept an integer from the user and check whether it is an even or odd </a:t>
            </a:r>
          </a:p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Solution 1:</a:t>
            </a:r>
            <a:endParaRPr lang="en-IN" sz="20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a=int(input("Enter a number:"))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if(a%2==0):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print("No is even")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if(a%2!=0):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print("No is odd")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CCF5816A-FB6D-60AB-94B8-94DE63A6CFB4}"/>
              </a:ext>
            </a:extLst>
          </p:cNvPr>
          <p:cNvSpPr/>
          <p:nvPr/>
        </p:nvSpPr>
        <p:spPr>
          <a:xfrm>
            <a:off x="6931654" y="2504914"/>
            <a:ext cx="3700482" cy="2857520"/>
          </a:xfrm>
          <a:prstGeom prst="cloudCallout">
            <a:avLst>
              <a:gd name="adj1" fmla="val -92485"/>
              <a:gd name="adj2" fmla="val -2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the body of </a:t>
            </a:r>
            <a:r>
              <a:rPr lang="en-US" b="1" dirty="0">
                <a:solidFill>
                  <a:srgbClr val="FFFF00"/>
                </a:solidFill>
              </a:rPr>
              <a:t>if( ) </a:t>
            </a:r>
            <a:r>
              <a:rPr lang="en-US" b="1" dirty="0">
                <a:solidFill>
                  <a:schemeClr val="bg1"/>
                </a:solidFill>
              </a:rPr>
              <a:t>statement contains only one statement , then we can write it just after </a:t>
            </a:r>
            <a:r>
              <a:rPr lang="en-US" b="1" dirty="0">
                <a:solidFill>
                  <a:srgbClr val="FFFF00"/>
                </a:solidFill>
              </a:rPr>
              <a:t>if( ) </a:t>
            </a:r>
            <a:r>
              <a:rPr lang="en-US" b="1" dirty="0">
                <a:solidFill>
                  <a:schemeClr val="bg1"/>
                </a:solidFill>
              </a:rPr>
              <a:t>statement also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160C-D062-9E93-0F5B-642B39BA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73C3-52F8-65D5-F120-16C0A491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if(a%2==0):print("No is even")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if(a%2!=0):print("No is odd")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6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461B-8F04-6435-4852-B1E808C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Multiple Lines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EF5C-7DEA-417B-B3EA-BE6E4907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If there are multiple lines in the body of </a:t>
            </a:r>
            <a:r>
              <a:rPr lang="en-US" sz="2400" b="1" dirty="0">
                <a:solidFill>
                  <a:srgbClr val="C00000"/>
                </a:solidFill>
              </a:rPr>
              <a:t>if( ) </a:t>
            </a:r>
            <a:r>
              <a:rPr lang="en-US" sz="2400" dirty="0"/>
              <a:t>, then :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Either we can write them inside </a:t>
            </a:r>
            <a:r>
              <a:rPr lang="en-US" sz="1900" b="1" dirty="0">
                <a:solidFill>
                  <a:srgbClr val="C00000"/>
                </a:solidFill>
              </a:rPr>
              <a:t>if( ) </a:t>
            </a:r>
            <a:r>
              <a:rPr lang="en-US" sz="1900" b="1" dirty="0">
                <a:solidFill>
                  <a:srgbClr val="002060"/>
                </a:solidFill>
              </a:rPr>
              <a:t>by properly indenting them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OR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If we write them just after </a:t>
            </a:r>
            <a:r>
              <a:rPr lang="en-US" sz="1900" b="1" dirty="0">
                <a:solidFill>
                  <a:srgbClr val="C00000"/>
                </a:solidFill>
              </a:rPr>
              <a:t>if ( ) </a:t>
            </a:r>
            <a:r>
              <a:rPr lang="en-US" sz="1900" b="1" dirty="0">
                <a:solidFill>
                  <a:srgbClr val="002060"/>
                </a:solidFill>
              </a:rPr>
              <a:t>, then we must use semicolon as a separator</a:t>
            </a:r>
            <a:endParaRPr lang="en-IN" sz="19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592415" cy="3976528"/>
          </a:xfrm>
        </p:spPr>
        <p:txBody>
          <a:bodyPr anchor="ctr">
            <a:normAutofit/>
          </a:bodyPr>
          <a:lstStyle/>
          <a:p>
            <a:pPr lvl="0">
              <a:lnSpc>
                <a:spcPct val="50000"/>
              </a:lnSpc>
            </a:pPr>
            <a:r>
              <a:rPr lang="en-US" sz="4800" i="1" dirty="0">
                <a:solidFill>
                  <a:srgbClr val="FFFFFF"/>
                </a:solidFill>
              </a:rPr>
              <a:t>“An investment in knowledge pays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 the best interest“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- Benjamin Franklin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3F78-EC8A-5B5D-78E2-DA7C0B0C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Multiple Lines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7A4A-19A1-0872-D351-FE58CB36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Solution 1: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if(a%2==0):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print("No is even")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print(“Hello”)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if(a%2!=0):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print("No is odd")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print(“Hi”)</a:t>
            </a:r>
            <a:endParaRPr lang="en-IN" sz="18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72CB1-A29A-CE34-5801-F9F5F8D9D90D}"/>
              </a:ext>
            </a:extLst>
          </p:cNvPr>
          <p:cNvSpPr txBox="1"/>
          <p:nvPr/>
        </p:nvSpPr>
        <p:spPr>
          <a:xfrm>
            <a:off x="5319744" y="2108201"/>
            <a:ext cx="6096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if(a%2==0): print("No is even");</a:t>
            </a:r>
            <a:r>
              <a:rPr lang="en-US" sz="1800" b="1" dirty="0">
                <a:solidFill>
                  <a:srgbClr val="7030A0"/>
                </a:solidFill>
              </a:rPr>
              <a:t>print(“Hello”)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if(a%2!=0):  print("No is odd");</a:t>
            </a:r>
            <a:r>
              <a:rPr lang="en-US" sz="1800" b="1" dirty="0">
                <a:solidFill>
                  <a:srgbClr val="7030A0"/>
                </a:solidFill>
              </a:rPr>
              <a:t>print(“Hi”)</a:t>
            </a:r>
            <a:endParaRPr lang="en-IN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8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0807-AA83-55DE-C8E0-E61E0D0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–else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5814-0290-C3D1-4DDD-7308B134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The </a:t>
            </a:r>
            <a:r>
              <a:rPr lang="en-IN" sz="2000" b="1" dirty="0" err="1">
                <a:solidFill>
                  <a:srgbClr val="C00000"/>
                </a:solidFill>
              </a:rPr>
              <a:t>if..else</a:t>
            </a:r>
            <a:r>
              <a:rPr lang="en-IN" sz="2000" dirty="0"/>
              <a:t> statement evaluates test expression and will execute body of </a:t>
            </a:r>
            <a:r>
              <a:rPr lang="en-IN" sz="2000" b="1" dirty="0">
                <a:solidFill>
                  <a:srgbClr val="C00000"/>
                </a:solidFill>
              </a:rPr>
              <a:t>if </a:t>
            </a:r>
            <a:r>
              <a:rPr lang="en-IN" sz="2000" dirty="0"/>
              <a:t>only when test condition is </a:t>
            </a:r>
            <a:r>
              <a:rPr lang="en-IN" sz="2000" b="1" dirty="0">
                <a:solidFill>
                  <a:srgbClr val="C00000"/>
                </a:solidFill>
              </a:rPr>
              <a:t>True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If the condition is </a:t>
            </a:r>
            <a:r>
              <a:rPr lang="en-IN" sz="2000" b="1" dirty="0">
                <a:solidFill>
                  <a:srgbClr val="C00000"/>
                </a:solidFill>
              </a:rPr>
              <a:t>False</a:t>
            </a:r>
            <a:r>
              <a:rPr lang="en-IN" sz="2000" dirty="0"/>
              <a:t>, body of </a:t>
            </a:r>
            <a:r>
              <a:rPr lang="en-IN" sz="2000" b="1" dirty="0">
                <a:solidFill>
                  <a:srgbClr val="C00000"/>
                </a:solidFill>
              </a:rPr>
              <a:t>else</a:t>
            </a:r>
            <a:r>
              <a:rPr lang="en-IN" sz="2000" dirty="0"/>
              <a:t> is executed. 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Indentation is used to separate the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8C5-3375-1573-1EF1-8CD7244A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if-else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606-174B-A3E5-302C-EFCDFE70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/>
              <a:t>Syntax:</a:t>
            </a:r>
          </a:p>
          <a:p>
            <a:pPr lvl="1">
              <a:buNone/>
            </a:pPr>
            <a:r>
              <a:rPr lang="en-IN" sz="1900" dirty="0"/>
              <a:t>		</a:t>
            </a:r>
            <a:r>
              <a:rPr lang="en-IN" sz="2100" b="1" dirty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		statement 1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 		statement 2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else:</a:t>
            </a:r>
          </a:p>
          <a:p>
            <a:pPr lvl="3">
              <a:buNone/>
            </a:pPr>
            <a:r>
              <a:rPr lang="en-US" sz="2100" dirty="0">
                <a:solidFill>
                  <a:srgbClr val="002060"/>
                </a:solidFill>
              </a:rPr>
              <a:t>			</a:t>
            </a:r>
            <a:r>
              <a:rPr lang="en-US" sz="2100" b="1" dirty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statement 4</a:t>
            </a:r>
            <a:endParaRPr lang="en-US" sz="2400" b="1" dirty="0"/>
          </a:p>
          <a:p>
            <a:r>
              <a:rPr lang="en-IN" sz="2000" b="1" dirty="0">
                <a:solidFill>
                  <a:srgbClr val="C00000"/>
                </a:solidFill>
              </a:rPr>
              <a:t>Indentation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rgbClr val="C00000"/>
                </a:solidFill>
              </a:rPr>
              <a:t>colon </a:t>
            </a:r>
            <a:r>
              <a:rPr lang="en-IN" sz="2000" dirty="0"/>
              <a:t>are important for </a:t>
            </a:r>
            <a:r>
              <a:rPr lang="en-IN" sz="2000" b="1" dirty="0">
                <a:solidFill>
                  <a:srgbClr val="C00000"/>
                </a:solidFill>
              </a:rPr>
              <a:t>else</a:t>
            </a:r>
            <a:r>
              <a:rPr lang="en-IN" sz="2000" dirty="0"/>
              <a:t>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6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245F-F8FD-2873-F60B-4F72B95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1E64-D6B1-9BFC-B61E-03B56B3B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WAP to accept a character from the user and check whether it is a capital letter or small letter. Assume user will input only alphabets</a:t>
            </a:r>
          </a:p>
          <a:p>
            <a:pPr>
              <a:buNone/>
            </a:pPr>
            <a:r>
              <a:rPr lang="en-US" sz="7200" b="1" u="sng" dirty="0">
                <a:solidFill>
                  <a:srgbClr val="C00000"/>
                </a:solidFill>
              </a:rPr>
              <a:t>Solution 1:</a:t>
            </a:r>
            <a:endParaRPr lang="en-IN" sz="72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7200" b="1" dirty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7200" b="1" dirty="0" err="1">
                <a:solidFill>
                  <a:srgbClr val="7030A0"/>
                </a:solidFill>
              </a:rPr>
              <a:t>ch</a:t>
            </a:r>
            <a:r>
              <a:rPr lang="en-IN" sz="7200" b="1" dirty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7200" b="1" dirty="0">
                <a:solidFill>
                  <a:srgbClr val="7030A0"/>
                </a:solidFill>
              </a:rPr>
              <a:t>if  "A"&lt;=</a:t>
            </a:r>
            <a:r>
              <a:rPr lang="en-IN" sz="7200" b="1" dirty="0" err="1">
                <a:solidFill>
                  <a:srgbClr val="7030A0"/>
                </a:solidFill>
              </a:rPr>
              <a:t>ch</a:t>
            </a:r>
            <a:r>
              <a:rPr lang="en-IN" sz="7200" b="1" dirty="0">
                <a:solidFill>
                  <a:srgbClr val="7030A0"/>
                </a:solidFill>
              </a:rPr>
              <a:t>&lt;="Z":</a:t>
            </a:r>
          </a:p>
          <a:p>
            <a:pPr>
              <a:buNone/>
            </a:pPr>
            <a:r>
              <a:rPr lang="en-IN" sz="7200" b="1" dirty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7200" b="1" dirty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7200" b="1" dirty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endParaRPr lang="en-US" sz="20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</a:t>
            </a:r>
            <a:endParaRPr lang="en-US" sz="20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28B75684-945E-A5BE-1902-9780C260DCF9}"/>
              </a:ext>
            </a:extLst>
          </p:cNvPr>
          <p:cNvSpPr/>
          <p:nvPr/>
        </p:nvSpPr>
        <p:spPr>
          <a:xfrm>
            <a:off x="6418411" y="2277598"/>
            <a:ext cx="3700482" cy="2071702"/>
          </a:xfrm>
          <a:prstGeom prst="cloudCallout">
            <a:avLst>
              <a:gd name="adj1" fmla="val -140213"/>
              <a:gd name="adj2" fmla="val 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 also can use the </a:t>
            </a:r>
            <a:r>
              <a:rPr lang="en-US" b="1" dirty="0">
                <a:solidFill>
                  <a:srgbClr val="FFFF00"/>
                </a:solidFill>
              </a:rPr>
              <a:t>logical and operator</a:t>
            </a:r>
            <a:r>
              <a:rPr lang="en-US" b="1" dirty="0">
                <a:solidFill>
                  <a:schemeClr val="bg1"/>
                </a:solidFill>
              </a:rPr>
              <a:t> and make the conditions separate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D53A-50F3-AFFA-862B-C6D3CF3D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23F7-89F2-4B2B-98E0-45361404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1800" b="1" dirty="0" err="1">
                <a:solidFill>
                  <a:srgbClr val="7030A0"/>
                </a:solidFill>
              </a:rPr>
              <a:t>ch</a:t>
            </a:r>
            <a:r>
              <a:rPr lang="en-IN" sz="1800" b="1" dirty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if </a:t>
            </a:r>
            <a:r>
              <a:rPr lang="en-IN" sz="1800" b="1" dirty="0" err="1">
                <a:solidFill>
                  <a:srgbClr val="C00000"/>
                </a:solidFill>
              </a:rPr>
              <a:t>ch</a:t>
            </a:r>
            <a:r>
              <a:rPr lang="en-IN" sz="1800" b="1" dirty="0">
                <a:solidFill>
                  <a:srgbClr val="C00000"/>
                </a:solidFill>
              </a:rPr>
              <a:t>&gt;="A" and </a:t>
            </a:r>
            <a:r>
              <a:rPr lang="en-IN" sz="1800" b="1" dirty="0" err="1">
                <a:solidFill>
                  <a:srgbClr val="C00000"/>
                </a:solidFill>
              </a:rPr>
              <a:t>ch</a:t>
            </a:r>
            <a:r>
              <a:rPr lang="en-IN" sz="1800" b="1" dirty="0">
                <a:solidFill>
                  <a:srgbClr val="C00000"/>
                </a:solidFill>
              </a:rPr>
              <a:t>&lt;="Z":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print("You entered a small letter")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9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5B63-E62C-C360-5173-7C026D9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–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EC78-CDAE-7557-14B8-24BAECBA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 </a:t>
            </a:r>
            <a:r>
              <a:rPr lang="en-IN" sz="2000" b="1" dirty="0" err="1">
                <a:solidFill>
                  <a:srgbClr val="C00000"/>
                </a:solidFill>
              </a:rPr>
              <a:t>elif</a:t>
            </a:r>
            <a:r>
              <a:rPr lang="en-IN" sz="2000" dirty="0"/>
              <a:t> is short for </a:t>
            </a:r>
            <a:r>
              <a:rPr lang="en-IN" sz="2000" b="1" dirty="0">
                <a:solidFill>
                  <a:srgbClr val="C00000"/>
                </a:solidFill>
              </a:rPr>
              <a:t>else if</a:t>
            </a:r>
            <a:r>
              <a:rPr lang="en-IN" sz="2000" dirty="0"/>
              <a:t>. It allows us to check for multiple expressions.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If the condition for </a:t>
            </a:r>
            <a:r>
              <a:rPr lang="en-IN" sz="2000" b="1" dirty="0">
                <a:solidFill>
                  <a:srgbClr val="C00000"/>
                </a:solidFill>
              </a:rPr>
              <a:t>if</a:t>
            </a:r>
            <a:r>
              <a:rPr lang="en-IN" sz="2000" dirty="0"/>
              <a:t> is </a:t>
            </a:r>
            <a:r>
              <a:rPr lang="en-IN" sz="2000" b="1" dirty="0">
                <a:solidFill>
                  <a:srgbClr val="C00000"/>
                </a:solidFill>
              </a:rPr>
              <a:t>False</a:t>
            </a:r>
            <a:r>
              <a:rPr lang="en-IN" sz="2000" dirty="0"/>
              <a:t>, it checks the condition of the next </a:t>
            </a:r>
            <a:r>
              <a:rPr lang="en-IN" sz="2000" b="1" dirty="0" err="1">
                <a:solidFill>
                  <a:srgbClr val="C00000"/>
                </a:solidFill>
              </a:rPr>
              <a:t>elif</a:t>
            </a:r>
            <a:r>
              <a:rPr lang="en-IN" sz="2000" dirty="0"/>
              <a:t> block and so on.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If all the conditions are </a:t>
            </a:r>
            <a:r>
              <a:rPr lang="en-IN" sz="2000" b="1" dirty="0">
                <a:solidFill>
                  <a:srgbClr val="C00000"/>
                </a:solidFill>
              </a:rPr>
              <a:t>False</a:t>
            </a:r>
            <a:r>
              <a:rPr lang="en-IN" sz="2000" dirty="0"/>
              <a:t>, body of </a:t>
            </a:r>
            <a:r>
              <a:rPr lang="en-IN" sz="2000" b="1" dirty="0">
                <a:solidFill>
                  <a:srgbClr val="C00000"/>
                </a:solidFill>
              </a:rPr>
              <a:t>else</a:t>
            </a:r>
            <a:r>
              <a:rPr lang="en-IN" sz="2000" dirty="0"/>
              <a:t> is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1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DAF4-1AFD-A7FA-F539-75AE0364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if –</a:t>
            </a:r>
            <a:r>
              <a:rPr lang="en-US" sz="4800" b="1" dirty="0" err="1">
                <a:solidFill>
                  <a:srgbClr val="C00000"/>
                </a:solidFill>
              </a:rPr>
              <a:t>elif</a:t>
            </a:r>
            <a:r>
              <a:rPr lang="en-US" sz="4800" b="1" dirty="0">
                <a:solidFill>
                  <a:srgbClr val="C00000"/>
                </a:solidFill>
              </a:rPr>
              <a:t>-else </a:t>
            </a:r>
            <a:r>
              <a:rPr lang="en-US" sz="4800" b="1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44DE-FAFB-B5D8-8DDB-F97FEE00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1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/>
              <a:t>Syntax:</a:t>
            </a:r>
          </a:p>
          <a:p>
            <a:pPr lvl="1">
              <a:buNone/>
            </a:pPr>
            <a:r>
              <a:rPr lang="en-IN" sz="1900" dirty="0"/>
              <a:t>			</a:t>
            </a:r>
            <a:r>
              <a:rPr lang="en-IN" sz="2100" b="1" dirty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			statement 1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 			statement 2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</a:t>
            </a:r>
            <a:r>
              <a:rPr lang="en-US" sz="2100" b="1" dirty="0" err="1">
                <a:solidFill>
                  <a:srgbClr val="002060"/>
                </a:solidFill>
              </a:rPr>
              <a:t>elif</a:t>
            </a:r>
            <a:r>
              <a:rPr lang="en-US" sz="2100" b="1" dirty="0">
                <a:solidFill>
                  <a:srgbClr val="002060"/>
                </a:solidFill>
              </a:rPr>
              <a:t> (expression):</a:t>
            </a:r>
          </a:p>
          <a:p>
            <a:pPr lvl="3">
              <a:buNone/>
            </a:pPr>
            <a:r>
              <a:rPr lang="en-US" sz="2100" dirty="0">
                <a:solidFill>
                  <a:srgbClr val="002060"/>
                </a:solidFill>
              </a:rPr>
              <a:t>				</a:t>
            </a:r>
            <a:r>
              <a:rPr lang="en-US" sz="2100" b="1" dirty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statement 4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else:</a:t>
            </a:r>
          </a:p>
          <a:p>
            <a:pPr lvl="3">
              <a:buNone/>
            </a:pPr>
            <a:r>
              <a:rPr lang="en-US" sz="2100" dirty="0">
                <a:solidFill>
                  <a:srgbClr val="002060"/>
                </a:solidFill>
              </a:rPr>
              <a:t>				</a:t>
            </a:r>
            <a:r>
              <a:rPr lang="en-US" sz="2100" b="1" dirty="0">
                <a:solidFill>
                  <a:srgbClr val="002060"/>
                </a:solidFill>
              </a:rPr>
              <a:t>statement 5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statement 6</a:t>
            </a:r>
            <a:endParaRPr lang="en-US" sz="2100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5271A-F2F0-2EE0-0D49-674117BF29CA}"/>
              </a:ext>
            </a:extLst>
          </p:cNvPr>
          <p:cNvSpPr/>
          <p:nvPr/>
        </p:nvSpPr>
        <p:spPr>
          <a:xfrm>
            <a:off x="5560183" y="2037065"/>
            <a:ext cx="6631817" cy="1099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200" dirty="0"/>
              <a:t>Although it is not visible in the syntax , but we can have multiple </a:t>
            </a:r>
            <a:r>
              <a:rPr lang="en-IN" sz="2200" b="1" dirty="0" err="1">
                <a:solidFill>
                  <a:srgbClr val="C00000"/>
                </a:solidFill>
              </a:rPr>
              <a:t>elif</a:t>
            </a:r>
            <a:r>
              <a:rPr lang="en-IN" sz="2200" b="1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blocks with a single </a:t>
            </a:r>
            <a:r>
              <a:rPr lang="en-IN" sz="2200" b="1" dirty="0">
                <a:solidFill>
                  <a:srgbClr val="C00000"/>
                </a:solidFill>
              </a:rPr>
              <a:t>if </a:t>
            </a:r>
            <a:r>
              <a:rPr lang="en-IN" sz="2200" dirty="0"/>
              <a:t>block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2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6A1F-3FCB-F608-BB47-025D0B44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A9A6-A6BA-6869-76C1-1001B6D2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WAP to accept a character from the user and check whether it is a </a:t>
            </a:r>
            <a:r>
              <a:rPr lang="en-US" sz="2000" b="1" dirty="0">
                <a:solidFill>
                  <a:srgbClr val="C00000"/>
                </a:solidFill>
              </a:rPr>
              <a:t>capital letter </a:t>
            </a:r>
            <a:r>
              <a:rPr lang="en-US" sz="2000" b="1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small letter </a:t>
            </a:r>
            <a:r>
              <a:rPr lang="en-US" sz="2000" b="1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a digit </a:t>
            </a:r>
            <a:r>
              <a:rPr lang="en-US" sz="2000" b="1" dirty="0"/>
              <a:t>or some </a:t>
            </a:r>
            <a:r>
              <a:rPr lang="en-US" sz="2000" b="1" dirty="0">
                <a:solidFill>
                  <a:srgbClr val="C00000"/>
                </a:solidFill>
              </a:rPr>
              <a:t>special symbol</a:t>
            </a:r>
            <a:endParaRPr lang="en-US" sz="18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A1D89-989B-8926-11A9-3B8F1390A579}"/>
              </a:ext>
            </a:extLst>
          </p:cNvPr>
          <p:cNvSpPr txBox="1"/>
          <p:nvPr/>
        </p:nvSpPr>
        <p:spPr>
          <a:xfrm>
            <a:off x="1097280" y="2842922"/>
            <a:ext cx="6096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if  "A" &lt;=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elif</a:t>
            </a:r>
            <a:r>
              <a:rPr lang="en-IN" sz="2000" b="1" dirty="0">
                <a:solidFill>
                  <a:srgbClr val="7030A0"/>
                </a:solidFill>
              </a:rPr>
              <a:t>  "a" &lt;=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elif</a:t>
            </a:r>
            <a:r>
              <a:rPr lang="en-IN" sz="2000" b="1" dirty="0">
                <a:solidFill>
                  <a:srgbClr val="7030A0"/>
                </a:solidFill>
              </a:rPr>
              <a:t>  "0" &lt;=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&lt;="9":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a digit")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some symbol")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229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4E22-E91B-A3E1-23F7-CB1A9C8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5816-3F22-BC85-B5F7-77333406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We can have a </a:t>
            </a:r>
            <a:r>
              <a:rPr lang="en-IN" sz="2000" b="1" dirty="0">
                <a:solidFill>
                  <a:srgbClr val="C00000"/>
                </a:solidFill>
              </a:rPr>
              <a:t>if...</a:t>
            </a:r>
            <a:r>
              <a:rPr lang="en-IN" sz="2000" b="1" dirty="0" err="1">
                <a:solidFill>
                  <a:srgbClr val="C00000"/>
                </a:solidFill>
              </a:rPr>
              <a:t>elif</a:t>
            </a:r>
            <a:r>
              <a:rPr lang="en-IN" sz="2000" b="1" dirty="0">
                <a:solidFill>
                  <a:srgbClr val="C00000"/>
                </a:solidFill>
              </a:rPr>
              <a:t>...else</a:t>
            </a:r>
            <a:r>
              <a:rPr lang="en-IN" sz="2000" dirty="0"/>
              <a:t> statement inside another </a:t>
            </a:r>
            <a:r>
              <a:rPr lang="en-IN" sz="2000" b="1" dirty="0">
                <a:solidFill>
                  <a:srgbClr val="C00000"/>
                </a:solidFill>
              </a:rPr>
              <a:t>if...</a:t>
            </a:r>
            <a:r>
              <a:rPr lang="en-IN" sz="2000" b="1" dirty="0" err="1">
                <a:solidFill>
                  <a:srgbClr val="C00000"/>
                </a:solidFill>
              </a:rPr>
              <a:t>elif</a:t>
            </a:r>
            <a:r>
              <a:rPr lang="en-IN" sz="2000" b="1" dirty="0">
                <a:solidFill>
                  <a:srgbClr val="C00000"/>
                </a:solidFill>
              </a:rPr>
              <a:t>...else</a:t>
            </a:r>
            <a:r>
              <a:rPr lang="en-IN" sz="2000" dirty="0"/>
              <a:t> statement.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This is called </a:t>
            </a:r>
            <a:r>
              <a:rPr lang="en-IN" sz="2000" b="1" dirty="0">
                <a:solidFill>
                  <a:srgbClr val="C00000"/>
                </a:solidFill>
              </a:rPr>
              <a:t>nesting</a:t>
            </a:r>
            <a:r>
              <a:rPr lang="en-IN" sz="2000" dirty="0"/>
              <a:t> in computer programming.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Any number of these statements can be nested inside one another.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Indentation is the only way to figure out the level of nesting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3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F7A2-105B-8F73-CC5A-0AD7717F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nested if </a:t>
            </a:r>
            <a:r>
              <a:rPr lang="en-US" sz="4800" b="1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6198-D26E-FB33-0B17-07A2AA2C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u="sng" dirty="0"/>
              <a:t>Syntax:</a:t>
            </a:r>
          </a:p>
          <a:p>
            <a:pPr lvl="1">
              <a:buNone/>
            </a:pPr>
            <a:r>
              <a:rPr lang="en-IN" sz="1900" dirty="0"/>
              <a:t>				</a:t>
            </a:r>
            <a:r>
              <a:rPr lang="en-IN" sz="2100" b="1" dirty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>
                <a:solidFill>
                  <a:srgbClr val="002060"/>
                </a:solidFill>
              </a:rPr>
              <a:t>					</a:t>
            </a:r>
            <a:r>
              <a:rPr lang="en-US" sz="2100" b="1" dirty="0">
                <a:solidFill>
                  <a:srgbClr val="002060"/>
                </a:solidFill>
              </a:rPr>
              <a:t>if (expression):</a:t>
            </a:r>
          </a:p>
          <a:p>
            <a:pPr lvl="3">
              <a:buNone/>
            </a:pPr>
            <a:r>
              <a:rPr lang="en-US" sz="2100" dirty="0">
                <a:solidFill>
                  <a:srgbClr val="002060"/>
                </a:solidFill>
              </a:rPr>
              <a:t>					    </a:t>
            </a:r>
            <a:r>
              <a:rPr lang="en-US" sz="2100" b="1" dirty="0">
                <a:solidFill>
                  <a:srgbClr val="002060"/>
                </a:solidFill>
              </a:rPr>
              <a:t>statement 1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	    statement 2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else:</a:t>
            </a:r>
          </a:p>
          <a:p>
            <a:pPr lvl="3">
              <a:buNone/>
            </a:pPr>
            <a:r>
              <a:rPr lang="en-US" sz="2100" dirty="0">
                <a:solidFill>
                  <a:srgbClr val="002060"/>
                </a:solidFill>
              </a:rPr>
              <a:t>					</a:t>
            </a:r>
            <a:r>
              <a:rPr lang="en-US" sz="2100" b="1" dirty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	statement 4 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statement 5</a:t>
            </a:r>
          </a:p>
          <a:p>
            <a:pPr lvl="3">
              <a:buNone/>
            </a:pPr>
            <a:r>
              <a:rPr lang="en-US" sz="2100" b="1" dirty="0">
                <a:solidFill>
                  <a:srgbClr val="002060"/>
                </a:solidFill>
              </a:rPr>
              <a:t>				statement 6</a:t>
            </a:r>
          </a:p>
          <a:p>
            <a:pPr lvl="3">
              <a:buNone/>
            </a:pPr>
            <a:endParaRPr lang="en-US" sz="21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Today’s Agenda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Decision Control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C00000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16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/>
              <a:t>Concept of </a:t>
            </a:r>
            <a:r>
              <a:rPr lang="en-US" sz="1600" b="1" dirty="0">
                <a:solidFill>
                  <a:srgbClr val="C00000"/>
                </a:solidFill>
              </a:rPr>
              <a:t>Indentation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C00000"/>
                </a:solidFill>
              </a:rPr>
              <a:t>if-else </a:t>
            </a:r>
            <a:r>
              <a:rPr lang="en-US" sz="1600" dirty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C00000"/>
                </a:solidFill>
              </a:rPr>
              <a:t>if-</a:t>
            </a:r>
            <a:r>
              <a:rPr lang="en-US" sz="1600" b="1" dirty="0" err="1">
                <a:solidFill>
                  <a:srgbClr val="C00000"/>
                </a:solidFill>
              </a:rPr>
              <a:t>elif</a:t>
            </a:r>
            <a:r>
              <a:rPr lang="en-US" sz="1600" b="1" dirty="0">
                <a:solidFill>
                  <a:srgbClr val="C00000"/>
                </a:solidFill>
              </a:rPr>
              <a:t>-else </a:t>
            </a:r>
            <a:r>
              <a:rPr lang="en-US" sz="1600" dirty="0"/>
              <a:t>Statement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E275-0B72-687B-531F-6B042F7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C2B2-4091-E178-0543-08D3C952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WAP to accept 3 integers from the user and without using any logical operator and cascading of relational operators , find out the greatest number amongst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3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F434-4558-F5F0-A110-1D51558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9903-FE7F-2312-2132-5E370B10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WAP to accept an year from the user and check whether it is a leap year or not.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Hint:</a:t>
            </a:r>
          </a:p>
          <a:p>
            <a:pPr>
              <a:buNone/>
            </a:pPr>
            <a:r>
              <a:rPr lang="en-US" sz="2000" b="1" dirty="0"/>
              <a:t>An year is a leap year if:</a:t>
            </a:r>
          </a:p>
          <a:p>
            <a:pPr>
              <a:buNone/>
            </a:pPr>
            <a:r>
              <a:rPr lang="en-US" sz="2000" b="1" dirty="0"/>
              <a:t>It is exactly divisible by 4 and at the same time not </a:t>
            </a:r>
          </a:p>
          <a:p>
            <a:pPr>
              <a:buNone/>
            </a:pPr>
            <a:r>
              <a:rPr lang="en-US" sz="2000" b="1" dirty="0"/>
              <a:t>divisible by 100</a:t>
            </a:r>
          </a:p>
          <a:p>
            <a:pPr>
              <a:buNone/>
            </a:pPr>
            <a:r>
              <a:rPr lang="en-US" sz="2000" b="1" dirty="0"/>
              <a:t>OR</a:t>
            </a:r>
          </a:p>
          <a:p>
            <a:pPr>
              <a:buNone/>
            </a:pPr>
            <a:r>
              <a:rPr lang="en-US" sz="2000" b="1" dirty="0"/>
              <a:t>It is divisible by 400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592C1-9DF7-04DA-3558-8D757FC7672C}"/>
              </a:ext>
            </a:extLst>
          </p:cNvPr>
          <p:cNvSpPr txBox="1"/>
          <p:nvPr/>
        </p:nvSpPr>
        <p:spPr>
          <a:xfrm>
            <a:off x="6912569" y="4196147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For example:</a:t>
            </a:r>
          </a:p>
          <a:p>
            <a:pPr>
              <a:buNone/>
            </a:pPr>
            <a:r>
              <a:rPr lang="en-IN" sz="1800" b="1" dirty="0"/>
              <a:t>2017 is not a leap year </a:t>
            </a:r>
          </a:p>
          <a:p>
            <a:pPr>
              <a:buNone/>
            </a:pPr>
            <a:r>
              <a:rPr lang="en-IN" sz="1800" b="1" dirty="0"/>
              <a:t>2012 is a leap year</a:t>
            </a:r>
          </a:p>
          <a:p>
            <a:pPr>
              <a:buNone/>
            </a:pPr>
            <a:r>
              <a:rPr lang="en-IN" sz="1800" b="1" dirty="0"/>
              <a:t>1900 is a not leap year</a:t>
            </a:r>
          </a:p>
          <a:p>
            <a:pPr>
              <a:buNone/>
            </a:pPr>
            <a:r>
              <a:rPr lang="en-IN" sz="1800" b="1" dirty="0"/>
              <a:t>2000 is a leap year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32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5EF1-00D1-63A5-76F0-ECE3ABD8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Iterative 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3D6A-4BE4-CE7F-528C-7F7F0D2F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may be a situation when we need to execute a block of code several number of times.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such situations , </a:t>
            </a:r>
            <a:r>
              <a:rPr lang="en-IN" b="1" dirty="0">
                <a:solidFill>
                  <a:srgbClr val="C00000"/>
                </a:solidFill>
              </a:rPr>
              <a:t>Python</a:t>
            </a:r>
            <a:r>
              <a:rPr lang="en-IN" dirty="0"/>
              <a:t> provides the concept of </a:t>
            </a:r>
            <a:r>
              <a:rPr lang="en-IN" b="1" dirty="0">
                <a:solidFill>
                  <a:srgbClr val="C00000"/>
                </a:solidFill>
              </a:rPr>
              <a:t>loop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loop</a:t>
            </a:r>
            <a:r>
              <a:rPr lang="en-IN" dirty="0"/>
              <a:t> statement allows us to execute a statement or group of statements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C6DD-BD2F-08B9-FF13-B3578623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074A-CCDE-DC50-D13E-EEAD6093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The 2 popular loops provided by </a:t>
            </a:r>
            <a:r>
              <a:rPr lang="en-IN" sz="2600" b="1" dirty="0">
                <a:solidFill>
                  <a:srgbClr val="C00000"/>
                </a:solidFill>
              </a:rPr>
              <a:t>Python </a:t>
            </a:r>
            <a:r>
              <a:rPr lang="en-IN" sz="2600" dirty="0"/>
              <a:t>are:</a:t>
            </a:r>
          </a:p>
          <a:p>
            <a:endParaRPr lang="en-US" sz="2600" dirty="0"/>
          </a:p>
          <a:p>
            <a:pPr lvl="1"/>
            <a:endParaRPr lang="en-US" sz="2600" b="1" dirty="0">
              <a:solidFill>
                <a:srgbClr val="C00000"/>
              </a:solidFill>
            </a:endParaRP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The </a:t>
            </a:r>
            <a:r>
              <a:rPr lang="en-US" sz="2600" b="1" dirty="0">
                <a:solidFill>
                  <a:srgbClr val="7030A0"/>
                </a:solidFill>
              </a:rPr>
              <a:t>while</a:t>
            </a:r>
            <a:r>
              <a:rPr lang="en-US" sz="2600" b="1" dirty="0">
                <a:solidFill>
                  <a:srgbClr val="C00000"/>
                </a:solidFill>
              </a:rPr>
              <a:t> Loop</a:t>
            </a:r>
          </a:p>
          <a:p>
            <a:endParaRPr lang="en-US" sz="2600" b="1" dirty="0">
              <a:solidFill>
                <a:srgbClr val="C00000"/>
              </a:solidFill>
            </a:endParaRP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The </a:t>
            </a:r>
            <a:r>
              <a:rPr lang="en-US" sz="2600" b="1" dirty="0">
                <a:solidFill>
                  <a:srgbClr val="7030A0"/>
                </a:solidFill>
              </a:rPr>
              <a:t>for </a:t>
            </a:r>
            <a:r>
              <a:rPr lang="en-US" sz="2600" b="1" dirty="0">
                <a:solidFill>
                  <a:srgbClr val="C00000"/>
                </a:solidFill>
              </a:rPr>
              <a:t>Loop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Recall that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doesn’t provide any </a:t>
            </a:r>
            <a:r>
              <a:rPr lang="en-US" sz="2400" b="1" dirty="0" err="1">
                <a:solidFill>
                  <a:srgbClr val="C00000"/>
                </a:solidFill>
              </a:rPr>
              <a:t>do..while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loop like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108C-2EC5-FA00-9B91-66653AF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while</a:t>
            </a:r>
            <a:r>
              <a:rPr lang="en-US" sz="4800" b="1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FC3D-1971-9944-07EC-D1C64359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u="sng" dirty="0"/>
              <a:t>Syntax:</a:t>
            </a:r>
          </a:p>
          <a:p>
            <a:pPr lvl="1">
              <a:buNone/>
            </a:pPr>
            <a:r>
              <a:rPr lang="en-IN" sz="1900" dirty="0"/>
              <a:t>			</a:t>
            </a:r>
            <a:r>
              <a:rPr lang="en-IN" sz="1600" b="1" dirty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>
                <a:solidFill>
                  <a:srgbClr val="002060"/>
                </a:solidFill>
              </a:rPr>
              <a:t>				&lt;indented statement 1&gt; </a:t>
            </a:r>
          </a:p>
          <a:p>
            <a:pPr lvl="1">
              <a:buNone/>
            </a:pPr>
            <a:r>
              <a:rPr lang="en-IN" sz="1600" b="1" dirty="0">
                <a:solidFill>
                  <a:srgbClr val="002060"/>
                </a:solidFill>
              </a:rPr>
              <a:t>				&lt;indented statement 2&gt; </a:t>
            </a:r>
          </a:p>
          <a:p>
            <a:pPr lvl="1">
              <a:buNone/>
            </a:pPr>
            <a:r>
              <a:rPr lang="en-IN" sz="1600" b="1" dirty="0">
                <a:solidFill>
                  <a:srgbClr val="002060"/>
                </a:solidFill>
              </a:rPr>
              <a:t>				... </a:t>
            </a:r>
          </a:p>
          <a:p>
            <a:pPr lvl="1">
              <a:buNone/>
            </a:pPr>
            <a:r>
              <a:rPr lang="en-IN" sz="1600" b="1" dirty="0">
                <a:solidFill>
                  <a:srgbClr val="002060"/>
                </a:solidFill>
              </a:rPr>
              <a:t>				&lt;indented statement n&gt; </a:t>
            </a:r>
          </a:p>
          <a:p>
            <a:pPr lvl="1">
              <a:buNone/>
            </a:pPr>
            <a:r>
              <a:rPr lang="en-IN" sz="1600" b="1" dirty="0">
                <a:solidFill>
                  <a:srgbClr val="002060"/>
                </a:solidFill>
              </a:rPr>
              <a:t>			</a:t>
            </a:r>
            <a:r>
              <a:rPr lang="en-IN" sz="1600" b="1" dirty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600" b="1" dirty="0">
                <a:solidFill>
                  <a:srgbClr val="C00000"/>
                </a:solidFill>
              </a:rPr>
              <a:t>			&lt;non-indented statement 2&gt;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ED5C-C836-BE81-73FA-465837CFC6FA}"/>
              </a:ext>
            </a:extLst>
          </p:cNvPr>
          <p:cNvSpPr txBox="1"/>
          <p:nvPr/>
        </p:nvSpPr>
        <p:spPr>
          <a:xfrm>
            <a:off x="6096000" y="2108201"/>
            <a:ext cx="54171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Some Important Points:</a:t>
            </a:r>
            <a:endParaRPr lang="en-IN" sz="1600" b="1" u="sng" dirty="0"/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First the condition is evaluated. If the condition is </a:t>
            </a:r>
            <a:r>
              <a:rPr lang="en-IN" sz="1600" b="1" dirty="0">
                <a:solidFill>
                  <a:srgbClr val="002060"/>
                </a:solidFill>
              </a:rPr>
              <a:t>true</a:t>
            </a:r>
            <a:r>
              <a:rPr lang="en-IN" sz="1600" dirty="0">
                <a:solidFill>
                  <a:srgbClr val="C00000"/>
                </a:solidFill>
              </a:rPr>
              <a:t> then statements in the </a:t>
            </a:r>
            <a:r>
              <a:rPr lang="en-IN" sz="1600" b="1" dirty="0">
                <a:solidFill>
                  <a:srgbClr val="002060"/>
                </a:solidFill>
              </a:rPr>
              <a:t>while</a:t>
            </a:r>
            <a:r>
              <a:rPr lang="en-IN" sz="1600" dirty="0">
                <a:solidFill>
                  <a:srgbClr val="C00000"/>
                </a:solidFill>
              </a:rPr>
              <a:t> block is </a:t>
            </a:r>
            <a:r>
              <a:rPr lang="en-IN" sz="1600" b="1" dirty="0">
                <a:solidFill>
                  <a:srgbClr val="002060"/>
                </a:solidFill>
              </a:rPr>
              <a:t>executed. 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After executing statements in the </a:t>
            </a:r>
            <a:r>
              <a:rPr lang="en-IN" sz="1600" b="1" dirty="0">
                <a:solidFill>
                  <a:srgbClr val="002060"/>
                </a:solidFill>
              </a:rPr>
              <a:t>while</a:t>
            </a:r>
            <a:r>
              <a:rPr lang="en-IN" sz="1600" dirty="0">
                <a:solidFill>
                  <a:srgbClr val="C00000"/>
                </a:solidFill>
              </a:rPr>
              <a:t> block the condition is checked again and if it is still </a:t>
            </a:r>
            <a:r>
              <a:rPr lang="en-IN" sz="1600" b="1" dirty="0">
                <a:solidFill>
                  <a:srgbClr val="002060"/>
                </a:solidFill>
              </a:rPr>
              <a:t>true</a:t>
            </a:r>
            <a:r>
              <a:rPr lang="en-IN" sz="1600" dirty="0">
                <a:solidFill>
                  <a:srgbClr val="C00000"/>
                </a:solidFill>
              </a:rPr>
              <a:t>, then the statements inside the while block is </a:t>
            </a:r>
            <a:r>
              <a:rPr lang="en-IN" sz="1600" b="1" dirty="0">
                <a:solidFill>
                  <a:srgbClr val="002060"/>
                </a:solidFill>
              </a:rPr>
              <a:t>executed again</a:t>
            </a:r>
            <a:r>
              <a:rPr lang="en-IN" sz="1600" dirty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The statements inside the </a:t>
            </a:r>
            <a:r>
              <a:rPr lang="en-IN" sz="1600" b="1" dirty="0">
                <a:solidFill>
                  <a:srgbClr val="002060"/>
                </a:solidFill>
              </a:rPr>
              <a:t>while</a:t>
            </a:r>
            <a:r>
              <a:rPr lang="en-IN" sz="1600" dirty="0">
                <a:solidFill>
                  <a:srgbClr val="C00000"/>
                </a:solidFill>
              </a:rPr>
              <a:t> block will keep executing until the condition is</a:t>
            </a:r>
            <a:r>
              <a:rPr lang="en-IN" sz="1600" b="1" dirty="0">
                <a:solidFill>
                  <a:srgbClr val="002060"/>
                </a:solidFill>
              </a:rPr>
              <a:t> true</a:t>
            </a:r>
            <a:r>
              <a:rPr lang="en-IN" sz="1600" dirty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Each execution of the loop body is known as </a:t>
            </a:r>
            <a:r>
              <a:rPr lang="en-IN" sz="1600" b="1" dirty="0">
                <a:solidFill>
                  <a:srgbClr val="002060"/>
                </a:solidFill>
              </a:rPr>
              <a:t>iteration</a:t>
            </a:r>
            <a:r>
              <a:rPr lang="en-IN" sz="1600" dirty="0">
                <a:solidFill>
                  <a:srgbClr val="C00000"/>
                </a:solidFill>
              </a:rPr>
              <a:t>.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When the condition becomes </a:t>
            </a:r>
            <a:r>
              <a:rPr lang="en-IN" sz="1600" b="1" dirty="0">
                <a:solidFill>
                  <a:srgbClr val="002060"/>
                </a:solidFill>
              </a:rPr>
              <a:t>false</a:t>
            </a:r>
            <a:r>
              <a:rPr lang="en-IN" sz="1600" dirty="0">
                <a:solidFill>
                  <a:srgbClr val="C00000"/>
                </a:solidFill>
              </a:rPr>
              <a:t> loop terminates and program control comes </a:t>
            </a:r>
            <a:r>
              <a:rPr lang="en-IN" sz="1600" b="1" dirty="0">
                <a:solidFill>
                  <a:srgbClr val="002060"/>
                </a:solidFill>
              </a:rPr>
              <a:t>out of the while loop</a:t>
            </a:r>
            <a:r>
              <a:rPr lang="en-IN" sz="1600" dirty="0">
                <a:solidFill>
                  <a:srgbClr val="C00000"/>
                </a:solidFill>
              </a:rPr>
              <a:t> to begin the </a:t>
            </a:r>
            <a:r>
              <a:rPr lang="en-IN" sz="1600" b="1" dirty="0">
                <a:solidFill>
                  <a:srgbClr val="002060"/>
                </a:solidFill>
              </a:rPr>
              <a:t>execution </a:t>
            </a:r>
            <a:r>
              <a:rPr lang="en-IN" sz="1600" dirty="0">
                <a:solidFill>
                  <a:srgbClr val="C00000"/>
                </a:solidFill>
              </a:rPr>
              <a:t>of statement following it.</a:t>
            </a:r>
            <a:endParaRPr lang="en-IN" sz="16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064C-3D8C-6F64-4794-8883A1B4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7B6E-02D6-7A70-4CEB-36AC9CA4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print("done!")	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C0C83-7A65-738B-88D9-CA13057089E1}"/>
              </a:ext>
            </a:extLst>
          </p:cNvPr>
          <p:cNvSpPr txBox="1"/>
          <p:nvPr/>
        </p:nvSpPr>
        <p:spPr>
          <a:xfrm>
            <a:off x="6382548" y="2041089"/>
            <a:ext cx="6096982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total=0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print("sum is {0}".format(total))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92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F8B4-3BFA-A7E2-55FA-F96A9AA0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Guess The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142D-AFE8-96B2-722F-0D8BC2B7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print("done!")	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28B75-BD77-7D0A-DA3F-8735966AA067}"/>
              </a:ext>
            </a:extLst>
          </p:cNvPr>
          <p:cNvSpPr txBox="1"/>
          <p:nvPr/>
        </p:nvSpPr>
        <p:spPr>
          <a:xfrm>
            <a:off x="6095018" y="2108201"/>
            <a:ext cx="6096982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>
                <a:solidFill>
                  <a:srgbClr val="7030A0"/>
                </a:solidFill>
              </a:rPr>
              <a:t>print("sum is {0}".format(total))</a:t>
            </a:r>
            <a:endParaRPr lang="en-US" sz="1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0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FD1B-2C20-B2AF-946F-43EDB4D3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Form Of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Loop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4E17-4A31-EF75-27F2-B6CC1B7B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In </a:t>
            </a:r>
            <a:r>
              <a:rPr lang="en-IN" sz="2000" b="1" dirty="0">
                <a:solidFill>
                  <a:srgbClr val="C00000"/>
                </a:solidFill>
              </a:rPr>
              <a:t>Python</a:t>
            </a:r>
            <a:r>
              <a:rPr lang="en-IN" sz="2000" dirty="0"/>
              <a:t> , just like we have an else with </a:t>
            </a:r>
            <a:r>
              <a:rPr lang="en-IN" sz="2000" b="1" dirty="0">
                <a:solidFill>
                  <a:srgbClr val="C00000"/>
                </a:solidFill>
              </a:rPr>
              <a:t>if </a:t>
            </a:r>
            <a:r>
              <a:rPr lang="en-IN" sz="2000" dirty="0"/>
              <a:t>, similarly we also can have an </a:t>
            </a:r>
            <a:r>
              <a:rPr lang="en-IN" sz="2000" b="1" dirty="0">
                <a:solidFill>
                  <a:srgbClr val="C00000"/>
                </a:solidFill>
              </a:rPr>
              <a:t>else</a:t>
            </a:r>
            <a:r>
              <a:rPr lang="en-IN" sz="2000" dirty="0"/>
              <a:t> part with the </a:t>
            </a:r>
            <a:r>
              <a:rPr lang="en-IN" sz="2000" b="1" dirty="0">
                <a:solidFill>
                  <a:srgbClr val="C00000"/>
                </a:solidFill>
              </a:rPr>
              <a:t>while</a:t>
            </a:r>
            <a:r>
              <a:rPr lang="en-IN" sz="2000" dirty="0"/>
              <a:t> loop.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 statements in the </a:t>
            </a:r>
            <a:r>
              <a:rPr lang="en-IN" sz="2000" b="1" dirty="0">
                <a:solidFill>
                  <a:srgbClr val="C00000"/>
                </a:solidFill>
              </a:rPr>
              <a:t>else</a:t>
            </a:r>
            <a:r>
              <a:rPr lang="en-IN" sz="2000" dirty="0"/>
              <a:t> part are executed, when the condition is not fulfilled anymore.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6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270C-57A7-700B-7B95-8FE17C93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Form Of 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64CA-EFD2-032A-59FA-0B30D7F0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u="sng" dirty="0"/>
              <a:t>Syntax:</a:t>
            </a:r>
          </a:p>
          <a:p>
            <a:pPr lvl="1">
              <a:buNone/>
            </a:pPr>
            <a:r>
              <a:rPr lang="en-IN" sz="1800" dirty="0"/>
              <a:t>		</a:t>
            </a:r>
            <a:r>
              <a:rPr lang="en-IN" sz="1800" b="1" dirty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800" b="1" dirty="0">
                <a:solidFill>
                  <a:srgbClr val="002060"/>
                </a:solidFill>
              </a:rPr>
              <a:t>			&lt;indented statement 1&gt; </a:t>
            </a:r>
          </a:p>
          <a:p>
            <a:pPr lvl="1">
              <a:buNone/>
            </a:pPr>
            <a:r>
              <a:rPr lang="en-IN" sz="1800" b="1" dirty="0">
                <a:solidFill>
                  <a:srgbClr val="002060"/>
                </a:solidFill>
              </a:rPr>
              <a:t>			&lt;indented statement 2&gt; </a:t>
            </a:r>
          </a:p>
          <a:p>
            <a:pPr lvl="1">
              <a:buNone/>
            </a:pPr>
            <a:r>
              <a:rPr lang="en-IN" sz="1800" b="1" dirty="0">
                <a:solidFill>
                  <a:srgbClr val="002060"/>
                </a:solidFill>
              </a:rPr>
              <a:t>			... </a:t>
            </a:r>
          </a:p>
          <a:p>
            <a:pPr lvl="1">
              <a:buNone/>
            </a:pPr>
            <a:r>
              <a:rPr lang="en-IN" sz="1800" b="1" dirty="0">
                <a:solidFill>
                  <a:srgbClr val="002060"/>
                </a:solidFill>
              </a:rPr>
              <a:t>			&lt;indented statement n&gt; </a:t>
            </a:r>
          </a:p>
          <a:p>
            <a:pPr lvl="1">
              <a:buNone/>
            </a:pPr>
            <a:r>
              <a:rPr lang="en-IN" sz="1800" b="1" dirty="0">
                <a:solidFill>
                  <a:srgbClr val="002060"/>
                </a:solidFill>
              </a:rPr>
              <a:t>		else:</a:t>
            </a:r>
          </a:p>
          <a:p>
            <a:pPr lvl="1">
              <a:buNone/>
            </a:pPr>
            <a:r>
              <a:rPr lang="en-IN" sz="1800" b="1" dirty="0">
                <a:solidFill>
                  <a:srgbClr val="002060"/>
                </a:solidFill>
              </a:rPr>
              <a:t>			</a:t>
            </a:r>
            <a:r>
              <a:rPr lang="en-IN" sz="1800" b="1" dirty="0">
                <a:solidFill>
                  <a:srgbClr val="C00000"/>
                </a:solidFill>
              </a:rPr>
              <a:t>&lt;indented statement 1&gt; </a:t>
            </a:r>
          </a:p>
          <a:p>
            <a:pPr lvl="1">
              <a:buNone/>
            </a:pPr>
            <a:r>
              <a:rPr lang="en-IN" sz="1800" b="1" dirty="0">
                <a:solidFill>
                  <a:srgbClr val="C00000"/>
                </a:solidFill>
              </a:rPr>
              <a:t>			&lt;indented statement 2&gt;</a:t>
            </a:r>
            <a:endParaRPr lang="en-US" sz="18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912E9-B934-4D38-3E5D-CF762F2A49EF}"/>
              </a:ext>
            </a:extLst>
          </p:cNvPr>
          <p:cNvSpPr txBox="1"/>
          <p:nvPr/>
        </p:nvSpPr>
        <p:spPr>
          <a:xfrm>
            <a:off x="5866002" y="2108201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Some Important Points:</a:t>
            </a:r>
            <a:endParaRPr lang="en-IN" b="1" u="sng" dirty="0"/>
          </a:p>
          <a:p>
            <a:pPr lvl="1"/>
            <a:r>
              <a:rPr lang="en-IN" dirty="0">
                <a:solidFill>
                  <a:srgbClr val="C00000"/>
                </a:solidFill>
              </a:rPr>
              <a:t>Many programmer’s have a doubt that If the statements of the additional </a:t>
            </a:r>
            <a:r>
              <a:rPr lang="en-IN" b="1" dirty="0">
                <a:solidFill>
                  <a:srgbClr val="002060"/>
                </a:solidFill>
              </a:rPr>
              <a:t>else</a:t>
            </a:r>
            <a:r>
              <a:rPr lang="en-IN" dirty="0">
                <a:solidFill>
                  <a:srgbClr val="C00000"/>
                </a:solidFill>
              </a:rPr>
              <a:t> part were placed </a:t>
            </a:r>
            <a:r>
              <a:rPr lang="en-IN" b="1" dirty="0">
                <a:solidFill>
                  <a:srgbClr val="002060"/>
                </a:solidFill>
              </a:rPr>
              <a:t>right after the while loop without an else</a:t>
            </a:r>
            <a:r>
              <a:rPr lang="en-IN" dirty="0">
                <a:solidFill>
                  <a:srgbClr val="C00000"/>
                </a:solidFill>
              </a:rPr>
              <a:t>, they would </a:t>
            </a:r>
            <a:r>
              <a:rPr lang="en-IN" b="1" dirty="0">
                <a:solidFill>
                  <a:srgbClr val="002060"/>
                </a:solidFill>
              </a:rPr>
              <a:t>have been executed anyway</a:t>
            </a:r>
            <a:r>
              <a:rPr lang="en-IN" dirty="0">
                <a:solidFill>
                  <a:srgbClr val="C00000"/>
                </a:solidFill>
              </a:rPr>
              <a:t>, wouldn't they. 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Then what is the use of else 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To understand this , we need to understand  the </a:t>
            </a:r>
            <a:r>
              <a:rPr lang="en-IN" b="1" dirty="0">
                <a:solidFill>
                  <a:srgbClr val="002060"/>
                </a:solidFill>
              </a:rPr>
              <a:t>break</a:t>
            </a:r>
            <a:r>
              <a:rPr lang="en-IN" dirty="0">
                <a:solidFill>
                  <a:srgbClr val="C00000"/>
                </a:solidFill>
              </a:rPr>
              <a:t> statement, 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5F39-1685-0325-87F9-D49E90F6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863B-225A-A5CB-9891-B56C3D34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Normally a </a:t>
            </a:r>
            <a:r>
              <a:rPr lang="en-IN" sz="2000" b="1" dirty="0">
                <a:solidFill>
                  <a:srgbClr val="C00000"/>
                </a:solidFill>
              </a:rPr>
              <a:t>while</a:t>
            </a:r>
            <a:r>
              <a:rPr lang="en-IN" sz="2000" dirty="0"/>
              <a:t> loop ends only when the </a:t>
            </a:r>
            <a:r>
              <a:rPr lang="en-IN" sz="2000" b="1" dirty="0">
                <a:solidFill>
                  <a:srgbClr val="C00000"/>
                </a:solidFill>
              </a:rPr>
              <a:t>test condition </a:t>
            </a:r>
            <a:r>
              <a:rPr lang="en-IN" sz="2000" dirty="0"/>
              <a:t>in the loop becomes </a:t>
            </a:r>
            <a:r>
              <a:rPr lang="en-IN" sz="2000" b="1" dirty="0">
                <a:solidFill>
                  <a:srgbClr val="C00000"/>
                </a:solidFill>
              </a:rPr>
              <a:t>false</a:t>
            </a:r>
            <a:r>
              <a:rPr lang="en-IN" sz="2000" dirty="0"/>
              <a:t>.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However , with the help of a </a:t>
            </a:r>
            <a:r>
              <a:rPr lang="en-IN" sz="2000" b="1" dirty="0">
                <a:solidFill>
                  <a:srgbClr val="C00000"/>
                </a:solidFill>
              </a:rPr>
              <a:t>break</a:t>
            </a:r>
            <a:r>
              <a:rPr lang="en-IN" sz="2000" dirty="0"/>
              <a:t> statement a </a:t>
            </a:r>
            <a:r>
              <a:rPr lang="en-IN" sz="2000" b="1" dirty="0">
                <a:solidFill>
                  <a:srgbClr val="C00000"/>
                </a:solidFill>
              </a:rPr>
              <a:t>while </a:t>
            </a:r>
            <a:r>
              <a:rPr lang="en-IN" sz="2000" dirty="0"/>
              <a:t>loop can be left prematurely, </a:t>
            </a:r>
            <a:endParaRPr lang="en-US" sz="2000" b="1" u="sng" dirty="0"/>
          </a:p>
          <a:p>
            <a:endParaRPr lang="en-US" dirty="0"/>
          </a:p>
        </p:txBody>
      </p:sp>
      <p:pic>
        <p:nvPicPr>
          <p:cNvPr id="4" name="Picture 3" descr="breakwhile.jpg">
            <a:extLst>
              <a:ext uri="{FF2B5EF4-FFF2-40B4-BE49-F238E27FC236}">
                <a16:creationId xmlns:a16="http://schemas.microsoft.com/office/drawing/2014/main" id="{E150FC17-23AC-6FE0-0F3C-534D5ADF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93" y="3917658"/>
            <a:ext cx="3214660" cy="1951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6A4E9F-4A78-3237-05DA-F98851B9BFF0}"/>
              </a:ext>
            </a:extLst>
          </p:cNvPr>
          <p:cNvSpPr/>
          <p:nvPr/>
        </p:nvSpPr>
        <p:spPr>
          <a:xfrm>
            <a:off x="6036175" y="3988646"/>
            <a:ext cx="3071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Now comes the crucial point: </a:t>
            </a:r>
          </a:p>
          <a:p>
            <a:r>
              <a:rPr lang="en-IN" sz="2000" dirty="0">
                <a:solidFill>
                  <a:srgbClr val="C00000"/>
                </a:solidFill>
              </a:rPr>
              <a:t>If a loop is left by break, 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the else part is not executed.</a:t>
            </a:r>
          </a:p>
        </p:txBody>
      </p:sp>
    </p:spTree>
    <p:extLst>
      <p:ext uri="{BB962C8B-B14F-4D97-AF65-F5344CB8AC3E}">
        <p14:creationId xmlns:p14="http://schemas.microsoft.com/office/powerpoint/2010/main" val="24918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3939-426F-E6FB-FFA3-73800E6F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Using Format Specifiers </a:t>
            </a:r>
            <a:br>
              <a:rPr lang="en-US" sz="4400" b="1" dirty="0"/>
            </a:br>
            <a:r>
              <a:rPr lang="en-US" sz="4400" b="1" dirty="0"/>
              <a:t>With print()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5425-C4E2-D189-3D98-C1CE2138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Just like </a:t>
            </a:r>
            <a:r>
              <a:rPr lang="en-US" sz="2400" b="1" dirty="0">
                <a:solidFill>
                  <a:srgbClr val="C00000"/>
                </a:solidFill>
              </a:rPr>
              <a:t>C </a:t>
            </a:r>
            <a:r>
              <a:rPr lang="en-US" sz="2400" dirty="0"/>
              <a:t>language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also allows us to use </a:t>
            </a:r>
            <a:r>
              <a:rPr lang="en-US" sz="2400" b="1" dirty="0">
                <a:solidFill>
                  <a:srgbClr val="C00000"/>
                </a:solidFill>
              </a:rPr>
              <a:t>format specifiers </a:t>
            </a:r>
            <a:r>
              <a:rPr lang="en-US" sz="2400" dirty="0"/>
              <a:t>with variables.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format specifiers </a:t>
            </a:r>
            <a:r>
              <a:rPr lang="en-US" sz="2400" dirty="0"/>
              <a:t>supported by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are: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%d: Used for int values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%</a:t>
            </a:r>
            <a:r>
              <a:rPr lang="en-US" sz="1900" b="1" dirty="0" err="1">
                <a:solidFill>
                  <a:srgbClr val="002060"/>
                </a:solidFill>
              </a:rPr>
              <a:t>i</a:t>
            </a:r>
            <a:r>
              <a:rPr lang="en-US" sz="1900" b="1" dirty="0">
                <a:solidFill>
                  <a:srgbClr val="002060"/>
                </a:solidFill>
              </a:rPr>
              <a:t>: Used for int values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%f: Used for float values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%s: Used for string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77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D854-F2D9-242D-4A31-1F72AE20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ACFE-96B9-E578-C840-F19EAE8B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if(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==5):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break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	print("bye")	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FEA45-5B4B-2038-7E35-39048B0B26B9}"/>
              </a:ext>
            </a:extLst>
          </p:cNvPr>
          <p:cNvSpPr txBox="1"/>
          <p:nvPr/>
        </p:nvSpPr>
        <p:spPr>
          <a:xfrm>
            <a:off x="6299037" y="2226034"/>
            <a:ext cx="60969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print("bye")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88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1382-C16B-972B-9331-14574117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13A2-FBDB-C47B-4785-DA5C8C04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The </a:t>
            </a:r>
            <a:r>
              <a:rPr lang="en-IN" sz="2000" b="1" dirty="0">
                <a:solidFill>
                  <a:srgbClr val="C00000"/>
                </a:solidFill>
              </a:rPr>
              <a:t>continue</a:t>
            </a:r>
            <a:r>
              <a:rPr lang="en-IN" sz="2000" dirty="0"/>
              <a:t> statement in </a:t>
            </a:r>
            <a:r>
              <a:rPr lang="en-IN" sz="2000" b="1" dirty="0">
                <a:solidFill>
                  <a:srgbClr val="C00000"/>
                </a:solidFill>
              </a:rPr>
              <a:t>Python </a:t>
            </a:r>
            <a:r>
              <a:rPr lang="en-IN" sz="2000" dirty="0"/>
              <a:t>returns the control to the beginning of the while loop. </a:t>
            </a:r>
          </a:p>
          <a:p>
            <a:pPr marL="0" indent="0">
              <a:buNone/>
            </a:pPr>
            <a:r>
              <a:rPr lang="en-IN" sz="2000" dirty="0"/>
              <a:t>It rejects all the remaining statements in the current iteration of the loop and moves the control back to the top of the loop.</a:t>
            </a:r>
          </a:p>
          <a:p>
            <a:endParaRPr lang="en-US" dirty="0"/>
          </a:p>
        </p:txBody>
      </p:sp>
      <p:pic>
        <p:nvPicPr>
          <p:cNvPr id="4" name="Picture 3" descr="breakwhile.jpg">
            <a:extLst>
              <a:ext uri="{FF2B5EF4-FFF2-40B4-BE49-F238E27FC236}">
                <a16:creationId xmlns:a16="http://schemas.microsoft.com/office/drawing/2014/main" id="{615368C8-F6E4-CD09-3F8C-00EBC802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29" y="3654514"/>
            <a:ext cx="4444018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CE8B-864A-C07F-331B-1BB715BC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F623-F097-9A2A-DC9D-0A53F76D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i=0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while i&lt;10: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  i=i+1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  if(i%2!=0):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     continue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  print(i)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9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83E9-7438-6D5E-8AB5-AFC1166D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D90-5F82-F5ED-0046-5537E393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In </a:t>
            </a:r>
            <a:r>
              <a:rPr lang="en-IN" sz="2000" b="1" dirty="0">
                <a:solidFill>
                  <a:srgbClr val="C00000"/>
                </a:solidFill>
              </a:rPr>
              <a:t>Python</a:t>
            </a:r>
            <a:r>
              <a:rPr lang="en-IN" sz="2000" dirty="0"/>
              <a:t>, the </a:t>
            </a:r>
            <a:r>
              <a:rPr lang="en-IN" sz="2000" b="1" dirty="0">
                <a:solidFill>
                  <a:srgbClr val="C00000"/>
                </a:solidFill>
              </a:rPr>
              <a:t>pass</a:t>
            </a:r>
            <a:r>
              <a:rPr lang="en-IN" sz="2000" dirty="0"/>
              <a:t> statement is a no operation statement.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That is , nothing happens when pass statement is executed.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Example:</a:t>
            </a:r>
          </a:p>
          <a:p>
            <a:endParaRPr lang="en-US" dirty="0"/>
          </a:p>
        </p:txBody>
      </p:sp>
      <p:pic>
        <p:nvPicPr>
          <p:cNvPr id="4" name="Picture 3" descr="pass.jpg">
            <a:extLst>
              <a:ext uri="{FF2B5EF4-FFF2-40B4-BE49-F238E27FC236}">
                <a16:creationId xmlns:a16="http://schemas.microsoft.com/office/drawing/2014/main" id="{8D5951FF-12B6-C41B-4C39-633E5BD6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34256"/>
            <a:ext cx="6136915" cy="18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8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DCED-57D7-6E58-5730-ACC94637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BF29-2411-A998-BB53-B7A29B90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i=0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while i&lt;10: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i=i+1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    pass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    print(i)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1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F0F2-6B68-E440-AF4E-95EE6916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0403-D18B-A5CF-61DC-302A307B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Like the </a:t>
            </a:r>
            <a:r>
              <a:rPr lang="en-IN" sz="2000" b="1" dirty="0">
                <a:solidFill>
                  <a:srgbClr val="C00000"/>
                </a:solidFill>
              </a:rPr>
              <a:t>while</a:t>
            </a:r>
            <a:r>
              <a:rPr lang="en-IN" sz="2000" dirty="0"/>
              <a:t> loop the </a:t>
            </a:r>
            <a:r>
              <a:rPr lang="en-IN" sz="2000" b="1" dirty="0">
                <a:solidFill>
                  <a:srgbClr val="C00000"/>
                </a:solidFill>
              </a:rPr>
              <a:t>for</a:t>
            </a:r>
            <a:r>
              <a:rPr lang="en-IN" sz="2000" dirty="0"/>
              <a:t> loop also is a programming language statement, i.e. an iteration statement, which allows a code block to be executed multiple number of times.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There are hardly programming languages without </a:t>
            </a:r>
            <a:r>
              <a:rPr lang="en-IN" sz="2000" b="1" dirty="0">
                <a:solidFill>
                  <a:srgbClr val="C00000"/>
                </a:solidFill>
              </a:rPr>
              <a:t>for</a:t>
            </a:r>
            <a:r>
              <a:rPr lang="en-IN" sz="2000" dirty="0"/>
              <a:t> loops, but the </a:t>
            </a:r>
            <a:r>
              <a:rPr lang="en-IN" sz="2000" b="1" dirty="0">
                <a:solidFill>
                  <a:srgbClr val="C00000"/>
                </a:solidFill>
              </a:rPr>
              <a:t>for</a:t>
            </a:r>
            <a:r>
              <a:rPr lang="en-IN" sz="2000" dirty="0"/>
              <a:t> loop exists in many different flavours, i.e. both the syntax and the behaviour differs from language to language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7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82E7-1F26-AA8B-86F6-4C9F5E7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82F4-37A5-7B7C-71D6-D84AEE83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Different Flavors Of “for” Loop:</a:t>
            </a:r>
          </a:p>
          <a:p>
            <a:pPr marL="0" indent="0">
              <a:buNone/>
            </a:pPr>
            <a:r>
              <a:rPr lang="en-IN" sz="2400" b="1" u="sng" dirty="0">
                <a:solidFill>
                  <a:srgbClr val="C00000"/>
                </a:solidFill>
              </a:rPr>
              <a:t>Count-controlled for loop (Three-expression for loop):</a:t>
            </a:r>
          </a:p>
          <a:p>
            <a:pPr lvl="1"/>
            <a:r>
              <a:rPr lang="en-IN" sz="1900" dirty="0"/>
              <a:t>This is by far the most common type. This statement is the one used by </a:t>
            </a:r>
            <a:r>
              <a:rPr lang="en-IN" sz="1900" b="1" dirty="0">
                <a:solidFill>
                  <a:srgbClr val="C00000"/>
                </a:solidFill>
              </a:rPr>
              <a:t>C</a:t>
            </a:r>
            <a:r>
              <a:rPr lang="en-IN" sz="1900" dirty="0">
                <a:solidFill>
                  <a:srgbClr val="C00000"/>
                </a:solidFill>
              </a:rPr>
              <a:t> </a:t>
            </a:r>
            <a:r>
              <a:rPr lang="en-IN" sz="1900" dirty="0"/>
              <a:t>, </a:t>
            </a:r>
            <a:r>
              <a:rPr lang="en-IN" sz="1900" b="1" dirty="0">
                <a:solidFill>
                  <a:srgbClr val="C00000"/>
                </a:solidFill>
              </a:rPr>
              <a:t>C++ </a:t>
            </a:r>
            <a:r>
              <a:rPr lang="en-IN" sz="1900" dirty="0"/>
              <a:t>and </a:t>
            </a:r>
            <a:r>
              <a:rPr lang="en-IN" sz="1900" b="1" dirty="0">
                <a:solidFill>
                  <a:srgbClr val="C00000"/>
                </a:solidFill>
              </a:rPr>
              <a:t>Java</a:t>
            </a:r>
            <a:r>
              <a:rPr lang="en-IN" sz="1900" dirty="0"/>
              <a:t> . Generally it has the form: </a:t>
            </a:r>
            <a:br>
              <a:rPr lang="en-IN" sz="1900" dirty="0"/>
            </a:br>
            <a:r>
              <a:rPr lang="en-IN" sz="1900" b="1" dirty="0">
                <a:solidFill>
                  <a:srgbClr val="002060"/>
                </a:solidFill>
              </a:rPr>
              <a:t>for (i=1; i &lt;= 10; i++) </a:t>
            </a:r>
            <a:br>
              <a:rPr lang="en-IN" sz="1900" dirty="0"/>
            </a:br>
            <a:r>
              <a:rPr lang="en-IN" sz="1900" b="1" u="sng" dirty="0">
                <a:solidFill>
                  <a:srgbClr val="0070C0"/>
                </a:solidFill>
              </a:rPr>
              <a:t>This kind of for loop is not implemented in Python! </a:t>
            </a:r>
          </a:p>
          <a:p>
            <a:pPr marL="0" indent="0">
              <a:buNone/>
            </a:pPr>
            <a:r>
              <a:rPr lang="en-IN" sz="2400" b="1" u="sng" dirty="0">
                <a:solidFill>
                  <a:srgbClr val="C00000"/>
                </a:solidFill>
              </a:rPr>
              <a:t>Numeric Ranges </a:t>
            </a:r>
          </a:p>
          <a:p>
            <a:pPr lvl="1"/>
            <a:r>
              <a:rPr lang="en-IN" sz="1900" dirty="0"/>
              <a:t>This kind of for loop is a simplification of the previous kind. Starting with a start value and counting up to an end value, like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f</a:t>
            </a:r>
            <a:r>
              <a:rPr lang="en-IN" sz="1900" b="1" dirty="0">
                <a:solidFill>
                  <a:srgbClr val="002060"/>
                </a:solidFill>
              </a:rPr>
              <a:t>or i = 1 to 100 </a:t>
            </a:r>
            <a:br>
              <a:rPr lang="en-IN" sz="1900" dirty="0"/>
            </a:br>
            <a:r>
              <a:rPr lang="en-IN" sz="1900" b="1" u="sng" dirty="0">
                <a:solidFill>
                  <a:srgbClr val="0070C0"/>
                </a:solidFill>
              </a:rPr>
              <a:t>Python doesn't use this either.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22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77D7-1CD2-25CE-3DD6-849F6197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for</a:t>
            </a:r>
            <a:r>
              <a:rPr lang="en-US" sz="4800" b="1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7EA8-F9E6-6CFC-20E7-6C790550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u="sng" dirty="0">
                <a:solidFill>
                  <a:srgbClr val="C00000"/>
                </a:solidFill>
              </a:rPr>
              <a:t>Iterator-based for loop </a:t>
            </a:r>
          </a:p>
          <a:p>
            <a:pPr lvl="1"/>
            <a:r>
              <a:rPr lang="en-IN" sz="1900" dirty="0"/>
              <a:t>Finally, we come to the one used by </a:t>
            </a:r>
            <a:r>
              <a:rPr lang="en-IN" sz="1900" b="1" dirty="0">
                <a:solidFill>
                  <a:srgbClr val="C00000"/>
                </a:solidFill>
              </a:rPr>
              <a:t>Python</a:t>
            </a:r>
            <a:r>
              <a:rPr lang="en-IN" sz="1900" dirty="0"/>
              <a:t>. This kind of a for loop iterates over a collection of items. In each iteration step a loop variable is set to a value in a sequence or other data collection. </a:t>
            </a:r>
          </a:p>
          <a:p>
            <a:pPr lvl="1"/>
            <a:endParaRPr lang="en-IN" sz="1900" dirty="0"/>
          </a:p>
          <a:p>
            <a:pPr lvl="1"/>
            <a:r>
              <a:rPr lang="en-IN" sz="1900" b="1" u="sng" dirty="0">
                <a:solidFill>
                  <a:srgbClr val="0070C0"/>
                </a:solidFill>
              </a:rPr>
              <a:t>This kind of for loop is known in most Unix and Linux shells and it is the one which is implemented in Python.</a:t>
            </a:r>
          </a:p>
          <a:p>
            <a:endParaRPr lang="en-IN" sz="24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93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CE46-71C4-0160-4DA5-240DDB26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Python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B3D-70D0-B522-0429-ADC8B82C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/>
              <a:t>Syntax:</a:t>
            </a:r>
          </a:p>
          <a:p>
            <a:pPr lvl="1">
              <a:buNone/>
            </a:pPr>
            <a:r>
              <a:rPr lang="en-IN" sz="1900" dirty="0"/>
              <a:t>				</a:t>
            </a:r>
            <a:r>
              <a:rPr lang="en-IN" sz="1700" b="1" dirty="0">
                <a:solidFill>
                  <a:srgbClr val="002060"/>
                </a:solidFill>
              </a:rPr>
              <a:t>for </a:t>
            </a:r>
            <a:r>
              <a:rPr lang="en-IN" sz="1700" b="1" dirty="0" err="1">
                <a:solidFill>
                  <a:srgbClr val="002060"/>
                </a:solidFill>
              </a:rPr>
              <a:t>some_var</a:t>
            </a:r>
            <a:r>
              <a:rPr lang="en-IN" sz="1700" b="1" dirty="0">
                <a:solidFill>
                  <a:srgbClr val="002060"/>
                </a:solidFill>
              </a:rPr>
              <a:t> in </a:t>
            </a:r>
            <a:r>
              <a:rPr lang="en-IN" sz="1700" b="1" dirty="0" err="1">
                <a:solidFill>
                  <a:srgbClr val="002060"/>
                </a:solidFill>
              </a:rPr>
              <a:t>some_collection</a:t>
            </a:r>
            <a:r>
              <a:rPr lang="en-IN" sz="1700" b="1" dirty="0">
                <a:solidFill>
                  <a:srgbClr val="002060"/>
                </a:solidFill>
              </a:rPr>
              <a:t>: </a:t>
            </a:r>
          </a:p>
          <a:p>
            <a:pPr lvl="1">
              <a:buNone/>
            </a:pPr>
            <a:r>
              <a:rPr lang="en-IN" sz="1700" b="1" dirty="0">
                <a:solidFill>
                  <a:srgbClr val="002060"/>
                </a:solidFill>
              </a:rPr>
              <a:t>					</a:t>
            </a:r>
            <a:r>
              <a:rPr lang="en-IN" sz="1700" b="1" dirty="0">
                <a:solidFill>
                  <a:srgbClr val="00B050"/>
                </a:solidFill>
              </a:rPr>
              <a:t># loop body </a:t>
            </a:r>
          </a:p>
          <a:p>
            <a:pPr lvl="1">
              <a:buNone/>
            </a:pPr>
            <a:r>
              <a:rPr lang="en-IN" sz="1700" b="1" dirty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700" b="1" dirty="0">
                <a:solidFill>
                  <a:srgbClr val="002060"/>
                </a:solidFill>
              </a:rPr>
              <a:t>					&lt;indented statement 2&gt;</a:t>
            </a:r>
          </a:p>
          <a:p>
            <a:pPr lvl="1">
              <a:buNone/>
            </a:pPr>
            <a:r>
              <a:rPr lang="en-IN" sz="1700" b="1" dirty="0">
                <a:solidFill>
                  <a:srgbClr val="002060"/>
                </a:solidFill>
              </a:rPr>
              <a:t>					 ... </a:t>
            </a:r>
          </a:p>
          <a:p>
            <a:pPr lvl="1">
              <a:buNone/>
            </a:pPr>
            <a:r>
              <a:rPr lang="en-IN" sz="1700" b="1" dirty="0">
                <a:solidFill>
                  <a:srgbClr val="002060"/>
                </a:solidFill>
              </a:rPr>
              <a:t>					&lt;indented statement n&gt;						</a:t>
            </a:r>
            <a:r>
              <a:rPr lang="en-IN" sz="1700" b="1" dirty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700" b="1" dirty="0">
                <a:solidFill>
                  <a:srgbClr val="C00000"/>
                </a:solidFill>
              </a:rPr>
              <a:t>				&lt;non-indented statement 2&gt;</a:t>
            </a:r>
            <a:endParaRPr lang="en-US" sz="17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9E16-5585-C917-1A59-A6C57D91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C3C4-73CE-EF05-F51F-C4A1C2F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Example 1: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IN" sz="1800" b="1" dirty="0">
                <a:solidFill>
                  <a:srgbClr val="7030A0"/>
                </a:solidFill>
              </a:rPr>
              <a:t>word="Sunny“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IN" sz="1800" b="1" dirty="0">
                <a:solidFill>
                  <a:srgbClr val="7030A0"/>
                </a:solidFill>
              </a:rPr>
              <a:t>for </a:t>
            </a:r>
            <a:r>
              <a:rPr lang="en-IN" sz="1800" b="1" dirty="0" err="1">
                <a:solidFill>
                  <a:srgbClr val="7030A0"/>
                </a:solidFill>
              </a:rPr>
              <a:t>ch</a:t>
            </a:r>
            <a:r>
              <a:rPr lang="en-IN" sz="1800" b="1" dirty="0">
                <a:solidFill>
                  <a:srgbClr val="7030A0"/>
                </a:solidFill>
              </a:rPr>
              <a:t> in word: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</a:t>
            </a:r>
            <a:r>
              <a:rPr lang="en-IN" sz="1800" b="1" dirty="0" err="1">
                <a:solidFill>
                  <a:srgbClr val="7030A0"/>
                </a:solidFill>
              </a:rPr>
              <a:t>ch</a:t>
            </a:r>
            <a:r>
              <a:rPr lang="en-IN" sz="1800" b="1" dirty="0">
                <a:solidFill>
                  <a:srgbClr val="7030A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EC112-A274-235F-BC13-051E5275B92D}"/>
              </a:ext>
            </a:extLst>
          </p:cNvPr>
          <p:cNvSpPr txBox="1"/>
          <p:nvPr/>
        </p:nvSpPr>
        <p:spPr>
          <a:xfrm>
            <a:off x="5449530" y="2196780"/>
            <a:ext cx="609698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n-NO" b="1" dirty="0">
                <a:solidFill>
                  <a:srgbClr val="7030A0"/>
                </a:solidFill>
              </a:rPr>
              <a:t>fruits=["Apple","Banana","Guava","Orange"]</a:t>
            </a:r>
          </a:p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n-NO" b="1" dirty="0">
                <a:solidFill>
                  <a:srgbClr val="7030A0"/>
                </a:solidFill>
              </a:rPr>
              <a:t>for fruit in fruits: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>
                <a:solidFill>
                  <a:srgbClr val="7030A0"/>
                </a:solidFill>
              </a:rPr>
              <a:t>print(fruit)</a:t>
            </a:r>
          </a:p>
        </p:txBody>
      </p:sp>
    </p:spTree>
    <p:extLst>
      <p:ext uri="{BB962C8B-B14F-4D97-AF65-F5344CB8AC3E}">
        <p14:creationId xmlns:p14="http://schemas.microsoft.com/office/powerpoint/2010/main" val="20683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848B-AD42-A611-E79D-36FBE1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Format Specifiers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print()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5AB6-A401-BAC5-902F-EBAD05A5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print(“format specifier” %(variable list))</a:t>
            </a:r>
          </a:p>
          <a:p>
            <a:pPr>
              <a:buNone/>
            </a:pPr>
            <a:r>
              <a:rPr lang="en-US" sz="2400" b="1" u="sng" dirty="0"/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print(“value of a is %d “ %(a))</a:t>
            </a:r>
          </a:p>
          <a:p>
            <a:pPr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value of a is 10</a:t>
            </a: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58809916-4504-1954-8EC1-45FB920721EF}"/>
              </a:ext>
            </a:extLst>
          </p:cNvPr>
          <p:cNvSpPr/>
          <p:nvPr/>
        </p:nvSpPr>
        <p:spPr>
          <a:xfrm>
            <a:off x="6045547" y="4311107"/>
            <a:ext cx="3986234" cy="1928826"/>
          </a:xfrm>
          <a:prstGeom prst="cloudCallout">
            <a:avLst>
              <a:gd name="adj1" fmla="val -68283"/>
              <a:gd name="adj2" fmla="val -4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If a single variable is there then parentesis can be dropped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DB28-0524-572F-749B-7678BC9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9D2A-17DF-8018-363C-0C435D98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Write a program using for loop to accept a string from the user and display it vertically but don’t display the vowels in 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Ans.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tx1"/>
                </a:solidFill>
              </a:rPr>
              <a:t>word="sunny savita"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tx1"/>
                </a:solidFill>
              </a:rPr>
              <a:t>if(</a:t>
            </a:r>
            <a:r>
              <a:rPr lang="en-IN" sz="2000" b="1" dirty="0" err="1">
                <a:solidFill>
                  <a:schemeClr val="tx1"/>
                </a:solidFill>
              </a:rPr>
              <a:t>ch</a:t>
            </a:r>
            <a:r>
              <a:rPr lang="en-IN" sz="2000" b="1" dirty="0">
                <a:solidFill>
                  <a:schemeClr val="tx1"/>
                </a:solidFill>
              </a:rPr>
              <a:t> in ["</a:t>
            </a:r>
            <a:r>
              <a:rPr lang="en-IN" sz="2000" b="1" dirty="0" err="1">
                <a:solidFill>
                  <a:schemeClr val="tx1"/>
                </a:solidFill>
              </a:rPr>
              <a:t>a","e","i","o","u</a:t>
            </a:r>
            <a:r>
              <a:rPr lang="en-IN" sz="2000" b="1" dirty="0">
                <a:solidFill>
                  <a:schemeClr val="tx1"/>
                </a:solidFill>
              </a:rPr>
              <a:t>"]):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tx1"/>
                </a:solidFill>
              </a:rPr>
              <a:t>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tx1"/>
                </a:solidFill>
              </a:rPr>
              <a:t>print(</a:t>
            </a:r>
            <a:r>
              <a:rPr lang="en-IN" sz="2000" b="1" dirty="0" err="1">
                <a:solidFill>
                  <a:schemeClr val="tx1"/>
                </a:solidFill>
              </a:rPr>
              <a:t>ch,end</a:t>
            </a:r>
            <a:r>
              <a:rPr lang="en-IN" sz="2000" b="1" dirty="0">
                <a:solidFill>
                  <a:schemeClr val="tx1"/>
                </a:solidFill>
              </a:rPr>
              <a:t>=" ")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17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E1F9-DD62-2096-3E91-2DEA30D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961C-92A2-1CAB-902B-BC2A96F9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</a:t>
            </a:r>
            <a:r>
              <a:rPr lang="en-IN" sz="2000" b="1" dirty="0">
                <a:solidFill>
                  <a:srgbClr val="C00000"/>
                </a:solidFill>
              </a:rPr>
              <a:t>range() </a:t>
            </a:r>
            <a:r>
              <a:rPr lang="en-IN" sz="2000" dirty="0"/>
              <a:t>function is an in-built function in </a:t>
            </a:r>
            <a:r>
              <a:rPr lang="en-IN" sz="2000" b="1" dirty="0">
                <a:solidFill>
                  <a:srgbClr val="C00000"/>
                </a:solidFill>
              </a:rPr>
              <a:t>Python</a:t>
            </a:r>
            <a:r>
              <a:rPr lang="en-IN" sz="2000" dirty="0"/>
              <a:t>, and it returns a </a:t>
            </a:r>
            <a:r>
              <a:rPr lang="en-IN" sz="2000" b="1" dirty="0">
                <a:solidFill>
                  <a:srgbClr val="C00000"/>
                </a:solidFill>
              </a:rPr>
              <a:t>range</a:t>
            </a:r>
            <a:r>
              <a:rPr lang="en-IN" sz="2000" dirty="0"/>
              <a:t> object.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This function is very useful to generate a sequence of numbers in the form of a </a:t>
            </a:r>
            <a:r>
              <a:rPr lang="en-IN" sz="2000" b="1" dirty="0">
                <a:solidFill>
                  <a:srgbClr val="C00000"/>
                </a:solidFill>
              </a:rPr>
              <a:t>List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</a:t>
            </a:r>
            <a:r>
              <a:rPr lang="en-IN" sz="2000" b="1" dirty="0">
                <a:solidFill>
                  <a:srgbClr val="C00000"/>
                </a:solidFill>
              </a:rPr>
              <a:t>range( ) </a:t>
            </a:r>
            <a:r>
              <a:rPr lang="en-IN" sz="2000" dirty="0"/>
              <a:t>function takes </a:t>
            </a:r>
            <a:r>
              <a:rPr lang="en-IN" sz="2000" b="1" dirty="0">
                <a:solidFill>
                  <a:srgbClr val="C00000"/>
                </a:solidFill>
              </a:rPr>
              <a:t>1</a:t>
            </a:r>
            <a:r>
              <a:rPr lang="en-IN" sz="2000" dirty="0"/>
              <a:t> to </a:t>
            </a:r>
            <a:r>
              <a:rPr lang="en-IN" sz="2000" b="1" dirty="0">
                <a:solidFill>
                  <a:srgbClr val="C00000"/>
                </a:solidFill>
              </a:rPr>
              <a:t>3</a:t>
            </a:r>
            <a:r>
              <a:rPr lang="en-IN" sz="2000" dirty="0"/>
              <a:t> arguments  </a:t>
            </a:r>
            <a:endParaRPr lang="en-US" sz="20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84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193F-7887-3948-AE55-853D2ED6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58C4-A1CF-498F-8B6E-764B5759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100" b="1" u="sng" dirty="0"/>
              <a:t>Syntax:</a:t>
            </a:r>
          </a:p>
          <a:p>
            <a:pPr lvl="1"/>
            <a:r>
              <a:rPr lang="en-US" sz="2100" b="1" dirty="0">
                <a:solidFill>
                  <a:srgbClr val="C00000"/>
                </a:solidFill>
              </a:rPr>
              <a:t>range(n)</a:t>
            </a:r>
          </a:p>
          <a:p>
            <a:endParaRPr lang="en-IN" sz="2100" dirty="0"/>
          </a:p>
          <a:p>
            <a:pPr marL="0" indent="0">
              <a:buNone/>
            </a:pPr>
            <a:r>
              <a:rPr lang="en-IN" sz="2100" dirty="0"/>
              <a:t>For an argument </a:t>
            </a:r>
            <a:r>
              <a:rPr lang="en-IN" sz="2100" b="1" dirty="0">
                <a:solidFill>
                  <a:srgbClr val="C00000"/>
                </a:solidFill>
              </a:rPr>
              <a:t>n</a:t>
            </a:r>
            <a:r>
              <a:rPr lang="en-IN" sz="2100" dirty="0"/>
              <a:t>, the function returns a </a:t>
            </a:r>
            <a:r>
              <a:rPr lang="en-IN" sz="2100" b="1" dirty="0">
                <a:solidFill>
                  <a:srgbClr val="C00000"/>
                </a:solidFill>
              </a:rPr>
              <a:t>range </a:t>
            </a:r>
            <a:r>
              <a:rPr lang="en-IN" sz="2100" dirty="0"/>
              <a:t>object containing integer values from </a:t>
            </a:r>
            <a:r>
              <a:rPr lang="en-IN" sz="2100" b="1" dirty="0">
                <a:solidFill>
                  <a:srgbClr val="C00000"/>
                </a:solidFill>
              </a:rPr>
              <a:t>0</a:t>
            </a:r>
            <a:r>
              <a:rPr lang="en-IN" sz="2100" dirty="0"/>
              <a:t> to </a:t>
            </a:r>
            <a:r>
              <a:rPr lang="en-IN" sz="2100" b="1" dirty="0">
                <a:solidFill>
                  <a:srgbClr val="C00000"/>
                </a:solidFill>
              </a:rPr>
              <a:t>n-1</a:t>
            </a:r>
            <a:r>
              <a:rPr lang="en-IN" sz="2100" dirty="0"/>
              <a:t>.</a:t>
            </a:r>
          </a:p>
          <a:p>
            <a:pPr>
              <a:buNone/>
            </a:pPr>
            <a:endParaRPr lang="en-US" sz="2100" b="1" u="sng" dirty="0"/>
          </a:p>
          <a:p>
            <a:pPr>
              <a:buNone/>
            </a:pPr>
            <a:r>
              <a:rPr lang="en-US" sz="2100" b="1" u="sng" dirty="0"/>
              <a:t>Example: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	</a:t>
            </a:r>
            <a:r>
              <a:rPr lang="en-US" sz="2100" b="1" dirty="0">
                <a:solidFill>
                  <a:srgbClr val="7030A0"/>
                </a:solidFill>
              </a:rPr>
              <a:t>a=range(10)</a:t>
            </a:r>
          </a:p>
          <a:p>
            <a:pPr>
              <a:buNone/>
            </a:pPr>
            <a:r>
              <a:rPr lang="en-US" sz="2100" b="1" dirty="0">
                <a:solidFill>
                  <a:srgbClr val="7030A0"/>
                </a:solidFill>
              </a:rPr>
              <a:t>	print(a)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6CE65-63EE-4D52-FCF3-748E65CBBA7A}"/>
              </a:ext>
            </a:extLst>
          </p:cNvPr>
          <p:cNvSpPr txBox="1"/>
          <p:nvPr/>
        </p:nvSpPr>
        <p:spPr>
          <a:xfrm>
            <a:off x="5786857" y="4114766"/>
            <a:ext cx="4478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we can see that when we display </a:t>
            </a:r>
          </a:p>
          <a:p>
            <a:r>
              <a:rPr lang="en-US" b="1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, </a:t>
            </a:r>
            <a:r>
              <a:rPr lang="en-US" b="1" dirty="0"/>
              <a:t>we get to see the description</a:t>
            </a:r>
          </a:p>
          <a:p>
            <a:r>
              <a:rPr lang="en-US" b="1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</a:t>
            </a:r>
            <a:r>
              <a:rPr lang="en-US" b="1" dirty="0"/>
              <a:t>object and not the values.</a:t>
            </a:r>
          </a:p>
          <a:p>
            <a:endParaRPr lang="en-US" b="1" dirty="0"/>
          </a:p>
          <a:p>
            <a:r>
              <a:rPr lang="en-US" b="1" dirty="0"/>
              <a:t>To see the values , we must convert </a:t>
            </a:r>
          </a:p>
          <a:p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</a:t>
            </a:r>
            <a:r>
              <a:rPr lang="en-US" b="1" dirty="0"/>
              <a:t>object to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2265-CE74-3BE0-ECA5-7EF12645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F502-C1A7-B5C9-95A2-B40A5972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Example: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a=range(10)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907B9-F552-B449-5208-558B16CFD7C8}"/>
              </a:ext>
            </a:extLst>
          </p:cNvPr>
          <p:cNvSpPr txBox="1"/>
          <p:nvPr/>
        </p:nvSpPr>
        <p:spPr>
          <a:xfrm>
            <a:off x="4782614" y="2296587"/>
            <a:ext cx="5737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function </a:t>
            </a:r>
            <a:r>
              <a:rPr lang="en-US" b="1" dirty="0">
                <a:solidFill>
                  <a:srgbClr val="C00000"/>
                </a:solidFill>
              </a:rPr>
              <a:t>list( ) </a:t>
            </a:r>
            <a:r>
              <a:rPr lang="en-US" b="1" dirty="0"/>
              <a:t>accepts a range object </a:t>
            </a:r>
          </a:p>
          <a:p>
            <a:r>
              <a:rPr lang="en-US" b="1" dirty="0"/>
              <a:t>and converts it into a list of values . </a:t>
            </a:r>
          </a:p>
          <a:p>
            <a:r>
              <a:rPr lang="en-US" b="1" dirty="0"/>
              <a:t>These values are the numbers from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 to </a:t>
            </a:r>
            <a:r>
              <a:rPr lang="en-US" b="1" dirty="0">
                <a:solidFill>
                  <a:srgbClr val="C00000"/>
                </a:solidFill>
              </a:rPr>
              <a:t>n-1</a:t>
            </a:r>
          </a:p>
          <a:p>
            <a:r>
              <a:rPr lang="en-US" b="1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/>
              <a:t> is the argument passed to the function</a:t>
            </a:r>
          </a:p>
          <a:p>
            <a:r>
              <a:rPr lang="en-US" b="1" dirty="0">
                <a:solidFill>
                  <a:srgbClr val="C00000"/>
                </a:solidFill>
              </a:rPr>
              <a:t>range()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72BE-FA0B-39E6-4D10-E1DBBA4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If We Pass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Number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1A3B-A6F6-40D0-D168-31B7F625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Guess: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a=range(-10)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B1FC0-C0E5-E7CF-B326-B0CAE67951D2}"/>
              </a:ext>
            </a:extLst>
          </p:cNvPr>
          <p:cNvSpPr txBox="1"/>
          <p:nvPr/>
        </p:nvSpPr>
        <p:spPr>
          <a:xfrm>
            <a:off x="4559089" y="2060431"/>
            <a:ext cx="4949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output is an </a:t>
            </a:r>
            <a:r>
              <a:rPr lang="en-US" b="1" dirty="0">
                <a:solidFill>
                  <a:srgbClr val="C00000"/>
                </a:solidFill>
              </a:rPr>
              <a:t>empty list </a:t>
            </a:r>
            <a:r>
              <a:rPr lang="en-US" b="1" dirty="0"/>
              <a:t>denoted by</a:t>
            </a:r>
          </a:p>
          <a:p>
            <a:r>
              <a:rPr lang="en-US" b="1" dirty="0">
                <a:solidFill>
                  <a:srgbClr val="C00000"/>
                </a:solidFill>
              </a:rPr>
              <a:t>[ ]</a:t>
            </a:r>
            <a:r>
              <a:rPr lang="en-US" b="1" dirty="0"/>
              <a:t> and it tells us that the function </a:t>
            </a:r>
            <a:r>
              <a:rPr lang="en-US" b="1" dirty="0">
                <a:solidFill>
                  <a:srgbClr val="C00000"/>
                </a:solidFill>
              </a:rPr>
              <a:t>range( )</a:t>
            </a:r>
          </a:p>
          <a:p>
            <a:r>
              <a:rPr lang="en-US" b="1" dirty="0"/>
              <a:t>is coded in such a way that it always moves </a:t>
            </a:r>
          </a:p>
          <a:p>
            <a:r>
              <a:rPr lang="en-US" b="1" dirty="0"/>
              <a:t>towards </a:t>
            </a:r>
            <a:r>
              <a:rPr lang="en-US" b="1" dirty="0">
                <a:solidFill>
                  <a:srgbClr val="C00000"/>
                </a:solidFill>
              </a:rPr>
              <a:t>right side </a:t>
            </a:r>
            <a:r>
              <a:rPr lang="en-US" b="1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start value </a:t>
            </a:r>
            <a:r>
              <a:rPr lang="en-US" b="1" dirty="0"/>
              <a:t>which here</a:t>
            </a:r>
          </a:p>
          <a:p>
            <a:r>
              <a:rPr lang="en-US" b="1" dirty="0"/>
              <a:t>is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r>
              <a:rPr lang="en-US" b="1" dirty="0"/>
              <a:t>But since </a:t>
            </a:r>
            <a:r>
              <a:rPr lang="en-US" b="1" dirty="0">
                <a:solidFill>
                  <a:srgbClr val="C00000"/>
                </a:solidFill>
              </a:rPr>
              <a:t>-10 </a:t>
            </a:r>
            <a:r>
              <a:rPr lang="en-US" b="1" dirty="0"/>
              <a:t>doesn’t come towards right of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, so</a:t>
            </a:r>
          </a:p>
          <a:p>
            <a:r>
              <a:rPr lang="en-US" b="1" dirty="0"/>
              <a:t>the output is an </a:t>
            </a:r>
            <a:r>
              <a:rPr lang="en-US" b="1" dirty="0">
                <a:solidFill>
                  <a:srgbClr val="C00000"/>
                </a:solidFill>
              </a:rPr>
              <a:t>empty 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8C1A-D4A0-3035-F159-673EB863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976C-D91F-8E4F-0820-A312FDA4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Syntax: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range(</a:t>
            </a:r>
            <a:r>
              <a:rPr lang="en-US" sz="1800" b="1" dirty="0" err="1">
                <a:solidFill>
                  <a:srgbClr val="C00000"/>
                </a:solidFill>
              </a:rPr>
              <a:t>m,n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For an argument </a:t>
            </a:r>
            <a:r>
              <a:rPr lang="en-IN" sz="1800" b="1" dirty="0" err="1">
                <a:solidFill>
                  <a:srgbClr val="C00000"/>
                </a:solidFill>
              </a:rPr>
              <a:t>m</a:t>
            </a:r>
            <a:r>
              <a:rPr lang="en-IN" sz="1800" dirty="0" err="1"/>
              <a:t>,</a:t>
            </a:r>
            <a:r>
              <a:rPr lang="en-IN" sz="1800" b="1" dirty="0" err="1">
                <a:solidFill>
                  <a:srgbClr val="C00000"/>
                </a:solidFill>
              </a:rPr>
              <a:t>n</a:t>
            </a:r>
            <a:r>
              <a:rPr lang="en-IN" sz="1800" b="1" dirty="0">
                <a:solidFill>
                  <a:srgbClr val="C00000"/>
                </a:solidFill>
              </a:rPr>
              <a:t> </a:t>
            </a:r>
            <a:r>
              <a:rPr lang="en-IN" sz="1800" dirty="0"/>
              <a:t>, the function returns a </a:t>
            </a:r>
            <a:r>
              <a:rPr lang="en-IN" sz="1800" b="1" dirty="0">
                <a:solidFill>
                  <a:srgbClr val="C00000"/>
                </a:solidFill>
              </a:rPr>
              <a:t>range </a:t>
            </a:r>
            <a:r>
              <a:rPr lang="en-IN" sz="1800" dirty="0"/>
              <a:t>object containing integer values from </a:t>
            </a:r>
            <a:r>
              <a:rPr lang="en-IN" sz="1800" b="1" dirty="0">
                <a:solidFill>
                  <a:srgbClr val="C00000"/>
                </a:solidFill>
              </a:rPr>
              <a:t>m</a:t>
            </a:r>
            <a:r>
              <a:rPr lang="en-IN" sz="1800" dirty="0"/>
              <a:t> to </a:t>
            </a:r>
            <a:r>
              <a:rPr lang="en-IN" sz="1800" b="1" dirty="0">
                <a:solidFill>
                  <a:srgbClr val="C00000"/>
                </a:solidFill>
              </a:rPr>
              <a:t>n-1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US" sz="1800" b="1" u="sng" dirty="0"/>
          </a:p>
          <a:p>
            <a:pPr>
              <a:buNone/>
            </a:pPr>
            <a:r>
              <a:rPr lang="en-US" sz="1800" b="1" u="sng" dirty="0"/>
              <a:t>Example: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a=range(1,10)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print(a)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C354F-6179-457A-5BF4-0E50E9F5D893}"/>
              </a:ext>
            </a:extLst>
          </p:cNvPr>
          <p:cNvSpPr txBox="1"/>
          <p:nvPr/>
        </p:nvSpPr>
        <p:spPr>
          <a:xfrm>
            <a:off x="5961107" y="4381977"/>
            <a:ext cx="5362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 again when we display </a:t>
            </a:r>
          </a:p>
          <a:p>
            <a:r>
              <a:rPr lang="en-US" b="1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, </a:t>
            </a:r>
            <a:r>
              <a:rPr lang="en-US" b="1" dirty="0"/>
              <a:t>we get to see the description</a:t>
            </a:r>
          </a:p>
          <a:p>
            <a:r>
              <a:rPr lang="en-US" b="1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</a:t>
            </a:r>
            <a:r>
              <a:rPr lang="en-US" b="1" dirty="0"/>
              <a:t>object and not the values.</a:t>
            </a:r>
          </a:p>
          <a:p>
            <a:r>
              <a:rPr lang="en-US" b="1" dirty="0"/>
              <a:t>So we must use the function </a:t>
            </a:r>
            <a:r>
              <a:rPr lang="en-US" b="1" dirty="0">
                <a:solidFill>
                  <a:srgbClr val="C00000"/>
                </a:solidFill>
              </a:rPr>
              <a:t>list( ) </a:t>
            </a:r>
            <a:r>
              <a:rPr lang="en-US" b="1" dirty="0"/>
              <a:t>to get </a:t>
            </a:r>
          </a:p>
          <a:p>
            <a:r>
              <a:rPr lang="en-US" b="1" dirty="0"/>
              <a:t>the values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6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8846-7F2E-7310-7353-395FB7F9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F39B-1115-4276-CCB2-6C5E87B0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75" y="2090503"/>
            <a:ext cx="10058400" cy="3760891"/>
          </a:xfrm>
        </p:spPr>
        <p:txBody>
          <a:bodyPr/>
          <a:lstStyle/>
          <a:p>
            <a:pPr>
              <a:buNone/>
            </a:pPr>
            <a:r>
              <a:rPr lang="en-US" sz="1800" b="1" u="sng" dirty="0"/>
              <a:t>Example: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a=range(1,10)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B856-5BD8-7379-31A6-805228DC3A65}"/>
              </a:ext>
            </a:extLst>
          </p:cNvPr>
          <p:cNvSpPr txBox="1"/>
          <p:nvPr/>
        </p:nvSpPr>
        <p:spPr>
          <a:xfrm>
            <a:off x="4482035" y="2263702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output is </a:t>
            </a:r>
            <a:r>
              <a:rPr lang="en-US" b="1" dirty="0">
                <a:solidFill>
                  <a:srgbClr val="C00000"/>
                </a:solidFill>
              </a:rPr>
              <a:t>list </a:t>
            </a:r>
            <a:r>
              <a:rPr lang="en-US" b="1" dirty="0"/>
              <a:t>of numbers from 1 to 9</a:t>
            </a:r>
          </a:p>
          <a:p>
            <a:r>
              <a:rPr lang="en-US" b="1" dirty="0"/>
              <a:t>because 10 falls towards right of 1</a:t>
            </a:r>
          </a:p>
        </p:txBody>
      </p:sp>
    </p:spTree>
    <p:extLst>
      <p:ext uri="{BB962C8B-B14F-4D97-AF65-F5344CB8AC3E}">
        <p14:creationId xmlns:p14="http://schemas.microsoft.com/office/powerpoint/2010/main" val="2058856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0E4-63E4-0E30-EC6D-DB2448F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What If We Pass </a:t>
            </a:r>
            <a:br>
              <a:rPr lang="en-US" sz="4400" b="1" dirty="0"/>
            </a:br>
            <a:r>
              <a:rPr lang="en-US" sz="4400" b="1" dirty="0">
                <a:solidFill>
                  <a:srgbClr val="C00000"/>
                </a:solidFill>
              </a:rPr>
              <a:t>First Number Greater</a:t>
            </a:r>
            <a:r>
              <a:rPr lang="en-US" sz="4400" b="1" dirty="0"/>
              <a:t>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E619-0E61-0170-29FF-74F83CB3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Guess: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a=range(10,1)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79418-BFF4-2596-7366-A8F12C7E0E13}"/>
              </a:ext>
            </a:extLst>
          </p:cNvPr>
          <p:cNvSpPr txBox="1"/>
          <p:nvPr/>
        </p:nvSpPr>
        <p:spPr>
          <a:xfrm>
            <a:off x="4997738" y="2039798"/>
            <a:ext cx="609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output is an </a:t>
            </a:r>
            <a:r>
              <a:rPr lang="en-US" b="1" dirty="0">
                <a:solidFill>
                  <a:srgbClr val="C00000"/>
                </a:solidFill>
              </a:rPr>
              <a:t>empty list </a:t>
            </a:r>
            <a:r>
              <a:rPr lang="en-US" b="1" dirty="0"/>
              <a:t>because </a:t>
            </a:r>
          </a:p>
          <a:p>
            <a:r>
              <a:rPr lang="en-US" b="1" dirty="0"/>
              <a:t>as mentioned earlier </a:t>
            </a:r>
            <a:r>
              <a:rPr lang="en-US" b="1" dirty="0" err="1"/>
              <a:t>i</a:t>
            </a:r>
            <a:r>
              <a:rPr lang="en-IN" b="1" dirty="0"/>
              <a:t>t traverses towards right </a:t>
            </a:r>
          </a:p>
          <a:p>
            <a:r>
              <a:rPr lang="en-IN" b="1" dirty="0"/>
              <a:t>of start value and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b="1" dirty="0"/>
              <a:t> doesn’t come </a:t>
            </a:r>
          </a:p>
          <a:p>
            <a:r>
              <a:rPr lang="en-IN" b="1" dirty="0"/>
              <a:t>to the right of </a:t>
            </a:r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3058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0E4-63E4-0E30-EC6D-DB2448F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Passing Negative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E619-0E61-0170-29FF-74F83CB3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We can pass </a:t>
            </a:r>
            <a:r>
              <a:rPr lang="en-IN" sz="1800" b="1" dirty="0">
                <a:solidFill>
                  <a:srgbClr val="C00000"/>
                </a:solidFill>
              </a:rPr>
              <a:t>negative start </a:t>
            </a:r>
            <a:r>
              <a:rPr lang="en-IN" sz="1800" dirty="0"/>
              <a:t>or/and </a:t>
            </a:r>
            <a:r>
              <a:rPr lang="en-IN" sz="1800" b="1" dirty="0">
                <a:solidFill>
                  <a:srgbClr val="C00000"/>
                </a:solidFill>
              </a:rPr>
              <a:t>negative stop value </a:t>
            </a:r>
            <a:r>
              <a:rPr lang="en-IN" sz="1800" dirty="0"/>
              <a:t>to </a:t>
            </a:r>
            <a:r>
              <a:rPr lang="en-IN" sz="1800" b="1" dirty="0">
                <a:solidFill>
                  <a:srgbClr val="C00000"/>
                </a:solidFill>
              </a:rPr>
              <a:t>range( ) </a:t>
            </a:r>
            <a:r>
              <a:rPr lang="en-IN" sz="1800" dirty="0"/>
              <a:t>when we call it with </a:t>
            </a:r>
            <a:r>
              <a:rPr lang="en-IN" sz="1800" b="1" dirty="0">
                <a:solidFill>
                  <a:srgbClr val="C00000"/>
                </a:solidFill>
              </a:rPr>
              <a:t>2 arguments 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1800" b="1" u="sng" dirty="0"/>
              <a:t>Example: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a=range(-10,3)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69824-8C26-0AD1-FB78-E5616F43FB75}"/>
              </a:ext>
            </a:extLst>
          </p:cNvPr>
          <p:cNvSpPr txBox="1"/>
          <p:nvPr/>
        </p:nvSpPr>
        <p:spPr>
          <a:xfrm>
            <a:off x="5189957" y="3140817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Since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/>
              <a:t> falls on right of </a:t>
            </a:r>
            <a:r>
              <a:rPr lang="en-US" b="1" dirty="0">
                <a:solidFill>
                  <a:srgbClr val="C00000"/>
                </a:solidFill>
              </a:rPr>
              <a:t>-10 </a:t>
            </a:r>
            <a:r>
              <a:rPr lang="en-US" b="1" dirty="0"/>
              <a:t>,</a:t>
            </a:r>
          </a:p>
          <a:p>
            <a:r>
              <a:rPr lang="en-US" b="1" dirty="0"/>
              <a:t>so we are getting range of numbers from</a:t>
            </a:r>
          </a:p>
          <a:p>
            <a:r>
              <a:rPr lang="en-US" b="1" dirty="0">
                <a:solidFill>
                  <a:srgbClr val="C00000"/>
                </a:solidFill>
              </a:rPr>
              <a:t>-10 </a:t>
            </a:r>
            <a:r>
              <a:rPr lang="en-US" b="1" dirty="0"/>
              <a:t>to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9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CED8-6C07-2C3C-1C8D-0D51CC10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459D-D365-B0C3-B44E-8A1FB479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a=range(-10,-3)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49247-F67F-7D77-0CA4-948E922420B8}"/>
              </a:ext>
            </a:extLst>
          </p:cNvPr>
          <p:cNvSpPr txBox="1"/>
          <p:nvPr/>
        </p:nvSpPr>
        <p:spPr>
          <a:xfrm>
            <a:off x="5760626" y="2108201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a=range(-3,-10)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52788-8350-B39E-E28C-9FD7EE1C42A9}"/>
              </a:ext>
            </a:extLst>
          </p:cNvPr>
          <p:cNvSpPr txBox="1"/>
          <p:nvPr/>
        </p:nvSpPr>
        <p:spPr>
          <a:xfrm>
            <a:off x="960121" y="4361057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a=range(-3,-3)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33643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5E40-A9F7-35D4-CF19-5320038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Format Specifiers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print()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D4F4-67E9-D236-112E-F3A0F95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Example: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msg=“Welcome”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c=1.5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print(“values are %d,%s,%f“ %(</a:t>
            </a:r>
            <a:r>
              <a:rPr lang="en-US" sz="2000" b="1" dirty="0" err="1">
                <a:solidFill>
                  <a:srgbClr val="7030A0"/>
                </a:solidFill>
              </a:rPr>
              <a:t>a,msg,c</a:t>
            </a:r>
            <a:r>
              <a:rPr lang="en-US" sz="2000" b="1" dirty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Values are 10, Welcome, 1,500000</a:t>
            </a: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AD2A1B53-B90F-E36B-AED3-D6459CA3569C}"/>
              </a:ext>
            </a:extLst>
          </p:cNvPr>
          <p:cNvSpPr/>
          <p:nvPr/>
        </p:nvSpPr>
        <p:spPr>
          <a:xfrm rot="20500674">
            <a:off x="7052664" y="3981281"/>
            <a:ext cx="3200416" cy="2000264"/>
          </a:xfrm>
          <a:prstGeom prst="cloudCallout">
            <a:avLst>
              <a:gd name="adj1" fmla="val -64369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Number of format specifiers must exactly match with the number of vlaues in the parenthesis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82B1-D0F8-A378-9785-0F50C05F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8112-F581-469A-BBB4-E4C3FC7F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Syntax: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range(</a:t>
            </a:r>
            <a:r>
              <a:rPr lang="en-US" sz="1800" b="1" dirty="0" err="1">
                <a:solidFill>
                  <a:srgbClr val="C00000"/>
                </a:solidFill>
              </a:rPr>
              <a:t>m,n,s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800" dirty="0"/>
              <a:t>Finally, the </a:t>
            </a:r>
            <a:r>
              <a:rPr lang="en-IN" sz="1800" b="1" dirty="0">
                <a:solidFill>
                  <a:srgbClr val="C00000"/>
                </a:solidFill>
              </a:rPr>
              <a:t>range() </a:t>
            </a:r>
            <a:r>
              <a:rPr lang="en-IN" sz="1800" dirty="0"/>
              <a:t>function can also take the </a:t>
            </a:r>
            <a:r>
              <a:rPr lang="en-IN" sz="1800" b="1" dirty="0">
                <a:solidFill>
                  <a:srgbClr val="C00000"/>
                </a:solidFill>
              </a:rPr>
              <a:t>third parameter</a:t>
            </a:r>
            <a:r>
              <a:rPr lang="en-IN" sz="1800" dirty="0"/>
              <a:t> .This is for the </a:t>
            </a:r>
            <a:r>
              <a:rPr lang="en-IN" sz="1800" b="1" dirty="0">
                <a:solidFill>
                  <a:srgbClr val="C00000"/>
                </a:solidFill>
              </a:rPr>
              <a:t>step value</a:t>
            </a:r>
            <a:r>
              <a:rPr lang="en-IN" sz="1800" dirty="0"/>
              <a:t>.</a:t>
            </a:r>
          </a:p>
          <a:p>
            <a:pPr>
              <a:buNone/>
            </a:pPr>
            <a:r>
              <a:rPr lang="en-US" sz="1800" b="1" u="sng" dirty="0"/>
              <a:t>Example: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a=range(1,10,2)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	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B5441-BB0C-0ACA-BF81-760B8C13AC7C}"/>
              </a:ext>
            </a:extLst>
          </p:cNvPr>
          <p:cNvSpPr txBox="1"/>
          <p:nvPr/>
        </p:nvSpPr>
        <p:spPr>
          <a:xfrm>
            <a:off x="7158676" y="3565243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Since step value is 2 , so we got </a:t>
            </a:r>
            <a:r>
              <a:rPr lang="en-US" b="1" dirty="0" err="1"/>
              <a:t>nos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to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b="1" dirty="0"/>
              <a:t> with a difference of </a:t>
            </a:r>
            <a:r>
              <a:rPr lang="en-US" b="1" dirty="0">
                <a:solidFill>
                  <a:srgbClr val="C00000"/>
                </a:solidFill>
              </a:rPr>
              <a:t>2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E8FF-F146-BA86-156B-9D2C094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475F-E68B-9600-E3E4-9C782065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a=range(7,1,-2)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82676-AC30-D0D4-C2A8-72578600E05B}"/>
              </a:ext>
            </a:extLst>
          </p:cNvPr>
          <p:cNvSpPr txBox="1"/>
          <p:nvPr/>
        </p:nvSpPr>
        <p:spPr>
          <a:xfrm>
            <a:off x="1036320" y="4656026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a=range(5,10,20)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  <a:endParaRPr lang="en-US" dirty="0"/>
          </a:p>
        </p:txBody>
      </p:sp>
      <p:sp>
        <p:nvSpPr>
          <p:cNvPr id="6" name="Cloud Callout 10">
            <a:extLst>
              <a:ext uri="{FF2B5EF4-FFF2-40B4-BE49-F238E27FC236}">
                <a16:creationId xmlns:a16="http://schemas.microsoft.com/office/drawing/2014/main" id="{825A70CE-EB7F-C793-91D5-17B67BF62E3E}"/>
              </a:ext>
            </a:extLst>
          </p:cNvPr>
          <p:cNvSpPr/>
          <p:nvPr/>
        </p:nvSpPr>
        <p:spPr>
          <a:xfrm>
            <a:off x="6362732" y="2005781"/>
            <a:ext cx="3838281" cy="1989667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Pay close attention , that we are having </a:t>
            </a:r>
            <a:r>
              <a:rPr lang="en-US" b="1" dirty="0">
                <a:solidFill>
                  <a:srgbClr val="FFFF00"/>
                </a:solidFill>
              </a:rPr>
              <a:t>start value </a:t>
            </a:r>
            <a:r>
              <a:rPr lang="en-US" b="1" dirty="0">
                <a:solidFill>
                  <a:schemeClr val="bg1"/>
                </a:solidFill>
              </a:rPr>
              <a:t>greater than </a:t>
            </a:r>
            <a:r>
              <a:rPr lang="en-US" b="1" dirty="0">
                <a:solidFill>
                  <a:srgbClr val="FFFF00"/>
                </a:solidFill>
              </a:rPr>
              <a:t>end value </a:t>
            </a:r>
            <a:r>
              <a:rPr lang="en-US" b="1" dirty="0">
                <a:solidFill>
                  <a:schemeClr val="bg1"/>
                </a:solidFill>
              </a:rPr>
              <a:t>, but since </a:t>
            </a:r>
            <a:r>
              <a:rPr lang="en-US" b="1" dirty="0">
                <a:solidFill>
                  <a:srgbClr val="FFFF00"/>
                </a:solidFill>
              </a:rPr>
              <a:t>step value </a:t>
            </a:r>
            <a:r>
              <a:rPr lang="en-US" b="1" dirty="0">
                <a:solidFill>
                  <a:schemeClr val="bg1"/>
                </a:solidFill>
              </a:rPr>
              <a:t>is negative , so it is allowed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loud Callout 11">
            <a:extLst>
              <a:ext uri="{FF2B5EF4-FFF2-40B4-BE49-F238E27FC236}">
                <a16:creationId xmlns:a16="http://schemas.microsoft.com/office/drawing/2014/main" id="{762EC4C3-C356-6978-B6BE-889619F597F1}"/>
              </a:ext>
            </a:extLst>
          </p:cNvPr>
          <p:cNvSpPr/>
          <p:nvPr/>
        </p:nvSpPr>
        <p:spPr>
          <a:xfrm>
            <a:off x="6362732" y="4366289"/>
            <a:ext cx="3613077" cy="1662851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Here, note that the first integer, </a:t>
            </a:r>
            <a:r>
              <a:rPr lang="en-IN" b="1" dirty="0">
                <a:solidFill>
                  <a:srgbClr val="FFFF00"/>
                </a:solidFill>
              </a:rPr>
              <a:t>5</a:t>
            </a:r>
            <a:r>
              <a:rPr lang="en-IN" b="1" dirty="0"/>
              <a:t>, is always returned, even though the interval </a:t>
            </a:r>
            <a:r>
              <a:rPr lang="en-IN" b="1" dirty="0">
                <a:solidFill>
                  <a:srgbClr val="FFFF00"/>
                </a:solidFill>
              </a:rPr>
              <a:t>20</a:t>
            </a:r>
            <a:r>
              <a:rPr lang="en-IN" b="1" dirty="0"/>
              <a:t> sends it beyond </a:t>
            </a:r>
            <a:r>
              <a:rPr lang="en-IN" b="1" dirty="0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830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3DB1-3909-8E56-6805-6B847A0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A0CD-4139-B56E-E1BA-63FF36B3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0"/>
            <a:ext cx="10058400" cy="3760891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a=range(2,14,1.5)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a=range(5,10,0)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  <a:endParaRPr lang="en-US" dirty="0"/>
          </a:p>
        </p:txBody>
      </p:sp>
      <p:sp>
        <p:nvSpPr>
          <p:cNvPr id="4" name="Cloud Callout 10">
            <a:extLst>
              <a:ext uri="{FF2B5EF4-FFF2-40B4-BE49-F238E27FC236}">
                <a16:creationId xmlns:a16="http://schemas.microsoft.com/office/drawing/2014/main" id="{EDA8B1E0-126E-3C80-E287-7924927DCC0B}"/>
              </a:ext>
            </a:extLst>
          </p:cNvPr>
          <p:cNvSpPr/>
          <p:nvPr/>
        </p:nvSpPr>
        <p:spPr>
          <a:xfrm>
            <a:off x="6603308" y="2169191"/>
            <a:ext cx="3857652" cy="1633029"/>
          </a:xfrm>
          <a:prstGeom prst="cloudCallout">
            <a:avLst>
              <a:gd name="adj1" fmla="val -98783"/>
              <a:gd name="adj2" fmla="val -1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Note that all three arguments must be integers only.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loud Callout 11">
            <a:extLst>
              <a:ext uri="{FF2B5EF4-FFF2-40B4-BE49-F238E27FC236}">
                <a16:creationId xmlns:a16="http://schemas.microsoft.com/office/drawing/2014/main" id="{7624D2F2-B31E-97C9-C20F-8C21A5BE246F}"/>
              </a:ext>
            </a:extLst>
          </p:cNvPr>
          <p:cNvSpPr/>
          <p:nvPr/>
        </p:nvSpPr>
        <p:spPr>
          <a:xfrm>
            <a:off x="6744748" y="4049636"/>
            <a:ext cx="3465129" cy="1819455"/>
          </a:xfrm>
          <a:prstGeom prst="cloudCallout">
            <a:avLst>
              <a:gd name="adj1" fmla="val -108547"/>
              <a:gd name="adj2" fmla="val 21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It raised a </a:t>
            </a:r>
            <a:r>
              <a:rPr lang="en-IN" b="1" dirty="0">
                <a:solidFill>
                  <a:srgbClr val="FFFF00"/>
                </a:solidFill>
              </a:rPr>
              <a:t>Value Error</a:t>
            </a:r>
            <a:r>
              <a:rPr lang="en-IN" b="1" dirty="0"/>
              <a:t> because the interval cannot be </a:t>
            </a:r>
            <a:r>
              <a:rPr lang="en-IN" b="1" dirty="0">
                <a:solidFill>
                  <a:srgbClr val="FFFF00"/>
                </a:solidFill>
              </a:rPr>
              <a:t>zero </a:t>
            </a:r>
            <a:r>
              <a:rPr lang="en-IN" b="1" dirty="0"/>
              <a:t>if we need to go from one number to another.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B440-947A-2A3B-633D-397EA9D4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683D-D92B-FA00-DBDC-3C838D0A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4100"/>
            <a:ext cx="10058400" cy="3760891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a=range(2,12)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a=range(12,2)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  <a:endParaRPr lang="en-US" sz="2000" dirty="0"/>
          </a:p>
          <a:p>
            <a:pPr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Cloud Callout 10">
            <a:extLst>
              <a:ext uri="{FF2B5EF4-FFF2-40B4-BE49-F238E27FC236}">
                <a16:creationId xmlns:a16="http://schemas.microsoft.com/office/drawing/2014/main" id="{069F0B14-C940-43D1-1773-470C253625C3}"/>
              </a:ext>
            </a:extLst>
          </p:cNvPr>
          <p:cNvSpPr/>
          <p:nvPr/>
        </p:nvSpPr>
        <p:spPr>
          <a:xfrm>
            <a:off x="5684307" y="2005800"/>
            <a:ext cx="3857652" cy="1785950"/>
          </a:xfrm>
          <a:prstGeom prst="cloudCallout">
            <a:avLst>
              <a:gd name="adj1" fmla="val -110797"/>
              <a:gd name="adj2" fmla="val -2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default value of </a:t>
            </a:r>
            <a:r>
              <a:rPr lang="en-IN" b="1" dirty="0">
                <a:solidFill>
                  <a:srgbClr val="FFFF00"/>
                </a:solidFill>
              </a:rPr>
              <a:t>step</a:t>
            </a:r>
            <a:r>
              <a:rPr lang="en-IN" b="1" dirty="0"/>
              <a:t> is </a:t>
            </a:r>
            <a:r>
              <a:rPr lang="en-IN" b="1" dirty="0">
                <a:solidFill>
                  <a:srgbClr val="FFFF00"/>
                </a:solidFill>
              </a:rPr>
              <a:t>1</a:t>
            </a:r>
            <a:r>
              <a:rPr lang="en-IN" b="1" dirty="0"/>
              <a:t> , so the output is from </a:t>
            </a:r>
            <a:r>
              <a:rPr lang="en-IN" b="1" dirty="0">
                <a:solidFill>
                  <a:srgbClr val="FFFF00"/>
                </a:solidFill>
              </a:rPr>
              <a:t>2 </a:t>
            </a:r>
            <a:r>
              <a:rPr lang="en-IN" b="1" dirty="0"/>
              <a:t>to </a:t>
            </a:r>
            <a:r>
              <a:rPr lang="en-IN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7" name="Cloud Callout 11">
            <a:extLst>
              <a:ext uri="{FF2B5EF4-FFF2-40B4-BE49-F238E27FC236}">
                <a16:creationId xmlns:a16="http://schemas.microsoft.com/office/drawing/2014/main" id="{FD3A8D19-8E7E-A27C-DAC3-0E5D561A6A91}"/>
              </a:ext>
            </a:extLst>
          </p:cNvPr>
          <p:cNvSpPr/>
          <p:nvPr/>
        </p:nvSpPr>
        <p:spPr>
          <a:xfrm>
            <a:off x="6096000" y="4465781"/>
            <a:ext cx="3282066" cy="1785950"/>
          </a:xfrm>
          <a:prstGeom prst="cloudCallout">
            <a:avLst>
              <a:gd name="adj1" fmla="val -109823"/>
              <a:gd name="adj2" fmla="val -46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 usual , since the </a:t>
            </a:r>
            <a:r>
              <a:rPr lang="en-IN" b="1" dirty="0">
                <a:solidFill>
                  <a:srgbClr val="FFFF00"/>
                </a:solidFill>
              </a:rPr>
              <a:t>start value </a:t>
            </a:r>
            <a:r>
              <a:rPr lang="en-IN" b="1" dirty="0"/>
              <a:t>is greater than </a:t>
            </a:r>
            <a:r>
              <a:rPr lang="en-IN" b="1" dirty="0">
                <a:solidFill>
                  <a:srgbClr val="FFFF00"/>
                </a:solidFill>
              </a:rPr>
              <a:t>end value</a:t>
            </a:r>
            <a:r>
              <a:rPr lang="en-IN" b="1" dirty="0"/>
              <a:t> so we get an </a:t>
            </a:r>
            <a:r>
              <a:rPr lang="en-IN" b="1" dirty="0">
                <a:solidFill>
                  <a:srgbClr val="FFFF00"/>
                </a:solidFill>
              </a:rPr>
              <a:t>empty</a:t>
            </a:r>
            <a:r>
              <a:rPr lang="en-IN" b="1" dirty="0"/>
              <a:t> list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8A4-6B98-0D30-0CA2-85AF11C7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 )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5A2-AFFF-0A7B-8793-280450C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use </a:t>
            </a:r>
            <a:r>
              <a:rPr lang="en-US" sz="1800" b="1" dirty="0">
                <a:solidFill>
                  <a:srgbClr val="C00000"/>
                </a:solidFill>
              </a:rPr>
              <a:t>range()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for</a:t>
            </a:r>
            <a:r>
              <a:rPr lang="en-US" sz="1800" dirty="0"/>
              <a:t> together for iterating through a list of </a:t>
            </a:r>
            <a:r>
              <a:rPr lang="en-US" sz="1800" b="1" dirty="0">
                <a:solidFill>
                  <a:srgbClr val="C00000"/>
                </a:solidFill>
              </a:rPr>
              <a:t>numeric values</a:t>
            </a:r>
            <a:endParaRPr lang="en-US" sz="1800" dirty="0"/>
          </a:p>
          <a:p>
            <a:pPr lvl="1"/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b="1" u="sng" dirty="0"/>
              <a:t>Syntax: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for &lt;</a:t>
            </a:r>
            <a:r>
              <a:rPr lang="en-US" sz="1800" b="1" dirty="0" err="1">
                <a:solidFill>
                  <a:srgbClr val="C00000"/>
                </a:solidFill>
              </a:rPr>
              <a:t>var_name</a:t>
            </a:r>
            <a:r>
              <a:rPr lang="en-US" sz="1800" b="1" dirty="0">
                <a:solidFill>
                  <a:srgbClr val="C00000"/>
                </a:solidFill>
              </a:rPr>
              <a:t>&gt; in range(end)</a:t>
            </a:r>
          </a:p>
          <a:p>
            <a:pPr lvl="2">
              <a:buNone/>
            </a:pPr>
            <a:r>
              <a:rPr lang="en-US" sz="1800" b="1" dirty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800" b="1" dirty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800" b="1" dirty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800" b="1" dirty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800" b="1" dirty="0">
                <a:solidFill>
                  <a:srgbClr val="C00000"/>
                </a:solidFill>
              </a:rPr>
              <a:t>	indented statement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351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7421-2C18-837E-7ACA-ADB4C50A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3D0A-F223-B31B-F17D-DDE402C6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for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in range(11):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34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73C6-DA61-9B5B-FCFE-2D2DBFAE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2 Parameter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 )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7A64-18E5-E906-7AC8-C795F63B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can use 2 argument </a:t>
            </a:r>
            <a:r>
              <a:rPr lang="en-US" b="1" dirty="0">
                <a:solidFill>
                  <a:srgbClr val="C00000"/>
                </a:solidFill>
              </a:rPr>
              <a:t>range() </a:t>
            </a:r>
            <a:r>
              <a:rPr lang="en-US" dirty="0"/>
              <a:t>with </a:t>
            </a: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dirty="0"/>
              <a:t> also for iterating through a list of </a:t>
            </a:r>
            <a:r>
              <a:rPr lang="en-US" b="1" dirty="0">
                <a:solidFill>
                  <a:srgbClr val="C00000"/>
                </a:solidFill>
              </a:rPr>
              <a:t>numeric values </a:t>
            </a:r>
            <a:r>
              <a:rPr lang="en-US" dirty="0"/>
              <a:t>between a </a:t>
            </a:r>
            <a:r>
              <a:rPr lang="en-US" b="1" dirty="0">
                <a:solidFill>
                  <a:srgbClr val="C00000"/>
                </a:solidFill>
              </a:rPr>
              <a:t>given range</a:t>
            </a:r>
          </a:p>
          <a:p>
            <a:pPr lvl="1"/>
            <a:endParaRPr lang="en-US" sz="1900" dirty="0"/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for &lt;</a:t>
            </a:r>
            <a:r>
              <a:rPr lang="en-US" sz="1900" b="1" dirty="0" err="1">
                <a:solidFill>
                  <a:srgbClr val="C00000"/>
                </a:solidFill>
              </a:rPr>
              <a:t>var_name</a:t>
            </a:r>
            <a:r>
              <a:rPr lang="en-US" sz="1900" b="1" dirty="0">
                <a:solidFill>
                  <a:srgbClr val="C00000"/>
                </a:solidFill>
              </a:rPr>
              <a:t>&gt; in range(</a:t>
            </a:r>
            <a:r>
              <a:rPr lang="en-US" sz="1900" b="1" dirty="0" err="1">
                <a:solidFill>
                  <a:srgbClr val="C00000"/>
                </a:solidFill>
              </a:rPr>
              <a:t>start,end</a:t>
            </a:r>
            <a:r>
              <a:rPr lang="en-US" sz="1900" b="1" dirty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sz="1900" b="1" dirty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900" b="1" dirty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900" b="1" dirty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900" b="1" dirty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900" b="1" dirty="0">
                <a:solidFill>
                  <a:srgbClr val="C00000"/>
                </a:solidFill>
              </a:rPr>
              <a:t>	indented statement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5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B321-1782-B4F3-E4B2-41EA4D58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419D-EAB9-A417-3246-396B430F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for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in range(1,11):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45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A513-92F0-6673-12A9-613D160D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11B1-2407-DDAD-111A-9FC76901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Write a program to accept an integer from the user and display the sum of all the numbers from 1 to that number.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num=int(input("Enter an int:"))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total=0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for i in range(1,num+1):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total=</a:t>
            </a:r>
            <a:r>
              <a:rPr lang="en-IN" sz="2000" b="1" dirty="0" err="1">
                <a:solidFill>
                  <a:srgbClr val="7030A0"/>
                </a:solidFill>
              </a:rPr>
              <a:t>total+i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print("sum of no's from 1 to {} is {}".format(</a:t>
            </a:r>
            <a:r>
              <a:rPr lang="en-IN" sz="2000" b="1" dirty="0" err="1">
                <a:solidFill>
                  <a:srgbClr val="7030A0"/>
                </a:solidFill>
              </a:rPr>
              <a:t>num,total</a:t>
            </a:r>
            <a:r>
              <a:rPr lang="en-IN" sz="2000" b="1" dirty="0">
                <a:solidFill>
                  <a:srgbClr val="7030A0"/>
                </a:solidFill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ACB5-D1B4-2FEC-7295-E294977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E4D2-1016-86B7-ADAF-63270E1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Write a program to accept an integer from the user and calculate it’s factorial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2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43AF-B06C-4AE0-C280-D6F4EF0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Points About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Specifiers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D88D-53FE-DC65-C810-AB3D1ECC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number of format specifiers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number of variables </a:t>
            </a:r>
            <a:r>
              <a:rPr lang="en-US" sz="2000" dirty="0"/>
              <a:t>must always match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should use the </a:t>
            </a:r>
            <a:r>
              <a:rPr lang="en-US" sz="2000" b="1" dirty="0">
                <a:solidFill>
                  <a:srgbClr val="C00000"/>
                </a:solidFill>
              </a:rPr>
              <a:t>specified format specifier </a:t>
            </a:r>
            <a:r>
              <a:rPr lang="en-US" sz="2000" dirty="0"/>
              <a:t>to display a </a:t>
            </a:r>
            <a:r>
              <a:rPr lang="en-US" sz="2000" b="1" dirty="0"/>
              <a:t>particular value</a:t>
            </a:r>
            <a:r>
              <a:rPr lang="en-US" sz="2000" dirty="0"/>
              <a:t>.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example we cannot use </a:t>
            </a:r>
            <a:r>
              <a:rPr lang="en-US" sz="2000" b="1" dirty="0">
                <a:solidFill>
                  <a:srgbClr val="C00000"/>
                </a:solidFill>
              </a:rPr>
              <a:t>%d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for strings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However we can use </a:t>
            </a:r>
            <a:r>
              <a:rPr lang="en-US" sz="2000" b="1" dirty="0">
                <a:solidFill>
                  <a:srgbClr val="C00000"/>
                </a:solidFill>
              </a:rPr>
              <a:t>%s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non string </a:t>
            </a:r>
            <a:r>
              <a:rPr lang="en-US" sz="2000" dirty="0"/>
              <a:t>values also , like </a:t>
            </a:r>
            <a:r>
              <a:rPr lang="en-US" sz="2000" b="1" dirty="0" err="1">
                <a:solidFill>
                  <a:srgbClr val="C00000"/>
                </a:solidFill>
              </a:rPr>
              <a:t>boolean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4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2EB-48F4-8771-A726-198E0283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Using 3 Parameter </a:t>
            </a:r>
            <a:br>
              <a:rPr lang="en-US" sz="4400" b="1" dirty="0"/>
            </a:br>
            <a:r>
              <a:rPr lang="en-US" sz="4400" b="1" dirty="0">
                <a:solidFill>
                  <a:srgbClr val="C00000"/>
                </a:solidFill>
              </a:rPr>
              <a:t>range( ) </a:t>
            </a:r>
            <a:r>
              <a:rPr lang="en-US" sz="4400" b="1" dirty="0"/>
              <a:t>With </a:t>
            </a:r>
            <a:r>
              <a:rPr lang="en-US" sz="4400" b="1" dirty="0">
                <a:solidFill>
                  <a:srgbClr val="C00000"/>
                </a:solidFill>
              </a:rPr>
              <a:t>for</a:t>
            </a:r>
            <a:r>
              <a:rPr lang="en-US" sz="4400" b="1" dirty="0"/>
              <a:t> Loop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632A-3C11-FE68-CF9A-7E88EBD8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/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for &lt;</a:t>
            </a:r>
            <a:r>
              <a:rPr lang="en-US" sz="2000" b="1" dirty="0" err="1">
                <a:solidFill>
                  <a:srgbClr val="C00000"/>
                </a:solidFill>
              </a:rPr>
              <a:t>var_name</a:t>
            </a:r>
            <a:r>
              <a:rPr lang="en-US" sz="2000" b="1" dirty="0">
                <a:solidFill>
                  <a:srgbClr val="C00000"/>
                </a:solidFill>
              </a:rPr>
              <a:t>&gt; in range(</a:t>
            </a:r>
            <a:r>
              <a:rPr lang="en-US" sz="2000" b="1" dirty="0" err="1">
                <a:solidFill>
                  <a:srgbClr val="C00000"/>
                </a:solidFill>
              </a:rPr>
              <a:t>start,end,step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sz="2000" b="1" dirty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2000" b="1" dirty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2000" b="1" dirty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2000" b="1" dirty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2000" b="1" dirty="0">
                <a:solidFill>
                  <a:srgbClr val="C00000"/>
                </a:solidFill>
              </a:rPr>
              <a:t>	indented statement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3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72B-DA76-6564-DB3A-E99B46CF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C647-7EAA-0391-0801-B28E5E04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for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in range(1,11,2):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  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63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ADF6-ED56-4C86-7BCD-D4F086D7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D91-66FE-38DF-9360-BF3D7E97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for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in range(100,0,-10):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   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9A12-0FFC-33FF-E781-4033E1B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3F06-E4AE-635F-F408-A5259F45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Just like </a:t>
            </a:r>
            <a:r>
              <a:rPr lang="en-IN" sz="2400" b="1" dirty="0">
                <a:solidFill>
                  <a:srgbClr val="C00000"/>
                </a:solidFill>
              </a:rPr>
              <a:t>while</a:t>
            </a:r>
            <a:r>
              <a:rPr lang="en-IN" sz="2400" dirty="0"/>
              <a:t> , the </a:t>
            </a:r>
            <a:r>
              <a:rPr lang="en-IN" sz="2400" b="1" dirty="0">
                <a:solidFill>
                  <a:srgbClr val="C00000"/>
                </a:solidFill>
              </a:rPr>
              <a:t>for</a:t>
            </a:r>
            <a:r>
              <a:rPr lang="en-IN" sz="2400" dirty="0"/>
              <a:t> loop can also have an </a:t>
            </a:r>
            <a:r>
              <a:rPr lang="en-IN" sz="2400" b="1" dirty="0">
                <a:solidFill>
                  <a:srgbClr val="C00000"/>
                </a:solidFill>
              </a:rPr>
              <a:t>else</a:t>
            </a:r>
            <a:r>
              <a:rPr lang="en-IN" sz="2400" dirty="0"/>
              <a:t> part , which executes if no </a:t>
            </a:r>
            <a:r>
              <a:rPr lang="en-IN" sz="2400" b="1" dirty="0">
                <a:solidFill>
                  <a:srgbClr val="C00000"/>
                </a:solidFill>
              </a:rPr>
              <a:t>break</a:t>
            </a:r>
            <a:r>
              <a:rPr lang="en-IN" sz="2400" dirty="0"/>
              <a:t> statements executes in the f</a:t>
            </a:r>
            <a:r>
              <a:rPr lang="en-IN" sz="2400" b="1" dirty="0">
                <a:solidFill>
                  <a:srgbClr val="C00000"/>
                </a:solidFill>
              </a:rPr>
              <a:t>or loop</a:t>
            </a:r>
          </a:p>
          <a:p>
            <a:pPr lvl="1"/>
            <a:endParaRPr lang="en-US" sz="1900" dirty="0"/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u="sng" dirty="0"/>
              <a:t>Syntax: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     </a:t>
            </a:r>
            <a:r>
              <a:rPr lang="en-US" sz="1900" b="1" dirty="0">
                <a:solidFill>
                  <a:srgbClr val="C00000"/>
                </a:solidFill>
              </a:rPr>
              <a:t>for &lt;</a:t>
            </a:r>
            <a:r>
              <a:rPr lang="en-US" sz="1900" b="1" dirty="0" err="1">
                <a:solidFill>
                  <a:srgbClr val="C00000"/>
                </a:solidFill>
              </a:rPr>
              <a:t>var_name</a:t>
            </a:r>
            <a:r>
              <a:rPr lang="en-US" sz="1900" b="1" dirty="0">
                <a:solidFill>
                  <a:srgbClr val="C00000"/>
                </a:solidFill>
              </a:rPr>
              <a:t>&gt; in </a:t>
            </a:r>
            <a:r>
              <a:rPr lang="en-US" sz="1900" b="1" dirty="0" err="1">
                <a:solidFill>
                  <a:srgbClr val="C00000"/>
                </a:solidFill>
              </a:rPr>
              <a:t>some_seq</a:t>
            </a:r>
            <a:r>
              <a:rPr lang="en-US" sz="1900" b="1" dirty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1700" b="1" dirty="0">
                <a:solidFill>
                  <a:srgbClr val="C00000"/>
                </a:solidFill>
              </a:rPr>
              <a:t>		indented statement 1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if </a:t>
            </a:r>
            <a:r>
              <a:rPr lang="en-US" sz="1700" b="1" dirty="0" err="1">
                <a:solidFill>
                  <a:srgbClr val="C00000"/>
                </a:solidFill>
              </a:rPr>
              <a:t>test_cond</a:t>
            </a:r>
            <a:r>
              <a:rPr lang="en-US" sz="1700" b="1" dirty="0">
                <a:solidFill>
                  <a:srgbClr val="C00000"/>
                </a:solidFill>
              </a:rPr>
              <a:t>: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      break		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else:</a:t>
            </a:r>
          </a:p>
          <a:p>
            <a:pPr lvl="1">
              <a:buNone/>
            </a:pPr>
            <a:r>
              <a:rPr lang="en-US" sz="1700" b="1" dirty="0">
                <a:solidFill>
                  <a:srgbClr val="C00000"/>
                </a:solidFill>
              </a:rPr>
              <a:t>		indented statement 3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indented statement 4</a:t>
            </a:r>
          </a:p>
          <a:p>
            <a:pPr lvl="2">
              <a:buNone/>
            </a:pPr>
            <a:endParaRPr lang="en-US" sz="17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45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33F-B780-9A26-B03A-5F4DF1CA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23E8-5D0A-58DB-89B8-D6A2D28C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  <a:r>
              <a:rPr lang="en-US" sz="2000" b="1" dirty="0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2000" b="1" u="sng" dirty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for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in range(10):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   print(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   print(“Loop complete”)</a:t>
            </a:r>
          </a:p>
          <a:p>
            <a:endParaRPr lang="en-US" dirty="0"/>
          </a:p>
        </p:txBody>
      </p:sp>
      <p:pic>
        <p:nvPicPr>
          <p:cNvPr id="4" name="Picture 3" descr="cmd4.png">
            <a:extLst>
              <a:ext uri="{FF2B5EF4-FFF2-40B4-BE49-F238E27FC236}">
                <a16:creationId xmlns:a16="http://schemas.microsoft.com/office/drawing/2014/main" id="{4D2C8626-A638-9205-5755-B851A86D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56" y="2645482"/>
            <a:ext cx="1938587" cy="34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8DF2-BF6C-2217-1C9F-7314D0EF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1063-593D-4052-3A32-EC5B8BA6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u="sng" dirty="0">
                <a:solidFill>
                  <a:srgbClr val="C00000"/>
                </a:solidFill>
              </a:rPr>
              <a:t>Code:</a:t>
            </a:r>
            <a:r>
              <a:rPr lang="en-US" sz="8000" b="1" dirty="0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12800" b="1" u="sng" dirty="0">
                <a:solidFill>
                  <a:srgbClr val="C00000"/>
                </a:solidFill>
              </a:rPr>
              <a:t>Output: </a:t>
            </a:r>
            <a:endParaRPr lang="en-US" sz="80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8000" b="1" u="sng" dirty="0">
                <a:solidFill>
                  <a:srgbClr val="C00000"/>
                </a:solidFill>
              </a:rPr>
              <a:t>                 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for </a:t>
            </a:r>
            <a:r>
              <a:rPr lang="en-US" sz="8000" b="1" dirty="0" err="1">
                <a:solidFill>
                  <a:srgbClr val="7030A0"/>
                </a:solidFill>
              </a:rPr>
              <a:t>i</a:t>
            </a:r>
            <a:r>
              <a:rPr lang="en-US" sz="8000" b="1" dirty="0">
                <a:solidFill>
                  <a:srgbClr val="7030A0"/>
                </a:solidFill>
              </a:rPr>
              <a:t> in range(1,10):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   print(</a:t>
            </a:r>
            <a:r>
              <a:rPr lang="en-US" sz="8000" b="1" dirty="0" err="1">
                <a:solidFill>
                  <a:srgbClr val="7030A0"/>
                </a:solidFill>
              </a:rPr>
              <a:t>i</a:t>
            </a:r>
            <a:r>
              <a:rPr lang="en-US" sz="80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   if i%5==0: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		break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   print(“Loop complete”)</a:t>
            </a:r>
          </a:p>
          <a:p>
            <a:pPr>
              <a:buNone/>
            </a:pPr>
            <a:r>
              <a:rPr lang="en-US" sz="8000" b="1" dirty="0">
                <a:solidFill>
                  <a:srgbClr val="7030A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cmd4.png">
            <a:extLst>
              <a:ext uri="{FF2B5EF4-FFF2-40B4-BE49-F238E27FC236}">
                <a16:creationId xmlns:a16="http://schemas.microsoft.com/office/drawing/2014/main" id="{B8B23FF3-194F-36BA-124F-BDD3B209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80" y="2817970"/>
            <a:ext cx="938454" cy="2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E3EE-E5BE-379D-7DFC-C6FD199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Using Nested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33D0-1E78-3192-D5AF-2DDD1DF1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Loops can be nested 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, as they can with other programming languages.</a:t>
            </a:r>
          </a:p>
          <a:p>
            <a:pPr marL="0" indent="0">
              <a:buNone/>
            </a:pPr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nested loop </a:t>
            </a:r>
            <a:r>
              <a:rPr lang="en-IN" sz="2400" dirty="0"/>
              <a:t>is a loop that occurs within another loop, and are constructed like so:</a:t>
            </a:r>
          </a:p>
          <a:p>
            <a:pPr marL="0" indent="0">
              <a:buNone/>
            </a:pPr>
            <a:r>
              <a:rPr lang="en-US" sz="2400" b="1" u="sng" dirty="0"/>
              <a:t>Syntax: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for &lt;var_name&gt; in </a:t>
            </a:r>
            <a:r>
              <a:rPr lang="en-US" sz="1900" b="1" dirty="0" err="1">
                <a:solidFill>
                  <a:srgbClr val="002060"/>
                </a:solidFill>
              </a:rPr>
              <a:t>some_seq</a:t>
            </a:r>
            <a:r>
              <a:rPr lang="en-US" sz="1900" b="1" dirty="0">
                <a:solidFill>
                  <a:srgbClr val="002060"/>
                </a:solidFill>
              </a:rPr>
              <a:t>:</a:t>
            </a:r>
          </a:p>
          <a:p>
            <a:pPr lvl="1">
              <a:buNone/>
            </a:pPr>
            <a:r>
              <a:rPr lang="en-US" sz="1700" b="1" dirty="0">
                <a:solidFill>
                  <a:srgbClr val="C00000"/>
                </a:solidFill>
              </a:rPr>
              <a:t>	</a:t>
            </a:r>
            <a:r>
              <a:rPr lang="en-US" sz="1900" b="1" dirty="0">
                <a:solidFill>
                  <a:srgbClr val="C00000"/>
                </a:solidFill>
              </a:rPr>
              <a:t> for &lt;</a:t>
            </a:r>
            <a:r>
              <a:rPr lang="en-US" sz="1900" b="1" dirty="0" err="1">
                <a:solidFill>
                  <a:srgbClr val="C00000"/>
                </a:solidFill>
              </a:rPr>
              <a:t>var_name</a:t>
            </a:r>
            <a:r>
              <a:rPr lang="en-US" sz="1900" b="1" dirty="0">
                <a:solidFill>
                  <a:srgbClr val="C00000"/>
                </a:solidFill>
              </a:rPr>
              <a:t>&gt; in </a:t>
            </a:r>
            <a:r>
              <a:rPr lang="en-US" sz="1900" b="1" dirty="0" err="1">
                <a:solidFill>
                  <a:srgbClr val="C00000"/>
                </a:solidFill>
              </a:rPr>
              <a:t>some_seq</a:t>
            </a:r>
            <a:r>
              <a:rPr lang="en-US" sz="1900" b="1" dirty="0">
                <a:solidFill>
                  <a:srgbClr val="C00000"/>
                </a:solidFill>
              </a:rPr>
              <a:t>: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	indented statement 1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	indented statement 2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	.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		.</a:t>
            </a:r>
          </a:p>
          <a:p>
            <a:pPr lvl="2">
              <a:buNone/>
            </a:pPr>
            <a:r>
              <a:rPr lang="en-US" sz="1700" b="1" dirty="0">
                <a:solidFill>
                  <a:srgbClr val="C00000"/>
                </a:solidFill>
              </a:rPr>
              <a:t>	</a:t>
            </a:r>
            <a:r>
              <a:rPr lang="en-US" sz="1700" b="1" dirty="0">
                <a:solidFill>
                  <a:srgbClr val="002060"/>
                </a:solidFill>
              </a:rPr>
              <a:t>indented statement n</a:t>
            </a:r>
          </a:p>
          <a:p>
            <a:pPr lvl="2">
              <a:buNone/>
            </a:pPr>
            <a:r>
              <a:rPr lang="en-US" sz="1700" b="1" dirty="0">
                <a:solidFill>
                  <a:srgbClr val="00B050"/>
                </a:solidFill>
              </a:rPr>
              <a:t>unindented statement</a:t>
            </a:r>
          </a:p>
          <a:p>
            <a:pPr lvl="2">
              <a:buNone/>
            </a:pPr>
            <a:r>
              <a:rPr lang="en-US" sz="1700" b="1" dirty="0">
                <a:solidFill>
                  <a:srgbClr val="00B050"/>
                </a:solidFill>
              </a:rPr>
              <a:t>unindented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136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980D-F8EE-4AA5-6945-07CFAF08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0745-B246-6586-DDB9-2C0989BE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numbers = [1, 2, 3] 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alpha = ['a', 'b', 'c'] 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for n in numbers: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print(n) 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for 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in alpha: 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	print(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0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1C2F-A687-3D1A-C900-DB892F49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C00C-A8A1-6F00-C176-425B1848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Write a program to print the following pattern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Sample Output:</a:t>
            </a:r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67309186-40ED-478D-CFD1-A4F0D7F5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10" y="3148502"/>
            <a:ext cx="1443430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64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4AB-A9C7-33B1-888C-B118D464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C4DD-1C2F-0A28-855F-32B31388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for i in range(1,5):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for j in range(1,4):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print()</a:t>
            </a:r>
            <a:endParaRPr lang="en-US" sz="20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EDE3-EDAC-5518-E75A-2AB05666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0BD2-0513-965C-0DA5-6C5D068A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10 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print(“%f” %a)</a:t>
            </a:r>
            <a:endParaRPr lang="en-IN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10.000000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36BB6-F0DA-0C2D-4DD6-9662243357D7}"/>
              </a:ext>
            </a:extLst>
          </p:cNvPr>
          <p:cNvSpPr txBox="1"/>
          <p:nvPr/>
        </p:nvSpPr>
        <p:spPr>
          <a:xfrm>
            <a:off x="3781852" y="2108201"/>
            <a:ext cx="60969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print(“%f”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10.600000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print(“%.2f”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10.60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print(“%d”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</a:t>
            </a:r>
          </a:p>
          <a:p>
            <a:pPr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89BF6-9276-E756-47AD-A4702CEAD514}"/>
              </a:ext>
            </a:extLst>
          </p:cNvPr>
          <p:cNvSpPr txBox="1"/>
          <p:nvPr/>
        </p:nvSpPr>
        <p:spPr>
          <a:xfrm>
            <a:off x="6676595" y="2157784"/>
            <a:ext cx="60969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10.6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a=True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True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a=True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print(“%d”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</a:t>
            </a:r>
          </a:p>
          <a:p>
            <a:pPr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18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A2D1-8A0D-3CC6-86FE-DC3CB51F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D2F4-53FD-78D9-2E32-3B0EE948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Can you write the same code using only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single loop ?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for i in range(1,5):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  print("*"*3)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031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C1C1-2A17-071B-9ABD-6D25CBF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70DE-0346-850A-400C-C5042EB7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Write a program to print the following pattern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Sample Output:</a:t>
            </a:r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349811E1-A69A-4E77-5175-EFF4A1D1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7" y="3219294"/>
            <a:ext cx="2435438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1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4E8-21D0-1EF6-C985-04462742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9C8-955F-F230-6437-3EF6EB61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for i in range(1,5):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for j in range(1,i+1):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print()</a:t>
            </a:r>
            <a:endParaRPr lang="en-US" sz="20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218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6BF4-95C3-61B8-E876-93026034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AE39-DC11-ABFF-5EF7-16BCAC44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r>
              <a:rPr lang="en-US" sz="2000" b="1" dirty="0"/>
              <a:t>Write a program to print the following pattern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Sample Output:</a:t>
            </a:r>
          </a:p>
          <a:p>
            <a:endParaRPr lang="en-US" sz="2000" b="1" dirty="0"/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BA0CAED7-07BB-6D94-4882-BB972037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2" y="3372677"/>
            <a:ext cx="1935429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8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7559-FC03-0F4D-1FC7-364A994C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7B79-5798-1617-F670-AF1CAACB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for i in range(4,0,-1):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for j in range(1,i+1):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print()</a:t>
            </a:r>
            <a:endParaRPr lang="en-US" sz="20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45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B091-AA8E-7F7F-EEE3-83BC6C25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07AA-220D-BE91-C955-3DCFB8F7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Write a program to accept an integer from the user and display all the numbers from 1 to that number. Repeat the process until the user enters 0.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Sample Output:</a:t>
            </a:r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BEDB5707-6F18-755A-E2D3-4A068145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0" y="3590679"/>
            <a:ext cx="2759639" cy="26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62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BBE1-DC35-A3FE-832E-4FF6327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58CC-1100-6033-64F3-18D8C597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x = int(input('Enter a number: '))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while x != 0: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    for y in range (1, x+1):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        print (y)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        y+=1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    x = int(input('Enter a number: '))</a:t>
            </a:r>
            <a:endParaRPr lang="en-US" sz="20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57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8210-DDA8-FEB0-0DFA-CDFC1415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148F-A58C-6234-864A-72D07046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a=True</a:t>
            </a:r>
            <a:endParaRPr lang="en-IN" dirty="0"/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print(“%f” %a)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1.000000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a=“Bhopal”</a:t>
            </a:r>
            <a:endParaRPr lang="en-IN" dirty="0"/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print(“%f” %a)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Type Error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5971B-2852-92E7-10B8-4EBBD20851DC}"/>
              </a:ext>
            </a:extLst>
          </p:cNvPr>
          <p:cNvSpPr txBox="1"/>
          <p:nvPr/>
        </p:nvSpPr>
        <p:spPr>
          <a:xfrm>
            <a:off x="3614830" y="2108201"/>
            <a:ext cx="6096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a=“Bhopal”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Bhopal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a=“Bhopal”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print(“%d”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TypeError: number required , not str</a:t>
            </a:r>
          </a:p>
        </p:txBody>
      </p:sp>
    </p:spTree>
    <p:extLst>
      <p:ext uri="{BB962C8B-B14F-4D97-AF65-F5344CB8AC3E}">
        <p14:creationId xmlns:p14="http://schemas.microsoft.com/office/powerpoint/2010/main" val="30741823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4792</Words>
  <Application>Microsoft Office PowerPoint</Application>
  <PresentationFormat>Widescreen</PresentationFormat>
  <Paragraphs>768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Arial</vt:lpstr>
      <vt:lpstr>Bookman Old Style</vt:lpstr>
      <vt:lpstr>Calibri</vt:lpstr>
      <vt:lpstr>Cascadia Code</vt:lpstr>
      <vt:lpstr>Cascadia Mono</vt:lpstr>
      <vt:lpstr>Franklin Gothic Book</vt:lpstr>
      <vt:lpstr>Lucida Console</vt:lpstr>
      <vt:lpstr>1_RetrospectVTI</vt:lpstr>
      <vt:lpstr>Python Conditional statement and loops</vt:lpstr>
      <vt:lpstr>“An investment in knowledge pays   the best interest“</vt:lpstr>
      <vt:lpstr>Today’s Agenda</vt:lpstr>
      <vt:lpstr>Using Format Specifiers  With print()</vt:lpstr>
      <vt:lpstr>Using Format Specifiers  With print()</vt:lpstr>
      <vt:lpstr>Using Format Specifiers  With print()</vt:lpstr>
      <vt:lpstr>Key Points About  Format Specifiers</vt:lpstr>
      <vt:lpstr>Examples</vt:lpstr>
      <vt:lpstr>Examples</vt:lpstr>
      <vt:lpstr>Using The Function format()</vt:lpstr>
      <vt:lpstr>Using The Function format()</vt:lpstr>
      <vt:lpstr>Examples</vt:lpstr>
      <vt:lpstr>Using The Function format()</vt:lpstr>
      <vt:lpstr>Decision Control Statements</vt:lpstr>
      <vt:lpstr>The if Statement</vt:lpstr>
      <vt:lpstr>The if Statement</vt:lpstr>
      <vt:lpstr>Exercise </vt:lpstr>
      <vt:lpstr>Solution</vt:lpstr>
      <vt:lpstr>What About Multiple Lines ?</vt:lpstr>
      <vt:lpstr>What About Multiple Lines ?</vt:lpstr>
      <vt:lpstr>The if –else Statement</vt:lpstr>
      <vt:lpstr>The if-else Statement</vt:lpstr>
      <vt:lpstr>Exercise </vt:lpstr>
      <vt:lpstr>Solution</vt:lpstr>
      <vt:lpstr>The if –elif-else Statement</vt:lpstr>
      <vt:lpstr>The if –elif-else Statement</vt:lpstr>
      <vt:lpstr>Exercise </vt:lpstr>
      <vt:lpstr>The nested if Statement</vt:lpstr>
      <vt:lpstr>The nested if Statement</vt:lpstr>
      <vt:lpstr>Exercise </vt:lpstr>
      <vt:lpstr>Exercise </vt:lpstr>
      <vt:lpstr> Iterative Statements</vt:lpstr>
      <vt:lpstr>Iterative Statements</vt:lpstr>
      <vt:lpstr>The while Loop</vt:lpstr>
      <vt:lpstr>Examples</vt:lpstr>
      <vt:lpstr>Guess The Output</vt:lpstr>
      <vt:lpstr>Another Form Of  “while” Loop</vt:lpstr>
      <vt:lpstr>Another Form Of  “while” Loop</vt:lpstr>
      <vt:lpstr>The “break” Statement</vt:lpstr>
      <vt:lpstr>Example</vt:lpstr>
      <vt:lpstr>The “continue” Statement</vt:lpstr>
      <vt:lpstr>Example</vt:lpstr>
      <vt:lpstr>The “pass” Statement</vt:lpstr>
      <vt:lpstr>Example</vt:lpstr>
      <vt:lpstr>The for Loop</vt:lpstr>
      <vt:lpstr>The for Loop</vt:lpstr>
      <vt:lpstr>The for Loop</vt:lpstr>
      <vt:lpstr>Syntax Of  for Loop  In Python</vt:lpstr>
      <vt:lpstr>Examples</vt:lpstr>
      <vt:lpstr>Exercise</vt:lpstr>
      <vt:lpstr>The range Function</vt:lpstr>
      <vt:lpstr>The range Function  With One Parameter</vt:lpstr>
      <vt:lpstr>The range Function  With One Parameter</vt:lpstr>
      <vt:lpstr>What If We Pass  Negative Number ?</vt:lpstr>
      <vt:lpstr>The range Function  With Two Parameter</vt:lpstr>
      <vt:lpstr>The range Function  With Two Parameter</vt:lpstr>
      <vt:lpstr>What If We Pass  First Number Greater?</vt:lpstr>
      <vt:lpstr>Passing Negative Values</vt:lpstr>
      <vt:lpstr>Guess The Output</vt:lpstr>
      <vt:lpstr>The range Function  With Three Parameter</vt:lpstr>
      <vt:lpstr>Guess The Output</vt:lpstr>
      <vt:lpstr>Guess The Output</vt:lpstr>
      <vt:lpstr>Guess The Output</vt:lpstr>
      <vt:lpstr>Using range( ) With for Loop</vt:lpstr>
      <vt:lpstr>Example</vt:lpstr>
      <vt:lpstr>Using 2 Parameter  range( ) With for Loop</vt:lpstr>
      <vt:lpstr>Example</vt:lpstr>
      <vt:lpstr>Exercise</vt:lpstr>
      <vt:lpstr>Exercise</vt:lpstr>
      <vt:lpstr>Using 3 Parameter  range( ) With for Loop</vt:lpstr>
      <vt:lpstr>Example</vt:lpstr>
      <vt:lpstr>Example</vt:lpstr>
      <vt:lpstr>Using for With else</vt:lpstr>
      <vt:lpstr>Example</vt:lpstr>
      <vt:lpstr>Example</vt:lpstr>
      <vt:lpstr>Using Nested Loop</vt:lpstr>
      <vt:lpstr>Example</vt:lpstr>
      <vt:lpstr>Exercise</vt:lpstr>
      <vt:lpstr>Solution</vt:lpstr>
      <vt:lpstr>Solution</vt:lpstr>
      <vt:lpstr>Exercise</vt:lpstr>
      <vt:lpstr>Solution</vt:lpstr>
      <vt:lpstr>Exercise</vt:lpstr>
      <vt:lpstr>Solution</vt:lpstr>
      <vt:lpstr>Exercise</vt:lpstr>
      <vt:lpstr>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sunny savita</cp:lastModifiedBy>
  <cp:revision>47</cp:revision>
  <dcterms:created xsi:type="dcterms:W3CDTF">2022-12-01T03:32:31Z</dcterms:created>
  <dcterms:modified xsi:type="dcterms:W3CDTF">2022-12-16T07:29:24Z</dcterms:modified>
</cp:coreProperties>
</file>