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79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2" r:id="rId77"/>
    <p:sldId id="333" r:id="rId78"/>
  </p:sldIdLst>
  <p:sldSz cx="12192000" cy="6858000"/>
  <p:notesSz cx="6858000" cy="9144000"/>
  <p:embeddedFontLst>
    <p:embeddedFont>
      <p:font typeface="Bookman Old Style" panose="02050604050505020204" pitchFamily="18" charset="0"/>
      <p:regular r:id="rId80"/>
      <p:bold r:id="rId81"/>
      <p:italic r:id="rId82"/>
      <p:boldItalic r:id="rId83"/>
    </p:embeddedFont>
    <p:embeddedFont>
      <p:font typeface="Calibri" panose="020F0502020204030204" pitchFamily="34" charset="0"/>
      <p:regular r:id="rId84"/>
      <p:bold r:id="rId85"/>
      <p:italic r:id="rId86"/>
      <p:boldItalic r:id="rId87"/>
    </p:embeddedFont>
    <p:embeddedFont>
      <p:font typeface="Libre Franklin" pitchFamily="2" charset="0"/>
      <p:regular r:id="rId88"/>
      <p:bold r:id="rId89"/>
      <p:italic r:id="rId90"/>
      <p:boldItalic r:id="rId9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2260">
          <p15:clr>
            <a:srgbClr val="A4A3A4"/>
          </p15:clr>
        </p15:guide>
        <p15:guide id="3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92" roundtripDataSignature="AMtx7mjjrTD9pfj4Eq6VeYxLBisotVBGr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8279BC2-41EE-4208-BDEF-4ABA0E9A1041}">
  <a:tblStyle styleId="{58279BC2-41EE-4208-BDEF-4ABA0E9A104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8D51A95-3145-49FA-9C96-94D57A5FAEB0}" styleName="Table_1">
    <a:wholeTbl>
      <a:tcTxStyle b="off" i="off">
        <a:font>
          <a:latin typeface="Franklin Gothic Book"/>
          <a:ea typeface="Franklin Gothic Book"/>
          <a:cs typeface="Franklin Gothic Book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FF1F3"/>
          </a:solidFill>
        </a:fill>
      </a:tcStyle>
    </a:wholeTbl>
    <a:band1H>
      <a:tcTxStyle/>
      <a:tcStyle>
        <a:tcBdr/>
        <a:fill>
          <a:solidFill>
            <a:srgbClr val="DEE1E5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EE1E5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Franklin Gothic Book"/>
          <a:ea typeface="Franklin Gothic Book"/>
          <a:cs typeface="Franklin Gothic Book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Franklin Gothic Book"/>
          <a:ea typeface="Franklin Gothic Book"/>
          <a:cs typeface="Franklin Gothic Book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Franklin Gothic Book"/>
          <a:ea typeface="Franklin Gothic Book"/>
          <a:cs typeface="Franklin Gothic Book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Franklin Gothic Book"/>
          <a:ea typeface="Franklin Gothic Book"/>
          <a:cs typeface="Franklin Gothic Book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>
        <p:guide orient="horz" pos="2160"/>
        <p:guide orient="horz" pos="22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font" Target="fonts/font5.fntdata"/><Relationship Id="rId89" Type="http://schemas.openxmlformats.org/officeDocument/2006/relationships/font" Target="fonts/font10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90" Type="http://schemas.openxmlformats.org/officeDocument/2006/relationships/font" Target="fonts/font11.fntdata"/><Relationship Id="rId95" Type="http://schemas.openxmlformats.org/officeDocument/2006/relationships/theme" Target="theme/theme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font" Target="fonts/font1.fntdata"/><Relationship Id="rId85" Type="http://schemas.openxmlformats.org/officeDocument/2006/relationships/font" Target="fonts/font6.fntdata"/><Relationship Id="rId9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font" Target="fonts/font4.fntdata"/><Relationship Id="rId88" Type="http://schemas.openxmlformats.org/officeDocument/2006/relationships/font" Target="fonts/font9.fntdata"/><Relationship Id="rId91" Type="http://schemas.openxmlformats.org/officeDocument/2006/relationships/font" Target="fonts/font12.fntdata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font" Target="fonts/font2.fntdata"/><Relationship Id="rId86" Type="http://schemas.openxmlformats.org/officeDocument/2006/relationships/font" Target="fonts/font7.fntdata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customschemas.google.com/relationships/presentationmetadata" Target="metadata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font" Target="fonts/font8.fntdata"/><Relationship Id="rId61" Type="http://schemas.openxmlformats.org/officeDocument/2006/relationships/slide" Target="slides/slide60.xml"/><Relationship Id="rId82" Type="http://schemas.openxmlformats.org/officeDocument/2006/relationships/font" Target="fonts/font3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8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82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Bookman Old Style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82"/>
          <p:cNvSpPr txBox="1"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cxnSp>
        <p:nvCxnSpPr>
          <p:cNvPr id="18" name="Google Shape;18;p82"/>
          <p:cNvCxnSpPr/>
          <p:nvPr/>
        </p:nvCxnSpPr>
        <p:spPr>
          <a:xfrm>
            <a:off x="1207658" y="4474741"/>
            <a:ext cx="9875520" cy="0"/>
          </a:xfrm>
          <a:prstGeom prst="straightConnector1">
            <a:avLst/>
          </a:prstGeom>
          <a:noFill/>
          <a:ln w="127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82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82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82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9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91"/>
          <p:cNvSpPr txBox="1">
            <a:spLocks noGrp="1"/>
          </p:cNvSpPr>
          <p:nvPr>
            <p:ph type="body" idx="1"/>
          </p:nvPr>
        </p:nvSpPr>
        <p:spPr>
          <a:xfrm rot="5400000">
            <a:off x="4246035" y="-1040554"/>
            <a:ext cx="3760891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83" name="Google Shape;83;p91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91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91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9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92"/>
          <p:cNvSpPr txBox="1">
            <a:spLocks noGrp="1"/>
          </p:cNvSpPr>
          <p:nvPr>
            <p:ph type="title"/>
          </p:nvPr>
        </p:nvSpPr>
        <p:spPr>
          <a:xfrm rot="5400000">
            <a:off x="7159401" y="1977801"/>
            <a:ext cx="575989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92"/>
          <p:cNvSpPr txBox="1">
            <a:spLocks noGrp="1"/>
          </p:cNvSpPr>
          <p:nvPr>
            <p:ph type="body" idx="1"/>
          </p:nvPr>
        </p:nvSpPr>
        <p:spPr>
          <a:xfrm rot="5400000">
            <a:off x="1825401" y="-574899"/>
            <a:ext cx="575989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90" name="Google Shape;90;p92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92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92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8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83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25" name="Google Shape;25;p83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83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83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8" name="Google Shape;28;p8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510851" y="46037"/>
            <a:ext cx="2657723" cy="7255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84"/>
          <p:cNvSpPr txBox="1"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Bookman Old Style"/>
              <a:buNone/>
              <a:defRPr sz="8000" b="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4"/>
          <p:cNvSpPr txBox="1"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cxnSp>
        <p:nvCxnSpPr>
          <p:cNvPr id="33" name="Google Shape;33;p84"/>
          <p:cNvCxnSpPr/>
          <p:nvPr/>
        </p:nvCxnSpPr>
        <p:spPr>
          <a:xfrm>
            <a:off x="1207658" y="4485132"/>
            <a:ext cx="9875520" cy="0"/>
          </a:xfrm>
          <a:prstGeom prst="straightConnector1">
            <a:avLst/>
          </a:prstGeom>
          <a:noFill/>
          <a:ln w="127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" name="Google Shape;34;p84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4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84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85"/>
          <p:cNvSpPr txBox="1">
            <a:spLocks noGrp="1"/>
          </p:cNvSpPr>
          <p:nvPr>
            <p:ph type="body" idx="1"/>
          </p:nvPr>
        </p:nvSpPr>
        <p:spPr>
          <a:xfrm>
            <a:off x="1097280" y="2120900"/>
            <a:ext cx="4639736" cy="3748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0" name="Google Shape;40;p85"/>
          <p:cNvSpPr txBox="1">
            <a:spLocks noGrp="1"/>
          </p:cNvSpPr>
          <p:nvPr>
            <p:ph type="body" idx="2"/>
          </p:nvPr>
        </p:nvSpPr>
        <p:spPr>
          <a:xfrm>
            <a:off x="6515944" y="2120900"/>
            <a:ext cx="4639736" cy="3748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1" name="Google Shape;41;p85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5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5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86"/>
          <p:cNvSpPr txBox="1"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86"/>
          <p:cNvSpPr txBox="1">
            <a:spLocks noGrp="1"/>
          </p:cNvSpPr>
          <p:nvPr>
            <p:ph type="body" idx="2"/>
          </p:nvPr>
        </p:nvSpPr>
        <p:spPr>
          <a:xfrm>
            <a:off x="1097280" y="2958274"/>
            <a:ext cx="4639736" cy="2910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8" name="Google Shape;48;p86"/>
          <p:cNvSpPr txBox="1">
            <a:spLocks noGrp="1"/>
          </p:cNvSpPr>
          <p:nvPr>
            <p:ph type="body" idx="3"/>
          </p:nvPr>
        </p:nvSpPr>
        <p:spPr>
          <a:xfrm>
            <a:off x="6515944" y="2057400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86"/>
          <p:cNvSpPr txBox="1">
            <a:spLocks noGrp="1"/>
          </p:cNvSpPr>
          <p:nvPr>
            <p:ph type="body" idx="4"/>
          </p:nvPr>
        </p:nvSpPr>
        <p:spPr>
          <a:xfrm>
            <a:off x="6515944" y="2958273"/>
            <a:ext cx="4639736" cy="2910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0" name="Google Shape;50;p86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6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6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7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7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7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8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88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88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88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3" name="Google Shape;63;p8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510851" y="46037"/>
            <a:ext cx="2657723" cy="7255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9"/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89"/>
          <p:cNvSpPr txBox="1"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Bookman Old Style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89"/>
          <p:cNvSpPr txBox="1">
            <a:spLocks noGrp="1"/>
          </p:cNvSpPr>
          <p:nvPr>
            <p:ph type="body" idx="1"/>
          </p:nvPr>
        </p:nvSpPr>
        <p:spPr>
          <a:xfrm>
            <a:off x="5458984" y="812799"/>
            <a:ext cx="5928344" cy="5294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68" name="Google Shape;68;p89"/>
          <p:cNvSpPr txBox="1">
            <a:spLocks noGrp="1"/>
          </p:cNvSpPr>
          <p:nvPr>
            <p:ph type="body" idx="2"/>
          </p:nvPr>
        </p:nvSpPr>
        <p:spPr>
          <a:xfrm>
            <a:off x="643465" y="3043050"/>
            <a:ext cx="3517567" cy="3064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89"/>
          <p:cNvSpPr txBox="1">
            <a:spLocks noGrp="1"/>
          </p:cNvSpPr>
          <p:nvPr>
            <p:ph type="dt" idx="10"/>
          </p:nvPr>
        </p:nvSpPr>
        <p:spPr>
          <a:xfrm>
            <a:off x="643464" y="6446520"/>
            <a:ext cx="35175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89"/>
          <p:cNvSpPr txBox="1">
            <a:spLocks noGrp="1"/>
          </p:cNvSpPr>
          <p:nvPr>
            <p:ph type="ftr" idx="11"/>
          </p:nvPr>
        </p:nvSpPr>
        <p:spPr>
          <a:xfrm>
            <a:off x="5458983" y="6446520"/>
            <a:ext cx="533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89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l">
              <a:spcBef>
                <a:spcPts val="0"/>
              </a:spcBef>
              <a:buNone/>
              <a:defRPr sz="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0"/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90"/>
          <p:cNvSpPr>
            <a:spLocks noGrp="1"/>
          </p:cNvSpPr>
          <p:nvPr>
            <p:ph type="pic" idx="2"/>
          </p:nvPr>
        </p:nvSpPr>
        <p:spPr>
          <a:xfrm>
            <a:off x="15" y="0"/>
            <a:ext cx="12191985" cy="457835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75" name="Google Shape;75;p90"/>
          <p:cNvSpPr txBox="1"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Bookman Old Style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90"/>
          <p:cNvSpPr txBox="1">
            <a:spLocks noGrp="1"/>
          </p:cNvSpPr>
          <p:nvPr>
            <p:ph type="body" idx="1"/>
          </p:nvPr>
        </p:nvSpPr>
        <p:spPr>
          <a:xfrm>
            <a:off x="1097279" y="5715000"/>
            <a:ext cx="10113264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7" name="Google Shape;77;p90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90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90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1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8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  <a:defRPr sz="4700" b="0" i="0" u="none" strike="noStrike" cap="none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" name="Google Shape;8;p81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marR="0" lvl="0" indent="-34925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Calibri"/>
              <a:buChar char=" "/>
              <a:defRPr sz="1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3655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700"/>
              <a:buFont typeface="Calibri"/>
              <a:buChar char="◦"/>
              <a:defRPr sz="17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" name="Google Shape;9;p81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0" name="Google Shape;10;p81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1" name="Google Shape;11;p81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2" name="Google Shape;12;p81"/>
          <p:cNvCxnSpPr/>
          <p:nvPr/>
        </p:nvCxnSpPr>
        <p:spPr>
          <a:xfrm>
            <a:off x="1193532" y="1897380"/>
            <a:ext cx="9966960" cy="0"/>
          </a:xfrm>
          <a:prstGeom prst="straightConnector1">
            <a:avLst/>
          </a:prstGeom>
          <a:noFill/>
          <a:ln w="127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3" name="Google Shape;13;p81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9510851" y="46037"/>
            <a:ext cx="2657723" cy="725539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"/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98" name="Google Shape;98;p1"/>
          <p:cNvSpPr txBox="1">
            <a:spLocks noGrp="1"/>
          </p:cNvSpPr>
          <p:nvPr>
            <p:ph type="ctrTitle"/>
          </p:nvPr>
        </p:nvSpPr>
        <p:spPr>
          <a:xfrm>
            <a:off x="4141452" y="740697"/>
            <a:ext cx="6826046" cy="3686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7200"/>
              <a:buFont typeface="Arial"/>
              <a:buNone/>
            </a:pPr>
            <a:r>
              <a:rPr lang="en-US" sz="7200">
                <a:latin typeface="Arial"/>
                <a:ea typeface="Arial"/>
                <a:cs typeface="Arial"/>
                <a:sym typeface="Arial"/>
              </a:rPr>
              <a:t>Python Datatypes</a:t>
            </a:r>
            <a:endParaRPr/>
          </a:p>
        </p:txBody>
      </p:sp>
      <p:cxnSp>
        <p:nvCxnSpPr>
          <p:cNvPr id="99" name="Google Shape;99;p1"/>
          <p:cNvCxnSpPr/>
          <p:nvPr/>
        </p:nvCxnSpPr>
        <p:spPr>
          <a:xfrm>
            <a:off x="5427754" y="4498925"/>
            <a:ext cx="5636107" cy="0"/>
          </a:xfrm>
          <a:prstGeom prst="straightConnector1">
            <a:avLst/>
          </a:prstGeom>
          <a:noFill/>
          <a:ln w="127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00" name="Google Shape;100;p1"/>
          <p:cNvPicPr preferRelativeResize="0"/>
          <p:nvPr/>
        </p:nvPicPr>
        <p:blipFill rotWithShape="1">
          <a:blip r:embed="rId3">
            <a:alphaModFix/>
          </a:blip>
          <a:srcRect l="33843" r="33954"/>
          <a:stretch/>
        </p:blipFill>
        <p:spPr>
          <a:xfrm>
            <a:off x="-1" y="0"/>
            <a:ext cx="3699933" cy="6857948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"/>
          <p:cNvSpPr txBox="1"/>
          <p:nvPr/>
        </p:nvSpPr>
        <p:spPr>
          <a:xfrm>
            <a:off x="4241800" y="4682919"/>
            <a:ext cx="609600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3F3F3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Tuesday</a:t>
            </a:r>
            <a:r>
              <a:rPr lang="en-US" sz="1800" b="1" i="0" u="none" strike="noStrike" cap="none">
                <a:solidFill>
                  <a:srgbClr val="3F3F3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,  December 2022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 b="0" i="0" u="none" strike="noStrike" cap="none">
                <a:solidFill>
                  <a:srgbClr val="9AA0A6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Bookman Old Style"/>
              <a:buNone/>
            </a:pPr>
            <a:r>
              <a:rPr lang="en-US" sz="4800" b="1" dirty="0"/>
              <a:t>The Slicing Operator</a:t>
            </a:r>
            <a:endParaRPr dirty="0"/>
          </a:p>
        </p:txBody>
      </p:sp>
      <p:sp>
        <p:nvSpPr>
          <p:cNvPr id="165" name="Google Shape;165;p11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788670" lvl="1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80"/>
              <a:buFont typeface="Arial"/>
              <a:buChar char="•"/>
            </a:pPr>
            <a:r>
              <a:rPr lang="en-US" sz="1800" b="1" u="sng" dirty="0">
                <a:solidFill>
                  <a:schemeClr val="dk1"/>
                </a:solidFill>
              </a:rPr>
              <a:t>Example:</a:t>
            </a:r>
            <a:endParaRPr sz="1800" dirty="0"/>
          </a:p>
          <a:p>
            <a:pPr marL="1062990" lvl="2" indent="-51434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60"/>
              <a:buNone/>
            </a:pPr>
            <a:r>
              <a:rPr lang="en-US" sz="1800" b="1" dirty="0">
                <a:solidFill>
                  <a:schemeClr val="dk1"/>
                </a:solidFill>
              </a:rPr>
              <a:t>	</a:t>
            </a:r>
            <a:endParaRPr sz="1800" dirty="0"/>
          </a:p>
          <a:p>
            <a:pPr marL="1062990" lvl="2" indent="-51434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60"/>
              <a:buNone/>
            </a:pPr>
            <a:r>
              <a:rPr lang="en-US" sz="1800" b="1" dirty="0"/>
              <a:t>	</a:t>
            </a:r>
            <a:r>
              <a:rPr lang="en-US" sz="1800" b="1" dirty="0">
                <a:solidFill>
                  <a:srgbClr val="7030A0"/>
                </a:solidFill>
              </a:rPr>
              <a:t>s=“welcome”</a:t>
            </a:r>
            <a:endParaRPr sz="1800" dirty="0"/>
          </a:p>
          <a:p>
            <a:pPr marL="1062990" lvl="2" indent="-51434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60"/>
              <a:buNone/>
            </a:pPr>
            <a:r>
              <a:rPr lang="en-US" sz="1800" b="1" dirty="0">
                <a:solidFill>
                  <a:srgbClr val="7030A0"/>
                </a:solidFill>
              </a:rPr>
              <a:t>	print(s[:])</a:t>
            </a:r>
            <a:endParaRPr sz="1800" dirty="0"/>
          </a:p>
          <a:p>
            <a:pPr marL="91440" lvl="0" indent="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900"/>
              <a:buNone/>
            </a:pP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DB2B97-E5DB-B90C-0CDA-A462CFF9F75C}"/>
              </a:ext>
            </a:extLst>
          </p:cNvPr>
          <p:cNvSpPr txBox="1"/>
          <p:nvPr/>
        </p:nvSpPr>
        <p:spPr>
          <a:xfrm>
            <a:off x="6926802" y="2108201"/>
            <a:ext cx="6094520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88670" marR="0" lvl="1" indent="-514350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accent1"/>
              </a:buClr>
              <a:buSzPts val="2880"/>
              <a:buFont typeface="Arial"/>
              <a:buChar char="•"/>
            </a:pPr>
            <a:r>
              <a:rPr lang="en-US" sz="1800" b="1" i="0" u="sng" strike="noStrike" cap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Example:</a:t>
            </a:r>
            <a:endParaRPr lang="en-US" sz="1800" dirty="0"/>
          </a:p>
          <a:p>
            <a:pPr marL="1062990" marR="0" lvl="2" indent="-514349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	</a:t>
            </a:r>
            <a:endParaRPr lang="en-US" sz="1800" dirty="0"/>
          </a:p>
          <a:p>
            <a:pPr marL="1062990" marR="0" lvl="2" indent="-514349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	</a:t>
            </a:r>
            <a:r>
              <a:rPr lang="en-US" sz="1800" b="1" i="0" u="none" strike="noStrike" cap="none" dirty="0">
                <a:solidFill>
                  <a:srgbClr val="7030A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s=“welcome”</a:t>
            </a:r>
            <a:endParaRPr lang="en-US" sz="1800" dirty="0"/>
          </a:p>
          <a:p>
            <a:pPr marL="1062990" marR="0" lvl="2" indent="-514349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lang="en-US" sz="1800" b="1" i="0" u="none" strike="noStrike" cap="none" dirty="0">
                <a:solidFill>
                  <a:srgbClr val="7030A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	print(s[])</a:t>
            </a:r>
            <a:endParaRPr lang="en-US" sz="1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Bookman Old Style"/>
              <a:buNone/>
            </a:pPr>
            <a:r>
              <a:rPr lang="en-US" sz="4800" b="1" dirty="0"/>
              <a:t>The Slicing Operator</a:t>
            </a:r>
            <a:endParaRPr dirty="0"/>
          </a:p>
        </p:txBody>
      </p:sp>
      <p:sp>
        <p:nvSpPr>
          <p:cNvPr id="171" name="Google Shape;171;p12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788670" lvl="1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80"/>
              <a:buFont typeface="Arial"/>
              <a:buChar char="•"/>
            </a:pPr>
            <a:r>
              <a:rPr lang="en-US" sz="1800" b="1" u="sng" dirty="0">
                <a:solidFill>
                  <a:schemeClr val="dk1"/>
                </a:solidFill>
              </a:rPr>
              <a:t>Example:</a:t>
            </a:r>
            <a:endParaRPr sz="1800" dirty="0"/>
          </a:p>
          <a:p>
            <a:pPr marL="1062990" lvl="2" indent="-51434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60"/>
              <a:buNone/>
            </a:pPr>
            <a:r>
              <a:rPr lang="en-US" sz="1800" b="1" dirty="0">
                <a:solidFill>
                  <a:schemeClr val="dk1"/>
                </a:solidFill>
              </a:rPr>
              <a:t>	</a:t>
            </a:r>
            <a:endParaRPr sz="1800" dirty="0"/>
          </a:p>
          <a:p>
            <a:pPr marL="1062990" lvl="2" indent="-51434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60"/>
              <a:buNone/>
            </a:pPr>
            <a:r>
              <a:rPr lang="en-US" sz="1800" b="1" dirty="0"/>
              <a:t>	</a:t>
            </a:r>
            <a:r>
              <a:rPr lang="en-US" sz="1800" b="1" dirty="0">
                <a:solidFill>
                  <a:srgbClr val="7030A0"/>
                </a:solidFill>
              </a:rPr>
              <a:t>s=“welcome”</a:t>
            </a:r>
            <a:endParaRPr sz="1800" dirty="0"/>
          </a:p>
          <a:p>
            <a:pPr marL="1062990" lvl="2" indent="-51434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60"/>
              <a:buNone/>
            </a:pPr>
            <a:r>
              <a:rPr lang="en-US" sz="1800" b="1" dirty="0">
                <a:solidFill>
                  <a:srgbClr val="7030A0"/>
                </a:solidFill>
              </a:rPr>
              <a:t>	print(s[-4:-1])</a:t>
            </a:r>
            <a:endParaRPr sz="1800" dirty="0"/>
          </a:p>
          <a:p>
            <a:pPr marL="788670" marR="0" lvl="1" indent="-354329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2520"/>
              <a:buFont typeface="Arial"/>
              <a:buNone/>
            </a:pPr>
            <a:endParaRPr sz="2100" b="0" i="0" u="none" strike="noStrike" cap="none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91440" lvl="0" indent="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900"/>
              <a:buNone/>
            </a:pP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821790-FEFD-625C-C91A-1B1D2409942D}"/>
              </a:ext>
            </a:extLst>
          </p:cNvPr>
          <p:cNvSpPr txBox="1"/>
          <p:nvPr/>
        </p:nvSpPr>
        <p:spPr>
          <a:xfrm>
            <a:off x="6465162" y="2108201"/>
            <a:ext cx="6094520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88670" marR="0" lvl="1" indent="-514350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accent1"/>
              </a:buClr>
              <a:buSzPts val="2880"/>
              <a:buFont typeface="Arial"/>
              <a:buChar char="•"/>
            </a:pPr>
            <a:r>
              <a:rPr lang="en-US" sz="1800" b="1" i="0" u="sng" strike="noStrike" cap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Example:</a:t>
            </a:r>
            <a:endParaRPr lang="en-US" sz="1800" dirty="0"/>
          </a:p>
          <a:p>
            <a:pPr marL="1062990" marR="0" lvl="2" indent="-514349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	</a:t>
            </a:r>
            <a:endParaRPr lang="en-US" sz="1800" dirty="0"/>
          </a:p>
          <a:p>
            <a:pPr marL="1062990" marR="0" lvl="2" indent="-514349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	</a:t>
            </a:r>
            <a:r>
              <a:rPr lang="en-US" sz="1800" b="1" i="0" u="none" strike="noStrike" cap="none" dirty="0">
                <a:solidFill>
                  <a:srgbClr val="7030A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s=“welcome”</a:t>
            </a:r>
            <a:endParaRPr lang="en-US" sz="1800" dirty="0"/>
          </a:p>
          <a:p>
            <a:pPr marL="1062990" marR="0" lvl="2" indent="-514349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lang="en-US" sz="1800" b="1" i="0" u="none" strike="noStrike" cap="none" dirty="0">
                <a:solidFill>
                  <a:srgbClr val="7030A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	print(s[-1:-4])</a:t>
            </a:r>
            <a:endParaRPr lang="en-US" sz="1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Bookman Old Style"/>
              <a:buNone/>
            </a:pPr>
            <a:r>
              <a:rPr lang="en-US" sz="4800" b="1" dirty="0"/>
              <a:t>Using Step Value</a:t>
            </a:r>
            <a:endParaRPr dirty="0"/>
          </a:p>
        </p:txBody>
      </p:sp>
      <p:sp>
        <p:nvSpPr>
          <p:cNvPr id="177" name="Google Shape;177;p13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fontScale="92500" lnSpcReduction="10000"/>
          </a:bodyPr>
          <a:lstStyle/>
          <a:p>
            <a:pPr marL="788670" lvl="1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/>
              <a:buChar char="•"/>
            </a:pPr>
            <a:r>
              <a:rPr lang="en-US" sz="2200" dirty="0">
                <a:solidFill>
                  <a:schemeClr val="dk1"/>
                </a:solidFill>
              </a:rPr>
              <a:t>String slicing can accept a </a:t>
            </a:r>
            <a:r>
              <a:rPr lang="en-US" sz="2200" b="1" dirty="0">
                <a:solidFill>
                  <a:srgbClr val="C00000"/>
                </a:solidFill>
              </a:rPr>
              <a:t>third parameter </a:t>
            </a:r>
            <a:r>
              <a:rPr lang="en-US" sz="2200" dirty="0">
                <a:solidFill>
                  <a:schemeClr val="dk1"/>
                </a:solidFill>
              </a:rPr>
              <a:t>also after the two index numbers. </a:t>
            </a:r>
            <a:endParaRPr sz="2200" dirty="0"/>
          </a:p>
          <a:p>
            <a:pPr marL="788670" lvl="1" indent="-34518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/>
              <a:buNone/>
            </a:pPr>
            <a:endParaRPr sz="2200" dirty="0">
              <a:solidFill>
                <a:schemeClr val="dk1"/>
              </a:solidFill>
            </a:endParaRPr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/>
              <a:buChar char="•"/>
            </a:pPr>
            <a:r>
              <a:rPr lang="en-US" sz="2200" dirty="0">
                <a:solidFill>
                  <a:schemeClr val="dk1"/>
                </a:solidFill>
              </a:rPr>
              <a:t>The </a:t>
            </a:r>
            <a:r>
              <a:rPr lang="en-US" sz="2200" b="1" dirty="0">
                <a:solidFill>
                  <a:srgbClr val="C00000"/>
                </a:solidFill>
              </a:rPr>
              <a:t>third parameter </a:t>
            </a:r>
            <a:r>
              <a:rPr lang="en-US" sz="2200" dirty="0">
                <a:solidFill>
                  <a:schemeClr val="dk1"/>
                </a:solidFill>
              </a:rPr>
              <a:t>is called </a:t>
            </a:r>
            <a:r>
              <a:rPr lang="en-US" sz="2200" b="1" dirty="0">
                <a:solidFill>
                  <a:srgbClr val="C00000"/>
                </a:solidFill>
              </a:rPr>
              <a:t>step value.</a:t>
            </a:r>
            <a:endParaRPr sz="2200" dirty="0"/>
          </a:p>
          <a:p>
            <a:pPr marL="788670" lvl="1" indent="-34518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/>
              <a:buNone/>
            </a:pPr>
            <a:endParaRPr sz="2200" b="1" dirty="0">
              <a:solidFill>
                <a:srgbClr val="C00000"/>
              </a:solidFill>
            </a:endParaRPr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/>
              <a:buChar char="•"/>
            </a:pPr>
            <a:r>
              <a:rPr lang="en-US" sz="2200" dirty="0">
                <a:solidFill>
                  <a:schemeClr val="dk1"/>
                </a:solidFill>
              </a:rPr>
              <a:t>So the complete syntax of slicing operator is:</a:t>
            </a:r>
            <a:endParaRPr sz="2200" dirty="0"/>
          </a:p>
          <a:p>
            <a:pPr marL="788670" lvl="1" indent="-34518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/>
              <a:buNone/>
            </a:pPr>
            <a:endParaRPr sz="2200" dirty="0">
              <a:solidFill>
                <a:srgbClr val="C00000"/>
              </a:solidFill>
            </a:endParaRPr>
          </a:p>
          <a:p>
            <a:pPr marL="1062990" lvl="2" indent="-51434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200" b="1" dirty="0">
                <a:solidFill>
                  <a:srgbClr val="C00000"/>
                </a:solidFill>
              </a:rPr>
              <a:t>	s[begin:end:step]</a:t>
            </a:r>
            <a:endParaRPr sz="2200" dirty="0"/>
          </a:p>
          <a:p>
            <a:pPr marL="788670" lvl="1" indent="-34518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/>
              <a:buNone/>
            </a:pPr>
            <a:endParaRPr sz="2200" dirty="0">
              <a:solidFill>
                <a:srgbClr val="C00000"/>
              </a:solidFill>
            </a:endParaRPr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/>
              <a:buChar char="•"/>
            </a:pPr>
            <a:r>
              <a:rPr lang="en-US" sz="2200" dirty="0">
                <a:solidFill>
                  <a:schemeClr val="dk1"/>
                </a:solidFill>
              </a:rPr>
              <a:t>Step value indicates </a:t>
            </a:r>
            <a:r>
              <a:rPr lang="en-US" sz="2200" i="1" dirty="0">
                <a:solidFill>
                  <a:srgbClr val="C00000"/>
                </a:solidFill>
              </a:rPr>
              <a:t>how many characters to move forward after the first character is retrieved</a:t>
            </a:r>
            <a:r>
              <a:rPr lang="en-US" sz="2200" dirty="0">
                <a:solidFill>
                  <a:schemeClr val="dk1"/>
                </a:solidFill>
              </a:rPr>
              <a:t> from the string and it’s default value is </a:t>
            </a:r>
            <a:r>
              <a:rPr lang="en-US" sz="2200" b="1" dirty="0">
                <a:solidFill>
                  <a:srgbClr val="C00000"/>
                </a:solidFill>
              </a:rPr>
              <a:t>1</a:t>
            </a:r>
            <a:r>
              <a:rPr lang="en-US" sz="2200" dirty="0">
                <a:solidFill>
                  <a:schemeClr val="dk1"/>
                </a:solidFill>
              </a:rPr>
              <a:t> , but can be changed as per our choice.</a:t>
            </a:r>
            <a:endParaRPr sz="2200" dirty="0"/>
          </a:p>
          <a:p>
            <a:pPr marL="91440" lvl="0" indent="0" algn="l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ct val="100000"/>
              <a:buNone/>
            </a:pP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Bookman Old Style"/>
              <a:buNone/>
            </a:pPr>
            <a:r>
              <a:rPr lang="en-US" sz="4800" b="1" dirty="0"/>
              <a:t>The Slicing Operator</a:t>
            </a:r>
            <a:endParaRPr dirty="0"/>
          </a:p>
        </p:txBody>
      </p:sp>
      <p:sp>
        <p:nvSpPr>
          <p:cNvPr id="183" name="Google Shape;183;p14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788670" lvl="1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80"/>
              <a:buFont typeface="Arial"/>
              <a:buChar char="•"/>
            </a:pPr>
            <a:r>
              <a:rPr lang="en-US" sz="1800" b="1" dirty="0">
                <a:solidFill>
                  <a:schemeClr val="dk1"/>
                </a:solidFill>
              </a:rPr>
              <a:t>For Example:</a:t>
            </a:r>
            <a:endParaRPr sz="1800" dirty="0"/>
          </a:p>
          <a:p>
            <a:pPr marL="1062990" lvl="2" indent="-51434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60"/>
              <a:buNone/>
            </a:pPr>
            <a:r>
              <a:rPr lang="en-US" sz="1800" b="1" dirty="0">
                <a:solidFill>
                  <a:schemeClr val="dk1"/>
                </a:solidFill>
              </a:rPr>
              <a:t>	</a:t>
            </a:r>
            <a:endParaRPr sz="1800" dirty="0"/>
          </a:p>
          <a:p>
            <a:pPr marL="1062990" lvl="2" indent="-51434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60"/>
              <a:buNone/>
            </a:pPr>
            <a:r>
              <a:rPr lang="en-US" sz="1800" b="1" dirty="0"/>
              <a:t>	</a:t>
            </a:r>
            <a:r>
              <a:rPr lang="en-US" sz="1800" b="1" dirty="0">
                <a:solidFill>
                  <a:srgbClr val="7030A0"/>
                </a:solidFill>
              </a:rPr>
              <a:t>s=“Industry”</a:t>
            </a:r>
            <a:endParaRPr sz="1800" dirty="0"/>
          </a:p>
          <a:p>
            <a:pPr marL="1062990" lvl="2" indent="-51434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60"/>
              <a:buNone/>
            </a:pPr>
            <a:r>
              <a:rPr lang="en-US" sz="1800" b="1" dirty="0">
                <a:solidFill>
                  <a:srgbClr val="7030A0"/>
                </a:solidFill>
              </a:rPr>
              <a:t>	print(s[2:6])</a:t>
            </a:r>
            <a:endParaRPr sz="1800" b="1" dirty="0">
              <a:solidFill>
                <a:srgbClr val="0070C0"/>
              </a:solidFill>
            </a:endParaRPr>
          </a:p>
          <a:p>
            <a:pPr marL="1062990" lvl="2" indent="-51434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60"/>
              <a:buNone/>
            </a:pPr>
            <a:endParaRPr sz="1800" b="1" dirty="0">
              <a:solidFill>
                <a:srgbClr val="0070C0"/>
              </a:solidFill>
            </a:endParaRPr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80"/>
              <a:buFont typeface="Arial"/>
              <a:buChar char="•"/>
            </a:pPr>
            <a:r>
              <a:rPr lang="en-US" sz="1800" b="1" dirty="0">
                <a:solidFill>
                  <a:schemeClr val="dk1"/>
                </a:solidFill>
              </a:rPr>
              <a:t>Can also be written as :</a:t>
            </a:r>
            <a:endParaRPr sz="1800" dirty="0"/>
          </a:p>
          <a:p>
            <a:pPr marL="1062990" lvl="2" indent="-51434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60"/>
              <a:buNone/>
            </a:pPr>
            <a:r>
              <a:rPr lang="en-US" sz="1800" b="1" dirty="0"/>
              <a:t>	</a:t>
            </a:r>
            <a:endParaRPr sz="1800" dirty="0"/>
          </a:p>
          <a:p>
            <a:pPr marL="1062990" lvl="2" indent="-51434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60"/>
              <a:buNone/>
            </a:pPr>
            <a:r>
              <a:rPr lang="en-US" sz="1800" b="1" dirty="0"/>
              <a:t>	</a:t>
            </a:r>
            <a:r>
              <a:rPr lang="en-US" sz="1800" b="1" dirty="0">
                <a:solidFill>
                  <a:srgbClr val="7030A0"/>
                </a:solidFill>
              </a:rPr>
              <a:t>s=“Industry”</a:t>
            </a:r>
            <a:endParaRPr sz="1800" dirty="0"/>
          </a:p>
          <a:p>
            <a:pPr marL="1062990" lvl="2" indent="-51434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60"/>
              <a:buNone/>
            </a:pPr>
            <a:r>
              <a:rPr lang="en-US" sz="1800" b="1" dirty="0">
                <a:solidFill>
                  <a:srgbClr val="7030A0"/>
                </a:solidFill>
              </a:rPr>
              <a:t>	print(s[2:6:1])</a:t>
            </a:r>
            <a:endParaRPr sz="1800" dirty="0"/>
          </a:p>
          <a:p>
            <a:pPr marL="91440" lvl="0" indent="0" algn="l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</a:pPr>
            <a:endParaRPr dirty="0"/>
          </a:p>
        </p:txBody>
      </p:sp>
      <p:sp>
        <p:nvSpPr>
          <p:cNvPr id="184" name="Google Shape;184;p14"/>
          <p:cNvSpPr txBox="1"/>
          <p:nvPr/>
        </p:nvSpPr>
        <p:spPr>
          <a:xfrm>
            <a:off x="6126480" y="2194651"/>
            <a:ext cx="6094602" cy="2059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834391" indent="-285750">
              <a:buClr>
                <a:schemeClr val="accent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dk1"/>
                </a:solidFill>
              </a:rPr>
              <a:t>Example:</a:t>
            </a:r>
            <a:endParaRPr lang="en-US" sz="1800" dirty="0"/>
          </a:p>
          <a:p>
            <a:pPr marL="1062990" marR="0" lvl="2" indent="-5143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endParaRPr lang="en-US" sz="1800" b="1" i="0" u="none" strike="noStrike" cap="none" dirty="0">
              <a:solidFill>
                <a:srgbClr val="7030A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1062990" lvl="6" indent="-514349">
              <a:buClr>
                <a:schemeClr val="accent1"/>
              </a:buClr>
              <a:buSzPts val="2400"/>
            </a:pPr>
            <a:r>
              <a:rPr lang="en-US" sz="1800" b="1" i="0" u="none" strike="noStrike" cap="none" dirty="0">
                <a:solidFill>
                  <a:srgbClr val="7030A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         s=“Industry”</a:t>
            </a:r>
            <a:endParaRPr sz="1800" dirty="0"/>
          </a:p>
          <a:p>
            <a:pPr marL="1062990" lvl="4" indent="-514349">
              <a:spcBef>
                <a:spcPts val="400"/>
              </a:spcBef>
              <a:buClr>
                <a:schemeClr val="accent1"/>
              </a:buClr>
              <a:buSzPts val="2400"/>
            </a:pPr>
            <a:r>
              <a:rPr lang="en-US" sz="1800" b="1" i="0" u="none" strike="noStrike" cap="none" dirty="0">
                <a:solidFill>
                  <a:srgbClr val="7030A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          print(s[2:6:2])</a:t>
            </a:r>
            <a:endParaRPr sz="1800" dirty="0"/>
          </a:p>
          <a:p>
            <a:pPr marL="788670" lvl="3" indent="-354329">
              <a:spcBef>
                <a:spcPts val="420"/>
              </a:spcBef>
              <a:buClr>
                <a:schemeClr val="accent1"/>
              </a:buClr>
              <a:buSzPts val="2520"/>
            </a:pPr>
            <a:endParaRPr sz="2100" b="0" i="0" u="none" strike="noStrike" cap="none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788670" marR="0" lvl="1" indent="-33146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880"/>
              <a:buFont typeface="Arial"/>
              <a:buNone/>
            </a:pPr>
            <a:endParaRPr sz="2400" b="1" i="0" u="sng" strike="noStrike" cap="none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Bookman Old Style"/>
              <a:buNone/>
            </a:pPr>
            <a:r>
              <a:rPr lang="en-US" sz="4800" b="1" dirty="0"/>
              <a:t>Operators</a:t>
            </a:r>
            <a:endParaRPr dirty="0"/>
          </a:p>
        </p:txBody>
      </p:sp>
      <p:sp>
        <p:nvSpPr>
          <p:cNvPr id="190" name="Google Shape;190;p15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788670" lvl="1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 sz="2000" b="1" dirty="0">
                <a:solidFill>
                  <a:srgbClr val="C00000"/>
                </a:solidFill>
              </a:rPr>
              <a:t>Operators </a:t>
            </a:r>
            <a:r>
              <a:rPr lang="en-US" sz="2000" dirty="0">
                <a:solidFill>
                  <a:schemeClr val="dk1"/>
                </a:solidFill>
              </a:rPr>
              <a:t>are special symbols in that carry out different kinds of </a:t>
            </a:r>
            <a:r>
              <a:rPr lang="en-US" sz="2000" b="1" dirty="0">
                <a:solidFill>
                  <a:srgbClr val="C00000"/>
                </a:solidFill>
              </a:rPr>
              <a:t>computation</a:t>
            </a:r>
            <a:r>
              <a:rPr lang="en-US" sz="2000" dirty="0">
                <a:solidFill>
                  <a:schemeClr val="dk1"/>
                </a:solidFill>
              </a:rPr>
              <a:t> on values. </a:t>
            </a:r>
            <a:endParaRPr dirty="0"/>
          </a:p>
          <a:p>
            <a:pPr marL="788670" lvl="1" indent="-3619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endParaRPr sz="2000" dirty="0">
              <a:solidFill>
                <a:schemeClr val="dk1"/>
              </a:solidFill>
            </a:endParaRPr>
          </a:p>
          <a:p>
            <a:pPr marL="788670" lvl="1" indent="-3619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endParaRPr sz="2000" b="1" dirty="0">
              <a:solidFill>
                <a:schemeClr val="dk1"/>
              </a:solidFill>
            </a:endParaRPr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 sz="2000" b="1" dirty="0">
                <a:solidFill>
                  <a:schemeClr val="dk1"/>
                </a:solidFill>
              </a:rPr>
              <a:t>For example </a:t>
            </a:r>
            <a:r>
              <a:rPr lang="en-US" sz="2000" dirty="0">
                <a:solidFill>
                  <a:schemeClr val="dk1"/>
                </a:solidFill>
              </a:rPr>
              <a:t>: </a:t>
            </a:r>
            <a:r>
              <a:rPr lang="en-US" sz="2000" b="1" dirty="0">
                <a:solidFill>
                  <a:srgbClr val="7030A0"/>
                </a:solidFill>
              </a:rPr>
              <a:t>2+3</a:t>
            </a:r>
            <a:endParaRPr dirty="0"/>
          </a:p>
          <a:p>
            <a:pPr marL="788670" lvl="1" indent="-3619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endParaRPr sz="2000" dirty="0">
              <a:solidFill>
                <a:schemeClr val="dk1"/>
              </a:solidFill>
            </a:endParaRPr>
          </a:p>
          <a:p>
            <a:pPr marL="788670" lvl="1" indent="-3619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endParaRPr sz="2000" dirty="0">
              <a:solidFill>
                <a:schemeClr val="dk1"/>
              </a:solidFill>
            </a:endParaRPr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</a:rPr>
              <a:t>In the expression </a:t>
            </a:r>
            <a:r>
              <a:rPr lang="en-US" sz="2000" b="1" dirty="0">
                <a:solidFill>
                  <a:srgbClr val="7030A0"/>
                </a:solidFill>
              </a:rPr>
              <a:t>2+3</a:t>
            </a:r>
            <a:r>
              <a:rPr lang="en-US" sz="2000" dirty="0">
                <a:solidFill>
                  <a:schemeClr val="dk1"/>
                </a:solidFill>
              </a:rPr>
              <a:t> , </a:t>
            </a:r>
            <a:r>
              <a:rPr lang="en-US" sz="2000" b="1" dirty="0">
                <a:solidFill>
                  <a:srgbClr val="C00000"/>
                </a:solidFill>
              </a:rPr>
              <a:t>+</a:t>
            </a:r>
            <a:r>
              <a:rPr lang="en-US" sz="2000" dirty="0">
                <a:solidFill>
                  <a:schemeClr val="dk1"/>
                </a:solidFill>
              </a:rPr>
              <a:t> is an operator which performs addition of </a:t>
            </a:r>
            <a:r>
              <a:rPr lang="en-US" sz="2000" b="1" dirty="0">
                <a:solidFill>
                  <a:srgbClr val="C00000"/>
                </a:solidFill>
              </a:rPr>
              <a:t>2</a:t>
            </a:r>
            <a:r>
              <a:rPr lang="en-US" sz="2000" dirty="0">
                <a:solidFill>
                  <a:schemeClr val="dk1"/>
                </a:solidFill>
              </a:rPr>
              <a:t> and </a:t>
            </a:r>
            <a:r>
              <a:rPr lang="en-US" sz="2000" b="1" dirty="0">
                <a:solidFill>
                  <a:srgbClr val="C00000"/>
                </a:solidFill>
              </a:rPr>
              <a:t>3</a:t>
            </a:r>
            <a:r>
              <a:rPr lang="en-US" sz="2000" dirty="0">
                <a:solidFill>
                  <a:schemeClr val="dk1"/>
                </a:solidFill>
              </a:rPr>
              <a:t> , which are called </a:t>
            </a:r>
            <a:r>
              <a:rPr lang="en-US" sz="2000" b="1" dirty="0">
                <a:solidFill>
                  <a:srgbClr val="C00000"/>
                </a:solidFill>
              </a:rPr>
              <a:t>operands</a:t>
            </a:r>
            <a:endParaRPr sz="2000" b="1" dirty="0">
              <a:solidFill>
                <a:srgbClr val="C00000"/>
              </a:solidFill>
            </a:endParaRPr>
          </a:p>
          <a:p>
            <a:pPr marL="91440" lvl="0" indent="0" algn="l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</a:pP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Bookman Old Style"/>
              <a:buNone/>
            </a:pPr>
            <a:r>
              <a:rPr lang="en-US" sz="4400" b="1" dirty="0"/>
              <a:t>Types Of Operators </a:t>
            </a:r>
            <a:br>
              <a:rPr lang="en-US" sz="4400" b="1" dirty="0"/>
            </a:br>
            <a:r>
              <a:rPr lang="en-US" sz="4400" b="1" dirty="0"/>
              <a:t>In Python</a:t>
            </a:r>
            <a:endParaRPr sz="4400" dirty="0"/>
          </a:p>
        </p:txBody>
      </p:sp>
      <p:sp>
        <p:nvSpPr>
          <p:cNvPr id="196" name="Google Shape;196;p16"/>
          <p:cNvSpPr txBox="1">
            <a:spLocks noGrp="1"/>
          </p:cNvSpPr>
          <p:nvPr>
            <p:ph type="body" idx="1"/>
          </p:nvPr>
        </p:nvSpPr>
        <p:spPr>
          <a:xfrm>
            <a:off x="1097278" y="2189527"/>
            <a:ext cx="10058400" cy="40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571500" indent="-571500">
              <a:spcBef>
                <a:spcPts val="14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</a:rPr>
              <a:t>Arithmetic operators</a:t>
            </a:r>
            <a:endParaRPr sz="2000" dirty="0"/>
          </a:p>
          <a:p>
            <a:pPr marL="571500" indent="-571500">
              <a:spcBef>
                <a:spcPts val="14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</a:rPr>
              <a:t>Comparison operators or Relational operators</a:t>
            </a:r>
            <a:endParaRPr sz="2000" dirty="0"/>
          </a:p>
          <a:p>
            <a:pPr marL="571500" indent="-571500">
              <a:spcBef>
                <a:spcPts val="14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</a:rPr>
              <a:t>Logical operators</a:t>
            </a:r>
            <a:endParaRPr sz="2000" dirty="0"/>
          </a:p>
          <a:p>
            <a:pPr marL="571500" indent="-571500">
              <a:spcBef>
                <a:spcPts val="14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</a:rPr>
              <a:t>Assignment operators</a:t>
            </a:r>
            <a:endParaRPr lang="en-US" sz="2000" dirty="0">
              <a:solidFill>
                <a:srgbClr val="000000"/>
              </a:solidFill>
            </a:endParaRPr>
          </a:p>
          <a:p>
            <a:pPr marL="571500" indent="-571500">
              <a:spcBef>
                <a:spcPts val="14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</a:rPr>
              <a:t>Identity operators</a:t>
            </a:r>
            <a:endParaRPr sz="2000" dirty="0"/>
          </a:p>
          <a:p>
            <a:pPr marL="571500" indent="-571500">
              <a:spcBef>
                <a:spcPts val="14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</a:rPr>
              <a:t>Membership operators</a:t>
            </a:r>
            <a:endParaRPr sz="2000" dirty="0"/>
          </a:p>
          <a:p>
            <a:pPr marL="91440" lvl="0" indent="-61277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Bookman Old Style"/>
              <a:buNone/>
            </a:pPr>
            <a:r>
              <a:rPr lang="en-US" sz="4400" b="1" dirty="0"/>
              <a:t>Operator in python</a:t>
            </a:r>
            <a:endParaRPr sz="4400" dirty="0"/>
          </a:p>
        </p:txBody>
      </p:sp>
      <p:sp>
        <p:nvSpPr>
          <p:cNvPr id="202" name="Google Shape;202;p17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788670" lvl="1" indent="-5143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Char char="•"/>
            </a:pPr>
            <a:r>
              <a:rPr lang="en-US" sz="1800" b="1" i="0" dirty="0">
                <a:solidFill>
                  <a:srgbClr val="202124"/>
                </a:solidFill>
              </a:rPr>
              <a:t>Operators</a:t>
            </a:r>
            <a:r>
              <a:rPr lang="en-US" sz="1800" b="0" i="0" dirty="0">
                <a:solidFill>
                  <a:srgbClr val="202124"/>
                </a:solidFill>
              </a:rPr>
              <a:t> are special symbols in </a:t>
            </a:r>
            <a:r>
              <a:rPr lang="en-US" sz="1800" b="1" i="0" dirty="0">
                <a:solidFill>
                  <a:srgbClr val="202124"/>
                </a:solidFill>
              </a:rPr>
              <a:t>Python </a:t>
            </a:r>
            <a:r>
              <a:rPr lang="en-US" sz="1800" i="0" dirty="0">
                <a:solidFill>
                  <a:srgbClr val="202124"/>
                </a:solidFill>
              </a:rPr>
              <a:t>or in any </a:t>
            </a:r>
            <a:r>
              <a:rPr lang="en-US" sz="1800" i="0" dirty="0">
                <a:solidFill>
                  <a:schemeClr val="dk1"/>
                </a:solidFill>
              </a:rPr>
              <a:t>other language </a:t>
            </a:r>
            <a:r>
              <a:rPr lang="en-US" sz="1800" b="0" i="0" dirty="0">
                <a:solidFill>
                  <a:schemeClr val="dk1"/>
                </a:solidFill>
              </a:rPr>
              <a:t>which can manipulate the value of </a:t>
            </a:r>
            <a:r>
              <a:rPr lang="en-US" sz="1800" b="1" i="0" dirty="0">
                <a:solidFill>
                  <a:schemeClr val="dk1"/>
                </a:solidFill>
              </a:rPr>
              <a:t>operands.</a:t>
            </a:r>
            <a:endParaRPr sz="1800" dirty="0"/>
          </a:p>
          <a:p>
            <a:pPr marL="274320" lvl="1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60"/>
              <a:buNone/>
            </a:pPr>
            <a:endParaRPr sz="1800" b="0" i="0" dirty="0">
              <a:solidFill>
                <a:srgbClr val="4D5156"/>
              </a:solidFill>
            </a:endParaRPr>
          </a:p>
          <a:p>
            <a:pPr marL="274320" lvl="1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60"/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788670" lvl="1" indent="-51434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Char char="•"/>
            </a:pPr>
            <a:r>
              <a:rPr lang="en-US" sz="1800" b="0" i="0" dirty="0">
                <a:solidFill>
                  <a:srgbClr val="202124"/>
                </a:solidFill>
              </a:rPr>
              <a:t>The value that the </a:t>
            </a:r>
            <a:r>
              <a:rPr lang="en-US" sz="1800" b="1" i="0" dirty="0">
                <a:solidFill>
                  <a:srgbClr val="202124"/>
                </a:solidFill>
              </a:rPr>
              <a:t>operator</a:t>
            </a:r>
            <a:r>
              <a:rPr lang="en-US" sz="1800" b="0" i="0" dirty="0">
                <a:solidFill>
                  <a:srgbClr val="202124"/>
                </a:solidFill>
              </a:rPr>
              <a:t> operates on is called the operand. </a:t>
            </a:r>
            <a:endParaRPr sz="1800" dirty="0"/>
          </a:p>
          <a:p>
            <a:pPr marL="274320" lvl="1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60"/>
              <a:buNone/>
            </a:pPr>
            <a:endParaRPr sz="1800" dirty="0">
              <a:solidFill>
                <a:srgbClr val="202124"/>
              </a:solidFill>
            </a:endParaRPr>
          </a:p>
          <a:p>
            <a:pPr marL="274320" lvl="1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60"/>
              <a:buNone/>
            </a:pPr>
            <a:endParaRPr sz="1800" b="0" i="0" dirty="0">
              <a:solidFill>
                <a:srgbClr val="202124"/>
              </a:solidFill>
            </a:endParaRPr>
          </a:p>
          <a:p>
            <a:pPr marL="788670" lvl="1" indent="-51434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Char char="•"/>
            </a:pPr>
            <a:r>
              <a:rPr lang="en-US" sz="1800" b="0" i="0" dirty="0">
                <a:solidFill>
                  <a:srgbClr val="202124"/>
                </a:solidFill>
              </a:rPr>
              <a:t>For example: here 2+3=5. Here, + is the </a:t>
            </a:r>
            <a:r>
              <a:rPr lang="en-US" sz="1800" b="1" i="0" dirty="0">
                <a:solidFill>
                  <a:srgbClr val="202124"/>
                </a:solidFill>
              </a:rPr>
              <a:t>operator</a:t>
            </a:r>
            <a:r>
              <a:rPr lang="en-US" sz="1800" b="0" i="0" dirty="0">
                <a:solidFill>
                  <a:srgbClr val="202124"/>
                </a:solidFill>
              </a:rPr>
              <a:t> that performs addition and 2 and 3 represent the operands.</a:t>
            </a:r>
            <a:endParaRPr sz="1800" dirty="0"/>
          </a:p>
          <a:p>
            <a:pPr marL="788670" lvl="1" indent="-38481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</a:pP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8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 b="1" dirty="0"/>
              <a:t>Arithmetic Operator</a:t>
            </a:r>
            <a:endParaRPr dirty="0"/>
          </a:p>
        </p:txBody>
      </p:sp>
      <p:sp>
        <p:nvSpPr>
          <p:cNvPr id="208" name="Google Shape;208;p18"/>
          <p:cNvSpPr txBox="1">
            <a:spLocks noGrp="1"/>
          </p:cNvSpPr>
          <p:nvPr>
            <p:ph type="body" idx="1"/>
          </p:nvPr>
        </p:nvSpPr>
        <p:spPr>
          <a:xfrm>
            <a:off x="1300294" y="2189527"/>
            <a:ext cx="9855386" cy="3679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01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00"/>
              <a:buChar char=" "/>
            </a:pPr>
            <a:r>
              <a:rPr lang="en-US" sz="1600" b="0" i="0" dirty="0">
                <a:solidFill>
                  <a:srgbClr val="000000"/>
                </a:solidFill>
              </a:rPr>
              <a:t>Arithmetic operators are used with numeric values to perform common mathematical operations:</a:t>
            </a:r>
            <a:endParaRPr sz="1600" dirty="0"/>
          </a:p>
          <a:p>
            <a:pPr marL="9144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1900"/>
              <a:buNone/>
            </a:pPr>
            <a:endParaRPr dirty="0"/>
          </a:p>
        </p:txBody>
      </p:sp>
      <p:graphicFrame>
        <p:nvGraphicFramePr>
          <p:cNvPr id="209" name="Google Shape;209;p18"/>
          <p:cNvGraphicFramePr/>
          <p:nvPr/>
        </p:nvGraphicFramePr>
        <p:xfrm>
          <a:off x="1538529" y="2740031"/>
          <a:ext cx="8442550" cy="3461305"/>
        </p:xfrm>
        <a:graphic>
          <a:graphicData uri="http://schemas.openxmlformats.org/drawingml/2006/table">
            <a:tbl>
              <a:tblPr>
                <a:noFill/>
                <a:tableStyleId>{58279BC2-41EE-4208-BDEF-4ABA0E9A1041}</a:tableStyleId>
              </a:tblPr>
              <a:tblGrid>
                <a:gridCol w="2743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8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5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08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/>
                        <a:t>Operator</a:t>
                      </a:r>
                      <a:endParaRPr/>
                    </a:p>
                  </a:txBody>
                  <a:tcPr marL="116425" marR="58225" marT="58225" marB="582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/>
                        <a:t>Name</a:t>
                      </a:r>
                      <a:endParaRPr/>
                    </a:p>
                  </a:txBody>
                  <a:tcPr marL="58225" marR="58225" marT="58225" marB="582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/>
                        <a:t>Example</a:t>
                      </a:r>
                      <a:endParaRPr/>
                    </a:p>
                  </a:txBody>
                  <a:tcPr marL="58225" marR="58225" marT="58225" marB="582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 u="none" strike="noStrike" cap="none"/>
                    </a:p>
                  </a:txBody>
                  <a:tcPr marL="58225" marR="58225" marT="58225" marB="582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08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/>
                        <a:t>+</a:t>
                      </a:r>
                      <a:endParaRPr/>
                    </a:p>
                  </a:txBody>
                  <a:tcPr marL="116425" marR="58225" marT="58225" marB="582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/>
                        <a:t>Addition</a:t>
                      </a:r>
                      <a:endParaRPr/>
                    </a:p>
                  </a:txBody>
                  <a:tcPr marL="58225" marR="58225" marT="58225" marB="582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/>
                        <a:t>x + y</a:t>
                      </a:r>
                      <a:endParaRPr/>
                    </a:p>
                  </a:txBody>
                  <a:tcPr marL="58225" marR="58225" marT="58225" marB="582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 u="none" strike="noStrike" cap="none"/>
                    </a:p>
                  </a:txBody>
                  <a:tcPr marL="58225" marR="58225" marT="58225" marB="582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08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/>
                        <a:t>-</a:t>
                      </a:r>
                      <a:endParaRPr/>
                    </a:p>
                  </a:txBody>
                  <a:tcPr marL="116425" marR="58225" marT="58225" marB="582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/>
                        <a:t>Subtraction</a:t>
                      </a:r>
                      <a:endParaRPr/>
                    </a:p>
                  </a:txBody>
                  <a:tcPr marL="58225" marR="58225" marT="58225" marB="582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/>
                        <a:t>x - y</a:t>
                      </a:r>
                      <a:endParaRPr/>
                    </a:p>
                  </a:txBody>
                  <a:tcPr marL="58225" marR="58225" marT="58225" marB="582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 u="none" strike="noStrike" cap="none"/>
                    </a:p>
                  </a:txBody>
                  <a:tcPr marL="58225" marR="58225" marT="58225" marB="582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08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/>
                        <a:t>*</a:t>
                      </a:r>
                      <a:endParaRPr/>
                    </a:p>
                  </a:txBody>
                  <a:tcPr marL="116425" marR="58225" marT="58225" marB="582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/>
                        <a:t>Multiplication</a:t>
                      </a:r>
                      <a:endParaRPr/>
                    </a:p>
                  </a:txBody>
                  <a:tcPr marL="58225" marR="58225" marT="58225" marB="582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/>
                        <a:t>x * y</a:t>
                      </a:r>
                      <a:endParaRPr/>
                    </a:p>
                  </a:txBody>
                  <a:tcPr marL="58225" marR="58225" marT="58225" marB="582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 u="none" strike="noStrike" cap="none"/>
                    </a:p>
                  </a:txBody>
                  <a:tcPr marL="58225" marR="58225" marT="58225" marB="582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08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/>
                        <a:t>/</a:t>
                      </a:r>
                      <a:endParaRPr/>
                    </a:p>
                  </a:txBody>
                  <a:tcPr marL="116425" marR="58225" marT="58225" marB="582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/>
                        <a:t>Division</a:t>
                      </a:r>
                      <a:endParaRPr/>
                    </a:p>
                  </a:txBody>
                  <a:tcPr marL="58225" marR="58225" marT="58225" marB="582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/>
                        <a:t>x / y</a:t>
                      </a:r>
                      <a:endParaRPr/>
                    </a:p>
                  </a:txBody>
                  <a:tcPr marL="58225" marR="58225" marT="58225" marB="582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 u="none" strike="noStrike" cap="none"/>
                    </a:p>
                  </a:txBody>
                  <a:tcPr marL="58225" marR="58225" marT="58225" marB="582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08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/>
                        <a:t>%</a:t>
                      </a:r>
                      <a:endParaRPr/>
                    </a:p>
                  </a:txBody>
                  <a:tcPr marL="116425" marR="58225" marT="58225" marB="582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/>
                        <a:t>Modulus</a:t>
                      </a:r>
                      <a:endParaRPr/>
                    </a:p>
                  </a:txBody>
                  <a:tcPr marL="58225" marR="58225" marT="58225" marB="582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/>
                        <a:t>x % y</a:t>
                      </a:r>
                      <a:endParaRPr/>
                    </a:p>
                  </a:txBody>
                  <a:tcPr marL="58225" marR="58225" marT="58225" marB="582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 u="none" strike="noStrike" cap="none"/>
                    </a:p>
                  </a:txBody>
                  <a:tcPr marL="58225" marR="58225" marT="58225" marB="582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08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/>
                        <a:t>**</a:t>
                      </a:r>
                      <a:endParaRPr/>
                    </a:p>
                  </a:txBody>
                  <a:tcPr marL="116425" marR="58225" marT="58225" marB="582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/>
                        <a:t>Exponentiation</a:t>
                      </a:r>
                      <a:endParaRPr/>
                    </a:p>
                  </a:txBody>
                  <a:tcPr marL="58225" marR="58225" marT="58225" marB="582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/>
                        <a:t>x ** y</a:t>
                      </a:r>
                      <a:endParaRPr/>
                    </a:p>
                  </a:txBody>
                  <a:tcPr marL="58225" marR="58225" marT="58225" marB="582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 u="none" strike="noStrike" cap="none"/>
                    </a:p>
                  </a:txBody>
                  <a:tcPr marL="58225" marR="58225" marT="58225" marB="582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55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/>
                        <a:t>//</a:t>
                      </a:r>
                      <a:endParaRPr/>
                    </a:p>
                  </a:txBody>
                  <a:tcPr marL="116425" marR="58225" marT="58225" marB="582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/>
                        <a:t>Floor division</a:t>
                      </a:r>
                      <a:endParaRPr/>
                    </a:p>
                  </a:txBody>
                  <a:tcPr marL="58225" marR="58225" marT="58225" marB="582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/>
                        <a:t>x // y</a:t>
                      </a:r>
                      <a:endParaRPr/>
                    </a:p>
                  </a:txBody>
                  <a:tcPr marL="58225" marR="58225" marT="58225" marB="582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/>
                    </a:p>
                  </a:txBody>
                  <a:tcPr marL="87325" marR="87325" marT="43650" marB="43650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9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 sz="4400" b="1" dirty="0"/>
              <a:t>Arithmetic Operator</a:t>
            </a:r>
            <a:endParaRPr sz="4400" dirty="0"/>
          </a:p>
        </p:txBody>
      </p:sp>
      <p:sp>
        <p:nvSpPr>
          <p:cNvPr id="215" name="Google Shape;215;p19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fontScale="77500" lnSpcReduction="20000"/>
          </a:bodyPr>
          <a:lstStyle/>
          <a:p>
            <a:pPr marL="274320" lvl="1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900" dirty="0">
                <a:solidFill>
                  <a:schemeClr val="dk1"/>
                </a:solidFill>
              </a:rPr>
              <a:t>x = 5</a:t>
            </a:r>
            <a:endParaRPr sz="2900" dirty="0"/>
          </a:p>
          <a:p>
            <a:pPr marL="274320" lvl="1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900" dirty="0">
                <a:solidFill>
                  <a:schemeClr val="dk1"/>
                </a:solidFill>
              </a:rPr>
              <a:t>y = 3</a:t>
            </a:r>
            <a:endParaRPr sz="2900" dirty="0"/>
          </a:p>
          <a:p>
            <a:pPr marL="274320" lvl="1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900" dirty="0">
                <a:solidFill>
                  <a:schemeClr val="dk1"/>
                </a:solidFill>
              </a:rPr>
              <a:t>print(x + y)</a:t>
            </a:r>
            <a:endParaRPr sz="2900" dirty="0"/>
          </a:p>
          <a:p>
            <a:pPr marL="274320" lvl="1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900" dirty="0">
                <a:solidFill>
                  <a:schemeClr val="dk1"/>
                </a:solidFill>
              </a:rPr>
              <a:t>print(x - y)</a:t>
            </a:r>
            <a:endParaRPr sz="2900" dirty="0"/>
          </a:p>
          <a:p>
            <a:pPr marL="274320" lvl="1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900" dirty="0">
                <a:solidFill>
                  <a:schemeClr val="dk1"/>
                </a:solidFill>
              </a:rPr>
              <a:t>print(x * y)</a:t>
            </a:r>
            <a:endParaRPr sz="2900" dirty="0"/>
          </a:p>
          <a:p>
            <a:pPr marL="274320" lvl="1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900" dirty="0">
                <a:solidFill>
                  <a:schemeClr val="dk1"/>
                </a:solidFill>
              </a:rPr>
              <a:t>print(x/y)</a:t>
            </a:r>
            <a:endParaRPr sz="2900" dirty="0"/>
          </a:p>
          <a:p>
            <a:pPr marL="274320" lvl="1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900" dirty="0">
                <a:solidFill>
                  <a:schemeClr val="dk1"/>
                </a:solidFill>
              </a:rPr>
              <a:t>Print(</a:t>
            </a:r>
            <a:r>
              <a:rPr lang="en-US" sz="2900" dirty="0" err="1">
                <a:solidFill>
                  <a:schemeClr val="dk1"/>
                </a:solidFill>
              </a:rPr>
              <a:t>x%y</a:t>
            </a:r>
            <a:r>
              <a:rPr lang="en-US" sz="2900" dirty="0">
                <a:solidFill>
                  <a:schemeClr val="dk1"/>
                </a:solidFill>
              </a:rPr>
              <a:t>)#</a:t>
            </a:r>
            <a:r>
              <a:rPr lang="en-US" sz="2900" i="0" dirty="0">
                <a:solidFill>
                  <a:srgbClr val="202124"/>
                </a:solidFill>
              </a:rPr>
              <a:t>It's used to get the remainder of a division problem.</a:t>
            </a:r>
            <a:endParaRPr sz="2900" dirty="0">
              <a:solidFill>
                <a:schemeClr val="dk1"/>
              </a:solidFill>
            </a:endParaRPr>
          </a:p>
          <a:p>
            <a:pPr marL="274320" lvl="1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900" dirty="0">
                <a:solidFill>
                  <a:schemeClr val="dk1"/>
                </a:solidFill>
              </a:rPr>
              <a:t>print(x**y)</a:t>
            </a:r>
            <a:endParaRPr sz="2900" dirty="0"/>
          </a:p>
          <a:p>
            <a:pPr marL="274320" lvl="1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2900" dirty="0">
                <a:solidFill>
                  <a:schemeClr val="dk1"/>
                </a:solidFill>
              </a:rPr>
              <a:t>print(x//y)#the floor division // rounds the result down to the nearest whole number</a:t>
            </a:r>
            <a:endParaRPr sz="2900" dirty="0">
              <a:solidFill>
                <a:schemeClr val="dk1"/>
              </a:solidFill>
            </a:endParaRPr>
          </a:p>
          <a:p>
            <a:pPr marL="91440" lvl="0" indent="-16065" algn="l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ct val="100000"/>
              <a:buNone/>
            </a:pP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0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Bookman Old Style"/>
              <a:buNone/>
            </a:pPr>
            <a:r>
              <a:rPr lang="en-US" sz="4400" b="1" dirty="0"/>
              <a:t>Relational Operators </a:t>
            </a:r>
            <a:br>
              <a:rPr lang="en-US" sz="4400" b="1" dirty="0"/>
            </a:br>
            <a:r>
              <a:rPr lang="en-US" sz="4400" b="1" dirty="0"/>
              <a:t>In Python</a:t>
            </a:r>
            <a:endParaRPr sz="4400" dirty="0"/>
          </a:p>
        </p:txBody>
      </p:sp>
      <p:sp>
        <p:nvSpPr>
          <p:cNvPr id="221" name="Google Shape;221;p20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1062990" lvl="2" indent="-5143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</a:rPr>
              <a:t>Relational Operators</a:t>
            </a:r>
            <a:endParaRPr sz="2000" dirty="0"/>
          </a:p>
          <a:p>
            <a:pPr marL="1062990" lvl="2" indent="-36194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endParaRPr sz="2000" dirty="0"/>
          </a:p>
          <a:p>
            <a:pPr marL="1062990" lvl="2" indent="-51434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 sz="2000" dirty="0"/>
              <a:t>Relational Operators With Strings</a:t>
            </a:r>
            <a:endParaRPr sz="2000" dirty="0"/>
          </a:p>
          <a:p>
            <a:pPr marL="1062990" lvl="2" indent="-36194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endParaRPr sz="2000" dirty="0"/>
          </a:p>
          <a:p>
            <a:pPr marL="1062990" lvl="2" indent="-51434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 sz="2000" dirty="0"/>
              <a:t>Chaining Of Relational Operators</a:t>
            </a:r>
            <a:endParaRPr sz="2000" dirty="0"/>
          </a:p>
          <a:p>
            <a:pPr marL="1062990" lvl="2" indent="-51434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endParaRPr sz="2000" dirty="0"/>
          </a:p>
          <a:p>
            <a:pPr marL="1062990" lvl="2" indent="-51434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 sz="2000" dirty="0"/>
              <a:t>Special Behavior Of == and !=</a:t>
            </a:r>
            <a:endParaRPr sz="2000" dirty="0"/>
          </a:p>
          <a:p>
            <a:pPr marL="91440" lvl="0" indent="0" algn="l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"/>
          <p:cNvSpPr/>
          <p:nvPr/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07" name="Google Shape;107;p2"/>
          <p:cNvSpPr txBox="1">
            <a:spLocks noGrp="1"/>
          </p:cNvSpPr>
          <p:nvPr>
            <p:ph type="ctrTitle"/>
          </p:nvPr>
        </p:nvSpPr>
        <p:spPr>
          <a:xfrm>
            <a:off x="1100051" y="758952"/>
            <a:ext cx="10592415" cy="3976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Bookman Old Style"/>
              <a:buNone/>
            </a:pPr>
            <a:r>
              <a:rPr lang="en-US" sz="4800" i="1">
                <a:solidFill>
                  <a:srgbClr val="FFFFFF"/>
                </a:solidFill>
              </a:rPr>
              <a:t>“An investment in knowledge pays</a:t>
            </a:r>
            <a:br>
              <a:rPr lang="en-US" sz="4800" i="1">
                <a:solidFill>
                  <a:srgbClr val="FFFFFF"/>
                </a:solidFill>
              </a:rPr>
            </a:br>
            <a:br>
              <a:rPr lang="en-US" sz="4800" i="1">
                <a:solidFill>
                  <a:srgbClr val="FFFFFF"/>
                </a:solidFill>
              </a:rPr>
            </a:br>
            <a:r>
              <a:rPr lang="en-US" sz="4800" i="1">
                <a:solidFill>
                  <a:srgbClr val="FFFFFF"/>
                </a:solidFill>
              </a:rPr>
              <a:t> the best interest“</a:t>
            </a:r>
            <a:endParaRPr/>
          </a:p>
        </p:txBody>
      </p:sp>
      <p:sp>
        <p:nvSpPr>
          <p:cNvPr id="108" name="Google Shape;108;p2"/>
          <p:cNvSpPr/>
          <p:nvPr/>
        </p:nvSpPr>
        <p:spPr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2"/>
          <p:cNvSpPr txBox="1"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 i="1">
                <a:solidFill>
                  <a:srgbClr val="FFFFFF"/>
                </a:solidFill>
              </a:rPr>
              <a:t>- BENJAMIN FRANKLIN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Bookman Old Style"/>
              <a:buNone/>
            </a:pPr>
            <a:r>
              <a:rPr lang="en-US" sz="4400" b="1" dirty="0"/>
              <a:t>Relational Operators </a:t>
            </a:r>
            <a:br>
              <a:rPr lang="en-US" sz="4400" b="1" dirty="0"/>
            </a:br>
            <a:r>
              <a:rPr lang="en-US" sz="4400" b="1" dirty="0"/>
              <a:t>In Python</a:t>
            </a:r>
            <a:endParaRPr sz="4400" dirty="0"/>
          </a:p>
        </p:txBody>
      </p:sp>
      <p:sp>
        <p:nvSpPr>
          <p:cNvPr id="227" name="Google Shape;227;p21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27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 sz="1800" b="1" dirty="0">
                <a:solidFill>
                  <a:srgbClr val="C00000"/>
                </a:solidFill>
              </a:rPr>
              <a:t>Relational operators </a:t>
            </a:r>
            <a:r>
              <a:rPr lang="en-US" sz="1800" dirty="0"/>
              <a:t>are used to </a:t>
            </a:r>
            <a:r>
              <a:rPr lang="en-US" sz="1800" b="1" dirty="0">
                <a:solidFill>
                  <a:srgbClr val="002060"/>
                </a:solidFill>
              </a:rPr>
              <a:t>compare</a:t>
            </a:r>
            <a:r>
              <a:rPr lang="en-US" sz="1800" dirty="0"/>
              <a:t> values. </a:t>
            </a:r>
            <a:endParaRPr sz="1800" dirty="0"/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en-US" sz="1800" dirty="0"/>
              <a:t>  They either return </a:t>
            </a:r>
            <a:r>
              <a:rPr lang="en-US" sz="1800" b="1" dirty="0">
                <a:solidFill>
                  <a:srgbClr val="0070C0"/>
                </a:solidFill>
              </a:rPr>
              <a:t>True</a:t>
            </a:r>
            <a:r>
              <a:rPr lang="en-US" sz="1800" dirty="0"/>
              <a:t> or </a:t>
            </a:r>
            <a:r>
              <a:rPr lang="en-US" sz="1800" b="1" dirty="0">
                <a:solidFill>
                  <a:srgbClr val="0070C0"/>
                </a:solidFill>
              </a:rPr>
              <a:t>False</a:t>
            </a:r>
            <a:r>
              <a:rPr lang="en-US" sz="1800" dirty="0"/>
              <a:t> according to the condition.</a:t>
            </a:r>
            <a:endParaRPr sz="1800" dirty="0"/>
          </a:p>
          <a:p>
            <a:pPr marL="91440" lvl="0" indent="-1270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 sz="1800" dirty="0"/>
              <a:t>These operators are:</a:t>
            </a:r>
            <a:endParaRPr sz="1800" dirty="0"/>
          </a:p>
          <a:p>
            <a:pPr marL="9144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1900"/>
              <a:buNone/>
            </a:pPr>
            <a:endParaRPr dirty="0"/>
          </a:p>
        </p:txBody>
      </p:sp>
      <p:graphicFrame>
        <p:nvGraphicFramePr>
          <p:cNvPr id="228" name="Google Shape;228;p21"/>
          <p:cNvGraphicFramePr/>
          <p:nvPr/>
        </p:nvGraphicFramePr>
        <p:xfrm>
          <a:off x="1266969" y="3679613"/>
          <a:ext cx="8786850" cy="2560390"/>
        </p:xfrm>
        <a:graphic>
          <a:graphicData uri="http://schemas.openxmlformats.org/drawingml/2006/table">
            <a:tbl>
              <a:tblPr firstRow="1" bandRow="1">
                <a:noFill/>
                <a:tableStyleId>{A8D51A95-3145-49FA-9C96-94D57A5FAEB0}</a:tableStyleId>
              </a:tblPr>
              <a:tblGrid>
                <a:gridCol w="4393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3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94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Operator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Meaning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4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&gt;</a:t>
                      </a:r>
                      <a:endParaRPr sz="1800" b="1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Greater Than</a:t>
                      </a:r>
                      <a:endParaRPr sz="1800" b="1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94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&lt;</a:t>
                      </a:r>
                      <a:endParaRPr sz="1800" b="1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Less Than</a:t>
                      </a:r>
                      <a:endParaRPr sz="1800" b="1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94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&gt;=</a:t>
                      </a:r>
                      <a:endParaRPr sz="1800" b="1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Greater Than Equal To</a:t>
                      </a:r>
                      <a:endParaRPr sz="1800" b="1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94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&lt;=</a:t>
                      </a:r>
                      <a:endParaRPr sz="1800" b="1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Less Than Equal To</a:t>
                      </a:r>
                      <a:endParaRPr sz="1800" b="1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94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==</a:t>
                      </a:r>
                      <a:endParaRPr sz="1800" b="1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Equal To</a:t>
                      </a:r>
                      <a:endParaRPr sz="1800" b="1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94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!=</a:t>
                      </a:r>
                      <a:endParaRPr sz="1800" b="1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Not Equal To</a:t>
                      </a:r>
                      <a:endParaRPr sz="1800" b="1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Bookman Old Style"/>
              <a:buNone/>
            </a:pPr>
            <a:r>
              <a:rPr lang="en-US" sz="4400" b="1" dirty="0"/>
              <a:t>The 6 Basic Relational </a:t>
            </a:r>
            <a:br>
              <a:rPr lang="en-US" sz="4400" b="1" dirty="0"/>
            </a:br>
            <a:r>
              <a:rPr lang="en-US" sz="4400" b="1" dirty="0"/>
              <a:t>Operators</a:t>
            </a:r>
            <a:endParaRPr sz="4400" dirty="0"/>
          </a:p>
        </p:txBody>
      </p:sp>
      <p:sp>
        <p:nvSpPr>
          <p:cNvPr id="234" name="Google Shape;234;p22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US" sz="1800" b="1" dirty="0">
                <a:solidFill>
                  <a:srgbClr val="7030A0"/>
                </a:solidFill>
              </a:rPr>
              <a:t>a=10</a:t>
            </a:r>
            <a:endParaRPr sz="1800" dirty="0"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US" sz="1800" b="1" dirty="0">
                <a:solidFill>
                  <a:srgbClr val="7030A0"/>
                </a:solidFill>
              </a:rPr>
              <a:t>b=4</a:t>
            </a:r>
            <a:endParaRPr sz="1800" dirty="0"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US" sz="1800" b="1" dirty="0">
                <a:solidFill>
                  <a:srgbClr val="7030A0"/>
                </a:solidFill>
              </a:rPr>
              <a:t>print("a=",</a:t>
            </a:r>
            <a:r>
              <a:rPr lang="en-US" sz="1800" b="1" dirty="0" err="1">
                <a:solidFill>
                  <a:srgbClr val="7030A0"/>
                </a:solidFill>
              </a:rPr>
              <a:t>a,"b</a:t>
            </a:r>
            <a:r>
              <a:rPr lang="en-US" sz="1800" b="1" dirty="0">
                <a:solidFill>
                  <a:srgbClr val="7030A0"/>
                </a:solidFill>
              </a:rPr>
              <a:t>=",b)</a:t>
            </a:r>
            <a:endParaRPr sz="1800" dirty="0"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US" sz="1800" b="1" dirty="0">
                <a:solidFill>
                  <a:srgbClr val="7030A0"/>
                </a:solidFill>
              </a:rPr>
              <a:t>print("a &gt; </a:t>
            </a:r>
            <a:r>
              <a:rPr lang="en-US" sz="1800" b="1" dirty="0" err="1">
                <a:solidFill>
                  <a:srgbClr val="7030A0"/>
                </a:solidFill>
              </a:rPr>
              <a:t>b",a</a:t>
            </a:r>
            <a:r>
              <a:rPr lang="en-US" sz="1800" b="1" dirty="0">
                <a:solidFill>
                  <a:srgbClr val="7030A0"/>
                </a:solidFill>
              </a:rPr>
              <a:t>&gt;b)</a:t>
            </a:r>
            <a:endParaRPr sz="1800" dirty="0"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US" sz="1800" b="1" dirty="0">
                <a:solidFill>
                  <a:srgbClr val="7030A0"/>
                </a:solidFill>
              </a:rPr>
              <a:t>print("a &lt; </a:t>
            </a:r>
            <a:r>
              <a:rPr lang="en-US" sz="1800" b="1" dirty="0" err="1">
                <a:solidFill>
                  <a:srgbClr val="7030A0"/>
                </a:solidFill>
              </a:rPr>
              <a:t>b",a</a:t>
            </a:r>
            <a:r>
              <a:rPr lang="en-US" sz="1800" b="1" dirty="0">
                <a:solidFill>
                  <a:srgbClr val="7030A0"/>
                </a:solidFill>
              </a:rPr>
              <a:t>&lt;b)</a:t>
            </a:r>
            <a:endParaRPr sz="1800" dirty="0"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US" sz="1800" b="1" dirty="0">
                <a:solidFill>
                  <a:srgbClr val="7030A0"/>
                </a:solidFill>
              </a:rPr>
              <a:t>print("a==</a:t>
            </a:r>
            <a:r>
              <a:rPr lang="en-US" sz="1800" b="1" dirty="0" err="1">
                <a:solidFill>
                  <a:srgbClr val="7030A0"/>
                </a:solidFill>
              </a:rPr>
              <a:t>b",a</a:t>
            </a:r>
            <a:r>
              <a:rPr lang="en-US" sz="1800" b="1" dirty="0">
                <a:solidFill>
                  <a:srgbClr val="7030A0"/>
                </a:solidFill>
              </a:rPr>
              <a:t>==b)</a:t>
            </a:r>
            <a:endParaRPr sz="1800" dirty="0"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US" sz="1800" b="1" dirty="0">
                <a:solidFill>
                  <a:srgbClr val="7030A0"/>
                </a:solidFill>
              </a:rPr>
              <a:t>print("a!=</a:t>
            </a:r>
            <a:r>
              <a:rPr lang="en-US" sz="1800" b="1" dirty="0" err="1">
                <a:solidFill>
                  <a:srgbClr val="7030A0"/>
                </a:solidFill>
              </a:rPr>
              <a:t>b",a</a:t>
            </a:r>
            <a:r>
              <a:rPr lang="en-US" sz="1800" b="1" dirty="0">
                <a:solidFill>
                  <a:srgbClr val="7030A0"/>
                </a:solidFill>
              </a:rPr>
              <a:t>!=b)</a:t>
            </a:r>
            <a:endParaRPr sz="1800" dirty="0"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US" sz="1800" b="1" dirty="0">
                <a:solidFill>
                  <a:srgbClr val="7030A0"/>
                </a:solidFill>
              </a:rPr>
              <a:t>print("a&gt;=</a:t>
            </a:r>
            <a:r>
              <a:rPr lang="en-US" sz="1800" b="1" dirty="0" err="1">
                <a:solidFill>
                  <a:srgbClr val="7030A0"/>
                </a:solidFill>
              </a:rPr>
              <a:t>b",a</a:t>
            </a:r>
            <a:r>
              <a:rPr lang="en-US" sz="1800" b="1" dirty="0">
                <a:solidFill>
                  <a:srgbClr val="7030A0"/>
                </a:solidFill>
              </a:rPr>
              <a:t>&gt;=b)</a:t>
            </a:r>
            <a:endParaRPr sz="1800" dirty="0"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US" sz="1800" b="1" dirty="0">
                <a:solidFill>
                  <a:srgbClr val="7030A0"/>
                </a:solidFill>
              </a:rPr>
              <a:t>print("a&lt;=</a:t>
            </a:r>
            <a:r>
              <a:rPr lang="en-US" sz="1800" b="1" dirty="0" err="1">
                <a:solidFill>
                  <a:srgbClr val="7030A0"/>
                </a:solidFill>
              </a:rPr>
              <a:t>b",a</a:t>
            </a:r>
            <a:r>
              <a:rPr lang="en-US" sz="1800" b="1" dirty="0">
                <a:solidFill>
                  <a:srgbClr val="7030A0"/>
                </a:solidFill>
              </a:rPr>
              <a:t>&lt;=b)</a:t>
            </a:r>
            <a:endParaRPr sz="1800" dirty="0"/>
          </a:p>
          <a:p>
            <a:pPr marL="91440" lvl="0" indent="0" algn="l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</a:pPr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Bookman Old Style"/>
              <a:buNone/>
            </a:pPr>
            <a:r>
              <a:rPr lang="en-US" sz="4400" b="1" dirty="0"/>
              <a:t>Relational Operators </a:t>
            </a:r>
            <a:br>
              <a:rPr lang="en-US" sz="4400" b="1" dirty="0"/>
            </a:br>
            <a:r>
              <a:rPr lang="en-US" sz="4400" b="1" dirty="0"/>
              <a:t>With Strings</a:t>
            </a:r>
            <a:endParaRPr sz="4400" dirty="0"/>
          </a:p>
        </p:txBody>
      </p:sp>
      <p:sp>
        <p:nvSpPr>
          <p:cNvPr id="240" name="Google Shape;240;p23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270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 sz="2000" b="1" dirty="0">
                <a:solidFill>
                  <a:srgbClr val="C00000"/>
                </a:solidFill>
              </a:rPr>
              <a:t>Relational Operators </a:t>
            </a:r>
            <a:r>
              <a:rPr lang="en-US" sz="2000" dirty="0"/>
              <a:t>can also work with </a:t>
            </a:r>
            <a:r>
              <a:rPr lang="en-US" sz="2000" b="1" dirty="0">
                <a:solidFill>
                  <a:srgbClr val="C00000"/>
                </a:solidFill>
              </a:rPr>
              <a:t>strings </a:t>
            </a:r>
            <a:r>
              <a:rPr lang="en-US" sz="2000" dirty="0"/>
              <a:t>.</a:t>
            </a:r>
            <a:endParaRPr dirty="0"/>
          </a:p>
          <a:p>
            <a:pPr marL="0" lvl="0" indent="0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 sz="2000" dirty="0"/>
          </a:p>
          <a:p>
            <a:pPr marL="91440" lvl="0" indent="-127000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 sz="2000" dirty="0"/>
              <a:t>When applied on </a:t>
            </a:r>
            <a:r>
              <a:rPr lang="en-US" sz="2000" b="1" dirty="0">
                <a:solidFill>
                  <a:srgbClr val="C00000"/>
                </a:solidFill>
              </a:rPr>
              <a:t>string operands </a:t>
            </a:r>
            <a:r>
              <a:rPr lang="en-US" sz="2000" dirty="0"/>
              <a:t>, they compare the </a:t>
            </a:r>
            <a:r>
              <a:rPr lang="en-US" sz="2000" b="1" dirty="0" err="1">
                <a:solidFill>
                  <a:srgbClr val="C00000"/>
                </a:solidFill>
              </a:rPr>
              <a:t>unicode</a:t>
            </a:r>
            <a:r>
              <a:rPr lang="en-US" sz="2000" dirty="0"/>
              <a:t> of corresponding characters and return </a:t>
            </a:r>
            <a:r>
              <a:rPr lang="en-US" sz="2000" b="1" dirty="0">
                <a:solidFill>
                  <a:srgbClr val="0070C0"/>
                </a:solidFill>
              </a:rPr>
              <a:t>True</a:t>
            </a:r>
            <a:r>
              <a:rPr lang="en-US" sz="2000" dirty="0"/>
              <a:t> or </a:t>
            </a:r>
            <a:r>
              <a:rPr lang="en-US" sz="2000" b="1" dirty="0">
                <a:solidFill>
                  <a:srgbClr val="0070C0"/>
                </a:solidFill>
              </a:rPr>
              <a:t>False</a:t>
            </a:r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sz="2000" dirty="0"/>
              <a:t>based on that comparison.</a:t>
            </a:r>
            <a:endParaRPr dirty="0"/>
          </a:p>
          <a:p>
            <a:pPr marL="91440" lvl="0" indent="0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 sz="2000" dirty="0"/>
          </a:p>
          <a:p>
            <a:pPr marL="91440" lvl="0" indent="-127000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 sz="2000" dirty="0"/>
              <a:t>As discussed </a:t>
            </a:r>
            <a:r>
              <a:rPr lang="en-US" sz="2000" dirty="0" err="1"/>
              <a:t>previuosly</a:t>
            </a:r>
            <a:r>
              <a:rPr lang="en-US" sz="2000" dirty="0"/>
              <a:t> , this type of comparison is called </a:t>
            </a:r>
            <a:r>
              <a:rPr lang="en-US" sz="2000" b="1" dirty="0">
                <a:solidFill>
                  <a:srgbClr val="FF0000"/>
                </a:solidFill>
              </a:rPr>
              <a:t>lexicographical comparison</a:t>
            </a:r>
            <a:endParaRPr sz="2000" b="1" dirty="0">
              <a:solidFill>
                <a:srgbClr val="FF0000"/>
              </a:solidFill>
            </a:endParaRPr>
          </a:p>
          <a:p>
            <a:pPr marL="9144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1900"/>
              <a:buNone/>
            </a:pPr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Bookman Old Style"/>
              <a:buNone/>
            </a:pPr>
            <a:r>
              <a:rPr lang="en-US" sz="4400" b="1" dirty="0"/>
              <a:t>Relational Operators </a:t>
            </a:r>
            <a:br>
              <a:rPr lang="en-US" sz="4400" b="1" dirty="0"/>
            </a:br>
            <a:r>
              <a:rPr lang="en-US" sz="4400" b="1" dirty="0"/>
              <a:t>With Strings</a:t>
            </a:r>
            <a:endParaRPr sz="4400" dirty="0"/>
          </a:p>
        </p:txBody>
      </p:sp>
      <p:sp>
        <p:nvSpPr>
          <p:cNvPr id="246" name="Google Shape;246;p24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US" sz="2000" b="1" dirty="0">
                <a:solidFill>
                  <a:srgbClr val="7030A0"/>
                </a:solidFill>
              </a:rPr>
              <a:t>a="Ramesh"</a:t>
            </a:r>
            <a:endParaRPr dirty="0"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US" sz="2000" b="1" dirty="0">
                <a:solidFill>
                  <a:srgbClr val="7030A0"/>
                </a:solidFill>
              </a:rPr>
              <a:t>b="Rajesh"</a:t>
            </a:r>
            <a:endParaRPr dirty="0"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US" sz="2000" b="1" dirty="0">
                <a:solidFill>
                  <a:srgbClr val="7030A0"/>
                </a:solidFill>
              </a:rPr>
              <a:t>print("a=",</a:t>
            </a:r>
            <a:r>
              <a:rPr lang="en-US" sz="2000" b="1" dirty="0" err="1">
                <a:solidFill>
                  <a:srgbClr val="7030A0"/>
                </a:solidFill>
              </a:rPr>
              <a:t>a,"b</a:t>
            </a:r>
            <a:r>
              <a:rPr lang="en-US" sz="2000" b="1" dirty="0">
                <a:solidFill>
                  <a:srgbClr val="7030A0"/>
                </a:solidFill>
              </a:rPr>
              <a:t>=",b)</a:t>
            </a:r>
            <a:endParaRPr dirty="0"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US" sz="2000" b="1" dirty="0">
                <a:solidFill>
                  <a:srgbClr val="7030A0"/>
                </a:solidFill>
              </a:rPr>
              <a:t>print("a &gt; </a:t>
            </a:r>
            <a:r>
              <a:rPr lang="en-US" sz="2000" b="1" dirty="0" err="1">
                <a:solidFill>
                  <a:srgbClr val="7030A0"/>
                </a:solidFill>
              </a:rPr>
              <a:t>b",a</a:t>
            </a:r>
            <a:r>
              <a:rPr lang="en-US" sz="2000" b="1" dirty="0">
                <a:solidFill>
                  <a:srgbClr val="7030A0"/>
                </a:solidFill>
              </a:rPr>
              <a:t>&gt;b)</a:t>
            </a:r>
            <a:endParaRPr dirty="0"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US" sz="2000" b="1" dirty="0">
                <a:solidFill>
                  <a:srgbClr val="7030A0"/>
                </a:solidFill>
              </a:rPr>
              <a:t>print("a &lt; </a:t>
            </a:r>
            <a:r>
              <a:rPr lang="en-US" sz="2000" b="1" dirty="0" err="1">
                <a:solidFill>
                  <a:srgbClr val="7030A0"/>
                </a:solidFill>
              </a:rPr>
              <a:t>b",a</a:t>
            </a:r>
            <a:r>
              <a:rPr lang="en-US" sz="2000" b="1" dirty="0">
                <a:solidFill>
                  <a:srgbClr val="7030A0"/>
                </a:solidFill>
              </a:rPr>
              <a:t>&lt;b)</a:t>
            </a:r>
            <a:endParaRPr dirty="0"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US" sz="2000" b="1" dirty="0">
                <a:solidFill>
                  <a:srgbClr val="7030A0"/>
                </a:solidFill>
              </a:rPr>
              <a:t>print("a==</a:t>
            </a:r>
            <a:r>
              <a:rPr lang="en-US" sz="2000" b="1" dirty="0" err="1">
                <a:solidFill>
                  <a:srgbClr val="7030A0"/>
                </a:solidFill>
              </a:rPr>
              <a:t>b",a</a:t>
            </a:r>
            <a:r>
              <a:rPr lang="en-US" sz="2000" b="1" dirty="0">
                <a:solidFill>
                  <a:srgbClr val="7030A0"/>
                </a:solidFill>
              </a:rPr>
              <a:t>==b)</a:t>
            </a:r>
            <a:endParaRPr dirty="0"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US" sz="2000" b="1" dirty="0">
                <a:solidFill>
                  <a:srgbClr val="7030A0"/>
                </a:solidFill>
              </a:rPr>
              <a:t>print("a!=</a:t>
            </a:r>
            <a:r>
              <a:rPr lang="en-US" sz="2000" b="1" dirty="0" err="1">
                <a:solidFill>
                  <a:srgbClr val="7030A0"/>
                </a:solidFill>
              </a:rPr>
              <a:t>b",a</a:t>
            </a:r>
            <a:r>
              <a:rPr lang="en-US" sz="2000" b="1" dirty="0">
                <a:solidFill>
                  <a:srgbClr val="7030A0"/>
                </a:solidFill>
              </a:rPr>
              <a:t>!=b)</a:t>
            </a:r>
            <a:endParaRPr dirty="0"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US" sz="2000" b="1" dirty="0">
                <a:solidFill>
                  <a:srgbClr val="7030A0"/>
                </a:solidFill>
              </a:rPr>
              <a:t>print("a&gt;=</a:t>
            </a:r>
            <a:r>
              <a:rPr lang="en-US" sz="2000" b="1" dirty="0" err="1">
                <a:solidFill>
                  <a:srgbClr val="7030A0"/>
                </a:solidFill>
              </a:rPr>
              <a:t>b",a</a:t>
            </a:r>
            <a:r>
              <a:rPr lang="en-US" sz="2000" b="1" dirty="0">
                <a:solidFill>
                  <a:srgbClr val="7030A0"/>
                </a:solidFill>
              </a:rPr>
              <a:t>&gt;=b)</a:t>
            </a:r>
            <a:endParaRPr dirty="0"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US" sz="2000" b="1" dirty="0">
                <a:solidFill>
                  <a:srgbClr val="7030A0"/>
                </a:solidFill>
              </a:rPr>
              <a:t>print("a&lt;=</a:t>
            </a:r>
            <a:r>
              <a:rPr lang="en-US" sz="2000" b="1" dirty="0" err="1">
                <a:solidFill>
                  <a:srgbClr val="7030A0"/>
                </a:solidFill>
              </a:rPr>
              <a:t>b",a</a:t>
            </a:r>
            <a:r>
              <a:rPr lang="en-US" sz="2000" b="1" dirty="0">
                <a:solidFill>
                  <a:srgbClr val="7030A0"/>
                </a:solidFill>
              </a:rPr>
              <a:t>&lt;=b)</a:t>
            </a:r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Bookman Old Style"/>
              <a:buNone/>
            </a:pPr>
            <a:r>
              <a:rPr lang="en-US" sz="4400" b="1" dirty="0"/>
              <a:t>Relational Operators </a:t>
            </a:r>
            <a:br>
              <a:rPr lang="en-US" sz="4400" b="1" dirty="0"/>
            </a:br>
            <a:r>
              <a:rPr lang="en-US" sz="4400" b="1" dirty="0"/>
              <a:t>With Strings</a:t>
            </a:r>
            <a:endParaRPr sz="4400" dirty="0"/>
          </a:p>
        </p:txBody>
      </p:sp>
      <p:sp>
        <p:nvSpPr>
          <p:cNvPr id="252" name="Google Shape;252;p25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lvl="0" indent="-914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Char char=" "/>
            </a:pPr>
            <a:r>
              <a:rPr lang="en-US" sz="1800" dirty="0"/>
              <a:t>If  we want to check the </a:t>
            </a:r>
            <a:r>
              <a:rPr lang="en-US" sz="1800" dirty="0">
                <a:solidFill>
                  <a:srgbClr val="C00000"/>
                </a:solidFill>
              </a:rPr>
              <a:t>UNICODE</a:t>
            </a:r>
            <a:r>
              <a:rPr lang="en-US" sz="1800" dirty="0"/>
              <a:t> value for a particular letter , then we can call the function </a:t>
            </a:r>
            <a:r>
              <a:rPr lang="en-US" sz="1800" dirty="0" err="1">
                <a:solidFill>
                  <a:srgbClr val="C00000"/>
                </a:solidFill>
              </a:rPr>
              <a:t>ord</a:t>
            </a:r>
            <a:r>
              <a:rPr lang="en-US" sz="1800" dirty="0">
                <a:solidFill>
                  <a:srgbClr val="C00000"/>
                </a:solidFill>
              </a:rPr>
              <a:t>()</a:t>
            </a:r>
            <a:r>
              <a:rPr lang="en-US" sz="1800" dirty="0"/>
              <a:t>.</a:t>
            </a:r>
          </a:p>
          <a:p>
            <a:pPr marL="91440" lvl="0" indent="-914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Char char=" "/>
            </a:pPr>
            <a:endParaRPr lang="en-US" sz="1800" dirty="0"/>
          </a:p>
          <a:p>
            <a:pPr marL="91440" lvl="0" indent="-914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Char char=" "/>
            </a:pPr>
            <a:endParaRPr lang="en-US" sz="1800" dirty="0"/>
          </a:p>
          <a:p>
            <a:pPr marL="91440" lvl="0" indent="-914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Char char=" "/>
            </a:pPr>
            <a:r>
              <a:rPr lang="en-US" sz="1800" dirty="0"/>
              <a:t>It is a built in function which accepts </a:t>
            </a:r>
            <a:r>
              <a:rPr lang="en-US" sz="1800" dirty="0">
                <a:solidFill>
                  <a:srgbClr val="C00000"/>
                </a:solidFill>
              </a:rPr>
              <a:t>only one character </a:t>
            </a:r>
            <a:r>
              <a:rPr lang="en-US" sz="1800" dirty="0"/>
              <a:t>as argument and it returns the </a:t>
            </a:r>
            <a:r>
              <a:rPr lang="en-US" sz="1800" dirty="0">
                <a:solidFill>
                  <a:srgbClr val="C00000"/>
                </a:solidFill>
              </a:rPr>
              <a:t>UNICODE</a:t>
            </a:r>
            <a:r>
              <a:rPr lang="en-US" sz="1800" dirty="0"/>
              <a:t> number of the argument passed</a:t>
            </a:r>
          </a:p>
          <a:p>
            <a:pPr marL="91440" lvl="0" indent="-914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Char char=" "/>
            </a:pPr>
            <a:endParaRPr sz="1800" dirty="0"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100"/>
              <a:buNone/>
            </a:pPr>
            <a:r>
              <a:rPr lang="en-US" sz="1800" u="sng" dirty="0"/>
              <a:t>Example:</a:t>
            </a:r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100"/>
              <a:buNone/>
            </a:pPr>
            <a:r>
              <a:rPr lang="en-US" sz="1800" dirty="0" err="1">
                <a:solidFill>
                  <a:srgbClr val="7030A0"/>
                </a:solidFill>
              </a:rPr>
              <a:t>ord</a:t>
            </a:r>
            <a:r>
              <a:rPr lang="en-US" sz="1800" dirty="0">
                <a:solidFill>
                  <a:srgbClr val="7030A0"/>
                </a:solidFill>
              </a:rPr>
              <a:t>(‘A’)</a:t>
            </a:r>
            <a:endParaRPr lang="en-US" sz="1800" dirty="0"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100"/>
              <a:buNone/>
            </a:pPr>
            <a:r>
              <a:rPr lang="en-US" sz="1800" dirty="0" err="1">
                <a:solidFill>
                  <a:srgbClr val="7030A0"/>
                </a:solidFill>
              </a:rPr>
              <a:t>ord</a:t>
            </a:r>
            <a:r>
              <a:rPr lang="en-US" sz="1800" dirty="0">
                <a:solidFill>
                  <a:srgbClr val="7030A0"/>
                </a:solidFill>
              </a:rPr>
              <a:t>(‘m’)</a:t>
            </a:r>
            <a:endParaRPr lang="en-US" sz="1800" dirty="0"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100"/>
              <a:buNone/>
            </a:pPr>
            <a:r>
              <a:rPr lang="en-US" sz="1800" dirty="0" err="1">
                <a:solidFill>
                  <a:srgbClr val="7030A0"/>
                </a:solidFill>
              </a:rPr>
              <a:t>ord</a:t>
            </a:r>
            <a:r>
              <a:rPr lang="en-US" sz="1800" dirty="0">
                <a:solidFill>
                  <a:srgbClr val="7030A0"/>
                </a:solidFill>
              </a:rPr>
              <a:t>(‘j’)</a:t>
            </a:r>
            <a:endParaRPr sz="1800" dirty="0"/>
          </a:p>
          <a:p>
            <a:pPr marL="91440" lvl="0" indent="-25082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760"/>
              <a:buNone/>
            </a:pPr>
            <a:endParaRPr sz="106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Bookman Old Style"/>
              <a:buNone/>
            </a:pPr>
            <a:r>
              <a:rPr lang="en-US" sz="4400" b="1" dirty="0"/>
              <a:t>Relational Operators </a:t>
            </a:r>
            <a:br>
              <a:rPr lang="en-US" sz="4400" b="1" dirty="0"/>
            </a:br>
            <a:r>
              <a:rPr lang="en-US" sz="4400" b="1" dirty="0"/>
              <a:t>With Strings</a:t>
            </a:r>
            <a:endParaRPr sz="4400" dirty="0"/>
          </a:p>
        </p:txBody>
      </p:sp>
      <p:sp>
        <p:nvSpPr>
          <p:cNvPr id="258" name="Google Shape;258;p26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US" sz="2000" b="1" dirty="0">
                <a:solidFill>
                  <a:srgbClr val="7030A0"/>
                </a:solidFill>
              </a:rPr>
              <a:t>a= "BHOPAL"</a:t>
            </a:r>
            <a:endParaRPr dirty="0"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US" sz="2000" b="1" dirty="0">
                <a:solidFill>
                  <a:srgbClr val="7030A0"/>
                </a:solidFill>
              </a:rPr>
              <a:t>b= "</a:t>
            </a:r>
            <a:r>
              <a:rPr lang="en-US" sz="2000" b="1" dirty="0" err="1">
                <a:solidFill>
                  <a:srgbClr val="7030A0"/>
                </a:solidFill>
              </a:rPr>
              <a:t>bhopal</a:t>
            </a:r>
            <a:r>
              <a:rPr lang="en-US" sz="2000" b="1" dirty="0">
                <a:solidFill>
                  <a:srgbClr val="7030A0"/>
                </a:solidFill>
              </a:rPr>
              <a:t>"</a:t>
            </a:r>
            <a:endParaRPr dirty="0"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US" sz="2000" b="1" dirty="0">
                <a:solidFill>
                  <a:srgbClr val="7030A0"/>
                </a:solidFill>
              </a:rPr>
              <a:t>print("a=",</a:t>
            </a:r>
            <a:r>
              <a:rPr lang="en-US" sz="2000" b="1" dirty="0" err="1">
                <a:solidFill>
                  <a:srgbClr val="7030A0"/>
                </a:solidFill>
              </a:rPr>
              <a:t>a,"b</a:t>
            </a:r>
            <a:r>
              <a:rPr lang="en-US" sz="2000" b="1" dirty="0">
                <a:solidFill>
                  <a:srgbClr val="7030A0"/>
                </a:solidFill>
              </a:rPr>
              <a:t>=",b)</a:t>
            </a:r>
            <a:endParaRPr dirty="0"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US" sz="2000" b="1" dirty="0">
                <a:solidFill>
                  <a:srgbClr val="7030A0"/>
                </a:solidFill>
              </a:rPr>
              <a:t>print("a &gt; </a:t>
            </a:r>
            <a:r>
              <a:rPr lang="en-US" sz="2000" b="1" dirty="0" err="1">
                <a:solidFill>
                  <a:srgbClr val="7030A0"/>
                </a:solidFill>
              </a:rPr>
              <a:t>b",a</a:t>
            </a:r>
            <a:r>
              <a:rPr lang="en-US" sz="2000" b="1" dirty="0">
                <a:solidFill>
                  <a:srgbClr val="7030A0"/>
                </a:solidFill>
              </a:rPr>
              <a:t>&gt;b)</a:t>
            </a:r>
            <a:endParaRPr dirty="0"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US" sz="2000" b="1" dirty="0">
                <a:solidFill>
                  <a:srgbClr val="7030A0"/>
                </a:solidFill>
              </a:rPr>
              <a:t>print("a &lt; </a:t>
            </a:r>
            <a:r>
              <a:rPr lang="en-US" sz="2000" b="1" dirty="0" err="1">
                <a:solidFill>
                  <a:srgbClr val="7030A0"/>
                </a:solidFill>
              </a:rPr>
              <a:t>b",a</a:t>
            </a:r>
            <a:r>
              <a:rPr lang="en-US" sz="2000" b="1" dirty="0">
                <a:solidFill>
                  <a:srgbClr val="7030A0"/>
                </a:solidFill>
              </a:rPr>
              <a:t>&lt;b)</a:t>
            </a:r>
            <a:endParaRPr dirty="0"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US" sz="2000" b="1" dirty="0">
                <a:solidFill>
                  <a:srgbClr val="7030A0"/>
                </a:solidFill>
              </a:rPr>
              <a:t>print("a==</a:t>
            </a:r>
            <a:r>
              <a:rPr lang="en-US" sz="2000" b="1" dirty="0" err="1">
                <a:solidFill>
                  <a:srgbClr val="7030A0"/>
                </a:solidFill>
              </a:rPr>
              <a:t>b",a</a:t>
            </a:r>
            <a:r>
              <a:rPr lang="en-US" sz="2000" b="1" dirty="0">
                <a:solidFill>
                  <a:srgbClr val="7030A0"/>
                </a:solidFill>
              </a:rPr>
              <a:t>==b)</a:t>
            </a:r>
            <a:endParaRPr dirty="0"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US" sz="2000" b="1" dirty="0">
                <a:solidFill>
                  <a:srgbClr val="7030A0"/>
                </a:solidFill>
              </a:rPr>
              <a:t>print("a!=</a:t>
            </a:r>
            <a:r>
              <a:rPr lang="en-US" sz="2000" b="1" dirty="0" err="1">
                <a:solidFill>
                  <a:srgbClr val="7030A0"/>
                </a:solidFill>
              </a:rPr>
              <a:t>b",a</a:t>
            </a:r>
            <a:r>
              <a:rPr lang="en-US" sz="2000" b="1" dirty="0">
                <a:solidFill>
                  <a:srgbClr val="7030A0"/>
                </a:solidFill>
              </a:rPr>
              <a:t>!=b)</a:t>
            </a:r>
            <a:endParaRPr dirty="0"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US" sz="2000" b="1" dirty="0">
                <a:solidFill>
                  <a:srgbClr val="7030A0"/>
                </a:solidFill>
              </a:rPr>
              <a:t>print("a&gt;=</a:t>
            </a:r>
            <a:r>
              <a:rPr lang="en-US" sz="2000" b="1" dirty="0" err="1">
                <a:solidFill>
                  <a:srgbClr val="7030A0"/>
                </a:solidFill>
              </a:rPr>
              <a:t>b",a</a:t>
            </a:r>
            <a:r>
              <a:rPr lang="en-US" sz="2000" b="1" dirty="0">
                <a:solidFill>
                  <a:srgbClr val="7030A0"/>
                </a:solidFill>
              </a:rPr>
              <a:t>&gt;=b)</a:t>
            </a:r>
            <a:endParaRPr dirty="0"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US" sz="2000" b="1" dirty="0">
                <a:solidFill>
                  <a:srgbClr val="7030A0"/>
                </a:solidFill>
              </a:rPr>
              <a:t>print("a&lt;=</a:t>
            </a:r>
            <a:r>
              <a:rPr lang="en-US" sz="2000" b="1" dirty="0" err="1">
                <a:solidFill>
                  <a:srgbClr val="7030A0"/>
                </a:solidFill>
              </a:rPr>
              <a:t>b",a</a:t>
            </a:r>
            <a:r>
              <a:rPr lang="en-US" sz="2000" b="1" dirty="0">
                <a:solidFill>
                  <a:srgbClr val="7030A0"/>
                </a:solidFill>
              </a:rPr>
              <a:t>&lt;=b)</a:t>
            </a:r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Bookman Old Style"/>
              <a:buNone/>
            </a:pPr>
            <a:r>
              <a:rPr lang="en-US" sz="4400" b="1" dirty="0"/>
              <a:t>Will This Code Run ?</a:t>
            </a:r>
            <a:endParaRPr sz="4400" dirty="0"/>
          </a:p>
        </p:txBody>
      </p:sp>
      <p:sp>
        <p:nvSpPr>
          <p:cNvPr id="264" name="Google Shape;264;p27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788670" lvl="1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US" sz="1800" b="1" dirty="0">
                <a:solidFill>
                  <a:srgbClr val="7030A0"/>
                </a:solidFill>
              </a:rPr>
              <a:t>a=True</a:t>
            </a:r>
            <a:endParaRPr sz="1800" dirty="0"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US" sz="1800" b="1" dirty="0">
                <a:solidFill>
                  <a:srgbClr val="7030A0"/>
                </a:solidFill>
              </a:rPr>
              <a:t>b=False</a:t>
            </a:r>
            <a:endParaRPr sz="1800" dirty="0"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US" sz="1800" b="1" dirty="0">
                <a:solidFill>
                  <a:srgbClr val="7030A0"/>
                </a:solidFill>
              </a:rPr>
              <a:t>print("a=",</a:t>
            </a:r>
            <a:r>
              <a:rPr lang="en-US" sz="1800" b="1" dirty="0" err="1">
                <a:solidFill>
                  <a:srgbClr val="7030A0"/>
                </a:solidFill>
              </a:rPr>
              <a:t>a,"b</a:t>
            </a:r>
            <a:r>
              <a:rPr lang="en-US" sz="1800" b="1" dirty="0">
                <a:solidFill>
                  <a:srgbClr val="7030A0"/>
                </a:solidFill>
              </a:rPr>
              <a:t>=",b)</a:t>
            </a:r>
            <a:endParaRPr sz="1800" dirty="0"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US" sz="1800" b="1" dirty="0">
                <a:solidFill>
                  <a:srgbClr val="7030A0"/>
                </a:solidFill>
              </a:rPr>
              <a:t>print("a &gt; </a:t>
            </a:r>
            <a:r>
              <a:rPr lang="en-US" sz="1800" b="1" dirty="0" err="1">
                <a:solidFill>
                  <a:srgbClr val="7030A0"/>
                </a:solidFill>
              </a:rPr>
              <a:t>b",a</a:t>
            </a:r>
            <a:r>
              <a:rPr lang="en-US" sz="1800" b="1" dirty="0">
                <a:solidFill>
                  <a:srgbClr val="7030A0"/>
                </a:solidFill>
              </a:rPr>
              <a:t>&gt;b)</a:t>
            </a:r>
            <a:endParaRPr sz="1800" dirty="0"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US" sz="1800" b="1" dirty="0">
                <a:solidFill>
                  <a:srgbClr val="7030A0"/>
                </a:solidFill>
              </a:rPr>
              <a:t>print("a &lt; </a:t>
            </a:r>
            <a:r>
              <a:rPr lang="en-US" sz="1800" b="1" dirty="0" err="1">
                <a:solidFill>
                  <a:srgbClr val="7030A0"/>
                </a:solidFill>
              </a:rPr>
              <a:t>b",a</a:t>
            </a:r>
            <a:r>
              <a:rPr lang="en-US" sz="1800" b="1" dirty="0">
                <a:solidFill>
                  <a:srgbClr val="7030A0"/>
                </a:solidFill>
              </a:rPr>
              <a:t>&lt;b)</a:t>
            </a:r>
            <a:endParaRPr sz="1800" dirty="0"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US" sz="1800" b="1" dirty="0">
                <a:solidFill>
                  <a:srgbClr val="7030A0"/>
                </a:solidFill>
              </a:rPr>
              <a:t>print("a==</a:t>
            </a:r>
            <a:r>
              <a:rPr lang="en-US" sz="1800" b="1" dirty="0" err="1">
                <a:solidFill>
                  <a:srgbClr val="7030A0"/>
                </a:solidFill>
              </a:rPr>
              <a:t>b",a</a:t>
            </a:r>
            <a:r>
              <a:rPr lang="en-US" sz="1800" b="1" dirty="0">
                <a:solidFill>
                  <a:srgbClr val="7030A0"/>
                </a:solidFill>
              </a:rPr>
              <a:t>==b)</a:t>
            </a:r>
            <a:endParaRPr sz="1800" dirty="0"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US" sz="1800" b="1" dirty="0">
                <a:solidFill>
                  <a:srgbClr val="7030A0"/>
                </a:solidFill>
              </a:rPr>
              <a:t>print("a!=</a:t>
            </a:r>
            <a:r>
              <a:rPr lang="en-US" sz="1800" b="1" dirty="0" err="1">
                <a:solidFill>
                  <a:srgbClr val="7030A0"/>
                </a:solidFill>
              </a:rPr>
              <a:t>b",a</a:t>
            </a:r>
            <a:r>
              <a:rPr lang="en-US" sz="1800" b="1" dirty="0">
                <a:solidFill>
                  <a:srgbClr val="7030A0"/>
                </a:solidFill>
              </a:rPr>
              <a:t>!=b)</a:t>
            </a:r>
            <a:endParaRPr sz="1800" dirty="0"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US" sz="1800" b="1" dirty="0">
                <a:solidFill>
                  <a:srgbClr val="7030A0"/>
                </a:solidFill>
              </a:rPr>
              <a:t>print("a&gt;=</a:t>
            </a:r>
            <a:r>
              <a:rPr lang="en-US" sz="1800" b="1" dirty="0" err="1">
                <a:solidFill>
                  <a:srgbClr val="7030A0"/>
                </a:solidFill>
              </a:rPr>
              <a:t>b",a</a:t>
            </a:r>
            <a:r>
              <a:rPr lang="en-US" sz="1800" b="1" dirty="0">
                <a:solidFill>
                  <a:srgbClr val="7030A0"/>
                </a:solidFill>
              </a:rPr>
              <a:t>&gt;=b)</a:t>
            </a:r>
            <a:endParaRPr sz="1800" dirty="0"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US" sz="1800" b="1" dirty="0">
                <a:solidFill>
                  <a:srgbClr val="7030A0"/>
                </a:solidFill>
              </a:rPr>
              <a:t>print("a&lt;=</a:t>
            </a:r>
            <a:r>
              <a:rPr lang="en-US" sz="1800" b="1" dirty="0" err="1">
                <a:solidFill>
                  <a:srgbClr val="7030A0"/>
                </a:solidFill>
              </a:rPr>
              <a:t>b",a</a:t>
            </a:r>
            <a:r>
              <a:rPr lang="en-US" sz="1800" b="1" dirty="0">
                <a:solidFill>
                  <a:srgbClr val="7030A0"/>
                </a:solidFill>
              </a:rPr>
              <a:t>&lt;=b)</a:t>
            </a:r>
            <a:endParaRPr sz="1800" dirty="0"/>
          </a:p>
          <a:p>
            <a:pPr marL="91440" lvl="0" indent="0" algn="l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</a:pPr>
            <a:endParaRPr dirty="0"/>
          </a:p>
        </p:txBody>
      </p:sp>
      <p:sp>
        <p:nvSpPr>
          <p:cNvPr id="265" name="Google Shape;265;p27"/>
          <p:cNvSpPr txBox="1"/>
          <p:nvPr/>
        </p:nvSpPr>
        <p:spPr>
          <a:xfrm>
            <a:off x="5061078" y="2188100"/>
            <a:ext cx="6094602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C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Yes , the code will successfully </a:t>
            </a:r>
            <a:endParaRPr sz="18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C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Run because </a:t>
            </a:r>
            <a:r>
              <a:rPr lang="en-US" sz="1800" b="1" dirty="0">
                <a:solidFill>
                  <a:srgbClr val="7030A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True</a:t>
            </a:r>
            <a:r>
              <a:rPr lang="en-US" sz="1800" b="1" dirty="0">
                <a:solidFill>
                  <a:srgbClr val="C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is </a:t>
            </a:r>
            <a:r>
              <a:rPr lang="en-US" sz="1800" b="1" dirty="0">
                <a:solidFill>
                  <a:srgbClr val="7030A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1</a:t>
            </a:r>
            <a:r>
              <a:rPr lang="en-US" sz="1800" b="1" dirty="0">
                <a:solidFill>
                  <a:srgbClr val="C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and </a:t>
            </a:r>
            <a:r>
              <a:rPr lang="en-US" sz="1800" b="1" dirty="0">
                <a:solidFill>
                  <a:srgbClr val="7030A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False</a:t>
            </a:r>
            <a:r>
              <a:rPr lang="en-US" sz="1800" b="1" dirty="0">
                <a:solidFill>
                  <a:srgbClr val="C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is </a:t>
            </a:r>
            <a:r>
              <a:rPr lang="en-US" sz="1800" b="1" dirty="0">
                <a:solidFill>
                  <a:srgbClr val="7030A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0</a:t>
            </a:r>
            <a:endParaRPr sz="18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8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Bookman Old Style"/>
              <a:buNone/>
            </a:pPr>
            <a:r>
              <a:rPr lang="en-US" sz="4800" b="1" dirty="0"/>
              <a:t>What about this code?</a:t>
            </a:r>
            <a:endParaRPr dirty="0"/>
          </a:p>
        </p:txBody>
      </p:sp>
      <p:sp>
        <p:nvSpPr>
          <p:cNvPr id="271" name="Google Shape;271;p28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788670" lvl="1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US" sz="2000" b="1" dirty="0">
                <a:solidFill>
                  <a:srgbClr val="7030A0"/>
                </a:solidFill>
              </a:rPr>
              <a:t>a=‘True’</a:t>
            </a:r>
            <a:endParaRPr dirty="0"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US" sz="2000" b="1" dirty="0">
                <a:solidFill>
                  <a:srgbClr val="7030A0"/>
                </a:solidFill>
              </a:rPr>
              <a:t>b=‘False’</a:t>
            </a:r>
            <a:endParaRPr dirty="0"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US" sz="2000" b="1" dirty="0">
                <a:solidFill>
                  <a:srgbClr val="7030A0"/>
                </a:solidFill>
              </a:rPr>
              <a:t>print("a=",</a:t>
            </a:r>
            <a:r>
              <a:rPr lang="en-US" sz="2000" b="1" dirty="0" err="1">
                <a:solidFill>
                  <a:srgbClr val="7030A0"/>
                </a:solidFill>
              </a:rPr>
              <a:t>a,"b</a:t>
            </a:r>
            <a:r>
              <a:rPr lang="en-US" sz="2000" b="1" dirty="0">
                <a:solidFill>
                  <a:srgbClr val="7030A0"/>
                </a:solidFill>
              </a:rPr>
              <a:t>=",b)</a:t>
            </a:r>
            <a:endParaRPr dirty="0"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US" sz="2000" b="1" dirty="0">
                <a:solidFill>
                  <a:srgbClr val="7030A0"/>
                </a:solidFill>
              </a:rPr>
              <a:t>print("a &gt; </a:t>
            </a:r>
            <a:r>
              <a:rPr lang="en-US" sz="2000" b="1" dirty="0" err="1">
                <a:solidFill>
                  <a:srgbClr val="7030A0"/>
                </a:solidFill>
              </a:rPr>
              <a:t>b",a</a:t>
            </a:r>
            <a:r>
              <a:rPr lang="en-US" sz="2000" b="1" dirty="0">
                <a:solidFill>
                  <a:srgbClr val="7030A0"/>
                </a:solidFill>
              </a:rPr>
              <a:t>&gt;b)</a:t>
            </a:r>
            <a:endParaRPr dirty="0"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US" sz="2000" b="1" dirty="0">
                <a:solidFill>
                  <a:srgbClr val="7030A0"/>
                </a:solidFill>
              </a:rPr>
              <a:t>print("a &lt; </a:t>
            </a:r>
            <a:r>
              <a:rPr lang="en-US" sz="2000" b="1" dirty="0" err="1">
                <a:solidFill>
                  <a:srgbClr val="7030A0"/>
                </a:solidFill>
              </a:rPr>
              <a:t>b",a</a:t>
            </a:r>
            <a:r>
              <a:rPr lang="en-US" sz="2000" b="1" dirty="0">
                <a:solidFill>
                  <a:srgbClr val="7030A0"/>
                </a:solidFill>
              </a:rPr>
              <a:t>&lt;b)</a:t>
            </a:r>
            <a:endParaRPr dirty="0"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US" sz="2000" b="1" dirty="0">
                <a:solidFill>
                  <a:srgbClr val="7030A0"/>
                </a:solidFill>
              </a:rPr>
              <a:t>print("a==</a:t>
            </a:r>
            <a:r>
              <a:rPr lang="en-US" sz="2000" b="1" dirty="0" err="1">
                <a:solidFill>
                  <a:srgbClr val="7030A0"/>
                </a:solidFill>
              </a:rPr>
              <a:t>b",a</a:t>
            </a:r>
            <a:r>
              <a:rPr lang="en-US" sz="2000" b="1" dirty="0">
                <a:solidFill>
                  <a:srgbClr val="7030A0"/>
                </a:solidFill>
              </a:rPr>
              <a:t>==b)</a:t>
            </a:r>
            <a:endParaRPr dirty="0"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US" sz="2000" b="1" dirty="0">
                <a:solidFill>
                  <a:srgbClr val="7030A0"/>
                </a:solidFill>
              </a:rPr>
              <a:t>print("a!=</a:t>
            </a:r>
            <a:r>
              <a:rPr lang="en-US" sz="2000" b="1" dirty="0" err="1">
                <a:solidFill>
                  <a:srgbClr val="7030A0"/>
                </a:solidFill>
              </a:rPr>
              <a:t>b",a</a:t>
            </a:r>
            <a:r>
              <a:rPr lang="en-US" sz="2000" b="1" dirty="0">
                <a:solidFill>
                  <a:srgbClr val="7030A0"/>
                </a:solidFill>
              </a:rPr>
              <a:t>!=b)</a:t>
            </a:r>
            <a:endParaRPr dirty="0"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US" sz="2000" b="1" dirty="0">
                <a:solidFill>
                  <a:srgbClr val="7030A0"/>
                </a:solidFill>
              </a:rPr>
              <a:t>print("a&gt;=</a:t>
            </a:r>
            <a:r>
              <a:rPr lang="en-US" sz="2000" b="1" dirty="0" err="1">
                <a:solidFill>
                  <a:srgbClr val="7030A0"/>
                </a:solidFill>
              </a:rPr>
              <a:t>b",a</a:t>
            </a:r>
            <a:r>
              <a:rPr lang="en-US" sz="2000" b="1" dirty="0">
                <a:solidFill>
                  <a:srgbClr val="7030A0"/>
                </a:solidFill>
              </a:rPr>
              <a:t>&gt;=b)</a:t>
            </a:r>
            <a:endParaRPr dirty="0"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US" sz="2000" b="1" dirty="0">
                <a:solidFill>
                  <a:srgbClr val="7030A0"/>
                </a:solidFill>
              </a:rPr>
              <a:t>print("a&lt;=</a:t>
            </a:r>
            <a:r>
              <a:rPr lang="en-US" sz="2000" b="1" dirty="0" err="1">
                <a:solidFill>
                  <a:srgbClr val="7030A0"/>
                </a:solidFill>
              </a:rPr>
              <a:t>b",a</a:t>
            </a:r>
            <a:r>
              <a:rPr lang="en-US" sz="2000" b="1" dirty="0">
                <a:solidFill>
                  <a:srgbClr val="7030A0"/>
                </a:solidFill>
              </a:rPr>
              <a:t>&lt;=b)</a:t>
            </a:r>
            <a:endParaRPr dirty="0"/>
          </a:p>
          <a:p>
            <a:pPr marL="91440" lvl="0" indent="0" algn="l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</a:pPr>
            <a:endParaRPr dirty="0"/>
          </a:p>
        </p:txBody>
      </p:sp>
      <p:sp>
        <p:nvSpPr>
          <p:cNvPr id="272" name="Google Shape;272;p28"/>
          <p:cNvSpPr txBox="1"/>
          <p:nvPr/>
        </p:nvSpPr>
        <p:spPr>
          <a:xfrm>
            <a:off x="5362663" y="2193532"/>
            <a:ext cx="609460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C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Yes , this code will also successfully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C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Run but  </a:t>
            </a:r>
            <a:r>
              <a:rPr lang="en-US" sz="1800" b="1">
                <a:solidFill>
                  <a:srgbClr val="7030A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‘True’ </a:t>
            </a:r>
            <a:r>
              <a:rPr lang="en-US" sz="1800" b="1">
                <a:solidFill>
                  <a:srgbClr val="C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and </a:t>
            </a:r>
            <a:r>
              <a:rPr lang="en-US" sz="1800" b="1">
                <a:solidFill>
                  <a:srgbClr val="7030A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‘False’ </a:t>
            </a:r>
            <a:r>
              <a:rPr lang="en-US" sz="1800" b="1">
                <a:solidFill>
                  <a:srgbClr val="C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will be handled as strings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9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Bookman Old Style"/>
              <a:buNone/>
            </a:pPr>
            <a:r>
              <a:rPr lang="en-US" sz="4400" b="1" dirty="0"/>
              <a:t>Special Behavior Of </a:t>
            </a:r>
            <a:br>
              <a:rPr lang="en-US" sz="4400" b="1" dirty="0"/>
            </a:br>
            <a:r>
              <a:rPr lang="en-US" sz="4400" b="1" dirty="0"/>
              <a:t>Relational Operators</a:t>
            </a:r>
            <a:endParaRPr sz="4400" dirty="0"/>
          </a:p>
        </p:txBody>
      </p:sp>
      <p:sp>
        <p:nvSpPr>
          <p:cNvPr id="278" name="Google Shape;278;p29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27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 sz="1800" b="1" dirty="0">
                <a:solidFill>
                  <a:srgbClr val="C00000"/>
                </a:solidFill>
              </a:rPr>
              <a:t>Python</a:t>
            </a:r>
            <a:r>
              <a:rPr lang="en-US" sz="1800" dirty="0"/>
              <a:t> allows us to </a:t>
            </a:r>
            <a:r>
              <a:rPr lang="en-US" sz="1800" b="1" dirty="0">
                <a:solidFill>
                  <a:srgbClr val="C00000"/>
                </a:solidFill>
              </a:rPr>
              <a:t>chain</a:t>
            </a:r>
            <a:r>
              <a:rPr lang="en-US" sz="1800" dirty="0"/>
              <a:t> multiple </a:t>
            </a:r>
            <a:r>
              <a:rPr lang="en-US" sz="1800" b="1" dirty="0">
                <a:solidFill>
                  <a:srgbClr val="C00000"/>
                </a:solidFill>
              </a:rPr>
              <a:t>relational operators </a:t>
            </a:r>
            <a:r>
              <a:rPr lang="en-US" sz="1800" dirty="0"/>
              <a:t>in one </a:t>
            </a:r>
            <a:r>
              <a:rPr lang="en-US" sz="1800" b="1" dirty="0">
                <a:solidFill>
                  <a:srgbClr val="C00000"/>
                </a:solidFill>
              </a:rPr>
              <a:t>single statement</a:t>
            </a:r>
            <a:r>
              <a:rPr lang="en-US" sz="1800" dirty="0"/>
              <a:t>.</a:t>
            </a:r>
            <a:endParaRPr sz="1800" dirty="0"/>
          </a:p>
          <a:p>
            <a:pPr marL="9144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 sz="1800" dirty="0"/>
          </a:p>
          <a:p>
            <a:pPr marL="9144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 sz="1800" dirty="0"/>
          </a:p>
          <a:p>
            <a:pPr marL="91440" lvl="0" indent="-1270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 sz="1800" dirty="0"/>
              <a:t>For example the expression </a:t>
            </a:r>
            <a:r>
              <a:rPr lang="en-US" sz="1800" b="1" dirty="0">
                <a:solidFill>
                  <a:srgbClr val="0070C0"/>
                </a:solidFill>
              </a:rPr>
              <a:t>1&lt;2&lt;3 </a:t>
            </a:r>
            <a:r>
              <a:rPr lang="en-US" sz="1800" dirty="0"/>
              <a:t> is perfectly valid in </a:t>
            </a:r>
            <a:r>
              <a:rPr lang="en-US" sz="1800" b="1" dirty="0">
                <a:solidFill>
                  <a:srgbClr val="C00000"/>
                </a:solidFill>
              </a:rPr>
              <a:t>Python</a:t>
            </a:r>
            <a:endParaRPr sz="1800" dirty="0"/>
          </a:p>
          <a:p>
            <a:pPr marL="9144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 sz="1800" dirty="0"/>
          </a:p>
          <a:p>
            <a:pPr marL="9144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 sz="1800" dirty="0"/>
          </a:p>
          <a:p>
            <a:pPr marL="91440" lvl="0" indent="-1270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 sz="1800" dirty="0"/>
              <a:t>However when </a:t>
            </a:r>
            <a:r>
              <a:rPr lang="en-US" sz="1800" b="1" dirty="0">
                <a:solidFill>
                  <a:srgbClr val="C00000"/>
                </a:solidFill>
              </a:rPr>
              <a:t>Python </a:t>
            </a:r>
            <a:r>
              <a:rPr lang="en-US" sz="1800" dirty="0"/>
              <a:t>evaluates the expression , it returns </a:t>
            </a:r>
            <a:r>
              <a:rPr lang="en-US" sz="1800" b="1" dirty="0">
                <a:solidFill>
                  <a:srgbClr val="0070C0"/>
                </a:solidFill>
              </a:rPr>
              <a:t>True</a:t>
            </a:r>
            <a:r>
              <a:rPr lang="en-US" sz="1800" dirty="0"/>
              <a:t> </a:t>
            </a:r>
            <a:r>
              <a:rPr lang="en-US" sz="1800" b="1" dirty="0">
                <a:solidFill>
                  <a:srgbClr val="C00000"/>
                </a:solidFill>
              </a:rPr>
              <a:t>if all individual conditions are true </a:t>
            </a:r>
            <a:r>
              <a:rPr lang="en-US" sz="1800" dirty="0"/>
              <a:t>, otherwise it returns </a:t>
            </a:r>
            <a:r>
              <a:rPr lang="en-US" sz="1800" b="1" dirty="0">
                <a:solidFill>
                  <a:srgbClr val="0070C0"/>
                </a:solidFill>
              </a:rPr>
              <a:t>False</a:t>
            </a:r>
            <a:endParaRPr sz="1800" dirty="0"/>
          </a:p>
          <a:p>
            <a:pPr marL="9144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1900"/>
              <a:buNone/>
            </a:pPr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0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Bookman Old Style"/>
              <a:buNone/>
            </a:pPr>
            <a:r>
              <a:rPr lang="en-US" sz="4400" b="1" dirty="0"/>
              <a:t>Cascading Of </a:t>
            </a:r>
            <a:br>
              <a:rPr lang="en-US" sz="4400" b="1" dirty="0"/>
            </a:br>
            <a:r>
              <a:rPr lang="en-US" sz="4400" b="1" dirty="0"/>
              <a:t>Relational Operators</a:t>
            </a:r>
            <a:endParaRPr sz="4400" dirty="0"/>
          </a:p>
        </p:txBody>
      </p:sp>
      <p:sp>
        <p:nvSpPr>
          <p:cNvPr id="284" name="Google Shape;284;p30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lnSpcReduction="10000"/>
          </a:bodyPr>
          <a:lstStyle/>
          <a:p>
            <a:pPr marL="788670" lvl="1" indent="-48691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/>
              <a:buChar char="•"/>
            </a:pPr>
            <a:r>
              <a:rPr lang="en-US" sz="1800" b="1" u="sng" dirty="0">
                <a:solidFill>
                  <a:schemeClr val="dk1"/>
                </a:solidFill>
              </a:rPr>
              <a:t>Example:</a:t>
            </a:r>
            <a:endParaRPr sz="1800" dirty="0"/>
          </a:p>
          <a:p>
            <a:pPr marL="1062990" lvl="2" indent="-51434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1800" b="1" dirty="0">
                <a:solidFill>
                  <a:schemeClr val="dk1"/>
                </a:solidFill>
              </a:rPr>
              <a:t>	</a:t>
            </a:r>
            <a:r>
              <a:rPr lang="en-US" sz="1800" b="1" dirty="0">
                <a:solidFill>
                  <a:srgbClr val="7030A0"/>
                </a:solidFill>
              </a:rPr>
              <a:t>print(7&gt;6&gt;5)</a:t>
            </a:r>
            <a:endParaRPr sz="1800" b="1" dirty="0">
              <a:solidFill>
                <a:srgbClr val="7030A0"/>
              </a:solidFill>
            </a:endParaRPr>
          </a:p>
          <a:p>
            <a:pPr marL="1062990" lvl="2" indent="-51434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endParaRPr sz="1800" b="1" dirty="0">
              <a:solidFill>
                <a:srgbClr val="7030A0"/>
              </a:solidFill>
            </a:endParaRPr>
          </a:p>
          <a:p>
            <a:pPr marL="788670" marR="0" lvl="1" indent="-486917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/>
              <a:buChar char="•"/>
            </a:pPr>
            <a:r>
              <a:rPr lang="en-US" sz="1800" b="1" i="0" u="sng" strike="noStrike" cap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Example:</a:t>
            </a:r>
            <a:endParaRPr sz="1800" dirty="0"/>
          </a:p>
          <a:p>
            <a:pPr marL="1062990" lvl="2" indent="-514349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	</a:t>
            </a:r>
            <a:r>
              <a:rPr lang="en-US" sz="1800" b="1" dirty="0">
                <a:solidFill>
                  <a:srgbClr val="7030A0"/>
                </a:solidFill>
              </a:rPr>
              <a:t>print(5&lt;6&gt;7)</a:t>
            </a:r>
            <a:endParaRPr sz="1800" b="1" dirty="0">
              <a:solidFill>
                <a:srgbClr val="7030A0"/>
              </a:solidFill>
            </a:endParaRPr>
          </a:p>
          <a:p>
            <a:pPr marL="1062990" lvl="2" indent="-514349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endParaRPr sz="1800" b="1" dirty="0">
              <a:solidFill>
                <a:srgbClr val="7030A0"/>
              </a:solidFill>
            </a:endParaRPr>
          </a:p>
          <a:p>
            <a:pPr marL="788670" lvl="1" indent="-48691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/>
              <a:buChar char="•"/>
            </a:pPr>
            <a:r>
              <a:rPr lang="en-US" sz="1800" b="1" u="sng" dirty="0">
                <a:solidFill>
                  <a:schemeClr val="dk1"/>
                </a:solidFill>
              </a:rPr>
              <a:t>Example:</a:t>
            </a:r>
            <a:endParaRPr sz="1800" dirty="0"/>
          </a:p>
          <a:p>
            <a:pPr marL="1062990" lvl="2" indent="-51434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1800" b="1" dirty="0">
                <a:solidFill>
                  <a:schemeClr val="dk1"/>
                </a:solidFill>
              </a:rPr>
              <a:t>	</a:t>
            </a:r>
            <a:r>
              <a:rPr lang="en-US" sz="1800" b="1" dirty="0">
                <a:solidFill>
                  <a:srgbClr val="7030A0"/>
                </a:solidFill>
              </a:rPr>
              <a:t>print(5&gt;6&gt;7)</a:t>
            </a:r>
            <a:endParaRPr sz="1800" b="1" dirty="0">
              <a:solidFill>
                <a:srgbClr val="7030A0"/>
              </a:solidFill>
            </a:endParaRPr>
          </a:p>
          <a:p>
            <a:pPr marL="1062990" lvl="2" indent="-51434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endParaRPr sz="1800" b="1" dirty="0">
              <a:solidFill>
                <a:srgbClr val="7030A0"/>
              </a:solidFill>
            </a:endParaRPr>
          </a:p>
          <a:p>
            <a:pPr marL="788670" marR="0" lvl="1" indent="-486917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/>
              <a:buChar char="•"/>
            </a:pPr>
            <a:r>
              <a:rPr lang="en-US" sz="1800" b="1" i="0" u="sng" strike="noStrike" cap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Example:</a:t>
            </a:r>
            <a:endParaRPr sz="1800" dirty="0"/>
          </a:p>
          <a:p>
            <a:pPr marL="1062990" lvl="2" indent="-514349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	</a:t>
            </a:r>
            <a:r>
              <a:rPr lang="en-US" sz="1800" b="1" dirty="0">
                <a:solidFill>
                  <a:srgbClr val="7030A0"/>
                </a:solidFill>
              </a:rPr>
              <a:t>print(5&lt;6&lt;7)</a:t>
            </a:r>
            <a:endParaRPr sz="1800" dirty="0"/>
          </a:p>
          <a:p>
            <a:pPr marL="91440" lvl="0" indent="0" algn="l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ct val="100000"/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Bookman Old Style"/>
              <a:buNone/>
            </a:pPr>
            <a:r>
              <a:rPr lang="en-US" sz="4800" b="1"/>
              <a:t>Today’s Agenda</a:t>
            </a:r>
            <a:endParaRPr sz="4800"/>
          </a:p>
        </p:txBody>
      </p:sp>
      <p:sp>
        <p:nvSpPr>
          <p:cNvPr id="115" name="Google Shape;115;p3"/>
          <p:cNvSpPr txBox="1">
            <a:spLocks noGrp="1"/>
          </p:cNvSpPr>
          <p:nvPr>
            <p:ph type="body" idx="1"/>
          </p:nvPr>
        </p:nvSpPr>
        <p:spPr>
          <a:xfrm>
            <a:off x="923365" y="2108201"/>
            <a:ext cx="10232315" cy="3969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788670" lvl="1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/>
              <a:buChar char="•"/>
            </a:pPr>
            <a:r>
              <a:rPr lang="en-US" sz="2000" b="1" dirty="0">
                <a:solidFill>
                  <a:schemeClr val="dk1"/>
                </a:solidFill>
              </a:rPr>
              <a:t>Concatenating  Strings</a:t>
            </a:r>
            <a:endParaRPr sz="2000" b="1" dirty="0"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None/>
            </a:pPr>
            <a:endParaRPr sz="2000" b="1" dirty="0">
              <a:solidFill>
                <a:schemeClr val="dk1"/>
              </a:solidFill>
            </a:endParaRPr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/>
              <a:buChar char="•"/>
            </a:pPr>
            <a:r>
              <a:rPr lang="en-US" sz="2000" b="1" dirty="0">
                <a:solidFill>
                  <a:schemeClr val="dk1"/>
                </a:solidFill>
              </a:rPr>
              <a:t>The </a:t>
            </a:r>
            <a:r>
              <a:rPr lang="en-US" sz="2000" b="1" dirty="0">
                <a:solidFill>
                  <a:srgbClr val="C00000"/>
                </a:solidFill>
              </a:rPr>
              <a:t>Slice Operator </a:t>
            </a:r>
            <a:r>
              <a:rPr lang="en-US" sz="2000" b="1" dirty="0">
                <a:solidFill>
                  <a:schemeClr val="dk1"/>
                </a:solidFill>
              </a:rPr>
              <a:t>In Strings</a:t>
            </a:r>
            <a:endParaRPr sz="2000" b="1" dirty="0"/>
          </a:p>
          <a:p>
            <a:pPr marL="274320" lvl="1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None/>
            </a:pPr>
            <a:endParaRPr sz="2000" b="1" dirty="0"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/>
              <a:buChar char="•"/>
            </a:pPr>
            <a:r>
              <a:rPr lang="en-US" sz="2000" b="1" dirty="0">
                <a:solidFill>
                  <a:schemeClr val="dk1"/>
                </a:solidFill>
              </a:rPr>
              <a:t>Operators In Python</a:t>
            </a:r>
            <a:endParaRPr sz="2000" b="1" dirty="0"/>
          </a:p>
          <a:p>
            <a:pPr marL="788670" lvl="1" indent="-42214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/>
              <a:buNone/>
            </a:pPr>
            <a:endParaRPr sz="2200" dirty="0">
              <a:solidFill>
                <a:schemeClr val="dk1"/>
              </a:solidFill>
            </a:endParaRPr>
          </a:p>
          <a:p>
            <a:pPr marL="788670" lvl="1" indent="-397001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/>
              <a:buNone/>
            </a:pPr>
            <a:endParaRPr sz="2800" dirty="0">
              <a:solidFill>
                <a:schemeClr val="dk1"/>
              </a:solidFill>
            </a:endParaRPr>
          </a:p>
          <a:p>
            <a:pPr marL="274320" lvl="1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None/>
            </a:pPr>
            <a:endParaRPr sz="2800" dirty="0">
              <a:solidFill>
                <a:schemeClr val="dk1"/>
              </a:solidFill>
            </a:endParaRPr>
          </a:p>
          <a:p>
            <a:pPr marL="514350" lvl="0" indent="-514350" algn="l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ct val="100000"/>
              <a:buNone/>
            </a:pPr>
            <a:endParaRPr sz="2800" b="1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Bookman Old Style"/>
              <a:buNone/>
            </a:pPr>
            <a:r>
              <a:rPr lang="en-US" sz="4400" b="1" dirty="0"/>
              <a:t>Special Behavior Of </a:t>
            </a:r>
            <a:br>
              <a:rPr lang="en-US" sz="4400" b="1" dirty="0"/>
            </a:br>
            <a:r>
              <a:rPr lang="en-US" sz="4400" b="1" dirty="0"/>
              <a:t>== And !=</a:t>
            </a:r>
            <a:endParaRPr sz="4400" dirty="0"/>
          </a:p>
        </p:txBody>
      </p:sp>
      <p:sp>
        <p:nvSpPr>
          <p:cNvPr id="290" name="Google Shape;290;p31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27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 sz="1800" b="1" dirty="0">
                <a:solidFill>
                  <a:srgbClr val="C00000"/>
                </a:solidFill>
              </a:rPr>
              <a:t>==</a:t>
            </a:r>
            <a:r>
              <a:rPr lang="en-US" sz="1800" dirty="0"/>
              <a:t> compares  its </a:t>
            </a:r>
            <a:r>
              <a:rPr lang="en-US" sz="1800" b="1" dirty="0">
                <a:solidFill>
                  <a:srgbClr val="C00000"/>
                </a:solidFill>
              </a:rPr>
              <a:t>operands</a:t>
            </a:r>
            <a:r>
              <a:rPr lang="en-US" sz="1800" dirty="0"/>
              <a:t> for </a:t>
            </a:r>
            <a:r>
              <a:rPr lang="en-US" sz="1800" b="1" dirty="0">
                <a:solidFill>
                  <a:srgbClr val="C00000"/>
                </a:solidFill>
              </a:rPr>
              <a:t>equality</a:t>
            </a:r>
            <a:r>
              <a:rPr lang="en-US" sz="1800" dirty="0"/>
              <a:t> and if they are of </a:t>
            </a:r>
            <a:r>
              <a:rPr lang="en-US" sz="1800" b="1" dirty="0">
                <a:solidFill>
                  <a:srgbClr val="0070C0"/>
                </a:solidFill>
              </a:rPr>
              <a:t>compatible types </a:t>
            </a:r>
            <a:r>
              <a:rPr lang="en-US" sz="1800" dirty="0"/>
              <a:t>and </a:t>
            </a:r>
            <a:r>
              <a:rPr lang="en-US" sz="1800" b="1" dirty="0">
                <a:solidFill>
                  <a:srgbClr val="0070C0"/>
                </a:solidFill>
              </a:rPr>
              <a:t>have same value</a:t>
            </a:r>
            <a:r>
              <a:rPr lang="en-US" sz="1800" dirty="0"/>
              <a:t> then it returns </a:t>
            </a:r>
            <a:r>
              <a:rPr lang="en-US" sz="1800" b="1" dirty="0">
                <a:solidFill>
                  <a:srgbClr val="C00000"/>
                </a:solidFill>
              </a:rPr>
              <a:t>True</a:t>
            </a:r>
            <a:r>
              <a:rPr lang="en-US" sz="1800" dirty="0"/>
              <a:t> otherwise it returns </a:t>
            </a:r>
            <a:r>
              <a:rPr lang="en-US" sz="1800" b="1" dirty="0">
                <a:solidFill>
                  <a:srgbClr val="C00000"/>
                </a:solidFill>
              </a:rPr>
              <a:t>False</a:t>
            </a:r>
            <a:endParaRPr sz="1800" dirty="0"/>
          </a:p>
          <a:p>
            <a:pPr marL="9144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 sz="1800" b="1" u="sng" dirty="0"/>
          </a:p>
          <a:p>
            <a:pPr marL="9144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 sz="1800" dirty="0"/>
          </a:p>
          <a:p>
            <a:pPr marL="91440" lvl="0" indent="-1270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 sz="1800" dirty="0"/>
              <a:t>Similarly </a:t>
            </a:r>
            <a:r>
              <a:rPr lang="en-US" sz="1800" b="1" dirty="0">
                <a:solidFill>
                  <a:srgbClr val="C00000"/>
                </a:solidFill>
              </a:rPr>
              <a:t>!=</a:t>
            </a:r>
            <a:r>
              <a:rPr lang="en-US" sz="1800" dirty="0"/>
              <a:t> compares  it’s </a:t>
            </a:r>
            <a:r>
              <a:rPr lang="en-US" sz="1800" b="1" dirty="0">
                <a:solidFill>
                  <a:srgbClr val="C00000"/>
                </a:solidFill>
              </a:rPr>
              <a:t>operands</a:t>
            </a:r>
            <a:r>
              <a:rPr lang="en-US" sz="1800" dirty="0"/>
              <a:t> for </a:t>
            </a:r>
            <a:r>
              <a:rPr lang="en-US" sz="1800" b="1" dirty="0">
                <a:solidFill>
                  <a:srgbClr val="C00000"/>
                </a:solidFill>
              </a:rPr>
              <a:t>inequality</a:t>
            </a:r>
            <a:r>
              <a:rPr lang="en-US" sz="1800" dirty="0"/>
              <a:t> and if they are of </a:t>
            </a:r>
            <a:r>
              <a:rPr lang="en-US" sz="1800" b="1" dirty="0">
                <a:solidFill>
                  <a:srgbClr val="0070C0"/>
                </a:solidFill>
              </a:rPr>
              <a:t>incompatible types </a:t>
            </a:r>
            <a:r>
              <a:rPr lang="en-US" sz="1800" dirty="0"/>
              <a:t>or </a:t>
            </a:r>
            <a:r>
              <a:rPr lang="en-US" sz="1800" b="1" dirty="0">
                <a:solidFill>
                  <a:srgbClr val="0070C0"/>
                </a:solidFill>
              </a:rPr>
              <a:t>have different value</a:t>
            </a:r>
            <a:r>
              <a:rPr lang="en-US" sz="1800" dirty="0"/>
              <a:t> then it returns </a:t>
            </a:r>
            <a:r>
              <a:rPr lang="en-US" sz="1800" b="1" dirty="0">
                <a:solidFill>
                  <a:srgbClr val="C00000"/>
                </a:solidFill>
              </a:rPr>
              <a:t>True</a:t>
            </a:r>
            <a:r>
              <a:rPr lang="en-US" sz="1800" dirty="0"/>
              <a:t> otherwise it returns </a:t>
            </a:r>
            <a:r>
              <a:rPr lang="en-US" sz="1800" b="1" dirty="0">
                <a:solidFill>
                  <a:srgbClr val="C00000"/>
                </a:solidFill>
              </a:rPr>
              <a:t>False</a:t>
            </a:r>
            <a:endParaRPr sz="1800" dirty="0"/>
          </a:p>
          <a:p>
            <a:pPr marL="9144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1900"/>
              <a:buNone/>
            </a:pPr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Bookman Old Style"/>
              <a:buNone/>
            </a:pPr>
            <a:r>
              <a:rPr lang="en-US" sz="4400" b="1" dirty="0"/>
              <a:t>Special Behavior Of </a:t>
            </a:r>
            <a:br>
              <a:rPr lang="en-US" sz="4400" b="1" dirty="0"/>
            </a:br>
            <a:r>
              <a:rPr lang="en-US" sz="4400" b="1" dirty="0"/>
              <a:t>== And !=</a:t>
            </a:r>
            <a:endParaRPr sz="4400" dirty="0"/>
          </a:p>
        </p:txBody>
      </p:sp>
      <p:sp>
        <p:nvSpPr>
          <p:cNvPr id="296" name="Google Shape;296;p32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788670" lvl="1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rial"/>
              <a:buChar char="•"/>
            </a:pPr>
            <a:r>
              <a:rPr lang="en-US" sz="1800" b="1" u="sng" dirty="0">
                <a:solidFill>
                  <a:schemeClr val="dk1"/>
                </a:solidFill>
              </a:rPr>
              <a:t>Example:</a:t>
            </a:r>
            <a:endParaRPr sz="1800" dirty="0"/>
          </a:p>
          <a:p>
            <a:pPr marL="1062990" lvl="2" indent="-51434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None/>
            </a:pPr>
            <a:r>
              <a:rPr lang="en-US" sz="1800" b="1" dirty="0">
                <a:solidFill>
                  <a:srgbClr val="7030A0"/>
                </a:solidFill>
              </a:rPr>
              <a:t>print(10==10)</a:t>
            </a:r>
            <a:endParaRPr sz="1800" dirty="0"/>
          </a:p>
          <a:p>
            <a:pPr marL="788670" lvl="1" indent="-40766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rial"/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788670" marR="0" lvl="1" indent="-514350" algn="l" rtl="0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rial"/>
              <a:buChar char="•"/>
            </a:pPr>
            <a:r>
              <a:rPr lang="en-US" sz="1800" b="1" i="0" u="sng" strike="noStrike" cap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Example:</a:t>
            </a:r>
            <a:endParaRPr sz="1800" dirty="0"/>
          </a:p>
          <a:p>
            <a:pPr marL="1062990" lvl="2" indent="-514349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680"/>
              <a:buNone/>
            </a:pPr>
            <a:r>
              <a:rPr lang="en-US" sz="1800" b="1" dirty="0">
                <a:solidFill>
                  <a:srgbClr val="7030A0"/>
                </a:solidFill>
              </a:rPr>
              <a:t>print(10==20)</a:t>
            </a:r>
            <a:endParaRPr sz="1800" dirty="0"/>
          </a:p>
          <a:p>
            <a:pPr marL="788670" marR="0" lvl="1" indent="-407669" algn="l" rtl="0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788670" lvl="1" indent="-51435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rial"/>
              <a:buChar char="•"/>
            </a:pPr>
            <a:r>
              <a:rPr lang="en-US" sz="1800" b="1" u="sng" dirty="0">
                <a:solidFill>
                  <a:schemeClr val="dk1"/>
                </a:solidFill>
              </a:rPr>
              <a:t>Example:</a:t>
            </a:r>
            <a:endParaRPr sz="1800" dirty="0"/>
          </a:p>
          <a:p>
            <a:pPr marL="1062990" lvl="2" indent="-51434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None/>
            </a:pPr>
            <a:r>
              <a:rPr lang="en-US" sz="1800" b="1" dirty="0">
                <a:solidFill>
                  <a:srgbClr val="7030A0"/>
                </a:solidFill>
              </a:rPr>
              <a:t>print(10==“10”)</a:t>
            </a:r>
            <a:endParaRPr sz="1800" dirty="0"/>
          </a:p>
          <a:p>
            <a:pPr marL="1062990" lvl="2" indent="-51434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None/>
            </a:pPr>
            <a:endParaRPr sz="1800" b="1" dirty="0">
              <a:solidFill>
                <a:srgbClr val="7030A0"/>
              </a:solidFill>
            </a:endParaRPr>
          </a:p>
          <a:p>
            <a:pPr marL="788670" marR="0" lvl="1" indent="-514350" algn="l" rtl="0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rial"/>
              <a:buChar char="•"/>
            </a:pPr>
            <a:r>
              <a:rPr lang="en-US" sz="1800" b="1" i="0" u="sng" strike="noStrike" cap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Example:</a:t>
            </a:r>
            <a:endParaRPr sz="1800" dirty="0"/>
          </a:p>
          <a:p>
            <a:pPr marL="1062990" lvl="2" indent="-514349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680"/>
              <a:buNone/>
            </a:pPr>
            <a:r>
              <a:rPr lang="en-US" sz="1800" b="1" dirty="0">
                <a:solidFill>
                  <a:srgbClr val="7030A0"/>
                </a:solidFill>
              </a:rPr>
              <a:t>print(10==True)</a:t>
            </a:r>
            <a:endParaRPr sz="1800" dirty="0"/>
          </a:p>
          <a:p>
            <a:pPr marL="788670" marR="0" lvl="1" indent="-354329" algn="l" rtl="0">
              <a:lnSpc>
                <a:spcPct val="100000"/>
              </a:lnSpc>
              <a:spcBef>
                <a:spcPts val="820"/>
              </a:spcBef>
              <a:spcAft>
                <a:spcPts val="0"/>
              </a:spcAft>
              <a:buClr>
                <a:schemeClr val="accent1"/>
              </a:buClr>
              <a:buSzPts val="2520"/>
              <a:buFont typeface="Arial"/>
              <a:buNone/>
            </a:pPr>
            <a:endParaRPr sz="2100" b="0" i="0" u="none" strike="noStrike" cap="none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91440" lvl="0" indent="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900"/>
              <a:buNone/>
            </a:pPr>
            <a:endParaRPr dirty="0"/>
          </a:p>
        </p:txBody>
      </p:sp>
      <p:sp>
        <p:nvSpPr>
          <p:cNvPr id="297" name="Google Shape;297;p32"/>
          <p:cNvSpPr txBox="1"/>
          <p:nvPr/>
        </p:nvSpPr>
        <p:spPr>
          <a:xfrm>
            <a:off x="5874391" y="2108201"/>
            <a:ext cx="6094602" cy="3531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788670" marR="0" lvl="1" indent="-5143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</a:pPr>
            <a:r>
              <a:rPr lang="en-US" sz="1800" b="1" i="0" u="sng" strike="noStrike" cap="none" dirty="0">
                <a:solidFill>
                  <a:schemeClr val="dk1"/>
                </a:solidFill>
                <a:latin typeface="Libre Franklin" pitchFamily="2" charset="0"/>
                <a:ea typeface="Libre Franklin"/>
                <a:cs typeface="Libre Franklin"/>
                <a:sym typeface="Libre Franklin"/>
              </a:rPr>
              <a:t>Example:</a:t>
            </a:r>
            <a:endParaRPr sz="1800" dirty="0">
              <a:latin typeface="Libre Franklin" pitchFamily="2" charset="0"/>
            </a:endParaRPr>
          </a:p>
          <a:p>
            <a:pPr marL="1062990" marR="0" lvl="2" indent="-514349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Libre Franklin"/>
              <a:buNone/>
            </a:pPr>
            <a:r>
              <a:rPr lang="en-US" sz="1800" b="1" i="0" u="none" strike="noStrike" cap="none" dirty="0">
                <a:solidFill>
                  <a:srgbClr val="7030A0"/>
                </a:solidFill>
                <a:latin typeface="Libre Franklin" pitchFamily="2" charset="0"/>
                <a:ea typeface="Libre Franklin"/>
                <a:cs typeface="Libre Franklin"/>
                <a:sym typeface="Libre Franklin"/>
              </a:rPr>
              <a:t>print(1==True)</a:t>
            </a:r>
            <a:endParaRPr sz="1800" dirty="0">
              <a:latin typeface="Libre Franklin" pitchFamily="2" charset="0"/>
            </a:endParaRPr>
          </a:p>
          <a:p>
            <a:pPr marL="1062990" marR="0" lvl="2" indent="-514349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Libre Franklin"/>
              <a:buNone/>
            </a:pPr>
            <a:endParaRPr sz="1800" b="1" i="0" u="none" strike="noStrike" cap="none" dirty="0">
              <a:solidFill>
                <a:srgbClr val="7030A0"/>
              </a:solidFill>
              <a:latin typeface="Libre Franklin" pitchFamily="2" charset="0"/>
              <a:ea typeface="Libre Franklin"/>
              <a:cs typeface="Libre Franklin"/>
              <a:sym typeface="Libre Franklin"/>
            </a:endParaRPr>
          </a:p>
          <a:p>
            <a:pPr marL="788670" marR="0" lvl="1" indent="-51435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</a:pPr>
            <a:r>
              <a:rPr lang="en-US" sz="1800" b="1" i="0" u="sng" strike="noStrike" cap="none" dirty="0">
                <a:solidFill>
                  <a:schemeClr val="dk1"/>
                </a:solidFill>
                <a:latin typeface="Libre Franklin" pitchFamily="2" charset="0"/>
                <a:ea typeface="Libre Franklin"/>
                <a:cs typeface="Libre Franklin"/>
                <a:sym typeface="Libre Franklin"/>
              </a:rPr>
              <a:t>Example:</a:t>
            </a:r>
            <a:endParaRPr sz="1800" dirty="0">
              <a:latin typeface="Libre Franklin" pitchFamily="2" charset="0"/>
            </a:endParaRPr>
          </a:p>
          <a:p>
            <a:pPr marL="1062990" marR="0" lvl="2" indent="-514349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Libre Franklin"/>
              <a:buNone/>
            </a:pPr>
            <a:r>
              <a:rPr lang="en-US" sz="1800" b="1" i="0" u="none" strike="noStrike" cap="none" dirty="0">
                <a:solidFill>
                  <a:srgbClr val="7030A0"/>
                </a:solidFill>
                <a:latin typeface="Libre Franklin" pitchFamily="2" charset="0"/>
                <a:ea typeface="Libre Franklin"/>
                <a:cs typeface="Libre Franklin"/>
                <a:sym typeface="Libre Franklin"/>
              </a:rPr>
              <a:t>print(“A”==“A”)</a:t>
            </a:r>
            <a:endParaRPr sz="1800" dirty="0">
              <a:latin typeface="Libre Franklin" pitchFamily="2" charset="0"/>
            </a:endParaRPr>
          </a:p>
          <a:p>
            <a:pPr marL="788670" marR="0" lvl="1" indent="-392429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Libre Franklin" pitchFamily="2" charset="0"/>
              <a:ea typeface="Libre Franklin"/>
              <a:cs typeface="Libre Franklin"/>
              <a:sym typeface="Libre Franklin"/>
            </a:endParaRPr>
          </a:p>
          <a:p>
            <a:pPr marL="788670" marR="0" lvl="1" indent="-5143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</a:pPr>
            <a:r>
              <a:rPr lang="en-US" sz="1800" b="1" i="0" u="sng" strike="noStrike" cap="none" dirty="0">
                <a:solidFill>
                  <a:schemeClr val="dk1"/>
                </a:solidFill>
                <a:latin typeface="Libre Franklin" pitchFamily="2" charset="0"/>
                <a:ea typeface="Libre Franklin"/>
                <a:cs typeface="Libre Franklin"/>
                <a:sym typeface="Libre Franklin"/>
              </a:rPr>
              <a:t>Example:</a:t>
            </a:r>
            <a:endParaRPr sz="1800" dirty="0">
              <a:latin typeface="Libre Franklin" pitchFamily="2" charset="0"/>
            </a:endParaRPr>
          </a:p>
          <a:p>
            <a:pPr marL="1062990" marR="0" lvl="2" indent="-514349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Libre Franklin"/>
              <a:buNone/>
            </a:pPr>
            <a:r>
              <a:rPr lang="en-US" sz="1800" b="1" i="0" u="none" strike="noStrike" cap="none" dirty="0">
                <a:solidFill>
                  <a:srgbClr val="7030A0"/>
                </a:solidFill>
                <a:latin typeface="Libre Franklin" pitchFamily="2" charset="0"/>
                <a:ea typeface="Libre Franklin"/>
                <a:cs typeface="Libre Franklin"/>
                <a:sym typeface="Libre Franklin"/>
              </a:rPr>
              <a:t>print(“A”==“65”)</a:t>
            </a:r>
            <a:endParaRPr sz="1800" dirty="0">
              <a:latin typeface="Libre Franklin" pitchFamily="2" charset="0"/>
            </a:endParaRPr>
          </a:p>
          <a:p>
            <a:pPr marL="1062990" marR="0" lvl="2" indent="-514349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Libre Franklin"/>
              <a:buNone/>
            </a:pPr>
            <a:endParaRPr sz="1800" b="1" i="0" u="none" strike="noStrike" cap="none" dirty="0">
              <a:solidFill>
                <a:srgbClr val="7030A0"/>
              </a:solidFill>
              <a:latin typeface="Libre Franklin" pitchFamily="2" charset="0"/>
              <a:ea typeface="Libre Franklin"/>
              <a:cs typeface="Libre Franklin"/>
              <a:sym typeface="Libre Franklin"/>
            </a:endParaRPr>
          </a:p>
          <a:p>
            <a:pPr marL="788670" marR="0" lvl="1" indent="-51435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</a:pPr>
            <a:r>
              <a:rPr lang="en-US" sz="1800" b="1" i="0" u="sng" strike="noStrike" cap="none" dirty="0">
                <a:solidFill>
                  <a:schemeClr val="dk1"/>
                </a:solidFill>
                <a:latin typeface="Libre Franklin" pitchFamily="2" charset="0"/>
                <a:ea typeface="Libre Franklin"/>
                <a:cs typeface="Libre Franklin"/>
                <a:sym typeface="Libre Franklin"/>
              </a:rPr>
              <a:t>Example:</a:t>
            </a:r>
            <a:endParaRPr sz="1800" dirty="0">
              <a:latin typeface="Libre Franklin" pitchFamily="2" charset="0"/>
            </a:endParaRPr>
          </a:p>
          <a:p>
            <a:pPr marL="1062990" marR="0" lvl="2" indent="-514349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Libre Franklin"/>
              <a:buNone/>
            </a:pPr>
            <a:r>
              <a:rPr lang="en-US" sz="1800" b="1" i="0" u="none" strike="noStrike" cap="none" dirty="0">
                <a:solidFill>
                  <a:srgbClr val="7030A0"/>
                </a:solidFill>
                <a:latin typeface="Libre Franklin" pitchFamily="2" charset="0"/>
                <a:ea typeface="Libre Franklin"/>
                <a:cs typeface="Libre Franklin"/>
                <a:sym typeface="Libre Franklin"/>
              </a:rPr>
              <a:t>print(“A”==65)</a:t>
            </a:r>
            <a:endParaRPr sz="1800" dirty="0">
              <a:latin typeface="Libre Franklin" pitchFamily="2" charset="0"/>
            </a:endParaRPr>
          </a:p>
          <a:p>
            <a:pPr marL="1062990" marR="0" lvl="2" indent="-514349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Libre Franklin"/>
              <a:buNone/>
            </a:pPr>
            <a:endParaRPr sz="1800" b="1" i="0" u="none" strike="noStrike" cap="none" dirty="0">
              <a:solidFill>
                <a:srgbClr val="7030A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 sz="4800" b="1" dirty="0"/>
              <a:t>Special Behavior Of </a:t>
            </a:r>
            <a:br>
              <a:rPr lang="en-US" sz="4800" b="1" dirty="0"/>
            </a:br>
            <a:r>
              <a:rPr lang="en-US" sz="4800" b="1" dirty="0"/>
              <a:t>== And !=</a:t>
            </a:r>
            <a:endParaRPr dirty="0"/>
          </a:p>
        </p:txBody>
      </p:sp>
      <p:sp>
        <p:nvSpPr>
          <p:cNvPr id="303" name="Google Shape;303;p33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fontScale="92500" lnSpcReduction="10000"/>
          </a:bodyPr>
          <a:lstStyle/>
          <a:p>
            <a:pPr marL="788670" lvl="1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80"/>
              <a:buFont typeface="Arial"/>
              <a:buChar char="•"/>
            </a:pPr>
            <a:r>
              <a:rPr lang="en-US" sz="1800" b="1" u="sng" dirty="0">
                <a:solidFill>
                  <a:schemeClr val="dk1"/>
                </a:solidFill>
              </a:rPr>
              <a:t>Example:</a:t>
            </a:r>
            <a:endParaRPr sz="1800" dirty="0"/>
          </a:p>
          <a:p>
            <a:pPr marL="1062990" lvl="2" indent="-51434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60"/>
              <a:buNone/>
            </a:pPr>
            <a:r>
              <a:rPr lang="en-US" sz="1800" b="1" dirty="0">
                <a:solidFill>
                  <a:schemeClr val="dk1"/>
                </a:solidFill>
              </a:rPr>
              <a:t>	</a:t>
            </a:r>
            <a:r>
              <a:rPr lang="en-US" sz="1800" b="1" dirty="0">
                <a:solidFill>
                  <a:srgbClr val="7030A0"/>
                </a:solidFill>
              </a:rPr>
              <a:t>print(15==15.0)</a:t>
            </a:r>
          </a:p>
          <a:p>
            <a:pPr marL="1062990" lvl="2" indent="-51434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60"/>
              <a:buNone/>
            </a:pPr>
            <a:endParaRPr sz="1800" dirty="0"/>
          </a:p>
          <a:p>
            <a:pPr marL="788670" marR="0" lvl="1" indent="-514350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accent1"/>
              </a:buClr>
              <a:buSzPts val="2880"/>
              <a:buFont typeface="Arial"/>
              <a:buChar char="•"/>
            </a:pPr>
            <a:r>
              <a:rPr lang="en-US" sz="1800" b="1" i="0" u="sng" strike="noStrike" cap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Example:</a:t>
            </a:r>
            <a:endParaRPr sz="1800" dirty="0"/>
          </a:p>
          <a:p>
            <a:pPr marL="1062990" lvl="2" indent="-514349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US" sz="1800" b="1" dirty="0">
                <a:solidFill>
                  <a:srgbClr val="7030A0"/>
                </a:solidFill>
              </a:rPr>
              <a:t>print(15==15.01)</a:t>
            </a:r>
          </a:p>
          <a:p>
            <a:pPr marL="1062990" lvl="2" indent="-514349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endParaRPr sz="1800" dirty="0"/>
          </a:p>
          <a:p>
            <a:pPr marL="788670" marR="0" lvl="1" indent="-354329" algn="l" rtl="0">
              <a:lnSpc>
                <a:spcPct val="100000"/>
              </a:lnSpc>
              <a:spcBef>
                <a:spcPts val="820"/>
              </a:spcBef>
              <a:spcAft>
                <a:spcPts val="0"/>
              </a:spcAft>
              <a:buClr>
                <a:schemeClr val="accent1"/>
              </a:buClr>
              <a:buSzPts val="252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788670" lvl="1" indent="-51435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880"/>
              <a:buFont typeface="Arial"/>
              <a:buChar char="•"/>
            </a:pPr>
            <a:r>
              <a:rPr lang="en-US" sz="1800" b="1" u="sng" dirty="0">
                <a:solidFill>
                  <a:schemeClr val="dk1"/>
                </a:solidFill>
              </a:rPr>
              <a:t>Example:</a:t>
            </a:r>
            <a:endParaRPr sz="1800" dirty="0"/>
          </a:p>
          <a:p>
            <a:pPr marL="1062990" lvl="2" indent="-51434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60"/>
              <a:buNone/>
            </a:pPr>
            <a:r>
              <a:rPr lang="en-US" sz="1800" b="1" dirty="0">
                <a:solidFill>
                  <a:schemeClr val="dk1"/>
                </a:solidFill>
              </a:rPr>
              <a:t>	</a:t>
            </a:r>
            <a:r>
              <a:rPr lang="en-US" sz="1800" b="1" dirty="0">
                <a:solidFill>
                  <a:srgbClr val="7030A0"/>
                </a:solidFill>
              </a:rPr>
              <a:t>print(15!=“15”)</a:t>
            </a:r>
            <a:endParaRPr sz="1800" dirty="0"/>
          </a:p>
          <a:p>
            <a:pPr marL="788670" lvl="1" indent="-35432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20"/>
              <a:buFont typeface="Arial"/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788670" marR="0" lvl="1" indent="-514350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accent1"/>
              </a:buClr>
              <a:buSzPts val="2880"/>
              <a:buFont typeface="Arial"/>
              <a:buChar char="•"/>
            </a:pPr>
            <a:r>
              <a:rPr lang="en-US" sz="1800" b="1" i="0" u="sng" strike="noStrike" cap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Example:</a:t>
            </a:r>
            <a:endParaRPr sz="1800" dirty="0"/>
          </a:p>
          <a:p>
            <a:pPr marL="1062990" lvl="2" indent="-514349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US" sz="1800" b="1" dirty="0">
                <a:solidFill>
                  <a:srgbClr val="7030A0"/>
                </a:solidFill>
              </a:rPr>
              <a:t>print(0 != False)</a:t>
            </a:r>
            <a:endParaRPr sz="1800" dirty="0"/>
          </a:p>
          <a:p>
            <a:pPr marL="788670" lvl="1" indent="-33146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80"/>
              <a:buFont typeface="Arial"/>
              <a:buNone/>
            </a:pPr>
            <a:endParaRPr sz="2400" b="1" u="sng" dirty="0">
              <a:solidFill>
                <a:schemeClr val="dk1"/>
              </a:solidFill>
            </a:endParaRPr>
          </a:p>
          <a:p>
            <a:pPr marL="788670" marR="0" lvl="1" indent="-331469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accent1"/>
              </a:buClr>
              <a:buSzPts val="2880"/>
              <a:buFont typeface="Arial"/>
              <a:buNone/>
            </a:pPr>
            <a:endParaRPr sz="2400" b="1" i="0" u="sng" strike="noStrike" cap="none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91440" lvl="0" indent="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900"/>
              <a:buNone/>
            </a:pPr>
            <a:endParaRPr dirty="0"/>
          </a:p>
        </p:txBody>
      </p:sp>
      <p:sp>
        <p:nvSpPr>
          <p:cNvPr id="304" name="Google Shape;304;p33"/>
          <p:cNvSpPr txBox="1"/>
          <p:nvPr/>
        </p:nvSpPr>
        <p:spPr>
          <a:xfrm>
            <a:off x="5983448" y="2108201"/>
            <a:ext cx="6094602" cy="4293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788670" marR="0" lvl="1" indent="-5143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80"/>
              <a:buFont typeface="Arial"/>
              <a:buChar char="•"/>
            </a:pPr>
            <a:r>
              <a:rPr lang="en-US" sz="1800" b="1" i="0" u="sng" strike="noStrike" cap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Example:</a:t>
            </a:r>
            <a:endParaRPr sz="1800" dirty="0"/>
          </a:p>
          <a:p>
            <a:pPr marL="1062990" marR="0" lvl="2" indent="-514349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Libre Franklin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	</a:t>
            </a:r>
            <a:r>
              <a:rPr lang="en-US" sz="1800" b="1" i="0" u="none" strike="noStrike" cap="none" dirty="0">
                <a:solidFill>
                  <a:srgbClr val="7030A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print(False!=True)</a:t>
            </a:r>
            <a:endParaRPr sz="1800" dirty="0"/>
          </a:p>
          <a:p>
            <a:pPr marL="1062990" marR="0" lvl="2" indent="-514349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Libre Franklin"/>
              <a:buNone/>
            </a:pPr>
            <a:endParaRPr sz="1800" b="1" i="0" u="none" strike="noStrike" cap="none" dirty="0">
              <a:solidFill>
                <a:srgbClr val="7030A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788670" marR="0" lvl="1" indent="-5143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880"/>
              <a:buFont typeface="Arial"/>
              <a:buChar char="•"/>
            </a:pPr>
            <a:r>
              <a:rPr lang="en-US" sz="1800" b="1" i="0" u="sng" strike="noStrike" cap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Example:</a:t>
            </a:r>
            <a:endParaRPr sz="1800" dirty="0"/>
          </a:p>
          <a:p>
            <a:pPr marL="1062990" marR="0" lvl="2" indent="-514349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ibre Franklin"/>
              <a:buNone/>
            </a:pPr>
            <a:r>
              <a:rPr lang="en-US" sz="1800" b="1" i="0" u="none" strike="noStrike" cap="none" dirty="0">
                <a:solidFill>
                  <a:srgbClr val="7030A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print(False != 0.0)</a:t>
            </a:r>
            <a:endParaRPr sz="1800" dirty="0"/>
          </a:p>
          <a:p>
            <a:pPr marL="788670" marR="0" lvl="1" indent="-354329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252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788670" marR="0" lvl="1" indent="-5143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80"/>
              <a:buFont typeface="Arial"/>
              <a:buChar char="•"/>
            </a:pPr>
            <a:r>
              <a:rPr lang="en-US" sz="1800" b="1" i="0" u="sng" strike="noStrike" cap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Example:</a:t>
            </a:r>
            <a:endParaRPr sz="1800" dirty="0"/>
          </a:p>
          <a:p>
            <a:pPr marL="1062990" marR="0" lvl="2" indent="-514349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Libre Franklin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	</a:t>
            </a:r>
            <a:r>
              <a:rPr lang="en-US" sz="1800" b="1" i="0" u="none" strike="noStrike" cap="none" dirty="0">
                <a:solidFill>
                  <a:srgbClr val="7030A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print(2+5j==2+5j)</a:t>
            </a:r>
            <a:endParaRPr sz="1800" dirty="0"/>
          </a:p>
          <a:p>
            <a:pPr marL="788670" marR="0" lvl="1" indent="-354329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2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788670" marR="0" lvl="1" indent="-5143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880"/>
              <a:buFont typeface="Arial"/>
              <a:buChar char="•"/>
            </a:pPr>
            <a:r>
              <a:rPr lang="en-US" sz="1800" b="1" i="0" u="sng" strike="noStrike" cap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Example:</a:t>
            </a:r>
            <a:endParaRPr sz="1800" dirty="0"/>
          </a:p>
          <a:p>
            <a:pPr marL="1062990" marR="0" lvl="2" indent="-514349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ibre Franklin"/>
              <a:buNone/>
            </a:pPr>
            <a:r>
              <a:rPr lang="en-US" sz="1800" b="1" i="0" u="none" strike="noStrike" cap="none" dirty="0">
                <a:solidFill>
                  <a:srgbClr val="7030A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print(2+5j!= 2)</a:t>
            </a:r>
            <a:endParaRPr sz="1800" dirty="0"/>
          </a:p>
          <a:p>
            <a:pPr marL="788670" marR="0" lvl="1" indent="-354329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2520"/>
              <a:buFont typeface="Arial"/>
              <a:buNone/>
            </a:pPr>
            <a:endParaRPr sz="2100" b="0" i="0" u="none" strike="noStrike" cap="none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1062990" marR="0" lvl="2" indent="-514349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Libre Franklin"/>
              <a:buNone/>
            </a:pPr>
            <a:endParaRPr sz="1800" b="1" i="0" u="none" strike="noStrike" cap="none" dirty="0">
              <a:solidFill>
                <a:srgbClr val="7030A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788670" marR="0" lvl="1" indent="-354329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20"/>
              <a:buFont typeface="Arial"/>
              <a:buNone/>
            </a:pPr>
            <a:endParaRPr sz="2100" b="0" i="0" u="none" strike="noStrike" cap="none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Bookman Old Style"/>
              <a:buNone/>
            </a:pPr>
            <a:r>
              <a:rPr lang="en-US" sz="4400" b="1" dirty="0"/>
              <a:t>Logical Operators </a:t>
            </a:r>
            <a:br>
              <a:rPr lang="en-US" sz="4400" b="1" dirty="0"/>
            </a:br>
            <a:r>
              <a:rPr lang="en-US" sz="4400" b="1" dirty="0"/>
              <a:t>In Python</a:t>
            </a:r>
            <a:endParaRPr sz="4400" dirty="0"/>
          </a:p>
        </p:txBody>
      </p:sp>
      <p:sp>
        <p:nvSpPr>
          <p:cNvPr id="310" name="Google Shape;310;p34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27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 sz="1800" b="1" dirty="0">
                <a:solidFill>
                  <a:srgbClr val="C00000"/>
                </a:solidFill>
              </a:rPr>
              <a:t>Logical operators </a:t>
            </a:r>
            <a:r>
              <a:rPr lang="en-US" sz="1800" dirty="0"/>
              <a:t>are used to combine </a:t>
            </a:r>
            <a:r>
              <a:rPr lang="en-US" sz="1800" b="1" dirty="0">
                <a:solidFill>
                  <a:srgbClr val="C00000"/>
                </a:solidFill>
              </a:rPr>
              <a:t>two</a:t>
            </a:r>
            <a:r>
              <a:rPr lang="en-US" sz="1800" dirty="0"/>
              <a:t> </a:t>
            </a:r>
            <a:r>
              <a:rPr lang="en-US" sz="1800" b="1" dirty="0">
                <a:solidFill>
                  <a:srgbClr val="C00000"/>
                </a:solidFill>
              </a:rPr>
              <a:t>or more conditions </a:t>
            </a:r>
            <a:r>
              <a:rPr lang="en-US" sz="1800" dirty="0"/>
              <a:t>and perform the logical operations using </a:t>
            </a:r>
            <a:r>
              <a:rPr lang="en-US" sz="1800" b="1" dirty="0">
                <a:solidFill>
                  <a:srgbClr val="0070C0"/>
                </a:solidFill>
              </a:rPr>
              <a:t>Logical and</a:t>
            </a:r>
            <a:r>
              <a:rPr lang="en-US" sz="1800" dirty="0"/>
              <a:t>, </a:t>
            </a:r>
            <a:r>
              <a:rPr lang="en-US" sz="1800" b="1" dirty="0">
                <a:solidFill>
                  <a:srgbClr val="0070C0"/>
                </a:solidFill>
              </a:rPr>
              <a:t>Logical or </a:t>
            </a:r>
            <a:r>
              <a:rPr lang="en-US" sz="1800" dirty="0"/>
              <a:t>and </a:t>
            </a:r>
            <a:r>
              <a:rPr lang="en-US" sz="1800" b="1" dirty="0">
                <a:solidFill>
                  <a:srgbClr val="0070C0"/>
                </a:solidFill>
              </a:rPr>
              <a:t>Logical not</a:t>
            </a:r>
            <a:r>
              <a:rPr lang="en-US" sz="1800" dirty="0"/>
              <a:t>. </a:t>
            </a:r>
            <a:endParaRPr sz="1800" dirty="0"/>
          </a:p>
          <a:p>
            <a:pPr marL="91440" lvl="0" indent="-9144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1900"/>
              <a:buNone/>
            </a:pPr>
            <a:br>
              <a:rPr lang="en-US" dirty="0"/>
            </a:br>
            <a:endParaRPr sz="1800" b="1" dirty="0">
              <a:solidFill>
                <a:srgbClr val="C00000"/>
              </a:solidFill>
            </a:endParaRPr>
          </a:p>
          <a:p>
            <a:pPr marL="9144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1900"/>
              <a:buNone/>
            </a:pPr>
            <a:endParaRPr dirty="0"/>
          </a:p>
        </p:txBody>
      </p:sp>
      <p:graphicFrame>
        <p:nvGraphicFramePr>
          <p:cNvPr id="311" name="Google Shape;311;p34"/>
          <p:cNvGraphicFramePr/>
          <p:nvPr/>
        </p:nvGraphicFramePr>
        <p:xfrm>
          <a:off x="1426359" y="2837182"/>
          <a:ext cx="8858300" cy="3500425"/>
        </p:xfrm>
        <a:graphic>
          <a:graphicData uri="http://schemas.openxmlformats.org/drawingml/2006/table">
            <a:tbl>
              <a:tblPr firstRow="1" bandRow="1">
                <a:noFill/>
                <a:tableStyleId>{A8D51A95-3145-49FA-9C96-94D57A5FAEB0}</a:tableStyleId>
              </a:tblPr>
              <a:tblGrid>
                <a:gridCol w="4429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9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1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Operator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Meaning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96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and</a:t>
                      </a:r>
                      <a:endParaRPr sz="1800" b="1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It will return true when both conditions are true</a:t>
                      </a:r>
                      <a:endParaRPr sz="1800" b="1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96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or</a:t>
                      </a:r>
                      <a:endParaRPr sz="1800" b="1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It will returns true when at-least one of the condition is true</a:t>
                      </a:r>
                      <a:endParaRPr sz="1800" b="1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96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not</a:t>
                      </a:r>
                      <a:endParaRPr sz="1800" b="1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If the condition is true, logical NOT operator makes it false</a:t>
                      </a:r>
                      <a:endParaRPr sz="1800" b="1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Bookman Old Style"/>
              <a:buNone/>
            </a:pPr>
            <a:r>
              <a:rPr lang="en-US" sz="4400" b="1" dirty="0"/>
              <a:t>Behavior Of </a:t>
            </a:r>
            <a:br>
              <a:rPr lang="en-US" sz="4400" b="1" dirty="0"/>
            </a:br>
            <a:r>
              <a:rPr lang="en-US" sz="4400" b="1" dirty="0"/>
              <a:t>Logical </a:t>
            </a:r>
            <a:r>
              <a:rPr lang="en-US" sz="4400" b="1" dirty="0">
                <a:solidFill>
                  <a:srgbClr val="C00000"/>
                </a:solidFill>
              </a:rPr>
              <a:t>and</a:t>
            </a:r>
            <a:r>
              <a:rPr lang="en-US" sz="4400" b="1" dirty="0"/>
              <a:t> Operator</a:t>
            </a:r>
            <a:endParaRPr sz="4400" dirty="0"/>
          </a:p>
        </p:txBody>
      </p:sp>
      <p:pic>
        <p:nvPicPr>
          <p:cNvPr id="317" name="Google Shape;317;p35" descr="logop1.pn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217921" y="2008306"/>
            <a:ext cx="3524742" cy="1343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35" descr="logop2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17921" y="4071942"/>
            <a:ext cx="3571900" cy="131463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35" descr="logop1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130132" y="2085787"/>
            <a:ext cx="3571900" cy="1343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35" descr="logop2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130132" y="4071942"/>
            <a:ext cx="3571900" cy="13146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Bookman Old Style"/>
              <a:buNone/>
            </a:pPr>
            <a:r>
              <a:rPr lang="en-US" sz="4000" b="1" dirty="0"/>
              <a:t>Behavior Of </a:t>
            </a:r>
            <a:br>
              <a:rPr lang="en-US" sz="4000" b="1" dirty="0"/>
            </a:br>
            <a:r>
              <a:rPr lang="en-US" sz="4000" b="1" dirty="0"/>
              <a:t>Logical Operators With </a:t>
            </a:r>
            <a:br>
              <a:rPr lang="en-US" sz="4000" b="1" dirty="0"/>
            </a:br>
            <a:r>
              <a:rPr lang="en-US" sz="4000" b="1" dirty="0"/>
              <a:t>Non Boolean</a:t>
            </a:r>
            <a:endParaRPr sz="4000" dirty="0"/>
          </a:p>
        </p:txBody>
      </p:sp>
      <p:sp>
        <p:nvSpPr>
          <p:cNvPr id="326" name="Google Shape;326;p36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27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 sz="1800" b="1" dirty="0">
                <a:solidFill>
                  <a:srgbClr val="C00000"/>
                </a:solidFill>
              </a:rPr>
              <a:t>Python</a:t>
            </a:r>
            <a:r>
              <a:rPr lang="en-US" sz="1800" dirty="0"/>
              <a:t> allows us to apply logical operators with </a:t>
            </a:r>
            <a:r>
              <a:rPr lang="en-US" sz="1800" b="1" dirty="0">
                <a:solidFill>
                  <a:srgbClr val="C00000"/>
                </a:solidFill>
              </a:rPr>
              <a:t>non </a:t>
            </a:r>
            <a:r>
              <a:rPr lang="en-US" sz="1800" b="1" dirty="0" err="1">
                <a:solidFill>
                  <a:srgbClr val="C00000"/>
                </a:solidFill>
              </a:rPr>
              <a:t>boolean</a:t>
            </a:r>
            <a:r>
              <a:rPr lang="en-US" sz="1800" b="1" dirty="0">
                <a:solidFill>
                  <a:srgbClr val="C00000"/>
                </a:solidFill>
              </a:rPr>
              <a:t> types </a:t>
            </a:r>
            <a:r>
              <a:rPr lang="en-US" sz="1800" dirty="0"/>
              <a:t>also</a:t>
            </a:r>
            <a:endParaRPr sz="1800" dirty="0"/>
          </a:p>
          <a:p>
            <a:pPr marL="9144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 sz="1800" dirty="0"/>
          </a:p>
          <a:p>
            <a:pPr marL="9144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 sz="1800" dirty="0"/>
          </a:p>
          <a:p>
            <a:pPr marL="91440" lvl="0" indent="-1270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 sz="1800" dirty="0"/>
              <a:t>But before we understand how these operators work with </a:t>
            </a:r>
            <a:r>
              <a:rPr lang="en-US" sz="1800" b="1" dirty="0">
                <a:solidFill>
                  <a:srgbClr val="C00000"/>
                </a:solidFill>
              </a:rPr>
              <a:t>non </a:t>
            </a:r>
            <a:r>
              <a:rPr lang="en-US" sz="1800" b="1" dirty="0" err="1">
                <a:solidFill>
                  <a:srgbClr val="C00000"/>
                </a:solidFill>
              </a:rPr>
              <a:t>boolean</a:t>
            </a:r>
            <a:r>
              <a:rPr lang="en-US" sz="1800" b="1" dirty="0">
                <a:solidFill>
                  <a:srgbClr val="C00000"/>
                </a:solidFill>
              </a:rPr>
              <a:t> </a:t>
            </a:r>
            <a:r>
              <a:rPr lang="en-US" sz="1800" dirty="0"/>
              <a:t>types, we must understand some very important points</a:t>
            </a:r>
            <a:endParaRPr sz="1800" dirty="0"/>
          </a:p>
          <a:p>
            <a:pPr marL="9144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1900"/>
              <a:buNone/>
            </a:pPr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Bookman Old Style"/>
              <a:buNone/>
            </a:pPr>
            <a:r>
              <a:rPr lang="en-US" sz="4000" b="1" dirty="0"/>
              <a:t>Behavior Of </a:t>
            </a:r>
            <a:br>
              <a:rPr lang="en-US" sz="4000" b="1" dirty="0"/>
            </a:br>
            <a:r>
              <a:rPr lang="en-US" sz="4000" b="1" dirty="0"/>
              <a:t>Logical Operators With </a:t>
            </a:r>
            <a:br>
              <a:rPr lang="en-US" sz="4000" b="1" dirty="0"/>
            </a:br>
            <a:r>
              <a:rPr lang="en-US" sz="4000" b="1" dirty="0"/>
              <a:t>Non Boolean</a:t>
            </a:r>
            <a:endParaRPr sz="4000" dirty="0"/>
          </a:p>
        </p:txBody>
      </p:sp>
      <p:sp>
        <p:nvSpPr>
          <p:cNvPr id="332" name="Google Shape;332;p37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514350" lvl="0" indent="-51435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1800" b="1" dirty="0">
                <a:solidFill>
                  <a:srgbClr val="C00000"/>
                </a:solidFill>
              </a:rPr>
              <a:t>None</a:t>
            </a:r>
            <a:r>
              <a:rPr lang="en-US" sz="1800" dirty="0"/>
              <a:t>,</a:t>
            </a:r>
            <a:r>
              <a:rPr lang="en-US" sz="1800" b="1" dirty="0">
                <a:solidFill>
                  <a:srgbClr val="C00000"/>
                </a:solidFill>
              </a:rPr>
              <a:t> 0</a:t>
            </a:r>
            <a:r>
              <a:rPr lang="en-US" sz="1800" dirty="0"/>
              <a:t> , </a:t>
            </a:r>
            <a:r>
              <a:rPr lang="en-US" sz="1800" b="1" dirty="0">
                <a:solidFill>
                  <a:srgbClr val="C00000"/>
                </a:solidFill>
              </a:rPr>
              <a:t>0.0 </a:t>
            </a:r>
            <a:r>
              <a:rPr lang="en-US" sz="1800" dirty="0"/>
              <a:t>,</a:t>
            </a:r>
            <a:r>
              <a:rPr lang="en-US" sz="1800" b="1" dirty="0">
                <a:solidFill>
                  <a:srgbClr val="C00000"/>
                </a:solidFill>
              </a:rPr>
              <a:t>”” </a:t>
            </a:r>
            <a:r>
              <a:rPr lang="en-US" sz="1800" dirty="0"/>
              <a:t>are all </a:t>
            </a:r>
            <a:r>
              <a:rPr lang="en-US" sz="1800" b="1" dirty="0">
                <a:solidFill>
                  <a:srgbClr val="C00000"/>
                </a:solidFill>
              </a:rPr>
              <a:t>False </a:t>
            </a:r>
            <a:r>
              <a:rPr lang="en-US" sz="1800" dirty="0"/>
              <a:t>values</a:t>
            </a:r>
          </a:p>
          <a:p>
            <a:pPr marL="514350" lvl="0" indent="-51435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endParaRPr lang="en-US" sz="1800" dirty="0"/>
          </a:p>
          <a:p>
            <a:pPr marL="514350" lvl="0" indent="-51435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endParaRPr lang="en-US" sz="1800" dirty="0"/>
          </a:p>
          <a:p>
            <a:pPr marL="514350" lvl="0" indent="-51435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endParaRPr lang="en-US" sz="1800" dirty="0"/>
          </a:p>
          <a:p>
            <a:pPr marL="514350" lvl="0" indent="-51435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endParaRPr lang="en-US" sz="1800" dirty="0"/>
          </a:p>
          <a:p>
            <a:pPr marL="514350" lvl="0" indent="-51435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endParaRPr lang="en-US" sz="1800" dirty="0"/>
          </a:p>
          <a:p>
            <a:pPr marL="514350" lvl="0" indent="-51435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1800" dirty="0"/>
              <a:t>The return value of </a:t>
            </a:r>
            <a:r>
              <a:rPr lang="en-US" sz="1800" b="1" dirty="0">
                <a:solidFill>
                  <a:srgbClr val="0070C0"/>
                </a:solidFill>
              </a:rPr>
              <a:t>Logical and </a:t>
            </a:r>
            <a:r>
              <a:rPr lang="en-US" sz="1800" b="1" dirty="0">
                <a:solidFill>
                  <a:srgbClr val="C00000"/>
                </a:solidFill>
              </a:rPr>
              <a:t>&amp; </a:t>
            </a:r>
            <a:r>
              <a:rPr lang="en-US" sz="1800" b="1" dirty="0">
                <a:solidFill>
                  <a:srgbClr val="0070C0"/>
                </a:solidFill>
              </a:rPr>
              <a:t>Logical or </a:t>
            </a:r>
            <a:r>
              <a:rPr lang="en-US" sz="1800" b="1" dirty="0">
                <a:solidFill>
                  <a:srgbClr val="C00000"/>
                </a:solidFill>
              </a:rPr>
              <a:t>operators </a:t>
            </a:r>
            <a:r>
              <a:rPr lang="en-US" sz="1800" dirty="0"/>
              <a:t>is never </a:t>
            </a:r>
            <a:r>
              <a:rPr lang="en-US" sz="1800" b="1" dirty="0">
                <a:solidFill>
                  <a:srgbClr val="C00000"/>
                </a:solidFill>
              </a:rPr>
              <a:t>True</a:t>
            </a:r>
            <a:r>
              <a:rPr lang="en-US" sz="1800" dirty="0"/>
              <a:t> or </a:t>
            </a:r>
            <a:r>
              <a:rPr lang="en-US" sz="1800" b="1" dirty="0">
                <a:solidFill>
                  <a:srgbClr val="C00000"/>
                </a:solidFill>
              </a:rPr>
              <a:t>False </a:t>
            </a:r>
            <a:r>
              <a:rPr lang="en-US" sz="1800" dirty="0"/>
              <a:t>when they are applied on </a:t>
            </a:r>
            <a:r>
              <a:rPr lang="en-US" sz="1800" b="1" dirty="0">
                <a:solidFill>
                  <a:srgbClr val="C00000"/>
                </a:solidFill>
              </a:rPr>
              <a:t>non </a:t>
            </a:r>
            <a:r>
              <a:rPr lang="en-US" sz="1800" b="1" dirty="0" err="1">
                <a:solidFill>
                  <a:srgbClr val="C00000"/>
                </a:solidFill>
              </a:rPr>
              <a:t>boolean</a:t>
            </a:r>
            <a:r>
              <a:rPr lang="en-US" sz="1800" b="1" dirty="0">
                <a:solidFill>
                  <a:srgbClr val="C00000"/>
                </a:solidFill>
              </a:rPr>
              <a:t> </a:t>
            </a:r>
            <a:r>
              <a:rPr lang="en-US" sz="1800" dirty="0"/>
              <a:t>types.</a:t>
            </a:r>
            <a:endParaRPr sz="1800" dirty="0"/>
          </a:p>
          <a:p>
            <a:pPr marL="514350" lvl="0" indent="-38735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 sz="2000" dirty="0"/>
          </a:p>
          <a:p>
            <a:pPr marL="9144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1900"/>
              <a:buNone/>
            </a:pPr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8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Bookman Old Style"/>
              <a:buNone/>
            </a:pPr>
            <a:r>
              <a:rPr lang="en-US" sz="4000" b="1" dirty="0"/>
              <a:t>Behavior Of </a:t>
            </a:r>
            <a:br>
              <a:rPr lang="en-US" sz="4000" b="1" dirty="0"/>
            </a:br>
            <a:r>
              <a:rPr lang="en-US" sz="4000" b="1" dirty="0"/>
              <a:t>Logical Operators With </a:t>
            </a:r>
            <a:br>
              <a:rPr lang="en-US" sz="4000" b="1" dirty="0"/>
            </a:br>
            <a:r>
              <a:rPr lang="en-US" sz="4000" b="1" dirty="0"/>
              <a:t>Non Boolean</a:t>
            </a:r>
            <a:endParaRPr sz="4000" dirty="0"/>
          </a:p>
        </p:txBody>
      </p:sp>
      <p:sp>
        <p:nvSpPr>
          <p:cNvPr id="338" name="Google Shape;338;p38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514350" lvl="0" indent="-504825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 startAt="3"/>
            </a:pPr>
            <a:r>
              <a:rPr lang="en-US" sz="2000" dirty="0"/>
              <a:t>If the </a:t>
            </a:r>
            <a:r>
              <a:rPr lang="en-US" sz="2000" b="1" dirty="0">
                <a:solidFill>
                  <a:srgbClr val="002060"/>
                </a:solidFill>
              </a:rPr>
              <a:t>first value </a:t>
            </a:r>
            <a:r>
              <a:rPr lang="en-US" sz="2000" dirty="0"/>
              <a:t>is </a:t>
            </a:r>
            <a:r>
              <a:rPr lang="en-US" sz="2000" b="1" dirty="0">
                <a:solidFill>
                  <a:srgbClr val="C00000"/>
                </a:solidFill>
              </a:rPr>
              <a:t>False</a:t>
            </a:r>
            <a:r>
              <a:rPr lang="en-US" sz="2000" dirty="0"/>
              <a:t> , then </a:t>
            </a:r>
            <a:r>
              <a:rPr lang="en-US" sz="2000" b="1" dirty="0">
                <a:solidFill>
                  <a:srgbClr val="0070C0"/>
                </a:solidFill>
              </a:rPr>
              <a:t>Logical and </a:t>
            </a:r>
            <a:r>
              <a:rPr lang="en-US" sz="2000" dirty="0"/>
              <a:t>returns </a:t>
            </a:r>
            <a:r>
              <a:rPr lang="en-US" sz="2000" b="1" dirty="0">
                <a:solidFill>
                  <a:srgbClr val="002060"/>
                </a:solidFill>
              </a:rPr>
              <a:t>first value </a:t>
            </a:r>
            <a:r>
              <a:rPr lang="en-US" sz="2000" dirty="0"/>
              <a:t>, otherwise it returns the </a:t>
            </a:r>
            <a:r>
              <a:rPr lang="en-US" sz="2000" b="1" dirty="0">
                <a:solidFill>
                  <a:srgbClr val="002060"/>
                </a:solidFill>
              </a:rPr>
              <a:t>second value</a:t>
            </a:r>
          </a:p>
          <a:p>
            <a:pPr marL="514350" lvl="0" indent="-504825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 startAt="3"/>
            </a:pPr>
            <a:endParaRPr lang="en-US" sz="2000" b="1" dirty="0">
              <a:solidFill>
                <a:srgbClr val="002060"/>
              </a:solidFill>
            </a:endParaRPr>
          </a:p>
          <a:p>
            <a:pPr marL="514350" lvl="0" indent="-504825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 startAt="3"/>
            </a:pPr>
            <a:r>
              <a:rPr lang="en-US" sz="2000" dirty="0"/>
              <a:t>If the </a:t>
            </a:r>
            <a:r>
              <a:rPr lang="en-US" sz="2000" b="1" dirty="0">
                <a:solidFill>
                  <a:srgbClr val="002060"/>
                </a:solidFill>
              </a:rPr>
              <a:t>first value </a:t>
            </a:r>
            <a:r>
              <a:rPr lang="en-US" sz="2000" dirty="0"/>
              <a:t>is </a:t>
            </a:r>
            <a:r>
              <a:rPr lang="en-US" sz="2000" b="1" dirty="0">
                <a:solidFill>
                  <a:srgbClr val="C00000"/>
                </a:solidFill>
              </a:rPr>
              <a:t>True</a:t>
            </a:r>
            <a:r>
              <a:rPr lang="en-US" sz="2000" dirty="0"/>
              <a:t> , then </a:t>
            </a:r>
            <a:r>
              <a:rPr lang="en-US" sz="2000" b="1" dirty="0">
                <a:solidFill>
                  <a:srgbClr val="0070C0"/>
                </a:solidFill>
              </a:rPr>
              <a:t>Logical or </a:t>
            </a:r>
            <a:r>
              <a:rPr lang="en-US" sz="2000" dirty="0"/>
              <a:t>returns </a:t>
            </a:r>
            <a:r>
              <a:rPr lang="en-US" sz="2000" b="1" dirty="0">
                <a:solidFill>
                  <a:srgbClr val="002060"/>
                </a:solidFill>
              </a:rPr>
              <a:t>first value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2000" dirty="0"/>
              <a:t>, otherwise it returns the </a:t>
            </a:r>
            <a:r>
              <a:rPr lang="en-US" sz="2000" b="1" dirty="0">
                <a:solidFill>
                  <a:srgbClr val="002060"/>
                </a:solidFill>
              </a:rPr>
              <a:t>second value</a:t>
            </a:r>
          </a:p>
          <a:p>
            <a:pPr marL="514350" lvl="0" indent="-504825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 startAt="3"/>
            </a:pPr>
            <a:endParaRPr lang="en-US" sz="2000" b="1" dirty="0">
              <a:solidFill>
                <a:srgbClr val="002060"/>
              </a:solidFill>
            </a:endParaRPr>
          </a:p>
          <a:p>
            <a:pPr marL="514350" lvl="0" indent="-504825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 startAt="3"/>
            </a:pPr>
            <a:r>
              <a:rPr lang="en-US" sz="2000" dirty="0"/>
              <a:t>When we use </a:t>
            </a:r>
            <a:r>
              <a:rPr lang="en-US" sz="2000" b="1" dirty="0">
                <a:solidFill>
                  <a:srgbClr val="0070C0"/>
                </a:solidFill>
              </a:rPr>
              <a:t>not operator </a:t>
            </a:r>
            <a:r>
              <a:rPr lang="en-US" sz="2000" dirty="0"/>
              <a:t>on </a:t>
            </a:r>
            <a:r>
              <a:rPr lang="en-US" sz="2000" b="1" dirty="0">
                <a:solidFill>
                  <a:srgbClr val="C00000"/>
                </a:solidFill>
              </a:rPr>
              <a:t>non </a:t>
            </a:r>
            <a:r>
              <a:rPr lang="en-US" sz="2000" b="1" dirty="0" err="1">
                <a:solidFill>
                  <a:srgbClr val="C00000"/>
                </a:solidFill>
              </a:rPr>
              <a:t>boolean</a:t>
            </a:r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sz="2000" dirty="0"/>
              <a:t>types , it returns </a:t>
            </a:r>
            <a:r>
              <a:rPr lang="en-US" sz="2000" b="1" dirty="0">
                <a:solidFill>
                  <a:srgbClr val="C00000"/>
                </a:solidFill>
              </a:rPr>
              <a:t>True</a:t>
            </a:r>
            <a:r>
              <a:rPr lang="en-US" sz="2000" dirty="0"/>
              <a:t> if it’s operand is </a:t>
            </a:r>
            <a:r>
              <a:rPr lang="en-US" sz="2000" b="1" dirty="0">
                <a:solidFill>
                  <a:srgbClr val="C00000"/>
                </a:solidFill>
              </a:rPr>
              <a:t>False</a:t>
            </a:r>
            <a:r>
              <a:rPr lang="en-US" sz="2000" dirty="0"/>
              <a:t>( in any form) and </a:t>
            </a:r>
            <a:r>
              <a:rPr lang="en-US" sz="2000" b="1" dirty="0">
                <a:solidFill>
                  <a:srgbClr val="C00000"/>
                </a:solidFill>
              </a:rPr>
              <a:t>False</a:t>
            </a:r>
            <a:r>
              <a:rPr lang="en-US" sz="2000" dirty="0"/>
              <a:t> if it’s operand is </a:t>
            </a:r>
            <a:r>
              <a:rPr lang="en-US" sz="2000" b="1" dirty="0">
                <a:solidFill>
                  <a:srgbClr val="C00000"/>
                </a:solidFill>
              </a:rPr>
              <a:t>True</a:t>
            </a:r>
            <a:r>
              <a:rPr lang="en-US" sz="2000" dirty="0"/>
              <a:t> ( in any form) </a:t>
            </a:r>
            <a:endParaRPr sz="2000" dirty="0">
              <a:solidFill>
                <a:srgbClr val="C00000"/>
              </a:solidFill>
            </a:endParaRPr>
          </a:p>
          <a:p>
            <a:pPr marL="9144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9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Bookman Old Style"/>
              <a:buNone/>
            </a:pPr>
            <a:r>
              <a:rPr lang="en-US" sz="4400" b="1" dirty="0"/>
              <a:t>Logical Operators </a:t>
            </a:r>
            <a:br>
              <a:rPr lang="en-US" sz="4400" b="1" dirty="0"/>
            </a:br>
            <a:r>
              <a:rPr lang="en-US" sz="4400" b="1" dirty="0"/>
              <a:t>On Non Boolean Types</a:t>
            </a:r>
            <a:endParaRPr sz="4400" dirty="0"/>
          </a:p>
        </p:txBody>
      </p:sp>
      <p:sp>
        <p:nvSpPr>
          <p:cNvPr id="344" name="Google Shape;344;p39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788670" lvl="1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80"/>
              <a:buFont typeface="Arial"/>
              <a:buChar char="•"/>
            </a:pPr>
            <a:r>
              <a:rPr lang="en-US" sz="1800" b="1" u="sng" dirty="0">
                <a:solidFill>
                  <a:schemeClr val="dk1"/>
                </a:solidFill>
              </a:rPr>
              <a:t>Example:</a:t>
            </a:r>
            <a:endParaRPr sz="1800" dirty="0"/>
          </a:p>
          <a:p>
            <a:pPr marL="1062990" lvl="2" indent="-51434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60"/>
              <a:buNone/>
            </a:pPr>
            <a:r>
              <a:rPr lang="en-US" sz="1800" b="1" dirty="0">
                <a:solidFill>
                  <a:schemeClr val="dk1"/>
                </a:solidFill>
              </a:rPr>
              <a:t>	</a:t>
            </a:r>
            <a:r>
              <a:rPr lang="en-US" sz="1800" b="1" dirty="0">
                <a:solidFill>
                  <a:srgbClr val="7030A0"/>
                </a:solidFill>
              </a:rPr>
              <a:t>5 and 6</a:t>
            </a:r>
            <a:endParaRPr sz="1800" dirty="0"/>
          </a:p>
          <a:p>
            <a:pPr marL="788670" marR="0" lvl="1" indent="-514350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accent1"/>
              </a:buClr>
              <a:buSzPts val="2880"/>
              <a:buFont typeface="Arial"/>
              <a:buChar char="•"/>
            </a:pPr>
            <a:r>
              <a:rPr lang="en-US" sz="1800" b="1" i="0" u="sng" strike="noStrike" cap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Example:</a:t>
            </a:r>
            <a:endParaRPr sz="1800" dirty="0"/>
          </a:p>
          <a:p>
            <a:pPr marL="1062990" lvl="2" indent="-514349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	</a:t>
            </a:r>
            <a:r>
              <a:rPr lang="en-US" sz="1800" b="1" dirty="0">
                <a:solidFill>
                  <a:srgbClr val="7030A0"/>
                </a:solidFill>
              </a:rPr>
              <a:t> 5 and 0</a:t>
            </a:r>
            <a:endParaRPr sz="1800" dirty="0"/>
          </a:p>
          <a:p>
            <a:pPr marL="788670" marR="0" lvl="1" indent="-354329" algn="l" rtl="0">
              <a:lnSpc>
                <a:spcPct val="100000"/>
              </a:lnSpc>
              <a:spcBef>
                <a:spcPts val="820"/>
              </a:spcBef>
              <a:spcAft>
                <a:spcPts val="0"/>
              </a:spcAft>
              <a:buClr>
                <a:schemeClr val="accent1"/>
              </a:buClr>
              <a:buSzPts val="252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788670" lvl="1" indent="-51435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880"/>
              <a:buFont typeface="Arial"/>
              <a:buChar char="•"/>
            </a:pPr>
            <a:r>
              <a:rPr lang="en-US" sz="1800" b="1" u="sng" dirty="0">
                <a:solidFill>
                  <a:schemeClr val="dk1"/>
                </a:solidFill>
              </a:rPr>
              <a:t>Example:</a:t>
            </a:r>
            <a:endParaRPr sz="1800" dirty="0"/>
          </a:p>
          <a:p>
            <a:pPr marL="1062990" lvl="2" indent="-51434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60"/>
              <a:buNone/>
            </a:pPr>
            <a:r>
              <a:rPr lang="en-US" sz="1800" b="1" dirty="0">
                <a:solidFill>
                  <a:schemeClr val="dk1"/>
                </a:solidFill>
              </a:rPr>
              <a:t>	</a:t>
            </a:r>
            <a:r>
              <a:rPr lang="en-US" sz="1800" b="1" dirty="0">
                <a:solidFill>
                  <a:srgbClr val="7030A0"/>
                </a:solidFill>
              </a:rPr>
              <a:t>0 and 10</a:t>
            </a:r>
            <a:endParaRPr sz="1800" dirty="0"/>
          </a:p>
          <a:p>
            <a:pPr marL="788670" lvl="1" indent="-35432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20"/>
              <a:buFont typeface="Arial"/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788670" marR="0" lvl="1" indent="-514350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accent1"/>
              </a:buClr>
              <a:buSzPts val="2880"/>
              <a:buFont typeface="Arial"/>
              <a:buChar char="•"/>
            </a:pPr>
            <a:r>
              <a:rPr lang="en-US" sz="1800" b="1" i="0" u="sng" strike="noStrike" cap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Example:</a:t>
            </a:r>
            <a:endParaRPr sz="1800" dirty="0"/>
          </a:p>
          <a:p>
            <a:pPr marL="1062990" lvl="2" indent="-514349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	</a:t>
            </a:r>
            <a:r>
              <a:rPr lang="en-US" sz="1800" b="1" dirty="0">
                <a:solidFill>
                  <a:srgbClr val="7030A0"/>
                </a:solidFill>
              </a:rPr>
              <a:t> 6 and 0</a:t>
            </a:r>
            <a:endParaRPr sz="1800" dirty="0"/>
          </a:p>
          <a:p>
            <a:pPr marL="788670" marR="0" lvl="1" indent="-354329" algn="l" rtl="0">
              <a:lnSpc>
                <a:spcPct val="100000"/>
              </a:lnSpc>
              <a:spcBef>
                <a:spcPts val="820"/>
              </a:spcBef>
              <a:spcAft>
                <a:spcPts val="0"/>
              </a:spcAft>
              <a:buClr>
                <a:schemeClr val="accent1"/>
              </a:buClr>
              <a:buSzPts val="2520"/>
              <a:buFont typeface="Arial"/>
              <a:buNone/>
            </a:pPr>
            <a:endParaRPr sz="2100" b="0" i="0" u="none" strike="noStrike" cap="none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788670" marR="0" lvl="1" indent="-33146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880"/>
              <a:buFont typeface="Arial"/>
              <a:buNone/>
            </a:pPr>
            <a:endParaRPr sz="2400" b="1" i="0" u="sng" strike="noStrike" cap="none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91440" lvl="0" indent="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900"/>
              <a:buNone/>
            </a:pPr>
            <a:endParaRPr dirty="0"/>
          </a:p>
        </p:txBody>
      </p:sp>
      <p:sp>
        <p:nvSpPr>
          <p:cNvPr id="345" name="Google Shape;345;p39"/>
          <p:cNvSpPr txBox="1"/>
          <p:nvPr/>
        </p:nvSpPr>
        <p:spPr>
          <a:xfrm>
            <a:off x="6126480" y="2044506"/>
            <a:ext cx="6094602" cy="3906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788670" marR="0" lvl="1" indent="-5143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80"/>
              <a:buFont typeface="Arial"/>
              <a:buChar char="•"/>
            </a:pPr>
            <a:r>
              <a:rPr lang="en-US" sz="1800" b="1" i="0" u="sng" strike="noStrike" cap="none" dirty="0">
                <a:solidFill>
                  <a:schemeClr val="dk1"/>
                </a:solidFill>
                <a:latin typeface="Libre Franklin" pitchFamily="2" charset="0"/>
                <a:ea typeface="Libre Franklin"/>
                <a:cs typeface="Libre Franklin"/>
                <a:sym typeface="Libre Franklin"/>
              </a:rPr>
              <a:t>Example:</a:t>
            </a:r>
            <a:endParaRPr sz="1800" dirty="0">
              <a:latin typeface="Libre Franklin" pitchFamily="2" charset="0"/>
            </a:endParaRPr>
          </a:p>
          <a:p>
            <a:pPr marL="1062990" marR="0" lvl="2" indent="-514349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Libre Franklin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Libre Franklin" pitchFamily="2" charset="0"/>
                <a:ea typeface="Libre Franklin"/>
                <a:cs typeface="Libre Franklin"/>
                <a:sym typeface="Libre Franklin"/>
              </a:rPr>
              <a:t>	</a:t>
            </a:r>
            <a:r>
              <a:rPr lang="en-US" sz="1800" b="1" i="0" u="none" strike="noStrike" cap="none" dirty="0">
                <a:solidFill>
                  <a:srgbClr val="7030A0"/>
                </a:solidFill>
                <a:latin typeface="Libre Franklin" pitchFamily="2" charset="0"/>
                <a:ea typeface="Libre Franklin"/>
                <a:cs typeface="Libre Franklin"/>
                <a:sym typeface="Libre Franklin"/>
              </a:rPr>
              <a:t>‘</a:t>
            </a:r>
            <a:r>
              <a:rPr lang="en-US" sz="1800" b="1" i="0" u="none" strike="noStrike" cap="none" dirty="0" err="1">
                <a:solidFill>
                  <a:srgbClr val="7030A0"/>
                </a:solidFill>
                <a:latin typeface="Libre Franklin" pitchFamily="2" charset="0"/>
                <a:ea typeface="Libre Franklin"/>
                <a:cs typeface="Libre Franklin"/>
                <a:sym typeface="Libre Franklin"/>
              </a:rPr>
              <a:t>Sachin</a:t>
            </a:r>
            <a:r>
              <a:rPr lang="en-US" sz="1800" b="1" i="0" u="none" strike="noStrike" cap="none" dirty="0">
                <a:solidFill>
                  <a:srgbClr val="7030A0"/>
                </a:solidFill>
                <a:latin typeface="Libre Franklin" pitchFamily="2" charset="0"/>
                <a:ea typeface="Libre Franklin"/>
                <a:cs typeface="Libre Franklin"/>
                <a:sym typeface="Libre Franklin"/>
              </a:rPr>
              <a:t>’ and 10</a:t>
            </a:r>
          </a:p>
          <a:p>
            <a:pPr marL="1062990" marR="0" lvl="2" indent="-514349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Libre Franklin"/>
              <a:buNone/>
            </a:pPr>
            <a:endParaRPr sz="1800" dirty="0">
              <a:latin typeface="Libre Franklin" pitchFamily="2" charset="0"/>
            </a:endParaRPr>
          </a:p>
          <a:p>
            <a:pPr marL="788670" marR="0" lvl="1" indent="-5143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880"/>
              <a:buFont typeface="Arial"/>
              <a:buChar char="•"/>
            </a:pPr>
            <a:r>
              <a:rPr lang="en-US" sz="1800" b="1" i="0" u="sng" strike="noStrike" cap="none" dirty="0">
                <a:solidFill>
                  <a:schemeClr val="dk1"/>
                </a:solidFill>
                <a:latin typeface="Libre Franklin" pitchFamily="2" charset="0"/>
                <a:ea typeface="Libre Franklin"/>
                <a:cs typeface="Libre Franklin"/>
                <a:sym typeface="Libre Franklin"/>
              </a:rPr>
              <a:t>Example:</a:t>
            </a:r>
            <a:endParaRPr sz="1800" dirty="0">
              <a:latin typeface="Libre Franklin" pitchFamily="2" charset="0"/>
            </a:endParaRPr>
          </a:p>
          <a:p>
            <a:pPr marL="1062990" marR="0" lvl="2" indent="-514349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ibre Franklin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Libre Franklin" pitchFamily="2" charset="0"/>
                <a:ea typeface="Libre Franklin"/>
                <a:cs typeface="Libre Franklin"/>
                <a:sym typeface="Libre Franklin"/>
              </a:rPr>
              <a:t>	</a:t>
            </a:r>
            <a:r>
              <a:rPr lang="en-US" sz="1800" b="1" i="0" u="none" strike="noStrike" cap="none" dirty="0">
                <a:solidFill>
                  <a:srgbClr val="7030A0"/>
                </a:solidFill>
                <a:latin typeface="Libre Franklin" pitchFamily="2" charset="0"/>
                <a:ea typeface="Libre Franklin"/>
                <a:cs typeface="Libre Franklin"/>
                <a:sym typeface="Libre Franklin"/>
              </a:rPr>
              <a:t> ‘</a:t>
            </a:r>
            <a:r>
              <a:rPr lang="en-US" sz="1800" b="1" i="0" u="none" strike="noStrike" cap="none" dirty="0" err="1">
                <a:solidFill>
                  <a:srgbClr val="7030A0"/>
                </a:solidFill>
                <a:latin typeface="Libre Franklin" pitchFamily="2" charset="0"/>
                <a:ea typeface="Libre Franklin"/>
                <a:cs typeface="Libre Franklin"/>
                <a:sym typeface="Libre Franklin"/>
              </a:rPr>
              <a:t>Sachin</a:t>
            </a:r>
            <a:r>
              <a:rPr lang="en-US" sz="1800" b="1" i="0" u="none" strike="noStrike" cap="none" dirty="0">
                <a:solidFill>
                  <a:srgbClr val="7030A0"/>
                </a:solidFill>
                <a:latin typeface="Libre Franklin" pitchFamily="2" charset="0"/>
                <a:ea typeface="Libre Franklin"/>
                <a:cs typeface="Libre Franklin"/>
                <a:sym typeface="Libre Franklin"/>
              </a:rPr>
              <a:t>’ and 0</a:t>
            </a:r>
          </a:p>
          <a:p>
            <a:pPr marL="1062990" marR="0" lvl="2" indent="-514349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ibre Franklin"/>
              <a:buNone/>
            </a:pPr>
            <a:endParaRPr sz="1800" dirty="0">
              <a:latin typeface="Libre Franklin" pitchFamily="2" charset="0"/>
            </a:endParaRPr>
          </a:p>
          <a:p>
            <a:pPr marL="788670" marR="0" lvl="1" indent="-5143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80"/>
              <a:buFont typeface="Arial"/>
              <a:buChar char="•"/>
            </a:pPr>
            <a:r>
              <a:rPr lang="en-US" sz="1800" b="1" i="0" u="sng" strike="noStrike" cap="none" dirty="0">
                <a:solidFill>
                  <a:schemeClr val="dk1"/>
                </a:solidFill>
                <a:latin typeface="Libre Franklin" pitchFamily="2" charset="0"/>
                <a:ea typeface="Libre Franklin"/>
                <a:cs typeface="Libre Franklin"/>
                <a:sym typeface="Libre Franklin"/>
              </a:rPr>
              <a:t>Example:</a:t>
            </a:r>
            <a:endParaRPr sz="1800" dirty="0">
              <a:latin typeface="Libre Franklin" pitchFamily="2" charset="0"/>
            </a:endParaRPr>
          </a:p>
          <a:p>
            <a:pPr marL="1062990" marR="0" lvl="2" indent="-514349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Libre Franklin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Libre Franklin" pitchFamily="2" charset="0"/>
                <a:ea typeface="Libre Franklin"/>
                <a:cs typeface="Libre Franklin"/>
                <a:sym typeface="Libre Franklin"/>
              </a:rPr>
              <a:t>	</a:t>
            </a:r>
            <a:r>
              <a:rPr lang="en-US" sz="1800" b="1" i="0" u="none" strike="noStrike" cap="none" dirty="0">
                <a:solidFill>
                  <a:srgbClr val="7030A0"/>
                </a:solidFill>
                <a:latin typeface="Libre Franklin" pitchFamily="2" charset="0"/>
                <a:ea typeface="Libre Franklin"/>
                <a:cs typeface="Libre Franklin"/>
                <a:sym typeface="Libre Franklin"/>
              </a:rPr>
              <a:t>‘Indore’ and ‘Bhopal’</a:t>
            </a:r>
            <a:endParaRPr sz="1800" dirty="0">
              <a:latin typeface="Libre Franklin" pitchFamily="2" charset="0"/>
            </a:endParaRPr>
          </a:p>
          <a:p>
            <a:pPr marL="788670" marR="0" lvl="1" indent="-354329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2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Libre Franklin" pitchFamily="2" charset="0"/>
              <a:ea typeface="Libre Franklin"/>
              <a:cs typeface="Libre Franklin"/>
              <a:sym typeface="Libre Franklin"/>
            </a:endParaRPr>
          </a:p>
          <a:p>
            <a:pPr marL="788670" marR="0" lvl="1" indent="-5143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 sz="1800" b="1" i="0" u="sng" strike="noStrike" cap="none" dirty="0">
                <a:solidFill>
                  <a:schemeClr val="dk1"/>
                </a:solidFill>
                <a:latin typeface="Libre Franklin" pitchFamily="2" charset="0"/>
                <a:ea typeface="Libre Franklin"/>
                <a:cs typeface="Libre Franklin"/>
                <a:sym typeface="Libre Franklin"/>
              </a:rPr>
              <a:t>Example:</a:t>
            </a:r>
            <a:endParaRPr sz="1800" dirty="0">
              <a:latin typeface="Libre Franklin" pitchFamily="2" charset="0"/>
            </a:endParaRPr>
          </a:p>
          <a:p>
            <a:pPr marL="788670" marR="0" lvl="1" indent="-5143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7030A0"/>
                </a:solidFill>
                <a:latin typeface="Libre Franklin" pitchFamily="2" charset="0"/>
                <a:ea typeface="Libre Franklin"/>
                <a:cs typeface="Libre Franklin"/>
                <a:sym typeface="Libre Franklin"/>
              </a:rPr>
              <a:t>                  ‘Bhopal’ and ‘Indore’</a:t>
            </a:r>
            <a:endParaRPr sz="1800" dirty="0">
              <a:latin typeface="Libre Franklin" pitchFamily="2" charset="0"/>
            </a:endParaRPr>
          </a:p>
          <a:p>
            <a:pPr marL="1062990" marR="0" lvl="2" indent="-514349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Libre Franklin"/>
              <a:buNone/>
            </a:pPr>
            <a:endParaRPr sz="1800" b="1" i="0" u="none" strike="noStrike" cap="none" dirty="0">
              <a:solidFill>
                <a:srgbClr val="7030A0"/>
              </a:solidFill>
              <a:latin typeface="Libre Franklin" pitchFamily="2" charset="0"/>
              <a:ea typeface="Libre Franklin"/>
              <a:cs typeface="Libre Franklin"/>
              <a:sym typeface="Libre Franklin"/>
            </a:endParaRPr>
          </a:p>
          <a:p>
            <a:pPr marL="788670" marR="0" lvl="1" indent="-354329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20"/>
              <a:buFont typeface="Arial"/>
              <a:buNone/>
            </a:pPr>
            <a:endParaRPr sz="2100" b="0" i="0" u="none" strike="noStrike" cap="none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0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 sz="4400" b="1" dirty="0"/>
              <a:t>Logical Operators </a:t>
            </a:r>
            <a:br>
              <a:rPr lang="en-US" sz="4400" b="1" dirty="0"/>
            </a:br>
            <a:r>
              <a:rPr lang="en-US" sz="4400" b="1" dirty="0"/>
              <a:t>On Non Boolean Types</a:t>
            </a:r>
            <a:endParaRPr sz="4400" dirty="0"/>
          </a:p>
        </p:txBody>
      </p:sp>
      <p:sp>
        <p:nvSpPr>
          <p:cNvPr id="351" name="Google Shape;351;p40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fontScale="62500" lnSpcReduction="20000"/>
          </a:bodyPr>
          <a:lstStyle/>
          <a:p>
            <a:pPr marL="788670" lvl="1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80"/>
              <a:buFont typeface="Arial"/>
              <a:buChar char="•"/>
            </a:pPr>
            <a:r>
              <a:rPr lang="en-US" sz="2600" b="1" u="sng" dirty="0">
                <a:solidFill>
                  <a:schemeClr val="dk1"/>
                </a:solidFill>
              </a:rPr>
              <a:t>Example:</a:t>
            </a:r>
            <a:endParaRPr sz="2600" dirty="0"/>
          </a:p>
          <a:p>
            <a:pPr marL="1062990" lvl="2" indent="-51434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60"/>
              <a:buNone/>
            </a:pPr>
            <a:r>
              <a:rPr lang="en-US" sz="2600" b="1" dirty="0">
                <a:solidFill>
                  <a:schemeClr val="dk1"/>
                </a:solidFill>
              </a:rPr>
              <a:t>	</a:t>
            </a:r>
            <a:r>
              <a:rPr lang="en-US" sz="2600" b="1" dirty="0">
                <a:solidFill>
                  <a:srgbClr val="7030A0"/>
                </a:solidFill>
              </a:rPr>
              <a:t>0 and 10/0</a:t>
            </a:r>
          </a:p>
          <a:p>
            <a:pPr marL="1062990" lvl="2" indent="-51434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60"/>
              <a:buNone/>
            </a:pPr>
            <a:endParaRPr sz="2600" dirty="0"/>
          </a:p>
          <a:p>
            <a:pPr marL="788670" marR="0" lvl="1" indent="-5143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 sz="2600" b="1" i="0" u="sng" strike="noStrike" cap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Example:</a:t>
            </a:r>
            <a:endParaRPr sz="2600" dirty="0"/>
          </a:p>
          <a:p>
            <a:pPr marL="274321" marR="0" lvl="1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2160"/>
              <a:buNone/>
            </a:pPr>
            <a:r>
              <a:rPr lang="en-US" sz="2600" b="1" dirty="0">
                <a:solidFill>
                  <a:srgbClr val="7030A0"/>
                </a:solidFill>
              </a:rPr>
              <a:t>	10/0 and 0</a:t>
            </a:r>
          </a:p>
          <a:p>
            <a:pPr marL="788670" marR="0" lvl="1" indent="-51434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2160"/>
              <a:buChar char="◦"/>
            </a:pPr>
            <a:endParaRPr sz="2600" dirty="0"/>
          </a:p>
          <a:p>
            <a:pPr marL="788670" lvl="1" indent="-51435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880"/>
              <a:buFont typeface="Arial"/>
              <a:buChar char="•"/>
            </a:pPr>
            <a:r>
              <a:rPr lang="en-US" sz="2600" b="1" u="sng" dirty="0">
                <a:solidFill>
                  <a:schemeClr val="dk1"/>
                </a:solidFill>
              </a:rPr>
              <a:t>Example:</a:t>
            </a:r>
            <a:endParaRPr sz="2600" dirty="0"/>
          </a:p>
          <a:p>
            <a:pPr marL="1062990" lvl="2" indent="-51434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60"/>
              <a:buNone/>
            </a:pPr>
            <a:r>
              <a:rPr lang="en-US" sz="2600" b="1" dirty="0">
                <a:solidFill>
                  <a:schemeClr val="dk1"/>
                </a:solidFill>
              </a:rPr>
              <a:t>	</a:t>
            </a:r>
            <a:r>
              <a:rPr lang="en-US" sz="2600" b="1" dirty="0">
                <a:solidFill>
                  <a:srgbClr val="7030A0"/>
                </a:solidFill>
              </a:rPr>
              <a:t>5 or 6</a:t>
            </a:r>
          </a:p>
          <a:p>
            <a:pPr marL="1062990" lvl="2" indent="-51434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60"/>
              <a:buNone/>
            </a:pPr>
            <a:endParaRPr sz="2600" dirty="0"/>
          </a:p>
          <a:p>
            <a:pPr marL="788670" marR="0" lvl="1" indent="-514350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accent1"/>
              </a:buClr>
              <a:buSzPts val="2880"/>
              <a:buFont typeface="Arial"/>
              <a:buChar char="•"/>
            </a:pPr>
            <a:r>
              <a:rPr lang="en-US" sz="2600" b="1" i="0" u="sng" strike="noStrike" cap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Example:</a:t>
            </a:r>
            <a:endParaRPr sz="2600" dirty="0"/>
          </a:p>
          <a:p>
            <a:pPr marL="1062990" lvl="2" indent="-514349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US" sz="2600" b="1" i="0" u="none" strike="noStrike" cap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	</a:t>
            </a:r>
            <a:r>
              <a:rPr lang="en-US" sz="2600" b="1" dirty="0">
                <a:solidFill>
                  <a:srgbClr val="7030A0"/>
                </a:solidFill>
              </a:rPr>
              <a:t> 5 or 0</a:t>
            </a:r>
          </a:p>
          <a:p>
            <a:pPr marL="1062990" lvl="2" indent="-514349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endParaRPr sz="2600" dirty="0"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80"/>
              <a:buFont typeface="Arial"/>
              <a:buChar char="•"/>
            </a:pPr>
            <a:r>
              <a:rPr lang="en-US" sz="2600" b="1" u="sng" dirty="0">
                <a:solidFill>
                  <a:schemeClr val="dk1"/>
                </a:solidFill>
              </a:rPr>
              <a:t>Example:</a:t>
            </a:r>
            <a:endParaRPr sz="2600" dirty="0"/>
          </a:p>
          <a:p>
            <a:pPr marL="1062990" lvl="2" indent="-51434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60"/>
              <a:buNone/>
            </a:pPr>
            <a:r>
              <a:rPr lang="en-US" sz="2600" b="1" dirty="0">
                <a:solidFill>
                  <a:schemeClr val="dk1"/>
                </a:solidFill>
              </a:rPr>
              <a:t>	</a:t>
            </a:r>
            <a:r>
              <a:rPr lang="en-US" sz="2600" b="1" dirty="0">
                <a:solidFill>
                  <a:srgbClr val="7030A0"/>
                </a:solidFill>
              </a:rPr>
              <a:t>0 or 10</a:t>
            </a:r>
            <a:endParaRPr sz="2600" dirty="0"/>
          </a:p>
          <a:p>
            <a:pPr marL="91440" lvl="0" indent="0" algn="l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</a:pPr>
            <a:endParaRPr dirty="0"/>
          </a:p>
        </p:txBody>
      </p:sp>
      <p:sp>
        <p:nvSpPr>
          <p:cNvPr id="352" name="Google Shape;352;p40"/>
          <p:cNvSpPr txBox="1"/>
          <p:nvPr/>
        </p:nvSpPr>
        <p:spPr>
          <a:xfrm>
            <a:off x="6721679" y="2190700"/>
            <a:ext cx="6094602" cy="3898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788670" marR="0" lvl="1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80"/>
              <a:buFont typeface="Arial"/>
              <a:buChar char="•"/>
            </a:pPr>
            <a:r>
              <a:rPr lang="en-US" sz="1800" b="1" i="0" u="sng" strike="noStrike" cap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Example:</a:t>
            </a:r>
            <a:endParaRPr sz="1800" dirty="0"/>
          </a:p>
          <a:p>
            <a:pPr marL="1062990" marR="0" lvl="2" indent="-514349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ibre Franklin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	</a:t>
            </a:r>
            <a:r>
              <a:rPr lang="en-US" sz="1800" b="1" i="0" u="none" strike="noStrike" cap="none" dirty="0">
                <a:solidFill>
                  <a:srgbClr val="7030A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6 or 0</a:t>
            </a:r>
          </a:p>
          <a:p>
            <a:pPr marL="1062990" marR="0" lvl="2" indent="-514349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ibre Franklin"/>
              <a:buNone/>
            </a:pPr>
            <a:endParaRPr sz="1800" dirty="0"/>
          </a:p>
          <a:p>
            <a:pPr marL="788670" marR="0" lvl="1" indent="-5143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80"/>
              <a:buFont typeface="Arial"/>
              <a:buChar char="•"/>
            </a:pPr>
            <a:r>
              <a:rPr lang="en-US" sz="1800" b="1" i="0" u="sng" strike="noStrike" cap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Example:</a:t>
            </a:r>
            <a:endParaRPr sz="1800" dirty="0"/>
          </a:p>
          <a:p>
            <a:pPr marL="1062990" marR="0" lvl="2" indent="-514349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Libre Franklin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	</a:t>
            </a:r>
            <a:r>
              <a:rPr lang="en-US" sz="1800" b="1" i="0" u="none" strike="noStrike" cap="none" dirty="0">
                <a:solidFill>
                  <a:srgbClr val="7030A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‘Sunny’ or 10</a:t>
            </a:r>
          </a:p>
          <a:p>
            <a:pPr marL="1062990" marR="0" lvl="2" indent="-514349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Libre Franklin"/>
              <a:buNone/>
            </a:pPr>
            <a:endParaRPr sz="1800" dirty="0"/>
          </a:p>
          <a:p>
            <a:pPr marL="788670" marR="0" lvl="1" indent="-5143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880"/>
              <a:buFont typeface="Arial"/>
              <a:buChar char="•"/>
            </a:pPr>
            <a:r>
              <a:rPr lang="en-US" sz="1800" b="1" i="0" u="sng" strike="noStrike" cap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Example:</a:t>
            </a:r>
            <a:endParaRPr sz="1800" dirty="0"/>
          </a:p>
          <a:p>
            <a:pPr marL="1062990" marR="0" lvl="2" indent="-514349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ibre Franklin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	</a:t>
            </a:r>
            <a:r>
              <a:rPr lang="en-US" sz="1800" b="1" i="0" u="none" strike="noStrike" cap="none" dirty="0">
                <a:solidFill>
                  <a:srgbClr val="7030A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‘Sunny’ or 0</a:t>
            </a:r>
            <a:endParaRPr sz="1800" dirty="0"/>
          </a:p>
          <a:p>
            <a:pPr marL="788670" marR="0" lvl="1" indent="-33146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880"/>
              <a:buFont typeface="Arial"/>
              <a:buNone/>
            </a:pPr>
            <a:endParaRPr sz="1800" b="1" i="0" u="sng" strike="noStrike" cap="none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788670" marR="0" lvl="1" indent="-5143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80"/>
              <a:buFont typeface="Arial"/>
              <a:buChar char="•"/>
            </a:pPr>
            <a:r>
              <a:rPr lang="en-US" sz="1800" b="1" i="0" u="sng" strike="noStrike" cap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Example:</a:t>
            </a:r>
            <a:endParaRPr sz="1800" dirty="0"/>
          </a:p>
          <a:p>
            <a:pPr marL="1062990" marR="0" lvl="2" indent="-514349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Libre Franklin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	</a:t>
            </a:r>
            <a:r>
              <a:rPr lang="en-US" sz="1800" b="1" i="0" u="none" strike="noStrike" cap="none" dirty="0">
                <a:solidFill>
                  <a:srgbClr val="7030A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‘Indore’ or ‘Bhopal’</a:t>
            </a:r>
            <a:endParaRPr sz="1800" dirty="0"/>
          </a:p>
          <a:p>
            <a:pPr marL="788670" marR="0" lvl="1" indent="-354329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20"/>
              <a:buFont typeface="Arial"/>
              <a:buNone/>
            </a:pPr>
            <a:endParaRPr sz="2100" b="0" i="0" u="none" strike="noStrike" cap="none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1062990" marR="0" lvl="2" indent="-514349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ibre Franklin"/>
              <a:buNone/>
            </a:pPr>
            <a:endParaRPr sz="2000" b="1" i="0" u="none" strike="noStrike" cap="none" dirty="0">
              <a:solidFill>
                <a:srgbClr val="7030A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Bookman Old Style"/>
              <a:buNone/>
            </a:pPr>
            <a:r>
              <a:rPr lang="en-US" sz="4800" b="1" dirty="0"/>
              <a:t>String Concatenation</a:t>
            </a:r>
            <a:endParaRPr dirty="0"/>
          </a:p>
        </p:txBody>
      </p:sp>
      <p:sp>
        <p:nvSpPr>
          <p:cNvPr id="127" name="Google Shape;127;p5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788670" lvl="1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80"/>
              <a:buFont typeface="Arial"/>
              <a:buChar char="•"/>
            </a:pPr>
            <a:r>
              <a:rPr lang="en-US" sz="2400" b="1" u="sng" dirty="0">
                <a:solidFill>
                  <a:schemeClr val="dk1"/>
                </a:solidFill>
              </a:rPr>
              <a:t>Example:</a:t>
            </a:r>
            <a:endParaRPr dirty="0"/>
          </a:p>
          <a:p>
            <a:pPr marL="1062990" lvl="2" indent="-51434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60"/>
              <a:buNone/>
            </a:pPr>
            <a:r>
              <a:rPr lang="en-US" b="1" dirty="0">
                <a:solidFill>
                  <a:schemeClr val="dk1"/>
                </a:solidFill>
              </a:rPr>
              <a:t>	</a:t>
            </a:r>
            <a:r>
              <a:rPr lang="en-US" b="1" dirty="0">
                <a:solidFill>
                  <a:srgbClr val="7030A0"/>
                </a:solidFill>
              </a:rPr>
              <a:t>s1=“Good”</a:t>
            </a:r>
            <a:endParaRPr dirty="0"/>
          </a:p>
          <a:p>
            <a:pPr marL="1062990" lvl="2" indent="-51434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60"/>
              <a:buNone/>
            </a:pPr>
            <a:r>
              <a:rPr lang="en-US" b="1" dirty="0">
                <a:solidFill>
                  <a:srgbClr val="7030A0"/>
                </a:solidFill>
              </a:rPr>
              <a:t>	s2=“Morning”</a:t>
            </a:r>
            <a:endParaRPr dirty="0"/>
          </a:p>
          <a:p>
            <a:pPr marL="1062990" lvl="2" indent="-51434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60"/>
              <a:buNone/>
            </a:pPr>
            <a:r>
              <a:rPr lang="en-US" b="1" dirty="0">
                <a:solidFill>
                  <a:srgbClr val="7030A0"/>
                </a:solidFill>
              </a:rPr>
              <a:t>	s3=s1+s2</a:t>
            </a:r>
            <a:endParaRPr dirty="0"/>
          </a:p>
          <a:p>
            <a:pPr marL="1062990" lvl="2" indent="-51434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60"/>
              <a:buNone/>
            </a:pPr>
            <a:r>
              <a:rPr lang="en-US" b="1" dirty="0">
                <a:solidFill>
                  <a:srgbClr val="7030A0"/>
                </a:solidFill>
              </a:rPr>
              <a:t>	print(s3)</a:t>
            </a:r>
            <a:endParaRPr dirty="0"/>
          </a:p>
          <a:p>
            <a:pPr marL="788670" lvl="1" indent="-35432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20"/>
              <a:buFont typeface="Arial"/>
              <a:buNone/>
            </a:pPr>
            <a:endParaRPr sz="2100" dirty="0">
              <a:solidFill>
                <a:schemeClr val="dk1"/>
              </a:solidFill>
            </a:endParaRPr>
          </a:p>
          <a:p>
            <a:pPr marL="788670" lvl="1" indent="-33146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80"/>
              <a:buFont typeface="Arial"/>
              <a:buNone/>
            </a:pPr>
            <a:endParaRPr sz="2400" b="1" u="sng" dirty="0">
              <a:solidFill>
                <a:schemeClr val="dk1"/>
              </a:solidFill>
            </a:endParaRPr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80"/>
              <a:buFont typeface="Arial"/>
              <a:buChar char="•"/>
            </a:pPr>
            <a:r>
              <a:rPr lang="en-US" sz="2400" b="1" u="sng" dirty="0">
                <a:solidFill>
                  <a:schemeClr val="dk1"/>
                </a:solidFill>
              </a:rPr>
              <a:t>Output:</a:t>
            </a:r>
            <a:endParaRPr dirty="0"/>
          </a:p>
          <a:p>
            <a:pPr marL="1062990" lvl="2" indent="-51434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80"/>
              <a:buNone/>
            </a:pPr>
            <a:r>
              <a:rPr lang="en-US" sz="1900" b="1" dirty="0">
                <a:solidFill>
                  <a:srgbClr val="0070C0"/>
                </a:solidFill>
              </a:rPr>
              <a:t>    </a:t>
            </a:r>
            <a:r>
              <a:rPr lang="en-US" sz="1900" b="1" dirty="0" err="1">
                <a:solidFill>
                  <a:srgbClr val="0070C0"/>
                </a:solidFill>
              </a:rPr>
              <a:t>GoodMorning</a:t>
            </a:r>
            <a:endParaRPr dirty="0"/>
          </a:p>
        </p:txBody>
      </p:sp>
      <p:sp>
        <p:nvSpPr>
          <p:cNvPr id="128" name="Google Shape;128;p5"/>
          <p:cNvSpPr txBox="1"/>
          <p:nvPr/>
        </p:nvSpPr>
        <p:spPr>
          <a:xfrm>
            <a:off x="6562289" y="2108201"/>
            <a:ext cx="6094602" cy="3336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788670" marR="0" lvl="1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80"/>
              <a:buFont typeface="Arial"/>
              <a:buChar char="•"/>
            </a:pPr>
            <a:r>
              <a:rPr lang="en-US" sz="2400" b="1" i="0" u="sng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Example:</a:t>
            </a:r>
            <a:endParaRPr/>
          </a:p>
          <a:p>
            <a:pPr marL="1062990" marR="0" lvl="2" indent="-514349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ibre Franklin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	</a:t>
            </a:r>
            <a:r>
              <a:rPr lang="en-US" sz="2000" b="1" i="0" u="none" strike="noStrike" cap="none">
                <a:solidFill>
                  <a:srgbClr val="7030A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s1=“Good”</a:t>
            </a:r>
            <a:endParaRPr/>
          </a:p>
          <a:p>
            <a:pPr marL="1062990" marR="0" lvl="2" indent="-514349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ibre Franklin"/>
              <a:buNone/>
            </a:pPr>
            <a:r>
              <a:rPr lang="en-US" sz="2000" b="1" i="0" u="none" strike="noStrike" cap="none">
                <a:solidFill>
                  <a:srgbClr val="7030A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	s2=“Morning”</a:t>
            </a:r>
            <a:endParaRPr/>
          </a:p>
          <a:p>
            <a:pPr marL="1062990" marR="0" lvl="2" indent="-514349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ibre Franklin"/>
              <a:buNone/>
            </a:pPr>
            <a:r>
              <a:rPr lang="en-US" sz="2000" b="1" i="0" u="none" strike="noStrike" cap="none">
                <a:solidFill>
                  <a:srgbClr val="7030A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	s3=s1+” “+s2</a:t>
            </a:r>
            <a:endParaRPr/>
          </a:p>
          <a:p>
            <a:pPr marL="1062990" marR="0" lvl="2" indent="-514349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ibre Franklin"/>
              <a:buNone/>
            </a:pPr>
            <a:r>
              <a:rPr lang="en-US" sz="2000" b="1" i="0" u="none" strike="noStrike" cap="none">
                <a:solidFill>
                  <a:srgbClr val="7030A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	print(s3)</a:t>
            </a:r>
            <a:endParaRPr/>
          </a:p>
          <a:p>
            <a:pPr marL="788670" marR="0" lvl="1" indent="-354329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252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788670" marR="0" lvl="1" indent="-33146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880"/>
              <a:buFont typeface="Arial"/>
              <a:buNone/>
            </a:pPr>
            <a:endParaRPr sz="2400" b="1" i="0" u="sng" strike="noStrike" cap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788670" marR="0" lvl="1" indent="-5143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880"/>
              <a:buFont typeface="Arial"/>
              <a:buChar char="•"/>
            </a:pPr>
            <a:r>
              <a:rPr lang="en-US" sz="2400" b="1" i="0" u="sng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Output:</a:t>
            </a:r>
            <a:endParaRPr/>
          </a:p>
          <a:p>
            <a:pPr marL="1062990" marR="0" lvl="2" indent="-514349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9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  </a:t>
            </a:r>
            <a:r>
              <a:rPr lang="en-US" sz="2000" b="1" i="0" u="none" strike="noStrike" cap="none">
                <a:solidFill>
                  <a:srgbClr val="0070C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Good Morning</a:t>
            </a:r>
            <a:endParaRPr sz="1800" b="0" i="0" u="none" strike="noStrike" cap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 sz="4400" b="1" dirty="0"/>
              <a:t>Logical Operators </a:t>
            </a:r>
            <a:br>
              <a:rPr lang="en-US" sz="4400" b="1" dirty="0"/>
            </a:br>
            <a:r>
              <a:rPr lang="en-US" sz="4400" b="1" dirty="0"/>
              <a:t>On Non Boolean Types</a:t>
            </a:r>
            <a:endParaRPr sz="4400" dirty="0"/>
          </a:p>
        </p:txBody>
      </p:sp>
      <p:sp>
        <p:nvSpPr>
          <p:cNvPr id="358" name="Google Shape;358;p41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lnSpcReduction="10000"/>
          </a:bodyPr>
          <a:lstStyle/>
          <a:p>
            <a:pPr marL="788670" lvl="1" indent="-50063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/>
              <a:buChar char="•"/>
            </a:pPr>
            <a:r>
              <a:rPr lang="en-US" sz="1800" b="1" u="sng" dirty="0">
                <a:solidFill>
                  <a:schemeClr val="dk1"/>
                </a:solidFill>
              </a:rPr>
              <a:t>Example:</a:t>
            </a:r>
            <a:endParaRPr sz="1800" dirty="0"/>
          </a:p>
          <a:p>
            <a:pPr marL="1062990" lvl="2" indent="-514349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1800" b="1" dirty="0">
                <a:solidFill>
                  <a:schemeClr val="dk1"/>
                </a:solidFill>
              </a:rPr>
              <a:t>	</a:t>
            </a:r>
            <a:r>
              <a:rPr lang="en-US" sz="1800" b="1" dirty="0">
                <a:solidFill>
                  <a:srgbClr val="7030A0"/>
                </a:solidFill>
              </a:rPr>
              <a:t>0 or 10/0</a:t>
            </a:r>
          </a:p>
          <a:p>
            <a:pPr marL="1062990" lvl="2" indent="-514349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endParaRPr sz="1800" dirty="0"/>
          </a:p>
          <a:p>
            <a:pPr marL="788670" marR="0" lvl="1" indent="-502919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</a:pPr>
            <a:r>
              <a:rPr lang="en-US" sz="1800" b="1" i="0" u="sng" strike="noStrike" cap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Example:</a:t>
            </a:r>
            <a:endParaRPr sz="1800" dirty="0"/>
          </a:p>
          <a:p>
            <a:pPr marL="384048" marR="0" lvl="0" indent="73152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7030A0"/>
                </a:solidFill>
              </a:rPr>
              <a:t>	   10/0 or 0</a:t>
            </a:r>
            <a:endParaRPr sz="1800" dirty="0"/>
          </a:p>
          <a:p>
            <a:pPr marL="788670" marR="0" lvl="1" indent="-36195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788670" lvl="1" indent="-500633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/>
              <a:buChar char="•"/>
            </a:pPr>
            <a:r>
              <a:rPr lang="en-US" sz="1800" b="1" u="sng" dirty="0">
                <a:solidFill>
                  <a:schemeClr val="dk1"/>
                </a:solidFill>
              </a:rPr>
              <a:t>Example:</a:t>
            </a:r>
            <a:endParaRPr sz="1800" dirty="0"/>
          </a:p>
          <a:p>
            <a:pPr marL="1062990" lvl="2" indent="-514349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1800" b="1" dirty="0">
                <a:solidFill>
                  <a:schemeClr val="dk1"/>
                </a:solidFill>
              </a:rPr>
              <a:t>	</a:t>
            </a:r>
            <a:r>
              <a:rPr lang="en-US" sz="1800" b="1" dirty="0">
                <a:solidFill>
                  <a:srgbClr val="7030A0"/>
                </a:solidFill>
              </a:rPr>
              <a:t>not 5</a:t>
            </a:r>
          </a:p>
          <a:p>
            <a:pPr marL="1062990" lvl="2" indent="-514349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endParaRPr sz="1800" dirty="0"/>
          </a:p>
          <a:p>
            <a:pPr marL="788670" marR="0" lvl="1" indent="-502919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Char char="•"/>
            </a:pPr>
            <a:r>
              <a:rPr lang="en-US" sz="1800" b="1" i="0" u="sng" strike="noStrike" cap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Example:</a:t>
            </a:r>
          </a:p>
          <a:p>
            <a:pPr marL="285751" marR="0" lvl="1" indent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120000"/>
              <a:buNone/>
            </a:pPr>
            <a:r>
              <a:rPr lang="en-US" sz="1800" b="1" dirty="0">
                <a:solidFill>
                  <a:srgbClr val="7030A0"/>
                </a:solidFill>
              </a:rPr>
              <a:t>                  not 0</a:t>
            </a:r>
            <a:endParaRPr sz="1800" dirty="0"/>
          </a:p>
          <a:p>
            <a:pPr marL="788670" marR="0" lvl="1" indent="-3619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788670" marR="0" lvl="1" indent="-3619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/>
              <a:buNone/>
            </a:pPr>
            <a:endParaRPr sz="2000" b="1" i="0" u="sng" strike="noStrike" cap="none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91440" lvl="0" indent="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endParaRPr dirty="0"/>
          </a:p>
        </p:txBody>
      </p:sp>
      <p:sp>
        <p:nvSpPr>
          <p:cNvPr id="359" name="Google Shape;359;p41"/>
          <p:cNvSpPr txBox="1"/>
          <p:nvPr/>
        </p:nvSpPr>
        <p:spPr>
          <a:xfrm>
            <a:off x="5798890" y="2108201"/>
            <a:ext cx="6094602" cy="1856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788670" marR="0" lvl="1" indent="-5143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80"/>
              <a:buFont typeface="Arial"/>
              <a:buChar char="•"/>
            </a:pPr>
            <a:r>
              <a:rPr lang="en-US" sz="1800" b="1" i="0" u="sng" strike="noStrike" cap="none" dirty="0">
                <a:solidFill>
                  <a:schemeClr val="dk1"/>
                </a:solidFill>
                <a:latin typeface="Libre Franklin" pitchFamily="2" charset="0"/>
                <a:ea typeface="Libre Franklin"/>
                <a:cs typeface="Libre Franklin"/>
                <a:sym typeface="Libre Franklin"/>
              </a:rPr>
              <a:t>Example:</a:t>
            </a:r>
            <a:endParaRPr sz="1800" dirty="0">
              <a:latin typeface="Libre Franklin" pitchFamily="2" charset="0"/>
            </a:endParaRPr>
          </a:p>
          <a:p>
            <a:pPr marL="1062990" marR="0" lvl="2" indent="-514349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Libre Franklin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Libre Franklin" pitchFamily="2" charset="0"/>
                <a:ea typeface="Libre Franklin"/>
                <a:cs typeface="Libre Franklin"/>
                <a:sym typeface="Libre Franklin"/>
              </a:rPr>
              <a:t>	</a:t>
            </a:r>
            <a:r>
              <a:rPr lang="en-US" sz="1800" b="1" i="0" u="none" strike="noStrike" cap="none" dirty="0">
                <a:solidFill>
                  <a:srgbClr val="7030A0"/>
                </a:solidFill>
                <a:latin typeface="Libre Franklin" pitchFamily="2" charset="0"/>
                <a:ea typeface="Libre Franklin"/>
                <a:cs typeface="Libre Franklin"/>
                <a:sym typeface="Libre Franklin"/>
              </a:rPr>
              <a:t>not ‘Sunny’</a:t>
            </a:r>
            <a:endParaRPr sz="1800" dirty="0">
              <a:latin typeface="Libre Franklin" pitchFamily="2" charset="0"/>
            </a:endParaRPr>
          </a:p>
          <a:p>
            <a:pPr marL="1062990" marR="0" lvl="2" indent="-514349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Libre Franklin"/>
              <a:buNone/>
            </a:pPr>
            <a:endParaRPr sz="1800" b="1" i="0" u="none" strike="noStrike" cap="none" dirty="0">
              <a:solidFill>
                <a:srgbClr val="7030A0"/>
              </a:solidFill>
              <a:latin typeface="Libre Franklin" pitchFamily="2" charset="0"/>
              <a:ea typeface="Libre Franklin"/>
              <a:cs typeface="Libre Franklin"/>
              <a:sym typeface="Libre Franklin"/>
            </a:endParaRPr>
          </a:p>
          <a:p>
            <a:pPr marL="788670" marR="0" lvl="1" indent="-5143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 sz="1800" b="1" i="0" u="sng" strike="noStrike" cap="none" dirty="0">
                <a:solidFill>
                  <a:schemeClr val="dk1"/>
                </a:solidFill>
                <a:latin typeface="Libre Franklin" pitchFamily="2" charset="0"/>
                <a:ea typeface="Libre Franklin"/>
                <a:cs typeface="Libre Franklin"/>
                <a:sym typeface="Libre Franklin"/>
              </a:rPr>
              <a:t>Example:</a:t>
            </a:r>
            <a:endParaRPr sz="1800" dirty="0">
              <a:latin typeface="Libre Franklin" pitchFamily="2" charset="0"/>
            </a:endParaRPr>
          </a:p>
          <a:p>
            <a:pPr marL="788670" marR="0" lvl="1" indent="-5143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7030A0"/>
                </a:solidFill>
                <a:latin typeface="Libre Franklin" pitchFamily="2" charset="0"/>
                <a:ea typeface="Libre Franklin"/>
                <a:cs typeface="Libre Franklin"/>
                <a:sym typeface="Libre Franklin"/>
              </a:rPr>
              <a:t>		   not ‘’</a:t>
            </a:r>
            <a:endParaRPr sz="1800" dirty="0">
              <a:latin typeface="Libre Franklin" pitchFamily="2" charset="0"/>
            </a:endParaRPr>
          </a:p>
          <a:p>
            <a:pPr marL="1062990" marR="0" lvl="2" indent="-514349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Libre Franklin"/>
              <a:buNone/>
            </a:pPr>
            <a:endParaRPr sz="1800" b="1" i="0" u="none" strike="noStrike" cap="none" dirty="0">
              <a:solidFill>
                <a:srgbClr val="7030A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Bookman Old Style"/>
              <a:buNone/>
            </a:pPr>
            <a:r>
              <a:rPr lang="en-US" sz="4400" b="1" dirty="0"/>
              <a:t>Assignment Operators </a:t>
            </a:r>
            <a:br>
              <a:rPr lang="en-US" sz="4400" b="1" dirty="0"/>
            </a:br>
            <a:r>
              <a:rPr lang="en-US" sz="4400" b="1" dirty="0"/>
              <a:t>In Python</a:t>
            </a:r>
            <a:endParaRPr sz="4400" dirty="0"/>
          </a:p>
        </p:txBody>
      </p:sp>
      <p:sp>
        <p:nvSpPr>
          <p:cNvPr id="365" name="Google Shape;365;p42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524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Char char=" "/>
            </a:pPr>
            <a:r>
              <a:rPr lang="en-US" sz="1800" dirty="0"/>
              <a:t>The </a:t>
            </a:r>
            <a:r>
              <a:rPr lang="en-US" sz="1800" b="1" dirty="0">
                <a:solidFill>
                  <a:srgbClr val="C00000"/>
                </a:solidFill>
              </a:rPr>
              <a:t>Python Assignment Operators </a:t>
            </a:r>
            <a:r>
              <a:rPr lang="en-US" sz="1800" dirty="0"/>
              <a:t>are used to assign the values to the declared variables. </a:t>
            </a:r>
            <a:endParaRPr sz="1800" dirty="0"/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endParaRPr sz="1800" dirty="0"/>
          </a:p>
          <a:p>
            <a:pPr marL="91440" lvl="0" indent="-1524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400"/>
              <a:buChar char=" "/>
            </a:pPr>
            <a:r>
              <a:rPr lang="en-US" sz="1800" dirty="0"/>
              <a:t>Equals (</a:t>
            </a:r>
            <a:r>
              <a:rPr lang="en-US" sz="1800" b="1" dirty="0">
                <a:solidFill>
                  <a:srgbClr val="C00000"/>
                </a:solidFill>
              </a:rPr>
              <a:t>=</a:t>
            </a:r>
            <a:r>
              <a:rPr lang="en-US" sz="1800" dirty="0"/>
              <a:t>) operator is the most commonly used assignment operator in Python.</a:t>
            </a:r>
            <a:endParaRPr sz="1800" dirty="0"/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endParaRPr sz="1800" dirty="0"/>
          </a:p>
          <a:p>
            <a:pPr marL="91440" lvl="0" indent="-1524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400"/>
              <a:buChar char=" "/>
            </a:pPr>
            <a:r>
              <a:rPr lang="en-US" sz="1800" dirty="0"/>
              <a:t>For example:</a:t>
            </a:r>
            <a:endParaRPr sz="1800" dirty="0"/>
          </a:p>
          <a:p>
            <a:pPr marL="384048" lvl="1" indent="-19907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030A0"/>
              </a:buClr>
              <a:buSzPts val="1700"/>
              <a:buChar char="◦"/>
            </a:pPr>
            <a:r>
              <a:rPr lang="en-US" sz="1800" b="1" dirty="0">
                <a:solidFill>
                  <a:srgbClr val="7030A0"/>
                </a:solidFill>
              </a:rPr>
              <a:t>a=10</a:t>
            </a:r>
            <a:endParaRPr sz="1800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Bookman Old Style"/>
              <a:buNone/>
            </a:pPr>
            <a:r>
              <a:rPr lang="en-US" sz="4400" b="1" dirty="0"/>
              <a:t>Assignment Operators </a:t>
            </a:r>
            <a:br>
              <a:rPr lang="en-US" sz="4400" b="1" dirty="0"/>
            </a:br>
            <a:r>
              <a:rPr lang="en-US" sz="4400" b="1" dirty="0"/>
              <a:t>In Python</a:t>
            </a:r>
            <a:endParaRPr sz="4400" dirty="0"/>
          </a:p>
        </p:txBody>
      </p:sp>
      <p:sp>
        <p:nvSpPr>
          <p:cNvPr id="371" name="Google Shape;371;p43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27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 sz="1800" b="1" dirty="0">
                <a:solidFill>
                  <a:srgbClr val="C00000"/>
                </a:solidFill>
              </a:rPr>
              <a:t>Shortcut for assigning same value to all the variables</a:t>
            </a:r>
            <a:endParaRPr sz="1800" dirty="0"/>
          </a:p>
          <a:p>
            <a:pPr marL="384048" lvl="1" indent="-18288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030A0"/>
              </a:buClr>
              <a:buSzPts val="1900"/>
              <a:buChar char="◦"/>
            </a:pPr>
            <a:r>
              <a:rPr lang="en-US" sz="1800" b="1" dirty="0">
                <a:solidFill>
                  <a:srgbClr val="7030A0"/>
                </a:solidFill>
              </a:rPr>
              <a:t>x=y=z=10</a:t>
            </a:r>
            <a:endParaRPr sz="1800" dirty="0"/>
          </a:p>
          <a:p>
            <a:pPr marL="91440" lvl="0" indent="0" algn="l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2000"/>
              <a:buNone/>
            </a:pPr>
            <a:endParaRPr sz="1800" b="1" dirty="0">
              <a:solidFill>
                <a:srgbClr val="C00000"/>
              </a:solidFill>
            </a:endParaRPr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 sz="1800" b="1" dirty="0">
              <a:solidFill>
                <a:srgbClr val="C00000"/>
              </a:solidFill>
            </a:endParaRPr>
          </a:p>
          <a:p>
            <a:pPr marL="91440" lvl="0" indent="-1270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 sz="1800" b="1" dirty="0">
                <a:solidFill>
                  <a:srgbClr val="C00000"/>
                </a:solidFill>
              </a:rPr>
              <a:t>Shortcut for assigning different value to all the variables</a:t>
            </a:r>
            <a:endParaRPr sz="1800" dirty="0"/>
          </a:p>
          <a:p>
            <a:pPr marL="384048" lvl="1" indent="-18288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030A0"/>
              </a:buClr>
              <a:buSzPts val="1900"/>
              <a:buChar char="◦"/>
            </a:pPr>
            <a:r>
              <a:rPr lang="en-US" sz="1800" b="1" dirty="0" err="1">
                <a:solidFill>
                  <a:srgbClr val="7030A0"/>
                </a:solidFill>
              </a:rPr>
              <a:t>x,y,z</a:t>
            </a:r>
            <a:r>
              <a:rPr lang="en-US" sz="1800" b="1" dirty="0">
                <a:solidFill>
                  <a:srgbClr val="7030A0"/>
                </a:solidFill>
              </a:rPr>
              <a:t>=10,20,30</a:t>
            </a:r>
            <a:endParaRPr sz="1800" b="1" dirty="0">
              <a:solidFill>
                <a:srgbClr val="7030A0"/>
              </a:solidFill>
            </a:endParaRPr>
          </a:p>
          <a:p>
            <a:pPr marL="91440" lvl="0" indent="-91440" algn="l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</a:pPr>
            <a:br>
              <a:rPr lang="en-US" sz="1800" dirty="0"/>
            </a:br>
            <a:endParaRPr sz="1800" b="1" dirty="0">
              <a:solidFill>
                <a:srgbClr val="C00000"/>
              </a:solidFill>
            </a:endParaRPr>
          </a:p>
          <a:p>
            <a:pPr marL="9144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1900"/>
              <a:buNone/>
            </a:pPr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Bookman Old Style"/>
              <a:buNone/>
            </a:pPr>
            <a:r>
              <a:rPr lang="en-US" sz="4800" b="1" dirty="0"/>
              <a:t>Guess The Output </a:t>
            </a:r>
            <a:endParaRPr dirty="0"/>
          </a:p>
        </p:txBody>
      </p:sp>
      <p:sp>
        <p:nvSpPr>
          <p:cNvPr id="377" name="Google Shape;377;p44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fontScale="85000" lnSpcReduction="20000"/>
          </a:bodyPr>
          <a:lstStyle/>
          <a:p>
            <a:pPr marL="91440" lvl="0" indent="-9144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2000" b="1" dirty="0">
                <a:solidFill>
                  <a:srgbClr val="7030A0"/>
                </a:solidFill>
              </a:rPr>
              <a:t>a,b,c=10,20</a:t>
            </a:r>
            <a:endParaRPr dirty="0"/>
          </a:p>
          <a:p>
            <a:pPr marL="91440" lvl="0" indent="-9144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en-US" sz="2000" b="1" dirty="0">
                <a:solidFill>
                  <a:srgbClr val="7030A0"/>
                </a:solidFill>
              </a:rPr>
              <a:t>print(a,b,c)</a:t>
            </a:r>
            <a:endParaRPr dirty="0"/>
          </a:p>
          <a:p>
            <a:pPr marL="91440" lvl="0" indent="-9144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en-US" sz="2000" b="1" dirty="0">
                <a:solidFill>
                  <a:srgbClr val="C00000"/>
                </a:solidFill>
              </a:rPr>
              <a:t>Output:</a:t>
            </a:r>
            <a:endParaRPr lang="en-US" dirty="0"/>
          </a:p>
          <a:p>
            <a:pPr marL="91440" lvl="0" indent="-9144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en-US" sz="2000" b="1" dirty="0">
                <a:solidFill>
                  <a:srgbClr val="002060"/>
                </a:solidFill>
              </a:rPr>
              <a:t>ValueError : Not enough values to unpack </a:t>
            </a:r>
            <a:endParaRPr lang="en-US" dirty="0"/>
          </a:p>
          <a:p>
            <a:pPr marL="91440" lvl="0" indent="-9144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91440" lvl="0" indent="-9144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en-US" sz="2000" b="1" dirty="0">
                <a:solidFill>
                  <a:srgbClr val="7030A0"/>
                </a:solidFill>
              </a:rPr>
              <a:t>a,b,c=10,20,30,40</a:t>
            </a:r>
            <a:endParaRPr dirty="0"/>
          </a:p>
          <a:p>
            <a:pPr marL="91440" lvl="0" indent="-9144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en-US" sz="2000" b="1" dirty="0">
                <a:solidFill>
                  <a:srgbClr val="7030A0"/>
                </a:solidFill>
              </a:rPr>
              <a:t>print(a,b,c)</a:t>
            </a:r>
            <a:endParaRPr dirty="0"/>
          </a:p>
          <a:p>
            <a:pPr marL="91440" lvl="0" indent="-9144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en-US" sz="2000" b="1" dirty="0">
                <a:solidFill>
                  <a:srgbClr val="C00000"/>
                </a:solidFill>
              </a:rPr>
              <a:t>Output:</a:t>
            </a:r>
            <a:endParaRPr lang="en-US" dirty="0"/>
          </a:p>
          <a:p>
            <a:pPr marL="91440" lvl="0" indent="-9144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en-US" sz="2000" b="1" dirty="0">
                <a:solidFill>
                  <a:srgbClr val="002060"/>
                </a:solidFill>
              </a:rPr>
              <a:t>ValueError : Too many values to unpack</a:t>
            </a:r>
            <a:endParaRPr lang="en-US" dirty="0"/>
          </a:p>
          <a:p>
            <a:pPr marL="91440" lvl="0" indent="-25082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endParaRPr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Bookman Old Style"/>
              <a:buNone/>
            </a:pPr>
            <a:r>
              <a:rPr lang="en-US" sz="4400" b="1" dirty="0"/>
              <a:t>Compound Assignment </a:t>
            </a:r>
            <a:br>
              <a:rPr lang="en-US" sz="4400" b="1" dirty="0"/>
            </a:br>
            <a:r>
              <a:rPr lang="en-US" sz="4400" b="1" dirty="0"/>
              <a:t>Operators</a:t>
            </a:r>
            <a:endParaRPr sz="4400" dirty="0"/>
          </a:p>
        </p:txBody>
      </p:sp>
      <p:sp>
        <p:nvSpPr>
          <p:cNvPr id="383" name="Google Shape;383;p45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fontScale="92500" lnSpcReduction="10000"/>
          </a:bodyPr>
          <a:lstStyle/>
          <a:p>
            <a:pPr marL="91440" lvl="0" indent="-14097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Char char=" "/>
            </a:pPr>
            <a:r>
              <a:rPr lang="en-US" b="1" dirty="0">
                <a:solidFill>
                  <a:srgbClr val="C00000"/>
                </a:solidFill>
              </a:rPr>
              <a:t>Python</a:t>
            </a:r>
            <a:r>
              <a:rPr lang="en-US" dirty="0"/>
              <a:t> allows us to combine </a:t>
            </a:r>
            <a:r>
              <a:rPr lang="en-US" b="1" dirty="0">
                <a:solidFill>
                  <a:srgbClr val="C00000"/>
                </a:solidFill>
              </a:rPr>
              <a:t>arithmetic operators </a:t>
            </a:r>
            <a:r>
              <a:rPr lang="en-US" dirty="0"/>
              <a:t>as well as </a:t>
            </a:r>
            <a:r>
              <a:rPr lang="en-US" b="1" dirty="0">
                <a:solidFill>
                  <a:srgbClr val="C00000"/>
                </a:solidFill>
              </a:rPr>
              <a:t>bitwise operators </a:t>
            </a:r>
            <a:r>
              <a:rPr lang="en-US" dirty="0"/>
              <a:t>with assignment operator.</a:t>
            </a:r>
            <a:endParaRPr dirty="0"/>
          </a:p>
          <a:p>
            <a:pPr marL="9144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endParaRPr dirty="0"/>
          </a:p>
          <a:p>
            <a:pPr marL="9144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endParaRPr b="1" dirty="0">
              <a:solidFill>
                <a:srgbClr val="C00000"/>
              </a:solidFill>
            </a:endParaRPr>
          </a:p>
          <a:p>
            <a:pPr marL="91440" lvl="0" indent="-14097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b="1" dirty="0">
                <a:solidFill>
                  <a:srgbClr val="C00000"/>
                </a:solidFill>
              </a:rPr>
              <a:t>For example: </a:t>
            </a:r>
            <a:r>
              <a:rPr lang="en-US" dirty="0"/>
              <a:t>The statement</a:t>
            </a:r>
            <a:endParaRPr dirty="0"/>
          </a:p>
          <a:p>
            <a:pPr marL="384048" lvl="1" indent="-18291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030A0"/>
              </a:buClr>
              <a:buSzPct val="100000"/>
              <a:buChar char="◦"/>
            </a:pPr>
            <a:r>
              <a:rPr lang="en-US" sz="1900" b="1" dirty="0">
                <a:solidFill>
                  <a:srgbClr val="7030A0"/>
                </a:solidFill>
              </a:rPr>
              <a:t>x=x+5</a:t>
            </a:r>
            <a:endParaRPr sz="1900" dirty="0"/>
          </a:p>
          <a:p>
            <a:pPr marL="91440" lvl="0" indent="0" algn="l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ct val="100000"/>
              <a:buNone/>
            </a:pPr>
            <a:endParaRPr dirty="0"/>
          </a:p>
          <a:p>
            <a:pPr marL="91440" lvl="0" indent="-14097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dirty="0"/>
              <a:t>Can also be written as </a:t>
            </a:r>
            <a:endParaRPr dirty="0"/>
          </a:p>
          <a:p>
            <a:pPr marL="384048" lvl="1" indent="-182911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030A0"/>
              </a:buClr>
              <a:buSzPct val="100000"/>
              <a:buChar char="◦"/>
            </a:pPr>
            <a:r>
              <a:rPr lang="en-US" sz="1900" b="1" dirty="0">
                <a:solidFill>
                  <a:srgbClr val="7030A0"/>
                </a:solidFill>
              </a:rPr>
              <a:t>x+=5 </a:t>
            </a:r>
            <a:endParaRPr sz="1900" b="1" dirty="0">
              <a:solidFill>
                <a:srgbClr val="7030A0"/>
              </a:solidFill>
            </a:endParaRPr>
          </a:p>
          <a:p>
            <a:pPr marL="91440" lvl="0" indent="0" algn="l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ct val="100000"/>
              <a:buNone/>
            </a:pPr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Bookman Old Style"/>
              <a:buNone/>
            </a:pPr>
            <a:r>
              <a:rPr lang="en-US" sz="4000" b="1" dirty="0"/>
              <a:t>Compound Assignment </a:t>
            </a:r>
            <a:br>
              <a:rPr lang="en-US" sz="4000" b="1" dirty="0"/>
            </a:br>
            <a:r>
              <a:rPr lang="en-US" sz="4000" b="1" dirty="0"/>
              <a:t>Operators</a:t>
            </a:r>
            <a:endParaRPr sz="4000" dirty="0"/>
          </a:p>
        </p:txBody>
      </p:sp>
      <p:sp>
        <p:nvSpPr>
          <p:cNvPr id="389" name="Google Shape;389;p46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endParaRPr/>
          </a:p>
        </p:txBody>
      </p:sp>
      <p:graphicFrame>
        <p:nvGraphicFramePr>
          <p:cNvPr id="390" name="Google Shape;390;p46"/>
          <p:cNvGraphicFramePr/>
          <p:nvPr/>
        </p:nvGraphicFramePr>
        <p:xfrm>
          <a:off x="1097286" y="1785092"/>
          <a:ext cx="10122750" cy="4764625"/>
        </p:xfrm>
        <a:graphic>
          <a:graphicData uri="http://schemas.openxmlformats.org/drawingml/2006/table">
            <a:tbl>
              <a:tblPr firstRow="1" bandRow="1">
                <a:noFill/>
                <a:tableStyleId>{A8D51A95-3145-49FA-9C96-94D57A5FAEB0}</a:tableStyleId>
              </a:tblPr>
              <a:tblGrid>
                <a:gridCol w="337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74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7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Operator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Example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Meaning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+=</a:t>
                      </a:r>
                      <a:endParaRPr sz="1800" b="1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x+=5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x=x+5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-=</a:t>
                      </a:r>
                      <a:endParaRPr sz="1800" b="1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x-=5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x=x-5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3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*=</a:t>
                      </a:r>
                      <a:endParaRPr sz="1800" b="1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x*=5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x=x*5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/=</a:t>
                      </a:r>
                      <a:endParaRPr sz="1800" b="1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x/=5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x=x/5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%=</a:t>
                      </a:r>
                      <a:endParaRPr sz="1800" b="1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x%=5</a:t>
                      </a:r>
                      <a:endParaRPr sz="1800"/>
                    </a:p>
                  </a:txBody>
                  <a:tcPr marL="91450" marR="91450" marT="0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x=x%5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//=</a:t>
                      </a:r>
                      <a:endParaRPr sz="1800" b="1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x//=5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x=x//5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**=</a:t>
                      </a:r>
                      <a:endParaRPr sz="1800" b="1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x**=5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x=x**5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&amp;=</a:t>
                      </a:r>
                      <a:endParaRPr sz="1800" b="1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x&amp;=5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x=x&amp;5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7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!=</a:t>
                      </a:r>
                      <a:endParaRPr sz="1800" b="1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x!=5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x=x!5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7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^=</a:t>
                      </a:r>
                      <a:endParaRPr sz="1800" b="1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x^=5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x=x^5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57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&gt;&gt;=</a:t>
                      </a:r>
                      <a:endParaRPr sz="1800" b="1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x&gt;&gt;=5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x=x&gt;&gt;5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57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&lt;&lt;=</a:t>
                      </a:r>
                      <a:endParaRPr sz="1800" b="1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x&lt;&lt;=5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x=x&lt;&lt;5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Bookman Old Style"/>
              <a:buNone/>
            </a:pPr>
            <a:r>
              <a:rPr lang="en-US" sz="4800" b="1" dirty="0"/>
              <a:t>Guess The Output </a:t>
            </a:r>
            <a:endParaRPr dirty="0"/>
          </a:p>
        </p:txBody>
      </p:sp>
      <p:sp>
        <p:nvSpPr>
          <p:cNvPr id="396" name="Google Shape;396;p47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fontScale="85000" lnSpcReduction="20000"/>
          </a:bodyPr>
          <a:lstStyle/>
          <a:p>
            <a:pPr marL="91440" lvl="0" indent="-9144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2500" b="1" dirty="0">
                <a:solidFill>
                  <a:srgbClr val="7030A0"/>
                </a:solidFill>
              </a:rPr>
              <a:t>a=10</a:t>
            </a:r>
            <a:endParaRPr sz="2500" dirty="0"/>
          </a:p>
          <a:p>
            <a:pPr marL="91440" lvl="0" indent="-9144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en-US" sz="2500" b="1" dirty="0">
                <a:solidFill>
                  <a:srgbClr val="7030A0"/>
                </a:solidFill>
              </a:rPr>
              <a:t>print(++a)</a:t>
            </a:r>
            <a:endParaRPr sz="2500" dirty="0"/>
          </a:p>
          <a:p>
            <a:pPr marL="91440" lvl="0" indent="-9144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en-US" sz="2500" b="1" dirty="0">
                <a:solidFill>
                  <a:srgbClr val="C00000"/>
                </a:solidFill>
              </a:rPr>
              <a:t>Output:</a:t>
            </a:r>
            <a:endParaRPr sz="2500" dirty="0"/>
          </a:p>
          <a:p>
            <a:pPr marL="91440" lvl="0" indent="-9144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en-US" sz="2500" b="1" dirty="0">
                <a:solidFill>
                  <a:srgbClr val="002060"/>
                </a:solidFill>
              </a:rPr>
              <a:t>10</a:t>
            </a:r>
            <a:endParaRPr sz="2500" dirty="0"/>
          </a:p>
          <a:p>
            <a:pPr marL="91440" lvl="0" indent="-9144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en-US" sz="2500" b="1" dirty="0">
                <a:solidFill>
                  <a:srgbClr val="7030A0"/>
                </a:solidFill>
              </a:rPr>
              <a:t>a=10</a:t>
            </a:r>
            <a:endParaRPr sz="2500" dirty="0"/>
          </a:p>
          <a:p>
            <a:pPr marL="91440" lvl="0" indent="-9144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en-US" sz="2500" b="1" dirty="0">
                <a:solidFill>
                  <a:srgbClr val="7030A0"/>
                </a:solidFill>
              </a:rPr>
              <a:t>print(a++)</a:t>
            </a:r>
            <a:endParaRPr sz="2500" dirty="0"/>
          </a:p>
          <a:p>
            <a:pPr marL="91440" lvl="0" indent="-9144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en-US" sz="2500" b="1" dirty="0">
                <a:solidFill>
                  <a:srgbClr val="C00000"/>
                </a:solidFill>
              </a:rPr>
              <a:t>Output:</a:t>
            </a:r>
            <a:endParaRPr sz="2500" dirty="0"/>
          </a:p>
          <a:p>
            <a:pPr marL="91440" lvl="0" indent="-9144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en-US" sz="2500" b="1" dirty="0" err="1">
                <a:solidFill>
                  <a:srgbClr val="002060"/>
                </a:solidFill>
              </a:rPr>
              <a:t>SyntaxError</a:t>
            </a:r>
            <a:r>
              <a:rPr lang="en-US" sz="2500" b="1" dirty="0">
                <a:solidFill>
                  <a:srgbClr val="002060"/>
                </a:solidFill>
              </a:rPr>
              <a:t> : Invalid Syntax</a:t>
            </a:r>
            <a:endParaRPr sz="2500" dirty="0"/>
          </a:p>
          <a:p>
            <a:pPr marL="91440" lvl="0" indent="-25082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endParaRPr dirty="0"/>
          </a:p>
        </p:txBody>
      </p:sp>
      <p:sp>
        <p:nvSpPr>
          <p:cNvPr id="397" name="Google Shape;397;p47"/>
          <p:cNvSpPr txBox="1"/>
          <p:nvPr/>
        </p:nvSpPr>
        <p:spPr>
          <a:xfrm>
            <a:off x="5975058" y="2184494"/>
            <a:ext cx="6094602" cy="286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C00000"/>
                </a:solidFill>
                <a:latin typeface="Libre Franklin" pitchFamily="2" charset="0"/>
                <a:ea typeface="Libre Franklin"/>
                <a:cs typeface="Libre Franklin"/>
                <a:sym typeface="Libre Franklin"/>
              </a:rPr>
              <a:t>Conclusion:</a:t>
            </a:r>
            <a:endParaRPr sz="1800" dirty="0">
              <a:latin typeface="Libre Franklin" pitchFamily="2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Libre Franklin" pitchFamily="2" charset="0"/>
                <a:ea typeface="Libre Franklin"/>
                <a:cs typeface="Libre Franklin"/>
                <a:sym typeface="Libre Franklin"/>
              </a:rPr>
              <a:t>Python does not has any</a:t>
            </a:r>
            <a:endParaRPr sz="1800" dirty="0">
              <a:latin typeface="Libre Franklin" pitchFamily="2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C00000"/>
                </a:solidFill>
                <a:latin typeface="Libre Franklin" pitchFamily="2" charset="0"/>
                <a:ea typeface="Libre Franklin"/>
                <a:cs typeface="Libre Franklin"/>
                <a:sym typeface="Libre Franklin"/>
              </a:rPr>
              <a:t>increment operator </a:t>
            </a:r>
            <a:r>
              <a:rPr lang="en-US" sz="1800" dirty="0">
                <a:solidFill>
                  <a:schemeClr val="dk1"/>
                </a:solidFill>
                <a:latin typeface="Libre Franklin" pitchFamily="2" charset="0"/>
                <a:ea typeface="Libre Franklin"/>
                <a:cs typeface="Libre Franklin"/>
                <a:sym typeface="Libre Franklin"/>
              </a:rPr>
              <a:t>like</a:t>
            </a:r>
            <a:r>
              <a:rPr lang="en-US" sz="1800" b="1" dirty="0">
                <a:solidFill>
                  <a:srgbClr val="C00000"/>
                </a:solidFill>
                <a:latin typeface="Libre Franklin" pitchFamily="2" charset="0"/>
                <a:ea typeface="Libre Franklin"/>
                <a:cs typeface="Libre Franklin"/>
                <a:sym typeface="Libre Franklin"/>
              </a:rPr>
              <a:t> ++.</a:t>
            </a:r>
            <a:endParaRPr sz="1800" dirty="0">
              <a:latin typeface="Libre Franklin" pitchFamily="2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Libre Franklin" pitchFamily="2" charset="0"/>
              <a:ea typeface="Libre Franklin"/>
              <a:cs typeface="Libre Franklin"/>
              <a:sym typeface="Libre Frankli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Libre Franklin" pitchFamily="2" charset="0"/>
                <a:ea typeface="Libre Franklin"/>
                <a:cs typeface="Libre Franklin"/>
                <a:sym typeface="Libre Franklin"/>
              </a:rPr>
              <a:t>Rather it is solved as </a:t>
            </a:r>
            <a:endParaRPr sz="1800" dirty="0">
              <a:latin typeface="Libre Franklin" pitchFamily="2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C00000"/>
                </a:solidFill>
                <a:latin typeface="Libre Franklin" pitchFamily="2" charset="0"/>
                <a:ea typeface="Libre Franklin"/>
                <a:cs typeface="Libre Franklin"/>
                <a:sym typeface="Libre Franklin"/>
              </a:rPr>
              <a:t>+(+x)</a:t>
            </a:r>
            <a:r>
              <a:rPr lang="en-US" sz="1800" dirty="0">
                <a:solidFill>
                  <a:schemeClr val="dk1"/>
                </a:solidFill>
                <a:latin typeface="Libre Franklin" pitchFamily="2" charset="0"/>
                <a:ea typeface="Libre Franklin"/>
                <a:cs typeface="Libre Franklin"/>
                <a:sym typeface="Libre Franklin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Libre Franklin" pitchFamily="2" charset="0"/>
                <a:ea typeface="Libre Franklin"/>
                <a:cs typeface="Libre Franklin"/>
                <a:sym typeface="Libre Franklin"/>
              </a:rPr>
              <a:t>i.e</a:t>
            </a:r>
            <a:r>
              <a:rPr lang="en-US" sz="1800" dirty="0">
                <a:solidFill>
                  <a:schemeClr val="dk1"/>
                </a:solidFill>
                <a:latin typeface="Libre Franklin" pitchFamily="2" charset="0"/>
                <a:ea typeface="Libre Franklin"/>
                <a:cs typeface="Libre Franklin"/>
                <a:sym typeface="Libre Franklin"/>
              </a:rPr>
              <a:t> </a:t>
            </a:r>
            <a:r>
              <a:rPr lang="en-US" sz="1800" b="1" dirty="0">
                <a:solidFill>
                  <a:srgbClr val="C00000"/>
                </a:solidFill>
                <a:latin typeface="Libre Franklin" pitchFamily="2" charset="0"/>
                <a:ea typeface="Libre Franklin"/>
                <a:cs typeface="Libre Franklin"/>
                <a:sym typeface="Libre Franklin"/>
              </a:rPr>
              <a:t>+(+10) </a:t>
            </a:r>
            <a:r>
              <a:rPr lang="en-US" sz="1800" dirty="0">
                <a:solidFill>
                  <a:schemeClr val="dk1"/>
                </a:solidFill>
                <a:latin typeface="Libre Franklin" pitchFamily="2" charset="0"/>
                <a:ea typeface="Libre Franklin"/>
                <a:cs typeface="Libre Franklin"/>
                <a:sym typeface="Libre Franklin"/>
              </a:rPr>
              <a:t>which is </a:t>
            </a:r>
            <a:r>
              <a:rPr lang="en-US" sz="1800" b="1" dirty="0">
                <a:solidFill>
                  <a:srgbClr val="C00000"/>
                </a:solidFill>
                <a:latin typeface="Libre Franklin" pitchFamily="2" charset="0"/>
                <a:ea typeface="Libre Franklin"/>
                <a:cs typeface="Libre Franklin"/>
                <a:sym typeface="Libre Franklin"/>
              </a:rPr>
              <a:t>10</a:t>
            </a:r>
            <a:endParaRPr sz="1800" dirty="0">
              <a:latin typeface="Libre Franklin" pitchFamily="2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Libre Franklin" pitchFamily="2" charset="0"/>
              <a:ea typeface="Libre Franklin"/>
              <a:cs typeface="Libre Franklin"/>
              <a:sym typeface="Libre Frankli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Libre Franklin" pitchFamily="2" charset="0"/>
                <a:ea typeface="Libre Franklin"/>
                <a:cs typeface="Libre Franklin"/>
                <a:sym typeface="Libre Franklin"/>
              </a:rPr>
              <a:t>However the expression </a:t>
            </a:r>
            <a:r>
              <a:rPr lang="en-US" sz="1800" b="1" dirty="0">
                <a:solidFill>
                  <a:srgbClr val="C00000"/>
                </a:solidFill>
                <a:latin typeface="Libre Franklin" pitchFamily="2" charset="0"/>
                <a:ea typeface="Libre Franklin"/>
                <a:cs typeface="Libre Franklin"/>
                <a:sym typeface="Libre Franklin"/>
              </a:rPr>
              <a:t>a++ </a:t>
            </a:r>
            <a:endParaRPr sz="1800" dirty="0">
              <a:latin typeface="Libre Franklin" pitchFamily="2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Libre Franklin" pitchFamily="2" charset="0"/>
                <a:ea typeface="Libre Franklin"/>
                <a:cs typeface="Libre Franklin"/>
                <a:sym typeface="Libre Franklin"/>
              </a:rPr>
              <a:t>is an error as it doesn’t make </a:t>
            </a:r>
            <a:endParaRPr sz="1800" dirty="0">
              <a:latin typeface="Libre Franklin" pitchFamily="2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Libre Franklin" pitchFamily="2" charset="0"/>
                <a:ea typeface="Libre Franklin"/>
                <a:cs typeface="Libre Franklin"/>
                <a:sym typeface="Libre Franklin"/>
              </a:rPr>
              <a:t>any sense </a:t>
            </a:r>
            <a:endParaRPr sz="1800" dirty="0">
              <a:solidFill>
                <a:schemeClr val="dk1"/>
              </a:solidFill>
              <a:latin typeface="Libre Franklin" pitchFamily="2" charset="0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8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 sz="4400" b="1" dirty="0"/>
              <a:t>Guess The Output </a:t>
            </a:r>
            <a:endParaRPr dirty="0"/>
          </a:p>
        </p:txBody>
      </p:sp>
      <p:sp>
        <p:nvSpPr>
          <p:cNvPr id="403" name="Google Shape;403;p48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fontScale="92500" lnSpcReduction="10000"/>
          </a:bodyPr>
          <a:lstStyle/>
          <a:p>
            <a:pPr marL="91440" lvl="0" indent="-9144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2000" b="1" dirty="0">
                <a:solidFill>
                  <a:srgbClr val="7030A0"/>
                </a:solidFill>
              </a:rPr>
              <a:t>a=10</a:t>
            </a:r>
            <a:endParaRPr dirty="0"/>
          </a:p>
          <a:p>
            <a:pPr marL="91440" lvl="0" indent="-9144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en-US" sz="2000" b="1" dirty="0">
                <a:solidFill>
                  <a:srgbClr val="7030A0"/>
                </a:solidFill>
              </a:rPr>
              <a:t>print(--a)</a:t>
            </a:r>
            <a:endParaRPr dirty="0"/>
          </a:p>
          <a:p>
            <a:pPr marL="91440" lvl="0" indent="-9144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en-US" sz="2000" b="1" dirty="0">
                <a:solidFill>
                  <a:srgbClr val="C00000"/>
                </a:solidFill>
              </a:rPr>
              <a:t>Output:</a:t>
            </a:r>
            <a:endParaRPr dirty="0"/>
          </a:p>
          <a:p>
            <a:pPr marL="91440" lvl="0" indent="-9144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en-US" sz="2000" b="1" dirty="0">
                <a:solidFill>
                  <a:srgbClr val="002060"/>
                </a:solidFill>
              </a:rPr>
              <a:t>10</a:t>
            </a:r>
            <a:endParaRPr dirty="0"/>
          </a:p>
          <a:p>
            <a:pPr marL="91440" lvl="0" indent="-9144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en-US" sz="2000" b="1" dirty="0">
                <a:solidFill>
                  <a:srgbClr val="7030A0"/>
                </a:solidFill>
              </a:rPr>
              <a:t>a=10</a:t>
            </a:r>
            <a:endParaRPr dirty="0"/>
          </a:p>
          <a:p>
            <a:pPr marL="91440" lvl="0" indent="-9144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en-US" sz="2000" b="1" dirty="0">
                <a:solidFill>
                  <a:srgbClr val="7030A0"/>
                </a:solidFill>
              </a:rPr>
              <a:t>print(a--)</a:t>
            </a:r>
            <a:endParaRPr dirty="0"/>
          </a:p>
          <a:p>
            <a:pPr marL="91440" lvl="0" indent="-9144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en-US" sz="2000" b="1" dirty="0">
                <a:solidFill>
                  <a:srgbClr val="C00000"/>
                </a:solidFill>
              </a:rPr>
              <a:t>Output:</a:t>
            </a:r>
            <a:endParaRPr dirty="0"/>
          </a:p>
          <a:p>
            <a:pPr marL="91440" lvl="0" indent="-9144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en-US" sz="2000" b="1" dirty="0" err="1">
                <a:solidFill>
                  <a:srgbClr val="002060"/>
                </a:solidFill>
              </a:rPr>
              <a:t>SyntaxError</a:t>
            </a:r>
            <a:r>
              <a:rPr lang="en-US" sz="2000" b="1" dirty="0">
                <a:solidFill>
                  <a:srgbClr val="002060"/>
                </a:solidFill>
              </a:rPr>
              <a:t> : Invalid Syntax</a:t>
            </a:r>
            <a:endParaRPr dirty="0"/>
          </a:p>
          <a:p>
            <a:pPr marL="91440" lvl="0" indent="-25082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endParaRPr dirty="0"/>
          </a:p>
        </p:txBody>
      </p:sp>
      <p:sp>
        <p:nvSpPr>
          <p:cNvPr id="404" name="Google Shape;404;p48"/>
          <p:cNvSpPr txBox="1"/>
          <p:nvPr/>
        </p:nvSpPr>
        <p:spPr>
          <a:xfrm>
            <a:off x="6377731" y="2108201"/>
            <a:ext cx="6094602" cy="286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C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Conclusion: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Python does not has any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C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decrement operator </a:t>
            </a:r>
            <a:r>
              <a:rPr lang="en-US" sz="18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like</a:t>
            </a:r>
            <a:r>
              <a:rPr lang="en-US" sz="1800" b="1" dirty="0">
                <a:solidFill>
                  <a:srgbClr val="C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--.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Rather it is solved as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C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-(-x)</a:t>
            </a:r>
            <a:r>
              <a:rPr lang="en-US" sz="18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i.e</a:t>
            </a:r>
            <a:r>
              <a:rPr lang="en-US" sz="18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US" sz="1800" b="1" dirty="0">
                <a:solidFill>
                  <a:srgbClr val="C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-(-10) </a:t>
            </a:r>
            <a:r>
              <a:rPr lang="en-US" sz="18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which is </a:t>
            </a:r>
            <a:r>
              <a:rPr lang="en-US" sz="1800" b="1" dirty="0">
                <a:solidFill>
                  <a:srgbClr val="C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10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However the expression </a:t>
            </a:r>
            <a:r>
              <a:rPr lang="en-US" sz="1800" b="1" dirty="0">
                <a:solidFill>
                  <a:srgbClr val="C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a--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is an error as it doesn’t make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any sense </a:t>
            </a:r>
            <a:endParaRPr sz="180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9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Bookman Old Style"/>
              <a:buNone/>
            </a:pPr>
            <a:r>
              <a:rPr lang="en-US" sz="4800" b="1" dirty="0"/>
              <a:t>Guess The Output </a:t>
            </a:r>
            <a:endParaRPr dirty="0"/>
          </a:p>
        </p:txBody>
      </p:sp>
      <p:sp>
        <p:nvSpPr>
          <p:cNvPr id="410" name="Google Shape;410;p49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fontScale="92500" lnSpcReduction="10000"/>
          </a:bodyPr>
          <a:lstStyle/>
          <a:p>
            <a:pPr marL="91440" lvl="0" indent="-9144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2000" b="1" dirty="0">
                <a:solidFill>
                  <a:srgbClr val="7030A0"/>
                </a:solidFill>
              </a:rPr>
              <a:t>a=10</a:t>
            </a:r>
            <a:endParaRPr dirty="0"/>
          </a:p>
          <a:p>
            <a:pPr marL="91440" lvl="0" indent="-9144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en-US" sz="2000" b="1" dirty="0">
                <a:solidFill>
                  <a:srgbClr val="7030A0"/>
                </a:solidFill>
              </a:rPr>
              <a:t>print(+++++a)</a:t>
            </a:r>
            <a:endParaRPr dirty="0"/>
          </a:p>
          <a:p>
            <a:pPr marL="91440" lvl="0" indent="-9144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en-US" sz="2000" b="1" dirty="0">
                <a:solidFill>
                  <a:srgbClr val="C00000"/>
                </a:solidFill>
              </a:rPr>
              <a:t>Output:</a:t>
            </a:r>
            <a:endParaRPr dirty="0"/>
          </a:p>
          <a:p>
            <a:pPr marL="91440" lvl="0" indent="-9144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en-US" sz="2000" b="1" dirty="0">
                <a:solidFill>
                  <a:srgbClr val="002060"/>
                </a:solidFill>
              </a:rPr>
              <a:t>10</a:t>
            </a:r>
            <a:endParaRPr dirty="0"/>
          </a:p>
          <a:p>
            <a:pPr marL="91440" lvl="0" indent="-9144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en-US" sz="2000" b="1" dirty="0">
                <a:solidFill>
                  <a:srgbClr val="7030A0"/>
                </a:solidFill>
              </a:rPr>
              <a:t>a=10</a:t>
            </a:r>
            <a:endParaRPr dirty="0"/>
          </a:p>
          <a:p>
            <a:pPr marL="91440" lvl="0" indent="-9144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en-US" sz="2000" b="1" dirty="0">
                <a:solidFill>
                  <a:srgbClr val="7030A0"/>
                </a:solidFill>
              </a:rPr>
              <a:t>print(-----a)</a:t>
            </a:r>
            <a:endParaRPr dirty="0"/>
          </a:p>
          <a:p>
            <a:pPr marL="91440" lvl="0" indent="-9144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en-US" sz="2000" b="1" dirty="0">
                <a:solidFill>
                  <a:srgbClr val="C00000"/>
                </a:solidFill>
              </a:rPr>
              <a:t>Output:</a:t>
            </a:r>
            <a:endParaRPr dirty="0"/>
          </a:p>
          <a:p>
            <a:pPr marL="91440" lvl="0" indent="-9144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en-US" sz="2000" b="1" dirty="0">
                <a:solidFill>
                  <a:srgbClr val="002060"/>
                </a:solidFill>
              </a:rPr>
              <a:t>-10</a:t>
            </a:r>
            <a:endParaRPr dirty="0"/>
          </a:p>
          <a:p>
            <a:pPr marL="91440" lvl="0" indent="-25082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endParaRPr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50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Bookman Old Style"/>
              <a:buNone/>
            </a:pPr>
            <a:r>
              <a:rPr lang="en-US" sz="4800" b="1" dirty="0"/>
              <a:t>Identity Operators</a:t>
            </a:r>
            <a:endParaRPr dirty="0"/>
          </a:p>
        </p:txBody>
      </p:sp>
      <p:sp>
        <p:nvSpPr>
          <p:cNvPr id="416" name="Google Shape;416;p50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lnSpcReduction="10000"/>
          </a:bodyPr>
          <a:lstStyle/>
          <a:p>
            <a:pPr marL="91440" lvl="0" indent="-1524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Char char=" "/>
            </a:pPr>
            <a:r>
              <a:rPr lang="en-US" sz="1800" b="1" dirty="0">
                <a:solidFill>
                  <a:srgbClr val="C00000"/>
                </a:solidFill>
              </a:rPr>
              <a:t>Identity operators </a:t>
            </a:r>
            <a:r>
              <a:rPr lang="en-US" sz="1800" dirty="0"/>
              <a:t>in Python are </a:t>
            </a:r>
            <a:r>
              <a:rPr lang="en-US" sz="1800" b="1" dirty="0">
                <a:solidFill>
                  <a:srgbClr val="C00000"/>
                </a:solidFill>
              </a:rPr>
              <a:t>is</a:t>
            </a:r>
            <a:r>
              <a:rPr lang="en-US" sz="1800" dirty="0"/>
              <a:t> and </a:t>
            </a:r>
            <a:r>
              <a:rPr lang="en-US" sz="1800" b="1" dirty="0">
                <a:solidFill>
                  <a:srgbClr val="C00000"/>
                </a:solidFill>
              </a:rPr>
              <a:t>is not</a:t>
            </a:r>
            <a:endParaRPr sz="1800" dirty="0"/>
          </a:p>
          <a:p>
            <a:pPr marL="9144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endParaRPr sz="1800" dirty="0"/>
          </a:p>
          <a:p>
            <a:pPr marL="91440" lvl="0" indent="-1524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400"/>
              <a:buChar char=" "/>
            </a:pPr>
            <a:r>
              <a:rPr lang="en-US" sz="1800" dirty="0"/>
              <a:t>They serve 2 purposes:</a:t>
            </a:r>
            <a:endParaRPr sz="1800" dirty="0"/>
          </a:p>
          <a:p>
            <a:pPr marL="9144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endParaRPr sz="1800" dirty="0"/>
          </a:p>
          <a:p>
            <a:pPr marL="384048" lvl="1" indent="-18288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1900"/>
              <a:buChar char="◦"/>
            </a:pPr>
            <a:r>
              <a:rPr lang="en-US" sz="1800" b="1" dirty="0">
                <a:solidFill>
                  <a:srgbClr val="002060"/>
                </a:solidFill>
              </a:rPr>
              <a:t>To verify if two </a:t>
            </a:r>
            <a:r>
              <a:rPr lang="en-US" sz="1800" b="1" dirty="0">
                <a:solidFill>
                  <a:srgbClr val="C00000"/>
                </a:solidFill>
              </a:rPr>
              <a:t>references</a:t>
            </a:r>
            <a:r>
              <a:rPr lang="en-US" sz="1800" b="1" dirty="0">
                <a:solidFill>
                  <a:srgbClr val="002060"/>
                </a:solidFill>
              </a:rPr>
              <a:t> point to the </a:t>
            </a:r>
            <a:r>
              <a:rPr lang="en-US" sz="1800" b="1" dirty="0">
                <a:solidFill>
                  <a:srgbClr val="C00000"/>
                </a:solidFill>
              </a:rPr>
              <a:t>same memory location </a:t>
            </a:r>
            <a:r>
              <a:rPr lang="en-US" sz="1800" b="1" dirty="0">
                <a:solidFill>
                  <a:srgbClr val="002060"/>
                </a:solidFill>
              </a:rPr>
              <a:t>or not</a:t>
            </a:r>
          </a:p>
          <a:p>
            <a:pPr marL="201168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1900"/>
              <a:buNone/>
            </a:pPr>
            <a:endParaRPr sz="1800" dirty="0"/>
          </a:p>
          <a:p>
            <a:pPr marL="91440" lvl="0" indent="-91440" algn="l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2400"/>
              <a:buNone/>
            </a:pPr>
            <a:r>
              <a:rPr lang="en-US" sz="1800" b="1" dirty="0">
                <a:solidFill>
                  <a:srgbClr val="C00000"/>
                </a:solidFill>
              </a:rPr>
              <a:t>AND</a:t>
            </a:r>
          </a:p>
          <a:p>
            <a:pPr marL="91440" lvl="0" indent="-91440" algn="l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2400"/>
              <a:buNone/>
            </a:pPr>
            <a:endParaRPr sz="1800" b="1" dirty="0">
              <a:solidFill>
                <a:srgbClr val="C00000"/>
              </a:solidFill>
            </a:endParaRPr>
          </a:p>
          <a:p>
            <a:pPr marL="384048" lvl="1" indent="-18288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1900"/>
              <a:buChar char="◦"/>
            </a:pPr>
            <a:r>
              <a:rPr lang="en-US" sz="1800" b="1" dirty="0">
                <a:solidFill>
                  <a:srgbClr val="002060"/>
                </a:solidFill>
              </a:rPr>
              <a:t>To determine whether a </a:t>
            </a:r>
            <a:r>
              <a:rPr lang="en-US" sz="1800" b="1" dirty="0">
                <a:solidFill>
                  <a:srgbClr val="C00000"/>
                </a:solidFill>
              </a:rPr>
              <a:t>value</a:t>
            </a:r>
            <a:r>
              <a:rPr lang="en-US" sz="1800" b="1" dirty="0">
                <a:solidFill>
                  <a:srgbClr val="002060"/>
                </a:solidFill>
              </a:rPr>
              <a:t> is of a </a:t>
            </a:r>
            <a:r>
              <a:rPr lang="en-US" sz="1800" b="1" dirty="0">
                <a:solidFill>
                  <a:srgbClr val="C00000"/>
                </a:solidFill>
              </a:rPr>
              <a:t>certain class </a:t>
            </a:r>
            <a:r>
              <a:rPr lang="en-US" sz="1800" b="1" dirty="0">
                <a:solidFill>
                  <a:srgbClr val="002060"/>
                </a:solidFill>
              </a:rPr>
              <a:t>or </a:t>
            </a:r>
            <a:r>
              <a:rPr lang="en-US" sz="1800" b="1" dirty="0">
                <a:solidFill>
                  <a:srgbClr val="C00000"/>
                </a:solidFill>
              </a:rPr>
              <a:t>type</a:t>
            </a:r>
            <a:endParaRPr sz="1800" b="1" dirty="0">
              <a:solidFill>
                <a:srgbClr val="C00000"/>
              </a:solidFill>
            </a:endParaRPr>
          </a:p>
          <a:p>
            <a:pPr marL="91440" lvl="0" indent="0" algn="l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2400"/>
              <a:buNone/>
            </a:pPr>
            <a:endParaRPr sz="2400" dirty="0"/>
          </a:p>
          <a:p>
            <a:pPr marL="9144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1900"/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Bookman Old Style"/>
              <a:buNone/>
            </a:pPr>
            <a:r>
              <a:rPr lang="en-US" sz="4800" b="1" dirty="0"/>
              <a:t>The Slicing Operator</a:t>
            </a:r>
            <a:endParaRPr dirty="0"/>
          </a:p>
        </p:txBody>
      </p:sp>
      <p:sp>
        <p:nvSpPr>
          <p:cNvPr id="134" name="Google Shape;134;p6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788670" lvl="1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8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</a:rPr>
              <a:t>Slicing means pulling out a sequence of characters from a string .</a:t>
            </a:r>
            <a:endParaRPr sz="1800" dirty="0"/>
          </a:p>
          <a:p>
            <a:pPr marL="788670" lvl="1" indent="-33146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80"/>
              <a:buFont typeface="Arial"/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8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</a:rPr>
              <a:t>For example , if we have a string </a:t>
            </a:r>
            <a:r>
              <a:rPr lang="en-US" sz="1800" b="1" dirty="0">
                <a:solidFill>
                  <a:srgbClr val="C00000"/>
                </a:solidFill>
              </a:rPr>
              <a:t>“Industry” </a:t>
            </a:r>
            <a:r>
              <a:rPr lang="en-US" sz="1800" dirty="0">
                <a:solidFill>
                  <a:schemeClr val="dk1"/>
                </a:solidFill>
              </a:rPr>
              <a:t>and we want to extract the word </a:t>
            </a:r>
            <a:r>
              <a:rPr lang="en-US" sz="1800" b="1" dirty="0">
                <a:solidFill>
                  <a:srgbClr val="C00000"/>
                </a:solidFill>
              </a:rPr>
              <a:t>“dust” </a:t>
            </a:r>
            <a:r>
              <a:rPr lang="en-US" sz="1800" dirty="0">
                <a:solidFill>
                  <a:schemeClr val="dk1"/>
                </a:solidFill>
              </a:rPr>
              <a:t>from it , then in </a:t>
            </a:r>
            <a:r>
              <a:rPr lang="en-US" sz="1800" b="1" dirty="0">
                <a:solidFill>
                  <a:srgbClr val="C00000"/>
                </a:solidFill>
              </a:rPr>
              <a:t>Python</a:t>
            </a:r>
            <a:r>
              <a:rPr lang="en-US" sz="1800" dirty="0">
                <a:solidFill>
                  <a:schemeClr val="dk1"/>
                </a:solidFill>
              </a:rPr>
              <a:t> this is done using slicing.</a:t>
            </a:r>
            <a:endParaRPr sz="1800" dirty="0"/>
          </a:p>
          <a:p>
            <a:pPr marL="788670" lvl="1" indent="-33146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80"/>
              <a:buFont typeface="Arial"/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8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</a:rPr>
              <a:t>To slice a string , we use the operator[ ] as follows:</a:t>
            </a:r>
          </a:p>
          <a:p>
            <a:pPr marL="274320" lvl="1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80"/>
              <a:buNone/>
            </a:pPr>
            <a:endParaRPr sz="1800" dirty="0"/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80"/>
              <a:buFont typeface="Arial"/>
              <a:buChar char="•"/>
            </a:pPr>
            <a:r>
              <a:rPr lang="en-US" sz="1800" b="1" dirty="0">
                <a:solidFill>
                  <a:schemeClr val="dk1"/>
                </a:solidFill>
              </a:rPr>
              <a:t>Syntax: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b="1" dirty="0">
                <a:solidFill>
                  <a:srgbClr val="C00000"/>
                </a:solidFill>
              </a:rPr>
              <a:t>s[</a:t>
            </a:r>
            <a:r>
              <a:rPr lang="en-US" sz="1800" b="1" dirty="0" err="1">
                <a:solidFill>
                  <a:srgbClr val="C00000"/>
                </a:solidFill>
              </a:rPr>
              <a:t>x:y</a:t>
            </a:r>
            <a:r>
              <a:rPr lang="en-US" sz="1800" b="1" dirty="0">
                <a:solidFill>
                  <a:srgbClr val="C00000"/>
                </a:solidFill>
              </a:rPr>
              <a:t>]</a:t>
            </a:r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80"/>
              <a:buFont typeface="Arial"/>
              <a:buChar char="•"/>
            </a:pPr>
            <a:endParaRPr lang="en-US" sz="1800" b="1" dirty="0">
              <a:solidFill>
                <a:srgbClr val="C00000"/>
              </a:solidFill>
            </a:endParaRPr>
          </a:p>
          <a:p>
            <a:pPr marL="788670" lvl="1" indent="-5143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80"/>
              <a:buFont typeface="Arial"/>
              <a:buChar char="•"/>
            </a:pPr>
            <a:r>
              <a:rPr lang="en-US" sz="1800" b="1" dirty="0">
                <a:solidFill>
                  <a:srgbClr val="C00000"/>
                </a:solidFill>
              </a:rPr>
              <a:t>x</a:t>
            </a:r>
            <a:r>
              <a:rPr lang="en-US" sz="1800" dirty="0">
                <a:solidFill>
                  <a:schemeClr val="dk1"/>
                </a:solidFill>
              </a:rPr>
              <a:t> denotes the </a:t>
            </a:r>
            <a:r>
              <a:rPr lang="en-US" sz="1800" b="1" dirty="0">
                <a:solidFill>
                  <a:srgbClr val="C00000"/>
                </a:solidFill>
              </a:rPr>
              <a:t>start index </a:t>
            </a:r>
            <a:r>
              <a:rPr lang="en-US" sz="1800" dirty="0">
                <a:solidFill>
                  <a:schemeClr val="dk1"/>
                </a:solidFill>
              </a:rPr>
              <a:t>of slicing and </a:t>
            </a:r>
            <a:r>
              <a:rPr lang="en-US" sz="1800" b="1" dirty="0">
                <a:solidFill>
                  <a:srgbClr val="C00000"/>
                </a:solidFill>
              </a:rPr>
              <a:t>y</a:t>
            </a:r>
            <a:r>
              <a:rPr lang="en-US" sz="1800" dirty="0">
                <a:solidFill>
                  <a:schemeClr val="dk1"/>
                </a:solidFill>
              </a:rPr>
              <a:t> denotes the </a:t>
            </a:r>
            <a:r>
              <a:rPr lang="en-US" sz="1800" b="1" dirty="0">
                <a:solidFill>
                  <a:srgbClr val="C00000"/>
                </a:solidFill>
              </a:rPr>
              <a:t>end index </a:t>
            </a:r>
            <a:r>
              <a:rPr lang="en-US" sz="1800" dirty="0">
                <a:solidFill>
                  <a:schemeClr val="dk1"/>
                </a:solidFill>
              </a:rPr>
              <a:t>. But </a:t>
            </a:r>
            <a:r>
              <a:rPr lang="en-US" sz="1800" b="1" dirty="0">
                <a:solidFill>
                  <a:srgbClr val="C00000"/>
                </a:solidFill>
              </a:rPr>
              <a:t>Python</a:t>
            </a:r>
            <a:r>
              <a:rPr lang="en-US" sz="1800" dirty="0">
                <a:solidFill>
                  <a:schemeClr val="dk1"/>
                </a:solidFill>
              </a:rPr>
              <a:t> ends slicing at </a:t>
            </a:r>
            <a:r>
              <a:rPr lang="en-US" sz="1800" b="1" dirty="0">
                <a:solidFill>
                  <a:srgbClr val="C00000"/>
                </a:solidFill>
              </a:rPr>
              <a:t>y-1</a:t>
            </a:r>
            <a:r>
              <a:rPr lang="en-US" sz="1800" dirty="0">
                <a:solidFill>
                  <a:schemeClr val="dk1"/>
                </a:solidFill>
              </a:rPr>
              <a:t> index.</a:t>
            </a:r>
            <a:endParaRPr sz="1800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5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Bookman Old Style"/>
              <a:buNone/>
            </a:pPr>
            <a:r>
              <a:rPr lang="en-US" sz="4800" b="1" dirty="0"/>
              <a:t>Behavior Of </a:t>
            </a:r>
            <a:r>
              <a:rPr lang="en-US" sz="4800" b="1" dirty="0">
                <a:solidFill>
                  <a:srgbClr val="C00000"/>
                </a:solidFill>
              </a:rPr>
              <a:t>is</a:t>
            </a:r>
            <a:r>
              <a:rPr lang="en-US" sz="4800" b="1" dirty="0"/>
              <a:t> and </a:t>
            </a:r>
            <a:r>
              <a:rPr lang="en-US" sz="4800" b="1" dirty="0">
                <a:solidFill>
                  <a:srgbClr val="C00000"/>
                </a:solidFill>
              </a:rPr>
              <a:t>is not</a:t>
            </a:r>
            <a:endParaRPr dirty="0"/>
          </a:p>
        </p:txBody>
      </p:sp>
      <p:sp>
        <p:nvSpPr>
          <p:cNvPr id="422" name="Google Shape;422;p51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27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 sz="1800" dirty="0"/>
              <a:t>The operator </a:t>
            </a:r>
            <a:r>
              <a:rPr lang="en-US" sz="1800" b="1" dirty="0">
                <a:solidFill>
                  <a:srgbClr val="C00000"/>
                </a:solidFill>
              </a:rPr>
              <a:t>is</a:t>
            </a:r>
            <a:r>
              <a:rPr lang="en-US" sz="1800" dirty="0"/>
              <a:t> returns </a:t>
            </a:r>
            <a:r>
              <a:rPr lang="en-US" sz="1800" b="1" dirty="0">
                <a:solidFill>
                  <a:srgbClr val="C00000"/>
                </a:solidFill>
              </a:rPr>
              <a:t>True</a:t>
            </a:r>
            <a:r>
              <a:rPr lang="en-US" sz="1800" dirty="0"/>
              <a:t> if the operands are </a:t>
            </a:r>
            <a:r>
              <a:rPr lang="en-US" sz="1800" b="1" dirty="0">
                <a:solidFill>
                  <a:srgbClr val="C00000"/>
                </a:solidFill>
              </a:rPr>
              <a:t>identical</a:t>
            </a:r>
            <a:r>
              <a:rPr lang="en-US" sz="1800" dirty="0"/>
              <a:t> , otherwise it returns </a:t>
            </a:r>
            <a:r>
              <a:rPr lang="en-US" sz="1800" b="1" dirty="0">
                <a:solidFill>
                  <a:srgbClr val="C00000"/>
                </a:solidFill>
              </a:rPr>
              <a:t>False</a:t>
            </a:r>
            <a:r>
              <a:rPr lang="en-US" sz="1800" dirty="0"/>
              <a:t>.</a:t>
            </a:r>
            <a:endParaRPr sz="1800" dirty="0"/>
          </a:p>
          <a:p>
            <a:pPr marL="91440" lvl="0" indent="-9144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 sz="1800" dirty="0"/>
          </a:p>
          <a:p>
            <a:pPr marL="91440" lvl="0" indent="-1270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 sz="1800" dirty="0"/>
              <a:t>The operator </a:t>
            </a:r>
            <a:r>
              <a:rPr lang="en-US" sz="1800" b="1" dirty="0">
                <a:solidFill>
                  <a:srgbClr val="C00000"/>
                </a:solidFill>
              </a:rPr>
              <a:t>is not </a:t>
            </a:r>
            <a:r>
              <a:rPr lang="en-US" sz="1800" dirty="0"/>
              <a:t>returns </a:t>
            </a:r>
            <a:r>
              <a:rPr lang="en-US" sz="1800" b="1" dirty="0">
                <a:solidFill>
                  <a:srgbClr val="C00000"/>
                </a:solidFill>
              </a:rPr>
              <a:t>True</a:t>
            </a:r>
            <a:r>
              <a:rPr lang="en-US" sz="1800" dirty="0"/>
              <a:t> if the operands are </a:t>
            </a:r>
            <a:r>
              <a:rPr lang="en-US" sz="1800" b="1" dirty="0">
                <a:solidFill>
                  <a:srgbClr val="C00000"/>
                </a:solidFill>
              </a:rPr>
              <a:t>not identical </a:t>
            </a:r>
            <a:r>
              <a:rPr lang="en-US" sz="1800" dirty="0"/>
              <a:t>, otherwise it returns </a:t>
            </a:r>
            <a:r>
              <a:rPr lang="en-US" sz="1800" b="1" dirty="0">
                <a:solidFill>
                  <a:srgbClr val="C00000"/>
                </a:solidFill>
              </a:rPr>
              <a:t>False</a:t>
            </a:r>
            <a:r>
              <a:rPr lang="en-US" sz="1800" dirty="0"/>
              <a:t>.</a:t>
            </a:r>
            <a:endParaRPr sz="1800" dirty="0"/>
          </a:p>
          <a:p>
            <a:pPr marL="9144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1900"/>
              <a:buNone/>
            </a:pPr>
            <a:endParaRPr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5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 sz="4400" b="1" dirty="0"/>
              <a:t>Guess The Output </a:t>
            </a:r>
            <a:endParaRPr dirty="0"/>
          </a:p>
        </p:txBody>
      </p:sp>
      <p:sp>
        <p:nvSpPr>
          <p:cNvPr id="428" name="Google Shape;428;p52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fontScale="92500" lnSpcReduction="10000"/>
          </a:bodyPr>
          <a:lstStyle/>
          <a:p>
            <a:pPr marL="91440" lvl="0" indent="-9144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2000" b="1" dirty="0">
                <a:solidFill>
                  <a:srgbClr val="7030A0"/>
                </a:solidFill>
              </a:rPr>
              <a:t>a=2</a:t>
            </a:r>
            <a:endParaRPr dirty="0"/>
          </a:p>
          <a:p>
            <a:pPr marL="91440" lvl="0" indent="-9144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en-US" sz="2000" b="1" dirty="0">
                <a:solidFill>
                  <a:srgbClr val="7030A0"/>
                </a:solidFill>
              </a:rPr>
              <a:t>b=3</a:t>
            </a:r>
            <a:endParaRPr dirty="0"/>
          </a:p>
          <a:p>
            <a:pPr marL="91440" lvl="0" indent="-9144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en-US" sz="2000" b="1" dirty="0">
                <a:solidFill>
                  <a:srgbClr val="7030A0"/>
                </a:solidFill>
              </a:rPr>
              <a:t>c=a </a:t>
            </a:r>
            <a:r>
              <a:rPr lang="en-US" sz="2000" b="1" dirty="0">
                <a:solidFill>
                  <a:srgbClr val="C00000"/>
                </a:solidFill>
              </a:rPr>
              <a:t>is</a:t>
            </a:r>
            <a:r>
              <a:rPr lang="en-US" sz="2000" b="1" dirty="0">
                <a:solidFill>
                  <a:srgbClr val="7030A0"/>
                </a:solidFill>
              </a:rPr>
              <a:t> b</a:t>
            </a:r>
            <a:endParaRPr dirty="0"/>
          </a:p>
          <a:p>
            <a:pPr marL="91440" lvl="0" indent="-9144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en-US" sz="2000" b="1" dirty="0">
                <a:solidFill>
                  <a:srgbClr val="7030A0"/>
                </a:solidFill>
              </a:rPr>
              <a:t>print(c)</a:t>
            </a:r>
            <a:endParaRPr dirty="0"/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en-US" sz="2000" b="1" u="sng" dirty="0"/>
              <a:t>Explanation:</a:t>
            </a:r>
            <a:endParaRPr dirty="0"/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en-US" sz="2000" b="1" dirty="0">
                <a:solidFill>
                  <a:srgbClr val="002060"/>
                </a:solidFill>
              </a:rPr>
              <a:t>Since </a:t>
            </a:r>
            <a:r>
              <a:rPr lang="en-US" sz="2000" b="1" dirty="0">
                <a:solidFill>
                  <a:srgbClr val="C00000"/>
                </a:solidFill>
              </a:rPr>
              <a:t>a</a:t>
            </a:r>
            <a:r>
              <a:rPr lang="en-US" sz="2000" b="1" dirty="0">
                <a:solidFill>
                  <a:srgbClr val="002060"/>
                </a:solidFill>
              </a:rPr>
              <a:t> and </a:t>
            </a:r>
            <a:r>
              <a:rPr lang="en-US" sz="2000" b="1" dirty="0">
                <a:solidFill>
                  <a:srgbClr val="C00000"/>
                </a:solidFill>
              </a:rPr>
              <a:t>b</a:t>
            </a:r>
            <a:r>
              <a:rPr lang="en-US" sz="2000" b="1" dirty="0">
                <a:solidFill>
                  <a:srgbClr val="002060"/>
                </a:solidFill>
              </a:rPr>
              <a:t> are pointing </a:t>
            </a:r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en-US" sz="2000" b="1" dirty="0">
                <a:solidFill>
                  <a:srgbClr val="002060"/>
                </a:solidFill>
              </a:rPr>
              <a:t>to </a:t>
            </a:r>
            <a:r>
              <a:rPr lang="en-US" sz="2000" b="1" dirty="0">
                <a:solidFill>
                  <a:srgbClr val="C00000"/>
                </a:solidFill>
              </a:rPr>
              <a:t>2 different objects</a:t>
            </a:r>
            <a:r>
              <a:rPr lang="en-US" sz="2000" b="1" dirty="0">
                <a:solidFill>
                  <a:srgbClr val="002060"/>
                </a:solidFill>
              </a:rPr>
              <a:t>, so </a:t>
            </a:r>
            <a:endParaRPr dirty="0"/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en-US" sz="2000" b="1" dirty="0">
                <a:solidFill>
                  <a:srgbClr val="002060"/>
                </a:solidFill>
              </a:rPr>
              <a:t>the operator </a:t>
            </a:r>
            <a:r>
              <a:rPr lang="en-US" sz="2000" b="1" dirty="0">
                <a:solidFill>
                  <a:srgbClr val="C00000"/>
                </a:solidFill>
              </a:rPr>
              <a:t>is</a:t>
            </a:r>
            <a:r>
              <a:rPr lang="en-US" sz="2000" b="1" dirty="0">
                <a:solidFill>
                  <a:srgbClr val="002060"/>
                </a:solidFill>
              </a:rPr>
              <a:t> returns </a:t>
            </a:r>
            <a:r>
              <a:rPr lang="en-US" sz="2000" b="1" dirty="0">
                <a:solidFill>
                  <a:srgbClr val="C00000"/>
                </a:solidFill>
              </a:rPr>
              <a:t>False</a:t>
            </a:r>
            <a:endParaRPr dirty="0"/>
          </a:p>
          <a:p>
            <a:pPr marL="91440" lvl="0" indent="-9144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endParaRPr sz="2000" b="1" dirty="0">
              <a:solidFill>
                <a:srgbClr val="7030A0"/>
              </a:solidFill>
            </a:endParaRPr>
          </a:p>
          <a:p>
            <a:pPr marL="9144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endParaRPr dirty="0"/>
          </a:p>
        </p:txBody>
      </p:sp>
      <p:sp>
        <p:nvSpPr>
          <p:cNvPr id="429" name="Google Shape;429;p52"/>
          <p:cNvSpPr txBox="1"/>
          <p:nvPr/>
        </p:nvSpPr>
        <p:spPr>
          <a:xfrm>
            <a:off x="7753525" y="2108201"/>
            <a:ext cx="6094500" cy="4154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Libre Franklin"/>
              <a:buNone/>
            </a:pPr>
            <a:r>
              <a:rPr lang="en-US" sz="1800" b="1" dirty="0">
                <a:solidFill>
                  <a:srgbClr val="7030A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a=2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Libre Franklin"/>
              <a:buNone/>
            </a:pP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Libre Franklin"/>
              <a:buNone/>
            </a:pPr>
            <a:r>
              <a:rPr lang="en-US" sz="1800" b="1" dirty="0">
                <a:solidFill>
                  <a:srgbClr val="7030A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b=2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Libre Franklin"/>
              <a:buNone/>
            </a:pP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Libre Franklin"/>
              <a:buNone/>
            </a:pPr>
            <a:r>
              <a:rPr lang="en-US" sz="1800" b="1" dirty="0">
                <a:solidFill>
                  <a:srgbClr val="7030A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c=a </a:t>
            </a:r>
            <a:r>
              <a:rPr lang="en-US" sz="1800" b="1" dirty="0">
                <a:solidFill>
                  <a:srgbClr val="C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is</a:t>
            </a:r>
            <a:r>
              <a:rPr lang="en-US" sz="1800" b="1" dirty="0">
                <a:solidFill>
                  <a:srgbClr val="7030A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b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Libre Franklin"/>
              <a:buNone/>
            </a:pP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Libre Franklin"/>
              <a:buNone/>
            </a:pPr>
            <a:r>
              <a:rPr lang="en-US" sz="1800" b="1" dirty="0">
                <a:solidFill>
                  <a:srgbClr val="7030A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print(c)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"/>
              <a:buNone/>
            </a:pPr>
            <a:endParaRPr sz="1800" b="1" dirty="0">
              <a:solidFill>
                <a:srgbClr val="C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sng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Explanation: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0206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Since </a:t>
            </a:r>
            <a:r>
              <a:rPr lang="en-US" sz="1800" b="1" dirty="0">
                <a:solidFill>
                  <a:srgbClr val="C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</a:t>
            </a:r>
            <a:r>
              <a:rPr lang="en-US" sz="1800" b="1" dirty="0">
                <a:solidFill>
                  <a:srgbClr val="00206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and </a:t>
            </a:r>
            <a:r>
              <a:rPr lang="en-US" sz="1800" b="1" dirty="0">
                <a:solidFill>
                  <a:srgbClr val="C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</a:t>
            </a:r>
            <a:r>
              <a:rPr lang="en-US" sz="1800" b="1" dirty="0">
                <a:solidFill>
                  <a:srgbClr val="00206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are pointing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0206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to </a:t>
            </a:r>
            <a:r>
              <a:rPr lang="en-US" sz="1800" b="1" dirty="0">
                <a:solidFill>
                  <a:srgbClr val="C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same objects</a:t>
            </a:r>
            <a:r>
              <a:rPr lang="en-US" sz="1800" b="1" dirty="0">
                <a:solidFill>
                  <a:srgbClr val="00206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, so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0206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the operator </a:t>
            </a:r>
            <a:r>
              <a:rPr lang="en-US" sz="1800" b="1" dirty="0">
                <a:solidFill>
                  <a:srgbClr val="C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is</a:t>
            </a:r>
            <a:r>
              <a:rPr lang="en-US" sz="1800" b="1" dirty="0">
                <a:solidFill>
                  <a:srgbClr val="00206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returns </a:t>
            </a:r>
            <a:r>
              <a:rPr lang="en-US" sz="1800" b="1" dirty="0">
                <a:solidFill>
                  <a:srgbClr val="C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True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"/>
              <a:buNone/>
            </a:pPr>
            <a:endParaRPr sz="1800" b="1" dirty="0">
              <a:solidFill>
                <a:srgbClr val="C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5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Bookman Old Style"/>
              <a:buNone/>
            </a:pPr>
            <a:r>
              <a:rPr lang="en-US" sz="4400" b="1" dirty="0"/>
              <a:t>Examples Of </a:t>
            </a:r>
            <a:r>
              <a:rPr lang="en-US" sz="4400" b="1" dirty="0">
                <a:solidFill>
                  <a:srgbClr val="C00000"/>
                </a:solidFill>
              </a:rPr>
              <a:t>is </a:t>
            </a:r>
            <a:r>
              <a:rPr lang="en-US" sz="4400" b="1" dirty="0"/>
              <a:t>Operator</a:t>
            </a:r>
            <a:endParaRPr sz="4400" dirty="0"/>
          </a:p>
        </p:txBody>
      </p:sp>
      <p:sp>
        <p:nvSpPr>
          <p:cNvPr id="435" name="Google Shape;435;p53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fontScale="92500" lnSpcReduction="10000"/>
          </a:bodyPr>
          <a:lstStyle/>
          <a:p>
            <a:pPr marL="91440" lvl="0" indent="-9144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000" b="1" dirty="0">
                <a:solidFill>
                  <a:srgbClr val="7030A0"/>
                </a:solidFill>
              </a:rPr>
              <a:t>a=2</a:t>
            </a:r>
            <a:endParaRPr dirty="0"/>
          </a:p>
          <a:p>
            <a:pPr marL="91440" lvl="0" indent="-9144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en-US" sz="2000" b="1" dirty="0">
                <a:solidFill>
                  <a:srgbClr val="7030A0"/>
                </a:solidFill>
              </a:rPr>
              <a:t>b=type(a) </a:t>
            </a:r>
            <a:r>
              <a:rPr lang="en-US" sz="2000" b="1" dirty="0">
                <a:solidFill>
                  <a:srgbClr val="C00000"/>
                </a:solidFill>
              </a:rPr>
              <a:t>is</a:t>
            </a:r>
            <a:r>
              <a:rPr lang="en-US" sz="2000" b="1" dirty="0">
                <a:solidFill>
                  <a:srgbClr val="7030A0"/>
                </a:solidFill>
              </a:rPr>
              <a:t> int</a:t>
            </a:r>
            <a:endParaRPr dirty="0"/>
          </a:p>
          <a:p>
            <a:pPr marL="91440" lvl="0" indent="-9144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en-US" sz="2000" b="1" dirty="0">
                <a:solidFill>
                  <a:srgbClr val="7030A0"/>
                </a:solidFill>
              </a:rPr>
              <a:t>print(b)</a:t>
            </a:r>
            <a:endParaRPr dirty="0"/>
          </a:p>
          <a:p>
            <a:pPr marL="91440" lvl="0" indent="-9144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en-US" sz="2000" b="1" dirty="0"/>
              <a:t>Output</a:t>
            </a:r>
            <a:r>
              <a:rPr lang="en-US" sz="2000" dirty="0"/>
              <a:t>: </a:t>
            </a:r>
            <a:endParaRPr dirty="0"/>
          </a:p>
          <a:p>
            <a:pPr marL="91440" lvl="0" indent="-9144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en-US" sz="2000" b="1" dirty="0">
                <a:solidFill>
                  <a:srgbClr val="C00000"/>
                </a:solidFill>
              </a:rPr>
              <a:t>True</a:t>
            </a:r>
            <a:endParaRPr dirty="0"/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en-US" sz="2000" b="1" u="sng" dirty="0"/>
              <a:t>Explanation:</a:t>
            </a:r>
            <a:endParaRPr dirty="0"/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en-US" sz="2000" b="1" i="1" dirty="0">
                <a:solidFill>
                  <a:srgbClr val="C00000"/>
                </a:solidFill>
              </a:rPr>
              <a:t>type(a) is int</a:t>
            </a:r>
            <a:r>
              <a:rPr lang="en-US" sz="2000" b="1" dirty="0"/>
              <a:t> evaluates to </a:t>
            </a:r>
            <a:r>
              <a:rPr lang="en-US" sz="2000" b="1" dirty="0">
                <a:solidFill>
                  <a:srgbClr val="C00000"/>
                </a:solidFill>
              </a:rPr>
              <a:t>True</a:t>
            </a:r>
            <a:r>
              <a:rPr lang="en-US" sz="2000" b="1" dirty="0"/>
              <a:t> because</a:t>
            </a:r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en-US" sz="2000" b="1" dirty="0"/>
              <a:t> 2 is indeed an </a:t>
            </a:r>
            <a:r>
              <a:rPr lang="en-US" sz="2000" b="1" dirty="0">
                <a:solidFill>
                  <a:srgbClr val="C00000"/>
                </a:solidFill>
              </a:rPr>
              <a:t>integer</a:t>
            </a:r>
            <a:r>
              <a:rPr lang="en-US" sz="2000" b="1" dirty="0"/>
              <a:t> number.</a:t>
            </a:r>
            <a:endParaRPr b="1" dirty="0"/>
          </a:p>
          <a:p>
            <a:pPr marL="9144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1900"/>
              <a:buNone/>
            </a:pPr>
            <a:endParaRPr dirty="0"/>
          </a:p>
        </p:txBody>
      </p:sp>
      <p:sp>
        <p:nvSpPr>
          <p:cNvPr id="436" name="Google Shape;436;p53"/>
          <p:cNvSpPr txBox="1"/>
          <p:nvPr/>
        </p:nvSpPr>
        <p:spPr>
          <a:xfrm>
            <a:off x="7124350" y="2180705"/>
            <a:ext cx="6094602" cy="452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Libre Franklin"/>
              <a:buNone/>
            </a:pPr>
            <a:r>
              <a:rPr lang="en-US" sz="1800" b="1" dirty="0">
                <a:solidFill>
                  <a:srgbClr val="7030A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a=2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Libre Franklin"/>
              <a:buNone/>
            </a:pPr>
            <a:endParaRPr sz="18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Libre Franklin"/>
              <a:buNone/>
            </a:pPr>
            <a:r>
              <a:rPr lang="en-US" sz="1800" b="1" dirty="0">
                <a:solidFill>
                  <a:srgbClr val="7030A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b=type(a) </a:t>
            </a:r>
            <a:r>
              <a:rPr lang="en-US" sz="1800" b="1" dirty="0">
                <a:solidFill>
                  <a:srgbClr val="C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is</a:t>
            </a:r>
            <a:r>
              <a:rPr lang="en-US" sz="1800" b="1" dirty="0">
                <a:solidFill>
                  <a:srgbClr val="7030A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float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Libre Franklin"/>
              <a:buNone/>
            </a:pPr>
            <a:endParaRPr sz="18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Libre Franklin"/>
              <a:buNone/>
            </a:pPr>
            <a:r>
              <a:rPr lang="en-US" sz="1800" b="1" dirty="0">
                <a:solidFill>
                  <a:srgbClr val="7030A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print(b)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Libre Franklin"/>
              <a:buNone/>
            </a:pPr>
            <a:endParaRPr sz="18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"/>
              <a:buNone/>
            </a:pPr>
            <a:r>
              <a:rPr lang="en-US" sz="1800" b="1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Output</a:t>
            </a:r>
            <a:r>
              <a:rPr lang="en-US" sz="18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"/>
              <a:buNone/>
            </a:pPr>
            <a:endParaRPr sz="18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Libre Franklin"/>
              <a:buNone/>
            </a:pPr>
            <a:r>
              <a:rPr lang="en-US" sz="1800" b="1" dirty="0">
                <a:solidFill>
                  <a:srgbClr val="C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False</a:t>
            </a:r>
            <a:endParaRPr sz="18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"/>
              <a:buNone/>
            </a:pPr>
            <a:endParaRPr sz="1800" b="1" dirty="0">
              <a:solidFill>
                <a:srgbClr val="C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sng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Explanation: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dirty="0">
                <a:solidFill>
                  <a:srgbClr val="C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type(a) is float</a:t>
            </a:r>
            <a:r>
              <a:rPr lang="en-US" sz="1800" b="1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 evaluates to </a:t>
            </a:r>
            <a:r>
              <a:rPr lang="en-US" sz="1800" b="1" dirty="0">
                <a:solidFill>
                  <a:srgbClr val="C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False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>
              <a:solidFill>
                <a:srgbClr val="C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 because 2 is not a </a:t>
            </a:r>
            <a:r>
              <a:rPr lang="en-US" sz="1800" b="1" dirty="0">
                <a:solidFill>
                  <a:srgbClr val="C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float </a:t>
            </a:r>
            <a:r>
              <a:rPr lang="en-US" sz="1800" b="1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number.</a:t>
            </a:r>
            <a:endParaRPr sz="18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"/>
              <a:buNone/>
            </a:pPr>
            <a:endParaRPr sz="1800" b="1" dirty="0">
              <a:solidFill>
                <a:srgbClr val="C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5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Bookman Old Style"/>
              <a:buNone/>
            </a:pPr>
            <a:r>
              <a:rPr lang="en-US" sz="4800" b="1" dirty="0"/>
              <a:t>Examples Of </a:t>
            </a:r>
            <a:r>
              <a:rPr lang="en-US" sz="4800" b="1" dirty="0">
                <a:solidFill>
                  <a:srgbClr val="C00000"/>
                </a:solidFill>
              </a:rPr>
              <a:t>is not </a:t>
            </a:r>
            <a:r>
              <a:rPr lang="en-US" sz="4800" b="1" dirty="0"/>
              <a:t>Operator</a:t>
            </a:r>
            <a:endParaRPr dirty="0"/>
          </a:p>
        </p:txBody>
      </p:sp>
      <p:sp>
        <p:nvSpPr>
          <p:cNvPr id="442" name="Google Shape;442;p54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fontScale="70000" lnSpcReduction="20000"/>
          </a:bodyPr>
          <a:lstStyle/>
          <a:p>
            <a:pPr marL="91440" lvl="0" indent="-9144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2000" b="1" dirty="0">
                <a:solidFill>
                  <a:srgbClr val="7030A0"/>
                </a:solidFill>
              </a:rPr>
              <a:t>a=“Delhi”</a:t>
            </a:r>
            <a:endParaRPr dirty="0"/>
          </a:p>
          <a:p>
            <a:pPr marL="91440" lvl="0" indent="-9144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en-US" sz="2000" b="1" dirty="0">
                <a:solidFill>
                  <a:srgbClr val="7030A0"/>
                </a:solidFill>
              </a:rPr>
              <a:t>b=“Delhi”</a:t>
            </a:r>
            <a:endParaRPr dirty="0"/>
          </a:p>
          <a:p>
            <a:pPr marL="91440" lvl="0" indent="-9144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en-US" sz="2000" b="1" dirty="0">
                <a:solidFill>
                  <a:srgbClr val="7030A0"/>
                </a:solidFill>
              </a:rPr>
              <a:t>c=a </a:t>
            </a:r>
            <a:r>
              <a:rPr lang="en-US" sz="2000" b="1" dirty="0">
                <a:solidFill>
                  <a:srgbClr val="C00000"/>
                </a:solidFill>
              </a:rPr>
              <a:t>is not </a:t>
            </a:r>
            <a:r>
              <a:rPr lang="en-US" sz="2000" b="1" dirty="0">
                <a:solidFill>
                  <a:srgbClr val="7030A0"/>
                </a:solidFill>
              </a:rPr>
              <a:t>b</a:t>
            </a:r>
            <a:endParaRPr dirty="0"/>
          </a:p>
          <a:p>
            <a:pPr marL="91440" lvl="0" indent="-9144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en-US" sz="2000" b="1" dirty="0">
                <a:solidFill>
                  <a:srgbClr val="7030A0"/>
                </a:solidFill>
              </a:rPr>
              <a:t>print(c)</a:t>
            </a:r>
            <a:endParaRPr dirty="0"/>
          </a:p>
          <a:p>
            <a:pPr marL="91440" lvl="0" indent="-9144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en-US" sz="2000" b="1" dirty="0"/>
              <a:t>Output</a:t>
            </a:r>
            <a:r>
              <a:rPr lang="en-US" sz="2000" dirty="0"/>
              <a:t>: </a:t>
            </a:r>
            <a:endParaRPr dirty="0"/>
          </a:p>
          <a:p>
            <a:pPr marL="91440" lvl="0" indent="-9144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en-US" sz="2000" b="1" dirty="0">
                <a:solidFill>
                  <a:srgbClr val="C00000"/>
                </a:solidFill>
              </a:rPr>
              <a:t>False</a:t>
            </a:r>
            <a:endParaRPr dirty="0"/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en-US" sz="2000" b="1" u="sng" dirty="0"/>
              <a:t>Explanation:</a:t>
            </a:r>
            <a:endParaRPr dirty="0"/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en-US" sz="2000" b="1" dirty="0">
                <a:solidFill>
                  <a:srgbClr val="002060"/>
                </a:solidFill>
              </a:rPr>
              <a:t>Since </a:t>
            </a:r>
            <a:r>
              <a:rPr lang="en-US" sz="2000" b="1" dirty="0">
                <a:solidFill>
                  <a:srgbClr val="C00000"/>
                </a:solidFill>
              </a:rPr>
              <a:t>a</a:t>
            </a:r>
            <a:r>
              <a:rPr lang="en-US" sz="2000" b="1" dirty="0">
                <a:solidFill>
                  <a:srgbClr val="002060"/>
                </a:solidFill>
              </a:rPr>
              <a:t> and </a:t>
            </a:r>
            <a:r>
              <a:rPr lang="en-US" sz="2000" b="1" dirty="0">
                <a:solidFill>
                  <a:srgbClr val="C00000"/>
                </a:solidFill>
              </a:rPr>
              <a:t>b</a:t>
            </a:r>
            <a:r>
              <a:rPr lang="en-US" sz="2000" b="1" dirty="0">
                <a:solidFill>
                  <a:srgbClr val="002060"/>
                </a:solidFill>
              </a:rPr>
              <a:t> are pointing </a:t>
            </a:r>
            <a:endParaRPr dirty="0"/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en-US" sz="2000" b="1" dirty="0">
                <a:solidFill>
                  <a:srgbClr val="002060"/>
                </a:solidFill>
              </a:rPr>
              <a:t>to the  </a:t>
            </a:r>
            <a:r>
              <a:rPr lang="en-US" sz="2000" b="1" dirty="0">
                <a:solidFill>
                  <a:srgbClr val="C00000"/>
                </a:solidFill>
              </a:rPr>
              <a:t>same object</a:t>
            </a:r>
            <a:r>
              <a:rPr lang="en-US" sz="2000" b="1" dirty="0">
                <a:solidFill>
                  <a:srgbClr val="002060"/>
                </a:solidFill>
              </a:rPr>
              <a:t>, so </a:t>
            </a:r>
            <a:endParaRPr dirty="0"/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en-US" sz="2000" b="1" dirty="0">
                <a:solidFill>
                  <a:srgbClr val="002060"/>
                </a:solidFill>
              </a:rPr>
              <a:t>the operator </a:t>
            </a:r>
            <a:r>
              <a:rPr lang="en-US" sz="2000" b="1" dirty="0">
                <a:solidFill>
                  <a:srgbClr val="C00000"/>
                </a:solidFill>
              </a:rPr>
              <a:t>is</a:t>
            </a:r>
            <a:r>
              <a:rPr lang="en-US" sz="2000" b="1" dirty="0">
                <a:solidFill>
                  <a:srgbClr val="002060"/>
                </a:solidFill>
              </a:rPr>
              <a:t> </a:t>
            </a:r>
            <a:r>
              <a:rPr lang="en-US" sz="2000" b="1" dirty="0">
                <a:solidFill>
                  <a:srgbClr val="C00000"/>
                </a:solidFill>
              </a:rPr>
              <a:t>not</a:t>
            </a:r>
            <a:r>
              <a:rPr lang="en-US" sz="2000" b="1" dirty="0">
                <a:solidFill>
                  <a:srgbClr val="002060"/>
                </a:solidFill>
              </a:rPr>
              <a:t> returns </a:t>
            </a:r>
            <a:r>
              <a:rPr lang="en-US" sz="2000" b="1" dirty="0">
                <a:solidFill>
                  <a:srgbClr val="C00000"/>
                </a:solidFill>
              </a:rPr>
              <a:t>False</a:t>
            </a:r>
            <a:endParaRPr dirty="0"/>
          </a:p>
          <a:p>
            <a:pPr marL="91440" lvl="0" indent="-9144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endParaRPr sz="2000" b="1" dirty="0">
              <a:solidFill>
                <a:srgbClr val="C00000"/>
              </a:solidFill>
            </a:endParaRPr>
          </a:p>
          <a:p>
            <a:pPr marL="91440" lvl="0" indent="-2539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endParaRPr sz="2000" dirty="0"/>
          </a:p>
          <a:p>
            <a:pPr marL="91440" lvl="0" indent="-6984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endParaRPr dirty="0"/>
          </a:p>
        </p:txBody>
      </p:sp>
      <p:sp>
        <p:nvSpPr>
          <p:cNvPr id="443" name="Google Shape;443;p54"/>
          <p:cNvSpPr txBox="1"/>
          <p:nvPr/>
        </p:nvSpPr>
        <p:spPr>
          <a:xfrm>
            <a:off x="7082327" y="2032680"/>
            <a:ext cx="6097424" cy="446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Libre Franklin"/>
              <a:buNone/>
            </a:pPr>
            <a:r>
              <a:rPr lang="en-US" b="1" dirty="0">
                <a:solidFill>
                  <a:srgbClr val="7030A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a=“Delhi”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Libre Franklin"/>
              <a:buNone/>
            </a:pP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Libre Franklin"/>
              <a:buNone/>
            </a:pPr>
            <a:r>
              <a:rPr lang="en-US" b="1" dirty="0">
                <a:solidFill>
                  <a:srgbClr val="7030A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b=“</a:t>
            </a:r>
            <a:r>
              <a:rPr lang="en-US" b="1" dirty="0" err="1">
                <a:solidFill>
                  <a:srgbClr val="7030A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delhi</a:t>
            </a:r>
            <a:r>
              <a:rPr lang="en-US" b="1" dirty="0">
                <a:solidFill>
                  <a:srgbClr val="7030A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”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Libre Franklin"/>
              <a:buNone/>
            </a:pP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Libre Franklin"/>
              <a:buNone/>
            </a:pPr>
            <a:r>
              <a:rPr lang="en-US" b="1" dirty="0">
                <a:solidFill>
                  <a:srgbClr val="7030A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c=a </a:t>
            </a:r>
            <a:r>
              <a:rPr lang="en-US" b="1" dirty="0">
                <a:solidFill>
                  <a:srgbClr val="C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is not </a:t>
            </a:r>
            <a:r>
              <a:rPr lang="en-US" b="1" dirty="0">
                <a:solidFill>
                  <a:srgbClr val="7030A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Libre Franklin"/>
              <a:buNone/>
            </a:pP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Libre Franklin"/>
              <a:buNone/>
            </a:pPr>
            <a:r>
              <a:rPr lang="en-US" b="1" dirty="0">
                <a:solidFill>
                  <a:srgbClr val="7030A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print(c)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Libre Franklin"/>
              <a:buNone/>
            </a:pP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"/>
              <a:buNone/>
            </a:pPr>
            <a:r>
              <a:rPr lang="en-US" b="1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Output</a:t>
            </a:r>
            <a:r>
              <a:rPr lang="en-US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"/>
              <a:buNone/>
            </a:pP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Libre Franklin"/>
              <a:buNone/>
            </a:pPr>
            <a:r>
              <a:rPr lang="en-US" b="1" dirty="0">
                <a:solidFill>
                  <a:srgbClr val="C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True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"/>
              <a:buNone/>
            </a:pPr>
            <a:endParaRPr b="1" dirty="0">
              <a:solidFill>
                <a:srgbClr val="C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u="sng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Explanation: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206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Since </a:t>
            </a:r>
            <a:r>
              <a:rPr lang="en-US" b="1" dirty="0">
                <a:solidFill>
                  <a:srgbClr val="C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</a:t>
            </a:r>
            <a:r>
              <a:rPr lang="en-US" b="1" dirty="0">
                <a:solidFill>
                  <a:srgbClr val="00206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and </a:t>
            </a:r>
            <a:r>
              <a:rPr lang="en-US" b="1" dirty="0">
                <a:solidFill>
                  <a:srgbClr val="C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</a:t>
            </a:r>
            <a:r>
              <a:rPr lang="en-US" b="1" dirty="0">
                <a:solidFill>
                  <a:srgbClr val="00206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are pointing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206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to </a:t>
            </a:r>
            <a:r>
              <a:rPr lang="en-US" b="1" dirty="0">
                <a:solidFill>
                  <a:srgbClr val="C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2 </a:t>
            </a:r>
            <a:r>
              <a:rPr lang="en-US" b="1" dirty="0" err="1">
                <a:solidFill>
                  <a:srgbClr val="C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differentobjects</a:t>
            </a:r>
            <a:r>
              <a:rPr lang="en-US" b="1" dirty="0">
                <a:solidFill>
                  <a:srgbClr val="00206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, so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206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the operator </a:t>
            </a:r>
            <a:r>
              <a:rPr lang="en-US" b="1" dirty="0">
                <a:solidFill>
                  <a:srgbClr val="C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is</a:t>
            </a:r>
            <a:r>
              <a:rPr lang="en-US" b="1" dirty="0">
                <a:solidFill>
                  <a:srgbClr val="00206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not</a:t>
            </a:r>
            <a:r>
              <a:rPr lang="en-US" b="1" dirty="0">
                <a:solidFill>
                  <a:srgbClr val="00206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returns </a:t>
            </a:r>
            <a:r>
              <a:rPr lang="en-US" b="1" dirty="0">
                <a:solidFill>
                  <a:srgbClr val="C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True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"/>
              <a:buNone/>
            </a:pPr>
            <a:endParaRPr sz="1800" b="1" dirty="0">
              <a:solidFill>
                <a:srgbClr val="C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5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Bookman Old Style"/>
              <a:buNone/>
            </a:pPr>
            <a:r>
              <a:rPr lang="en-US" sz="4400" b="1" dirty="0"/>
              <a:t>Membership Operators</a:t>
            </a:r>
            <a:endParaRPr sz="4400" dirty="0"/>
          </a:p>
        </p:txBody>
      </p:sp>
      <p:sp>
        <p:nvSpPr>
          <p:cNvPr id="449" name="Google Shape;449;p55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524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Char char=" "/>
            </a:pPr>
            <a:r>
              <a:rPr lang="en-US" sz="2000" b="1" dirty="0">
                <a:solidFill>
                  <a:srgbClr val="C00000"/>
                </a:solidFill>
              </a:rPr>
              <a:t>Membership operators </a:t>
            </a:r>
            <a:r>
              <a:rPr lang="en-US" sz="2000" dirty="0"/>
              <a:t>are used to test whether a value or variable is found in a sequence (</a:t>
            </a:r>
            <a:r>
              <a:rPr lang="en-US" sz="2000" b="1" dirty="0">
                <a:solidFill>
                  <a:srgbClr val="0070C0"/>
                </a:solidFill>
              </a:rPr>
              <a:t>string</a:t>
            </a:r>
            <a:r>
              <a:rPr lang="en-US" sz="2000" dirty="0"/>
              <a:t>, </a:t>
            </a:r>
            <a:r>
              <a:rPr lang="en-US" sz="2000" b="1" dirty="0">
                <a:solidFill>
                  <a:srgbClr val="0070C0"/>
                </a:solidFill>
              </a:rPr>
              <a:t>list</a:t>
            </a:r>
            <a:r>
              <a:rPr lang="en-US" sz="2000" dirty="0"/>
              <a:t>, </a:t>
            </a:r>
            <a:r>
              <a:rPr lang="en-US" sz="2000" b="1" dirty="0">
                <a:solidFill>
                  <a:srgbClr val="0070C0"/>
                </a:solidFill>
              </a:rPr>
              <a:t>tuple</a:t>
            </a:r>
            <a:r>
              <a:rPr lang="en-US" sz="2000" dirty="0"/>
              <a:t>, </a:t>
            </a:r>
            <a:r>
              <a:rPr lang="en-US" sz="2000" b="1" dirty="0">
                <a:solidFill>
                  <a:srgbClr val="0070C0"/>
                </a:solidFill>
              </a:rPr>
              <a:t>set</a:t>
            </a:r>
            <a:r>
              <a:rPr lang="en-US" sz="2000" dirty="0"/>
              <a:t> and </a:t>
            </a:r>
            <a:r>
              <a:rPr lang="en-US" sz="2000" b="1" dirty="0">
                <a:solidFill>
                  <a:srgbClr val="0070C0"/>
                </a:solidFill>
              </a:rPr>
              <a:t>dictionary</a:t>
            </a:r>
            <a:r>
              <a:rPr lang="en-US" sz="2000" dirty="0"/>
              <a:t>).</a:t>
            </a:r>
            <a:endParaRPr sz="2000" dirty="0"/>
          </a:p>
          <a:p>
            <a:pPr marL="9144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endParaRPr sz="2000" dirty="0"/>
          </a:p>
          <a:p>
            <a:pPr marL="91440" lvl="0" indent="-1524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400"/>
              <a:buChar char=" "/>
            </a:pPr>
            <a:r>
              <a:rPr lang="en-US" sz="2000" dirty="0"/>
              <a:t>There are 2 </a:t>
            </a:r>
            <a:r>
              <a:rPr lang="en-US" sz="2000" b="1" dirty="0">
                <a:solidFill>
                  <a:srgbClr val="C00000"/>
                </a:solidFill>
              </a:rPr>
              <a:t>Membership operators </a:t>
            </a:r>
            <a:endParaRPr sz="2000" dirty="0"/>
          </a:p>
          <a:p>
            <a:pPr marL="9144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endParaRPr sz="2000" dirty="0"/>
          </a:p>
          <a:p>
            <a:pPr marL="384048" lvl="1" indent="-18288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ts val="1900"/>
              <a:buChar char="◦"/>
            </a:pPr>
            <a:r>
              <a:rPr lang="en-US" sz="2000" b="1" dirty="0">
                <a:solidFill>
                  <a:srgbClr val="C00000"/>
                </a:solidFill>
              </a:rPr>
              <a:t>in</a:t>
            </a:r>
            <a:endParaRPr sz="2000" dirty="0"/>
          </a:p>
          <a:p>
            <a:pPr marL="384048" lvl="1" indent="-6222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900"/>
              <a:buNone/>
            </a:pPr>
            <a:endParaRPr sz="2000" b="1" dirty="0">
              <a:solidFill>
                <a:srgbClr val="C00000"/>
              </a:solidFill>
            </a:endParaRPr>
          </a:p>
          <a:p>
            <a:pPr marL="384048" lvl="1" indent="-18288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SzPts val="1900"/>
              <a:buChar char="◦"/>
            </a:pPr>
            <a:r>
              <a:rPr lang="en-US" sz="2000" b="1" dirty="0">
                <a:solidFill>
                  <a:srgbClr val="C00000"/>
                </a:solidFill>
              </a:rPr>
              <a:t>not in</a:t>
            </a:r>
            <a:endParaRPr sz="2000" dirty="0">
              <a:solidFill>
                <a:schemeClr val="dk1"/>
              </a:solidFill>
            </a:endParaRPr>
          </a:p>
          <a:p>
            <a:pPr marL="91440" lvl="0" indent="0" algn="l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</a:pPr>
            <a:endParaRPr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5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Bookman Old Style"/>
              <a:buNone/>
            </a:pPr>
            <a:r>
              <a:rPr lang="en-US" sz="4800" b="1" dirty="0"/>
              <a:t>Behavior Of </a:t>
            </a:r>
            <a:r>
              <a:rPr lang="en-US" sz="4800" b="1" dirty="0">
                <a:solidFill>
                  <a:srgbClr val="C00000"/>
                </a:solidFill>
              </a:rPr>
              <a:t>in </a:t>
            </a:r>
            <a:r>
              <a:rPr lang="en-US" sz="4800" b="1" dirty="0"/>
              <a:t>and </a:t>
            </a:r>
            <a:r>
              <a:rPr lang="en-US" sz="4800" b="1" dirty="0">
                <a:solidFill>
                  <a:srgbClr val="C00000"/>
                </a:solidFill>
              </a:rPr>
              <a:t>not in</a:t>
            </a:r>
            <a:endParaRPr dirty="0"/>
          </a:p>
        </p:txBody>
      </p:sp>
      <p:sp>
        <p:nvSpPr>
          <p:cNvPr id="455" name="Google Shape;455;p56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27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 sz="2000" b="1" dirty="0">
                <a:solidFill>
                  <a:srgbClr val="C00000"/>
                </a:solidFill>
              </a:rPr>
              <a:t>in:</a:t>
            </a:r>
            <a:r>
              <a:rPr lang="en-US" sz="2000" b="1" dirty="0">
                <a:solidFill>
                  <a:srgbClr val="002060"/>
                </a:solidFill>
              </a:rPr>
              <a:t> </a:t>
            </a:r>
            <a:r>
              <a:rPr lang="en-US" sz="2000" dirty="0">
                <a:solidFill>
                  <a:schemeClr val="dk1"/>
                </a:solidFill>
              </a:rPr>
              <a:t>The </a:t>
            </a:r>
            <a:r>
              <a:rPr lang="en-US" sz="2000" b="1" dirty="0">
                <a:solidFill>
                  <a:srgbClr val="C00000"/>
                </a:solidFill>
              </a:rPr>
              <a:t>‘in’ </a:t>
            </a:r>
            <a:r>
              <a:rPr lang="en-US" sz="2000" dirty="0">
                <a:solidFill>
                  <a:schemeClr val="dk1"/>
                </a:solidFill>
              </a:rPr>
              <a:t>operator is used to check if a value exists in a sequence or not</a:t>
            </a:r>
            <a:endParaRPr sz="2000" dirty="0"/>
          </a:p>
          <a:p>
            <a:pPr marL="9144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endParaRPr sz="2000" b="1" dirty="0"/>
          </a:p>
          <a:p>
            <a:pPr marL="91440" lvl="0" indent="-1270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 sz="2000" b="1" dirty="0">
                <a:solidFill>
                  <a:srgbClr val="C00000"/>
                </a:solidFill>
              </a:rPr>
              <a:t>not in :</a:t>
            </a:r>
            <a:r>
              <a:rPr lang="en-US" sz="2000" dirty="0"/>
              <a:t> The </a:t>
            </a:r>
            <a:r>
              <a:rPr lang="en-US" sz="2000" b="1" dirty="0">
                <a:solidFill>
                  <a:srgbClr val="C00000"/>
                </a:solidFill>
              </a:rPr>
              <a:t>‘not in’ </a:t>
            </a:r>
            <a:r>
              <a:rPr lang="en-US" sz="2000" dirty="0">
                <a:solidFill>
                  <a:schemeClr val="dk1"/>
                </a:solidFill>
              </a:rPr>
              <a:t>operator is the opposite of </a:t>
            </a:r>
            <a:r>
              <a:rPr lang="en-US" sz="2000" b="1" dirty="0">
                <a:solidFill>
                  <a:srgbClr val="C00000"/>
                </a:solidFill>
              </a:rPr>
              <a:t>‘in’ </a:t>
            </a:r>
            <a:r>
              <a:rPr lang="en-US" sz="2000" dirty="0">
                <a:solidFill>
                  <a:schemeClr val="dk1"/>
                </a:solidFill>
              </a:rPr>
              <a:t>operator. So, if a value does not exists in the sequence then it will return a </a:t>
            </a:r>
            <a:r>
              <a:rPr lang="en-US" sz="2000" b="1" dirty="0">
                <a:solidFill>
                  <a:srgbClr val="C00000"/>
                </a:solidFill>
              </a:rPr>
              <a:t>True</a:t>
            </a:r>
            <a:r>
              <a:rPr lang="en-US" sz="2000" dirty="0">
                <a:solidFill>
                  <a:schemeClr val="dk1"/>
                </a:solidFill>
              </a:rPr>
              <a:t> else it will return a </a:t>
            </a:r>
            <a:r>
              <a:rPr lang="en-US" sz="2000" b="1" dirty="0">
                <a:solidFill>
                  <a:srgbClr val="C00000"/>
                </a:solidFill>
              </a:rPr>
              <a:t>False</a:t>
            </a:r>
            <a:r>
              <a:rPr lang="en-US" sz="2000" dirty="0">
                <a:solidFill>
                  <a:schemeClr val="dk1"/>
                </a:solidFill>
              </a:rPr>
              <a:t>.</a:t>
            </a:r>
            <a:endParaRPr sz="2000" dirty="0">
              <a:solidFill>
                <a:schemeClr val="dk1"/>
              </a:solidFill>
            </a:endParaRPr>
          </a:p>
          <a:p>
            <a:pPr marL="9144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1900"/>
              <a:buNone/>
            </a:pPr>
            <a:endParaRPr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5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Bookman Old Style"/>
              <a:buNone/>
            </a:pPr>
            <a:r>
              <a:rPr lang="en-US" sz="4800" b="1"/>
              <a:t>Examples Of </a:t>
            </a:r>
            <a:r>
              <a:rPr lang="en-US" sz="4800" b="1">
                <a:solidFill>
                  <a:srgbClr val="C00000"/>
                </a:solidFill>
              </a:rPr>
              <a:t>in</a:t>
            </a:r>
            <a:r>
              <a:rPr lang="en-US" sz="4800" b="1"/>
              <a:t> Operator</a:t>
            </a:r>
            <a:endParaRPr/>
          </a:p>
        </p:txBody>
      </p:sp>
      <p:sp>
        <p:nvSpPr>
          <p:cNvPr id="461" name="Google Shape;461;p57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9144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000" b="1" dirty="0">
                <a:solidFill>
                  <a:srgbClr val="7030A0"/>
                </a:solidFill>
              </a:rPr>
              <a:t>a=“Welcome”</a:t>
            </a:r>
            <a:endParaRPr dirty="0"/>
          </a:p>
          <a:p>
            <a:pPr marL="91440" lvl="0" indent="-9144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en-US" sz="2000" b="1" dirty="0">
                <a:solidFill>
                  <a:srgbClr val="7030A0"/>
                </a:solidFill>
              </a:rPr>
              <a:t>b=“om”</a:t>
            </a:r>
            <a:endParaRPr dirty="0"/>
          </a:p>
          <a:p>
            <a:pPr marL="91440" lvl="0" indent="-9144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en-US" sz="2000" b="1" dirty="0">
                <a:solidFill>
                  <a:srgbClr val="7030A0"/>
                </a:solidFill>
              </a:rPr>
              <a:t>print(b </a:t>
            </a:r>
            <a:r>
              <a:rPr lang="en-US" sz="2000" b="1" dirty="0">
                <a:solidFill>
                  <a:srgbClr val="C00000"/>
                </a:solidFill>
              </a:rPr>
              <a:t>in</a:t>
            </a:r>
            <a:r>
              <a:rPr lang="en-US" sz="2000" b="1" dirty="0">
                <a:solidFill>
                  <a:srgbClr val="7030A0"/>
                </a:solidFill>
              </a:rPr>
              <a:t> a)</a:t>
            </a:r>
            <a:endParaRPr sz="2000" b="1" dirty="0"/>
          </a:p>
          <a:p>
            <a:pPr marL="91440" lvl="0" indent="-9144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en-US" sz="2000" b="1" dirty="0"/>
              <a:t>Output</a:t>
            </a:r>
            <a:r>
              <a:rPr lang="en-US" sz="2000" dirty="0"/>
              <a:t>: </a:t>
            </a:r>
            <a:endParaRPr dirty="0"/>
          </a:p>
          <a:p>
            <a:pPr marL="91440" lvl="0" indent="-9144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en-US" sz="2000" b="1" dirty="0">
                <a:solidFill>
                  <a:srgbClr val="C00000"/>
                </a:solidFill>
              </a:rPr>
              <a:t>True</a:t>
            </a:r>
            <a:endParaRPr dirty="0"/>
          </a:p>
          <a:p>
            <a:pPr marL="9144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1900"/>
              <a:buNone/>
            </a:pPr>
            <a:endParaRPr dirty="0"/>
          </a:p>
        </p:txBody>
      </p:sp>
      <p:sp>
        <p:nvSpPr>
          <p:cNvPr id="462" name="Google Shape;462;p57"/>
          <p:cNvSpPr txBox="1"/>
          <p:nvPr/>
        </p:nvSpPr>
        <p:spPr>
          <a:xfrm>
            <a:off x="7174685" y="2108201"/>
            <a:ext cx="6094602" cy="286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Libre Franklin"/>
              <a:buNone/>
            </a:pPr>
            <a:r>
              <a:rPr lang="en-US" sz="2000" b="1" dirty="0">
                <a:solidFill>
                  <a:srgbClr val="7030A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a=“Welcome”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Libre Franklin"/>
              <a:buNone/>
            </a:pPr>
            <a:endParaRPr sz="20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Libre Franklin"/>
              <a:buNone/>
            </a:pPr>
            <a:r>
              <a:rPr lang="en-US" sz="2000" b="1" dirty="0">
                <a:solidFill>
                  <a:srgbClr val="7030A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b=“mom”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Libre Franklin"/>
              <a:buNone/>
            </a:pPr>
            <a:endParaRPr sz="20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Libre Franklin"/>
              <a:buNone/>
            </a:pPr>
            <a:r>
              <a:rPr lang="en-US" sz="2000" b="1" dirty="0">
                <a:solidFill>
                  <a:srgbClr val="7030A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print(b </a:t>
            </a:r>
            <a:r>
              <a:rPr lang="en-US" sz="2000" b="1" dirty="0">
                <a:solidFill>
                  <a:srgbClr val="C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in</a:t>
            </a:r>
            <a:r>
              <a:rPr lang="en-US" sz="2000" b="1" dirty="0">
                <a:solidFill>
                  <a:srgbClr val="7030A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a)</a:t>
            </a:r>
            <a:endParaRPr sz="20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"/>
              <a:buNone/>
            </a:pPr>
            <a:endParaRPr sz="2000" b="1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"/>
              <a:buNone/>
            </a:pPr>
            <a:r>
              <a:rPr lang="en-US" sz="2000" b="1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Output</a:t>
            </a:r>
            <a:r>
              <a:rPr lang="en-US" sz="20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"/>
              <a:buNone/>
            </a:pPr>
            <a:r>
              <a:rPr lang="en-US" sz="20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endParaRPr sz="20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Libre Franklin"/>
              <a:buNone/>
            </a:pPr>
            <a:r>
              <a:rPr lang="en-US" sz="2000" b="1" dirty="0">
                <a:solidFill>
                  <a:srgbClr val="C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False</a:t>
            </a:r>
            <a:endParaRPr sz="2000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58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Bookman Old Style"/>
              <a:buNone/>
            </a:pPr>
            <a:r>
              <a:rPr lang="en-US" sz="4800" b="1"/>
              <a:t>Examples Of </a:t>
            </a:r>
            <a:r>
              <a:rPr lang="en-US" sz="4800" b="1">
                <a:solidFill>
                  <a:srgbClr val="C00000"/>
                </a:solidFill>
              </a:rPr>
              <a:t>not</a:t>
            </a:r>
            <a:r>
              <a:rPr lang="en-US" sz="4800" b="1"/>
              <a:t> </a:t>
            </a:r>
            <a:r>
              <a:rPr lang="en-US" sz="4800" b="1">
                <a:solidFill>
                  <a:srgbClr val="C00000"/>
                </a:solidFill>
              </a:rPr>
              <a:t>in</a:t>
            </a:r>
            <a:r>
              <a:rPr lang="en-US" sz="4800" b="1"/>
              <a:t> Operator</a:t>
            </a:r>
            <a:endParaRPr/>
          </a:p>
        </p:txBody>
      </p:sp>
      <p:sp>
        <p:nvSpPr>
          <p:cNvPr id="468" name="Google Shape;468;p58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9144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000" b="1" dirty="0">
                <a:solidFill>
                  <a:srgbClr val="7030A0"/>
                </a:solidFill>
              </a:rPr>
              <a:t>primes=[2,3,5,7,11]</a:t>
            </a:r>
            <a:endParaRPr sz="2000" dirty="0"/>
          </a:p>
          <a:p>
            <a:pPr marL="91440" lvl="0" indent="-9144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en-US" sz="2000" b="1" dirty="0">
                <a:solidFill>
                  <a:srgbClr val="7030A0"/>
                </a:solidFill>
              </a:rPr>
              <a:t>x=4</a:t>
            </a:r>
            <a:endParaRPr sz="2000" dirty="0"/>
          </a:p>
          <a:p>
            <a:pPr marL="91440" lvl="0" indent="-9144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en-US" sz="2000" b="1" dirty="0">
                <a:solidFill>
                  <a:srgbClr val="7030A0"/>
                </a:solidFill>
              </a:rPr>
              <a:t>print(x </a:t>
            </a:r>
            <a:r>
              <a:rPr lang="en-US" sz="2000" b="1" dirty="0">
                <a:solidFill>
                  <a:srgbClr val="C00000"/>
                </a:solidFill>
              </a:rPr>
              <a:t>not in </a:t>
            </a:r>
            <a:r>
              <a:rPr lang="en-US" sz="2000" b="1" dirty="0">
                <a:solidFill>
                  <a:srgbClr val="7030A0"/>
                </a:solidFill>
              </a:rPr>
              <a:t>primes)</a:t>
            </a:r>
            <a:endParaRPr sz="2000" dirty="0"/>
          </a:p>
          <a:p>
            <a:pPr marL="91440" lvl="0" indent="-9144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 sz="2000" b="1" dirty="0"/>
          </a:p>
          <a:p>
            <a:pPr marL="91440" lvl="0" indent="-9144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en-US" sz="2000" b="1" dirty="0"/>
              <a:t>Output</a:t>
            </a:r>
            <a:r>
              <a:rPr lang="en-US" sz="2000" dirty="0"/>
              <a:t>: </a:t>
            </a:r>
            <a:endParaRPr sz="2000" dirty="0"/>
          </a:p>
          <a:p>
            <a:pPr marL="91440" lvl="0" indent="-9144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en-US" sz="2000" b="1" dirty="0">
                <a:solidFill>
                  <a:srgbClr val="C00000"/>
                </a:solidFill>
              </a:rPr>
              <a:t>True</a:t>
            </a:r>
            <a:endParaRPr sz="2000" dirty="0"/>
          </a:p>
          <a:p>
            <a:pPr marL="9144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1900"/>
              <a:buNone/>
            </a:pPr>
            <a:endParaRPr dirty="0"/>
          </a:p>
        </p:txBody>
      </p:sp>
      <p:sp>
        <p:nvSpPr>
          <p:cNvPr id="469" name="Google Shape;469;p58"/>
          <p:cNvSpPr txBox="1"/>
          <p:nvPr/>
        </p:nvSpPr>
        <p:spPr>
          <a:xfrm>
            <a:off x="6210656" y="2108201"/>
            <a:ext cx="6097424" cy="3170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Libre Franklin"/>
              <a:buNone/>
            </a:pPr>
            <a:r>
              <a:rPr lang="en-US" sz="2000" b="1" dirty="0">
                <a:solidFill>
                  <a:srgbClr val="7030A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primes=[2,3,5,7,11]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Libre Franklin"/>
              <a:buNone/>
            </a:pPr>
            <a:endParaRPr sz="20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Libre Franklin"/>
              <a:buNone/>
            </a:pPr>
            <a:r>
              <a:rPr lang="en-US" sz="2000" b="1" dirty="0">
                <a:solidFill>
                  <a:srgbClr val="7030A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x=5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Libre Franklin"/>
              <a:buNone/>
            </a:pPr>
            <a:endParaRPr sz="20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Libre Franklin"/>
              <a:buNone/>
            </a:pPr>
            <a:r>
              <a:rPr lang="en-US" sz="2000" b="1" dirty="0">
                <a:solidFill>
                  <a:srgbClr val="7030A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print(x </a:t>
            </a:r>
            <a:r>
              <a:rPr lang="en-US" sz="2000" b="1" dirty="0">
                <a:solidFill>
                  <a:srgbClr val="C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not in </a:t>
            </a:r>
            <a:r>
              <a:rPr lang="en-US" sz="2000" b="1" dirty="0">
                <a:solidFill>
                  <a:srgbClr val="7030A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primes)</a:t>
            </a:r>
            <a:endParaRPr sz="20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"/>
              <a:buNone/>
            </a:pPr>
            <a:endParaRPr sz="2000" b="1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"/>
              <a:buNone/>
            </a:pPr>
            <a:endParaRPr sz="2000" b="1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"/>
              <a:buNone/>
            </a:pPr>
            <a:r>
              <a:rPr lang="en-US" sz="2000" b="1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Output</a:t>
            </a:r>
            <a:r>
              <a:rPr lang="en-US" sz="20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"/>
              <a:buNone/>
            </a:pPr>
            <a:endParaRPr sz="20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Libre Franklin"/>
              <a:buNone/>
            </a:pPr>
            <a:r>
              <a:rPr lang="en-US" sz="2000" b="1" dirty="0">
                <a:solidFill>
                  <a:srgbClr val="C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False</a:t>
            </a:r>
            <a:endParaRPr sz="200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59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Bookman Old Style"/>
              <a:buNone/>
            </a:pPr>
            <a:r>
              <a:rPr lang="en-US" sz="4400" b="1" dirty="0"/>
              <a:t>Precedence Of Operators</a:t>
            </a:r>
            <a:endParaRPr sz="4400" dirty="0"/>
          </a:p>
        </p:txBody>
      </p:sp>
      <p:sp>
        <p:nvSpPr>
          <p:cNvPr id="475" name="Google Shape;475;p59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27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 sz="1800" dirty="0"/>
              <a:t>There can be more than one operator in an expression.</a:t>
            </a:r>
            <a:endParaRPr sz="1800" dirty="0"/>
          </a:p>
          <a:p>
            <a:pPr marL="9144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 sz="1800" dirty="0"/>
          </a:p>
          <a:p>
            <a:pPr marL="9144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 sz="1800" dirty="0"/>
          </a:p>
          <a:p>
            <a:pPr marL="91440" lvl="0" indent="-1270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 sz="1800" dirty="0"/>
              <a:t>To evaluate these type of expressions there is a rule called </a:t>
            </a:r>
            <a:r>
              <a:rPr lang="en-US" sz="1800" b="1" dirty="0">
                <a:solidFill>
                  <a:srgbClr val="C00000"/>
                </a:solidFill>
              </a:rPr>
              <a:t>precedence</a:t>
            </a:r>
            <a:r>
              <a:rPr lang="en-US" sz="1800" dirty="0"/>
              <a:t> in all programming languages .</a:t>
            </a:r>
            <a:endParaRPr sz="1800" dirty="0"/>
          </a:p>
          <a:p>
            <a:pPr marL="9144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 sz="1800" dirty="0"/>
          </a:p>
          <a:p>
            <a:pPr marL="9144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 sz="1800" dirty="0"/>
          </a:p>
          <a:p>
            <a:pPr marL="91440" lvl="0" indent="-1270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 sz="1800" dirty="0"/>
              <a:t> It guides the order in which operation are carried out.</a:t>
            </a:r>
            <a:endParaRPr sz="1800" dirty="0"/>
          </a:p>
          <a:p>
            <a:pPr marL="9144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 sz="2000" dirty="0"/>
          </a:p>
          <a:p>
            <a:pPr marL="9144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1900"/>
              <a:buNone/>
            </a:pPr>
            <a:endParaRPr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60"/>
          <p:cNvSpPr txBox="1">
            <a:spLocks noGrp="1"/>
          </p:cNvSpPr>
          <p:nvPr>
            <p:ph type="title"/>
          </p:nvPr>
        </p:nvSpPr>
        <p:spPr>
          <a:xfrm>
            <a:off x="1260225" y="286601"/>
            <a:ext cx="9895500" cy="10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Bookman Old Style"/>
              <a:buNone/>
            </a:pPr>
            <a:r>
              <a:rPr lang="en-US" sz="4000" b="1" dirty="0"/>
              <a:t>Precedence And Associativity</a:t>
            </a:r>
            <a:endParaRPr sz="4000" dirty="0"/>
          </a:p>
        </p:txBody>
      </p:sp>
      <p:sp>
        <p:nvSpPr>
          <p:cNvPr id="481" name="Google Shape;481;p60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endParaRPr/>
          </a:p>
        </p:txBody>
      </p:sp>
      <p:graphicFrame>
        <p:nvGraphicFramePr>
          <p:cNvPr id="482" name="Google Shape;482;p60"/>
          <p:cNvGraphicFramePr/>
          <p:nvPr/>
        </p:nvGraphicFramePr>
        <p:xfrm>
          <a:off x="981154" y="1338405"/>
          <a:ext cx="10331700" cy="5705495"/>
        </p:xfrm>
        <a:graphic>
          <a:graphicData uri="http://schemas.openxmlformats.org/drawingml/2006/table">
            <a:tbl>
              <a:tblPr firstRow="1" bandRow="1">
                <a:noFill/>
                <a:tableStyleId>{A8D51A95-3145-49FA-9C96-94D57A5FAEB0}</a:tableStyleId>
              </a:tblPr>
              <a:tblGrid>
                <a:gridCol w="5165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65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Operator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Name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43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()</a:t>
                      </a:r>
                      <a:endParaRPr/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Parentheses</a:t>
                      </a:r>
                      <a:endParaRPr/>
                    </a:p>
                  </a:txBody>
                  <a:tcPr marL="95250" marR="76200" marT="95250" marB="8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3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**</a:t>
                      </a:r>
                      <a:endParaRPr/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Exponent</a:t>
                      </a:r>
                      <a:endParaRPr/>
                    </a:p>
                  </a:txBody>
                  <a:tcPr marL="95250" marR="76200" marT="95250" marB="8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43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+x, -x, ~x</a:t>
                      </a:r>
                      <a:endParaRPr/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Unary plus, Unary minus, Bitwise NOT</a:t>
                      </a:r>
                      <a:endParaRPr/>
                    </a:p>
                  </a:txBody>
                  <a:tcPr marL="95250" marR="76200" marT="95250" marB="8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43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*, /, //, %</a:t>
                      </a:r>
                      <a:endParaRPr/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Multiplication, Division, Floor div,Mod</a:t>
                      </a:r>
                      <a:endParaRPr sz="1400"/>
                    </a:p>
                  </a:txBody>
                  <a:tcPr marL="95250" marR="76200" marT="95250" marB="8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43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+, -</a:t>
                      </a:r>
                      <a:endParaRPr/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Addition, Subtraction</a:t>
                      </a:r>
                      <a:endParaRPr/>
                    </a:p>
                  </a:txBody>
                  <a:tcPr marL="95250" marR="76200" marT="95250" marB="8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43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&lt;&lt;, &gt;&gt;</a:t>
                      </a:r>
                      <a:endParaRPr/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Bitwise shift operators</a:t>
                      </a:r>
                      <a:endParaRPr/>
                    </a:p>
                  </a:txBody>
                  <a:tcPr marL="95250" marR="76200" marT="95250" marB="857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43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&amp;</a:t>
                      </a:r>
                      <a:endParaRPr/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Bitwise AND</a:t>
                      </a:r>
                      <a:endParaRPr/>
                    </a:p>
                  </a:txBody>
                  <a:tcPr marL="95250" marR="76200" marT="95250" marB="8572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43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^</a:t>
                      </a:r>
                      <a:endParaRPr/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Bitwise XOR</a:t>
                      </a:r>
                      <a:endParaRPr/>
                    </a:p>
                  </a:txBody>
                  <a:tcPr marL="95250" marR="76200" marT="95250" marB="8572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43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|</a:t>
                      </a:r>
                      <a:endParaRPr/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Bitwise OR</a:t>
                      </a:r>
                      <a:endParaRPr/>
                    </a:p>
                  </a:txBody>
                  <a:tcPr marL="95250" marR="76200" marT="95250" marB="85725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077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==, !=, &gt;, &gt;=, &lt;, &lt;=, is, is not, in, not in</a:t>
                      </a:r>
                      <a:endParaRPr/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Comparisons, Identity, Membership operators</a:t>
                      </a:r>
                      <a:endParaRPr/>
                    </a:p>
                  </a:txBody>
                  <a:tcPr marL="95250" marR="76200" marT="95250" marB="85725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43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not</a:t>
                      </a:r>
                      <a:endParaRPr/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Logical NOT</a:t>
                      </a:r>
                      <a:endParaRPr/>
                    </a:p>
                  </a:txBody>
                  <a:tcPr marL="95250" marR="76200" marT="95250" marB="85725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943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and</a:t>
                      </a:r>
                      <a:endParaRPr/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Logical AND</a:t>
                      </a:r>
                      <a:endParaRPr/>
                    </a:p>
                  </a:txBody>
                  <a:tcPr marL="95250" marR="76200" marT="95250" marB="85725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943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or</a:t>
                      </a:r>
                      <a:endParaRPr/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Logical OR</a:t>
                      </a:r>
                      <a:endParaRPr/>
                    </a:p>
                  </a:txBody>
                  <a:tcPr marL="95250" marR="76200" marT="95250" marB="85725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Bookman Old Style"/>
              <a:buNone/>
            </a:pPr>
            <a:r>
              <a:rPr lang="en-US" sz="4800" b="1" dirty="0"/>
              <a:t>The Slicing Operator</a:t>
            </a:r>
            <a:endParaRPr dirty="0"/>
          </a:p>
        </p:txBody>
      </p:sp>
      <p:sp>
        <p:nvSpPr>
          <p:cNvPr id="140" name="Google Shape;140;p7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788670" lvl="1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80"/>
              <a:buFont typeface="Arial"/>
              <a:buChar char="•"/>
            </a:pPr>
            <a:r>
              <a:rPr lang="en-US" sz="1800" b="1" u="sng" dirty="0">
                <a:solidFill>
                  <a:schemeClr val="dk1"/>
                </a:solidFill>
              </a:rPr>
              <a:t>Example:</a:t>
            </a:r>
            <a:endParaRPr sz="1800" dirty="0"/>
          </a:p>
          <a:p>
            <a:pPr marL="1062990" lvl="2" indent="-51434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60"/>
              <a:buNone/>
            </a:pPr>
            <a:r>
              <a:rPr lang="en-US" sz="1800" b="1" dirty="0">
                <a:solidFill>
                  <a:schemeClr val="dk1"/>
                </a:solidFill>
              </a:rPr>
              <a:t>	</a:t>
            </a:r>
            <a:endParaRPr sz="1800" dirty="0"/>
          </a:p>
          <a:p>
            <a:pPr marL="1062990" lvl="2" indent="-51434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60"/>
              <a:buNone/>
            </a:pPr>
            <a:r>
              <a:rPr lang="en-US" sz="1800" b="1" dirty="0"/>
              <a:t>	</a:t>
            </a:r>
            <a:r>
              <a:rPr lang="en-US" sz="1800" b="1" dirty="0">
                <a:solidFill>
                  <a:srgbClr val="7030A0"/>
                </a:solidFill>
              </a:rPr>
              <a:t>s=“Industry”</a:t>
            </a:r>
            <a:endParaRPr sz="1800" dirty="0"/>
          </a:p>
          <a:p>
            <a:pPr marL="1062990" lvl="2" indent="-51434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60"/>
              <a:buNone/>
            </a:pPr>
            <a:r>
              <a:rPr lang="en-US" sz="1800" b="1" dirty="0">
                <a:solidFill>
                  <a:srgbClr val="7030A0"/>
                </a:solidFill>
              </a:rPr>
              <a:t>	print(s[2:6])</a:t>
            </a:r>
            <a:endParaRPr sz="1800" dirty="0"/>
          </a:p>
          <a:p>
            <a:pPr marL="788670" lvl="1" indent="-35432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20"/>
              <a:buFont typeface="Arial"/>
              <a:buNone/>
            </a:pPr>
            <a:endParaRPr sz="2100" dirty="0">
              <a:solidFill>
                <a:schemeClr val="dk1"/>
              </a:solidFill>
            </a:endParaRPr>
          </a:p>
          <a:p>
            <a:pPr marL="788670" lvl="1" indent="-33146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80"/>
              <a:buFont typeface="Arial"/>
              <a:buNone/>
            </a:pPr>
            <a:endParaRPr sz="2400" b="1" u="sng" dirty="0">
              <a:solidFill>
                <a:schemeClr val="dk1"/>
              </a:solidFill>
            </a:endParaRPr>
          </a:p>
          <a:p>
            <a:pPr marL="91440" lvl="0" indent="0" algn="l" rtl="0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</a:pPr>
            <a:endParaRPr dirty="0"/>
          </a:p>
        </p:txBody>
      </p:sp>
      <p:sp>
        <p:nvSpPr>
          <p:cNvPr id="141" name="Google Shape;141;p7"/>
          <p:cNvSpPr txBox="1"/>
          <p:nvPr/>
        </p:nvSpPr>
        <p:spPr>
          <a:xfrm>
            <a:off x="5000118" y="2025482"/>
            <a:ext cx="6094602" cy="135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788670" marR="0" lvl="1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80"/>
              <a:buFont typeface="Arial"/>
              <a:buChar char="•"/>
            </a:pPr>
            <a:r>
              <a:rPr lang="en-US" sz="1800" b="1" i="0" u="sng" strike="noStrike" cap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Example:</a:t>
            </a:r>
            <a:endParaRPr sz="1800" dirty="0"/>
          </a:p>
          <a:p>
            <a:pPr marL="1062990" marR="0" lvl="2" indent="-514349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	</a:t>
            </a:r>
            <a:endParaRPr sz="1800" dirty="0"/>
          </a:p>
          <a:p>
            <a:pPr marL="1062990" marR="0" lvl="2" indent="-514349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	</a:t>
            </a:r>
            <a:r>
              <a:rPr lang="en-US" sz="1800" b="1" i="0" u="none" strike="noStrike" cap="none" dirty="0">
                <a:solidFill>
                  <a:srgbClr val="7030A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s=“Welcome”</a:t>
            </a:r>
            <a:endParaRPr sz="1800" dirty="0"/>
          </a:p>
          <a:p>
            <a:pPr marL="1062990" marR="0" lvl="2" indent="-514349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lang="en-US" sz="1800" b="1" i="0" u="none" strike="noStrike" cap="none" dirty="0">
                <a:solidFill>
                  <a:srgbClr val="7030A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	print(s[3:6])</a:t>
            </a:r>
            <a:endParaRPr sz="1800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6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Bookman Old Style"/>
              <a:buNone/>
            </a:pPr>
            <a:r>
              <a:rPr lang="en-US" sz="4800" b="1" dirty="0"/>
              <a:t>Guess The Output </a:t>
            </a:r>
            <a:endParaRPr dirty="0"/>
          </a:p>
        </p:txBody>
      </p:sp>
      <p:sp>
        <p:nvSpPr>
          <p:cNvPr id="488" name="Google Shape;488;p61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fontScale="40000" lnSpcReduction="20000"/>
          </a:bodyPr>
          <a:lstStyle/>
          <a:p>
            <a:pPr marL="91440" lvl="0" indent="-9144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5000" b="1" dirty="0">
                <a:solidFill>
                  <a:srgbClr val="7030A0"/>
                </a:solidFill>
              </a:rPr>
              <a:t>a=6/2+3**4</a:t>
            </a:r>
            <a:endParaRPr sz="5000" dirty="0"/>
          </a:p>
          <a:p>
            <a:pPr marL="91440" lvl="0" indent="-9144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en-US" sz="5000" b="1" dirty="0">
                <a:solidFill>
                  <a:srgbClr val="7030A0"/>
                </a:solidFill>
              </a:rPr>
              <a:t>print(a)</a:t>
            </a:r>
            <a:endParaRPr sz="5000" dirty="0"/>
          </a:p>
          <a:p>
            <a:pPr marL="91440" lvl="0" indent="-9144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en-US" sz="5000" b="1" dirty="0">
                <a:solidFill>
                  <a:srgbClr val="C00000"/>
                </a:solidFill>
              </a:rPr>
              <a:t>Output:</a:t>
            </a:r>
            <a:endParaRPr sz="5000" dirty="0"/>
          </a:p>
          <a:p>
            <a:pPr marL="91440" lvl="0" indent="-9144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en-US" sz="5000" b="1" dirty="0">
                <a:solidFill>
                  <a:srgbClr val="002060"/>
                </a:solidFill>
              </a:rPr>
              <a:t>84.0</a:t>
            </a:r>
            <a:endParaRPr sz="5000" dirty="0"/>
          </a:p>
          <a:p>
            <a:pPr marL="91440" lvl="0" indent="-9144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en-US" sz="5000" b="1" dirty="0">
                <a:solidFill>
                  <a:srgbClr val="7030A0"/>
                </a:solidFill>
              </a:rPr>
              <a:t>a=20-12//3**2</a:t>
            </a:r>
            <a:endParaRPr sz="5000" dirty="0"/>
          </a:p>
          <a:p>
            <a:pPr marL="91440" lvl="0" indent="-9144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en-US" sz="5000" b="1" dirty="0">
                <a:solidFill>
                  <a:srgbClr val="7030A0"/>
                </a:solidFill>
              </a:rPr>
              <a:t>print(a)</a:t>
            </a:r>
            <a:endParaRPr sz="5000" dirty="0"/>
          </a:p>
          <a:p>
            <a:pPr marL="91440" lvl="0" indent="-9144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en-US" sz="5000" b="1" dirty="0">
                <a:solidFill>
                  <a:srgbClr val="C00000"/>
                </a:solidFill>
              </a:rPr>
              <a:t>Output:</a:t>
            </a:r>
            <a:endParaRPr sz="5000" dirty="0"/>
          </a:p>
          <a:p>
            <a:pPr marL="91440" lvl="0" indent="-9144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en-US" sz="5000" b="1" dirty="0">
                <a:solidFill>
                  <a:srgbClr val="002060"/>
                </a:solidFill>
              </a:rPr>
              <a:t>19</a:t>
            </a:r>
            <a:endParaRPr sz="5000" dirty="0"/>
          </a:p>
          <a:p>
            <a:pPr marL="91440" lvl="0" indent="-25082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endParaRPr dirty="0"/>
          </a:p>
        </p:txBody>
      </p:sp>
      <p:sp>
        <p:nvSpPr>
          <p:cNvPr id="489" name="Google Shape;489;p61"/>
          <p:cNvSpPr txBox="1"/>
          <p:nvPr/>
        </p:nvSpPr>
        <p:spPr>
          <a:xfrm>
            <a:off x="6467029" y="1951672"/>
            <a:ext cx="6097424" cy="2031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Libre Franklin"/>
              <a:buNone/>
            </a:pPr>
            <a:r>
              <a:rPr lang="en-US" sz="1800" b="1" dirty="0">
                <a:solidFill>
                  <a:srgbClr val="7030A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a=25/(2+3)**2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Libre Franklin"/>
              <a:buNone/>
            </a:pPr>
            <a:endParaRPr sz="18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Libre Franklin"/>
              <a:buNone/>
            </a:pPr>
            <a:r>
              <a:rPr lang="en-US" sz="1800" b="1" dirty="0">
                <a:solidFill>
                  <a:srgbClr val="7030A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print(a)</a:t>
            </a:r>
            <a:endParaRPr sz="18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"/>
              <a:buNone/>
            </a:pPr>
            <a:endParaRPr sz="1800" b="1" dirty="0">
              <a:solidFill>
                <a:srgbClr val="C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Libre Franklin"/>
              <a:buNone/>
            </a:pPr>
            <a:r>
              <a:rPr lang="en-US" sz="1800" b="1" dirty="0">
                <a:solidFill>
                  <a:srgbClr val="C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Output: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Libre Franklin"/>
              <a:buNone/>
            </a:pPr>
            <a:endParaRPr sz="18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Libre Franklin"/>
              <a:buNone/>
            </a:pPr>
            <a:r>
              <a:rPr lang="en-US" sz="1800" b="1" dirty="0">
                <a:solidFill>
                  <a:srgbClr val="00206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1.0</a:t>
            </a:r>
            <a:endParaRPr sz="180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Bookman Old Style"/>
              <a:buNone/>
            </a:pPr>
            <a:r>
              <a:rPr lang="en-US" sz="4800" b="1" dirty="0"/>
              <a:t>Associativity Of Operators</a:t>
            </a:r>
            <a:endParaRPr dirty="0"/>
          </a:p>
        </p:txBody>
      </p:sp>
      <p:sp>
        <p:nvSpPr>
          <p:cNvPr id="495" name="Google Shape;495;p62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27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 sz="1800" dirty="0"/>
              <a:t>When two operators have the same precedence, </a:t>
            </a:r>
            <a:r>
              <a:rPr lang="en-US" sz="1800" b="1" dirty="0">
                <a:solidFill>
                  <a:srgbClr val="C00000"/>
                </a:solidFill>
              </a:rPr>
              <a:t>Python </a:t>
            </a:r>
            <a:r>
              <a:rPr lang="en-US" sz="1800" dirty="0"/>
              <a:t>follows </a:t>
            </a:r>
            <a:r>
              <a:rPr lang="en-US" sz="1800" b="1" dirty="0">
                <a:solidFill>
                  <a:srgbClr val="C00000"/>
                </a:solidFill>
              </a:rPr>
              <a:t>associativity</a:t>
            </a:r>
            <a:endParaRPr sz="1800" dirty="0"/>
          </a:p>
          <a:p>
            <a:pPr marL="9144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 sz="1800" dirty="0"/>
          </a:p>
          <a:p>
            <a:pPr marL="9144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 sz="1800" dirty="0"/>
          </a:p>
          <a:p>
            <a:pPr marL="91440" lvl="0" indent="-1270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 sz="1800" b="1" dirty="0">
                <a:solidFill>
                  <a:srgbClr val="C00000"/>
                </a:solidFill>
              </a:rPr>
              <a:t>Associativity</a:t>
            </a:r>
            <a:r>
              <a:rPr lang="en-US" sz="1800" dirty="0"/>
              <a:t> is the order in which an expression is evaluated and almost all the operators have </a:t>
            </a:r>
            <a:r>
              <a:rPr lang="en-US" sz="1800" b="1" dirty="0">
                <a:solidFill>
                  <a:srgbClr val="002060"/>
                </a:solidFill>
              </a:rPr>
              <a:t>left-to-right </a:t>
            </a:r>
            <a:r>
              <a:rPr lang="en-US" sz="1800" b="1" dirty="0">
                <a:solidFill>
                  <a:srgbClr val="C00000"/>
                </a:solidFill>
              </a:rPr>
              <a:t>associativity</a:t>
            </a:r>
            <a:r>
              <a:rPr lang="en-US" sz="1800" dirty="0"/>
              <a:t>.</a:t>
            </a:r>
            <a:endParaRPr sz="1800" dirty="0"/>
          </a:p>
          <a:p>
            <a:pPr marL="9144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 sz="1800" dirty="0"/>
          </a:p>
          <a:p>
            <a:pPr marL="91440" lvl="0" indent="-1270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 sz="1800" dirty="0"/>
              <a:t>For example, </a:t>
            </a:r>
            <a:r>
              <a:rPr lang="en-US" sz="1800" b="1" dirty="0">
                <a:solidFill>
                  <a:srgbClr val="002060"/>
                </a:solidFill>
              </a:rPr>
              <a:t>multiplication</a:t>
            </a:r>
            <a:r>
              <a:rPr lang="en-US" sz="1800" dirty="0"/>
              <a:t> and </a:t>
            </a:r>
            <a:r>
              <a:rPr lang="en-US" sz="1800" b="1" dirty="0">
                <a:solidFill>
                  <a:srgbClr val="002060"/>
                </a:solidFill>
              </a:rPr>
              <a:t>division</a:t>
            </a:r>
            <a:r>
              <a:rPr lang="en-US" sz="1800" dirty="0"/>
              <a:t> have the same precedence. Hence, if both of them are present in an expression, </a:t>
            </a:r>
            <a:r>
              <a:rPr lang="en-US" sz="1800" b="1" u="sng" dirty="0">
                <a:solidFill>
                  <a:srgbClr val="C00000"/>
                </a:solidFill>
              </a:rPr>
              <a:t>left one is evaluates first</a:t>
            </a:r>
            <a:r>
              <a:rPr lang="en-US" sz="1800" dirty="0"/>
              <a:t>.</a:t>
            </a:r>
            <a:endParaRPr sz="1800" dirty="0"/>
          </a:p>
          <a:p>
            <a:pPr marL="9144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1900"/>
              <a:buNone/>
            </a:pPr>
            <a:endParaRPr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6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Bookman Old Style"/>
              <a:buNone/>
            </a:pPr>
            <a:r>
              <a:rPr lang="en-US" sz="4800" b="1" dirty="0"/>
              <a:t>Guess The Output </a:t>
            </a:r>
            <a:endParaRPr dirty="0"/>
          </a:p>
        </p:txBody>
      </p:sp>
      <p:sp>
        <p:nvSpPr>
          <p:cNvPr id="501" name="Google Shape;501;p63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fontScale="92500" lnSpcReduction="10000"/>
          </a:bodyPr>
          <a:lstStyle/>
          <a:p>
            <a:pPr marL="91440" lvl="0" indent="-9144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2000" b="1" dirty="0">
                <a:solidFill>
                  <a:srgbClr val="7030A0"/>
                </a:solidFill>
              </a:rPr>
              <a:t>a=5*2//3</a:t>
            </a:r>
            <a:endParaRPr dirty="0"/>
          </a:p>
          <a:p>
            <a:pPr marL="91440" lvl="0" indent="-9144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en-US" sz="2000" b="1" dirty="0">
                <a:solidFill>
                  <a:srgbClr val="7030A0"/>
                </a:solidFill>
              </a:rPr>
              <a:t>print(a)</a:t>
            </a:r>
            <a:endParaRPr dirty="0"/>
          </a:p>
          <a:p>
            <a:pPr marL="91440" lvl="0" indent="-9144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en-US" sz="2000" b="1" dirty="0">
                <a:solidFill>
                  <a:srgbClr val="C00000"/>
                </a:solidFill>
              </a:rPr>
              <a:t>Output:</a:t>
            </a:r>
            <a:endParaRPr lang="en-US" dirty="0"/>
          </a:p>
          <a:p>
            <a:pPr marL="91440" lvl="0" indent="-9144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en-US" sz="2000" b="1" dirty="0">
                <a:solidFill>
                  <a:srgbClr val="002060"/>
                </a:solidFill>
              </a:rPr>
              <a:t>3</a:t>
            </a:r>
            <a:endParaRPr lang="en-US" dirty="0"/>
          </a:p>
          <a:p>
            <a:pPr marL="91440" lvl="0" indent="-9144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en-US" sz="2000" b="1" dirty="0">
                <a:solidFill>
                  <a:srgbClr val="7030A0"/>
                </a:solidFill>
              </a:rPr>
              <a:t>a=5*(2//3)</a:t>
            </a:r>
            <a:endParaRPr dirty="0"/>
          </a:p>
          <a:p>
            <a:pPr marL="91440" lvl="0" indent="-9144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en-US" sz="2000" b="1" dirty="0">
                <a:solidFill>
                  <a:srgbClr val="7030A0"/>
                </a:solidFill>
              </a:rPr>
              <a:t>print(a)</a:t>
            </a:r>
            <a:endParaRPr dirty="0"/>
          </a:p>
          <a:p>
            <a:pPr marL="91440" lvl="0" indent="-9144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en-US" sz="2000" b="1" dirty="0">
                <a:solidFill>
                  <a:srgbClr val="C00000"/>
                </a:solidFill>
              </a:rPr>
              <a:t>Output:</a:t>
            </a:r>
            <a:endParaRPr dirty="0"/>
          </a:p>
          <a:p>
            <a:pPr marL="91440" lvl="0" indent="-9144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en-US" sz="2000" b="1" dirty="0">
                <a:solidFill>
                  <a:srgbClr val="002060"/>
                </a:solidFill>
              </a:rPr>
              <a:t>0</a:t>
            </a:r>
            <a:endParaRPr dirty="0"/>
          </a:p>
          <a:p>
            <a:pPr marL="91440" lvl="0" indent="-25082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endParaRPr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6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Bookman Old Style"/>
              <a:buNone/>
            </a:pPr>
            <a:r>
              <a:rPr lang="en-US" sz="4800" b="1" dirty="0"/>
              <a:t>Guess The Output </a:t>
            </a:r>
            <a:endParaRPr dirty="0"/>
          </a:p>
        </p:txBody>
      </p:sp>
      <p:sp>
        <p:nvSpPr>
          <p:cNvPr id="507" name="Google Shape;507;p64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fontScale="92500" lnSpcReduction="10000"/>
          </a:bodyPr>
          <a:lstStyle/>
          <a:p>
            <a:pPr marL="91440" lvl="0" indent="-9144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2000" b="1" dirty="0">
                <a:solidFill>
                  <a:srgbClr val="7030A0"/>
                </a:solidFill>
              </a:rPr>
              <a:t>a=2**3**2</a:t>
            </a:r>
            <a:endParaRPr dirty="0"/>
          </a:p>
          <a:p>
            <a:pPr marL="91440" lvl="0" indent="-9144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en-US" sz="2000" b="1" dirty="0">
                <a:solidFill>
                  <a:srgbClr val="7030A0"/>
                </a:solidFill>
              </a:rPr>
              <a:t>print(a)</a:t>
            </a:r>
            <a:endParaRPr dirty="0"/>
          </a:p>
          <a:p>
            <a:pPr marL="91440" lvl="0" indent="-9144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en-US" sz="2000" b="1" dirty="0">
                <a:solidFill>
                  <a:srgbClr val="C00000"/>
                </a:solidFill>
              </a:rPr>
              <a:t>Output:</a:t>
            </a:r>
            <a:endParaRPr dirty="0"/>
          </a:p>
          <a:p>
            <a:pPr marL="91440" lvl="0" indent="-9144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en-US" sz="2000" b="1" dirty="0">
                <a:solidFill>
                  <a:srgbClr val="002060"/>
                </a:solidFill>
              </a:rPr>
              <a:t>512</a:t>
            </a:r>
            <a:endParaRPr dirty="0"/>
          </a:p>
          <a:p>
            <a:pPr marL="91440" lvl="0" indent="-9144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en-US" sz="2000" b="1" dirty="0">
                <a:solidFill>
                  <a:srgbClr val="7030A0"/>
                </a:solidFill>
              </a:rPr>
              <a:t>a=(2**3)**2</a:t>
            </a:r>
            <a:endParaRPr dirty="0"/>
          </a:p>
          <a:p>
            <a:pPr marL="91440" lvl="0" indent="-9144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en-US" sz="2000" b="1" dirty="0">
                <a:solidFill>
                  <a:srgbClr val="7030A0"/>
                </a:solidFill>
              </a:rPr>
              <a:t>print(a)</a:t>
            </a:r>
            <a:endParaRPr dirty="0"/>
          </a:p>
          <a:p>
            <a:pPr marL="91440" lvl="0" indent="-9144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en-US" sz="2000" b="1" dirty="0">
                <a:solidFill>
                  <a:srgbClr val="C00000"/>
                </a:solidFill>
              </a:rPr>
              <a:t>Output:</a:t>
            </a:r>
            <a:endParaRPr dirty="0"/>
          </a:p>
          <a:p>
            <a:pPr marL="91440" lvl="0" indent="-9144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en-US" sz="2000" b="1" dirty="0">
                <a:solidFill>
                  <a:srgbClr val="002060"/>
                </a:solidFill>
              </a:rPr>
              <a:t>64</a:t>
            </a:r>
            <a:endParaRPr dirty="0"/>
          </a:p>
          <a:p>
            <a:pPr marL="91440" lvl="0" indent="-25082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endParaRPr dirty="0"/>
          </a:p>
        </p:txBody>
      </p:sp>
      <p:sp>
        <p:nvSpPr>
          <p:cNvPr id="508" name="Google Shape;508;p64"/>
          <p:cNvSpPr/>
          <p:nvPr/>
        </p:nvSpPr>
        <p:spPr>
          <a:xfrm>
            <a:off x="5931017" y="1978242"/>
            <a:ext cx="2978092" cy="1450758"/>
          </a:xfrm>
          <a:prstGeom prst="cloudCallout">
            <a:avLst>
              <a:gd name="adj1" fmla="val -147489"/>
              <a:gd name="adj2" fmla="val 47383"/>
            </a:avLst>
          </a:prstGeom>
          <a:solidFill>
            <a:schemeClr val="accent1"/>
          </a:solidFill>
          <a:ln w="15875" cap="flat" cmpd="sng">
            <a:solidFill>
              <a:srgbClr val="717A8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Remember , ** has Right to left assoiativity</a:t>
            </a:r>
            <a:endParaRPr sz="1800" b="1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6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Bookman Old Style"/>
              <a:buNone/>
            </a:pPr>
            <a:r>
              <a:rPr lang="en-US" sz="4800" b="1" dirty="0"/>
              <a:t>Exercise</a:t>
            </a:r>
            <a:endParaRPr dirty="0"/>
          </a:p>
        </p:txBody>
      </p:sp>
      <p:sp>
        <p:nvSpPr>
          <p:cNvPr id="514" name="Google Shape;514;p65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307340" lvl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C00000"/>
                </a:solidFill>
              </a:rPr>
              <a:t>WAP to accept two numbers from the user and display their sum</a:t>
            </a:r>
            <a:endParaRPr sz="1800" dirty="0"/>
          </a:p>
          <a:p>
            <a:pPr marL="91440" lvl="0" indent="-9144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en-US" sz="1800" b="1" u="sng" dirty="0">
                <a:solidFill>
                  <a:srgbClr val="002060"/>
                </a:solidFill>
              </a:rPr>
              <a:t>Code:</a:t>
            </a:r>
            <a:endParaRPr sz="1800" dirty="0"/>
          </a:p>
          <a:p>
            <a:pPr marL="91440" lvl="0" indent="-9144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en-US" sz="1800" b="1" dirty="0">
                <a:solidFill>
                  <a:srgbClr val="7030A0"/>
                </a:solidFill>
              </a:rPr>
              <a:t>a=int(input("Enter first num:"))</a:t>
            </a:r>
            <a:endParaRPr sz="1800" dirty="0"/>
          </a:p>
          <a:p>
            <a:pPr marL="91440" lvl="0" indent="-9144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en-US" sz="1800" b="1" dirty="0">
                <a:solidFill>
                  <a:srgbClr val="7030A0"/>
                </a:solidFill>
              </a:rPr>
              <a:t>b=int(input("Enter second num:"))</a:t>
            </a:r>
            <a:endParaRPr sz="1800" dirty="0"/>
          </a:p>
          <a:p>
            <a:pPr marL="91440" lvl="0" indent="-9144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en-US" sz="1800" b="1" dirty="0">
                <a:solidFill>
                  <a:srgbClr val="7030A0"/>
                </a:solidFill>
              </a:rPr>
              <a:t>c=</a:t>
            </a:r>
            <a:r>
              <a:rPr lang="en-US" sz="1800" b="1" dirty="0" err="1">
                <a:solidFill>
                  <a:srgbClr val="7030A0"/>
                </a:solidFill>
              </a:rPr>
              <a:t>a+b</a:t>
            </a:r>
            <a:endParaRPr sz="1800" b="1" dirty="0">
              <a:solidFill>
                <a:srgbClr val="7030A0"/>
              </a:solidFill>
            </a:endParaRPr>
          </a:p>
          <a:p>
            <a:pPr marL="91440" lvl="0" indent="-9144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en-US" sz="1800" b="1" dirty="0">
                <a:solidFill>
                  <a:srgbClr val="7030A0"/>
                </a:solidFill>
              </a:rPr>
              <a:t>print("Nos </a:t>
            </a:r>
            <a:r>
              <a:rPr lang="en-US" sz="1800" b="1" dirty="0" err="1">
                <a:solidFill>
                  <a:srgbClr val="7030A0"/>
                </a:solidFill>
              </a:rPr>
              <a:t>are",a,"and",b</a:t>
            </a:r>
            <a:r>
              <a:rPr lang="en-US" sz="1800" b="1" dirty="0">
                <a:solidFill>
                  <a:srgbClr val="7030A0"/>
                </a:solidFill>
              </a:rPr>
              <a:t>)</a:t>
            </a:r>
            <a:endParaRPr sz="1800" dirty="0"/>
          </a:p>
          <a:p>
            <a:pPr marL="91440" lvl="0" indent="-9144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en-US" sz="1800" b="1" dirty="0">
                <a:solidFill>
                  <a:srgbClr val="7030A0"/>
                </a:solidFill>
              </a:rPr>
              <a:t>print("Their sum </a:t>
            </a:r>
            <a:r>
              <a:rPr lang="en-US" sz="1800" b="1" dirty="0" err="1">
                <a:solidFill>
                  <a:srgbClr val="7030A0"/>
                </a:solidFill>
              </a:rPr>
              <a:t>is",c</a:t>
            </a:r>
            <a:r>
              <a:rPr lang="en-US" sz="1800" b="1" dirty="0">
                <a:solidFill>
                  <a:srgbClr val="7030A0"/>
                </a:solidFill>
              </a:rPr>
              <a:t>)</a:t>
            </a:r>
            <a:endParaRPr sz="1800" b="1" dirty="0">
              <a:solidFill>
                <a:srgbClr val="7030A0"/>
              </a:solidFill>
            </a:endParaRPr>
          </a:p>
          <a:p>
            <a:pPr marL="9144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1900"/>
              <a:buNone/>
            </a:pPr>
            <a:endParaRPr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6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Bookman Old Style"/>
              <a:buNone/>
            </a:pPr>
            <a:r>
              <a:rPr lang="en-US" sz="4800" b="1" dirty="0"/>
              <a:t>Exercise</a:t>
            </a:r>
            <a:endParaRPr dirty="0"/>
          </a:p>
        </p:txBody>
      </p:sp>
      <p:sp>
        <p:nvSpPr>
          <p:cNvPr id="520" name="Google Shape;520;p66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307340" lvl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C00000"/>
                </a:solidFill>
              </a:rPr>
              <a:t>WAP to accept radius of a Circle from the user and calculate area and circumference</a:t>
            </a:r>
            <a:endParaRPr sz="1800" dirty="0"/>
          </a:p>
          <a:p>
            <a:pPr marL="91440" lvl="0" indent="-9144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en-US" sz="1800" b="1" u="sng" dirty="0">
                <a:solidFill>
                  <a:srgbClr val="002060"/>
                </a:solidFill>
              </a:rPr>
              <a:t>Code:</a:t>
            </a:r>
            <a:endParaRPr sz="1800" dirty="0"/>
          </a:p>
          <a:p>
            <a:pPr marL="91440" lvl="0" indent="-9144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en-US" sz="1800" b="1" dirty="0">
                <a:solidFill>
                  <a:srgbClr val="7030A0"/>
                </a:solidFill>
              </a:rPr>
              <a:t>radius=float(input("Enter radius:"))</a:t>
            </a:r>
            <a:endParaRPr sz="1800" dirty="0"/>
          </a:p>
          <a:p>
            <a:pPr marL="91440" lvl="0" indent="-9144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en-US" sz="1800" b="1" dirty="0">
                <a:solidFill>
                  <a:srgbClr val="7030A0"/>
                </a:solidFill>
              </a:rPr>
              <a:t>area=3.14*radius**2</a:t>
            </a:r>
            <a:endParaRPr sz="1800" dirty="0"/>
          </a:p>
          <a:p>
            <a:pPr marL="91440" lvl="0" indent="-9144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en-US" sz="1800" b="1" dirty="0">
                <a:solidFill>
                  <a:srgbClr val="7030A0"/>
                </a:solidFill>
              </a:rPr>
              <a:t>circum=2*3.14*radius</a:t>
            </a:r>
            <a:endParaRPr sz="1800" dirty="0"/>
          </a:p>
          <a:p>
            <a:pPr marL="91440" lvl="0" indent="-9144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en-US" sz="1800" b="1" dirty="0">
                <a:solidFill>
                  <a:srgbClr val="7030A0"/>
                </a:solidFill>
              </a:rPr>
              <a:t>print("Area </a:t>
            </a:r>
            <a:r>
              <a:rPr lang="en-US" sz="1800" b="1" dirty="0" err="1">
                <a:solidFill>
                  <a:srgbClr val="7030A0"/>
                </a:solidFill>
              </a:rPr>
              <a:t>is",area</a:t>
            </a:r>
            <a:r>
              <a:rPr lang="en-US" sz="1800" b="1" dirty="0">
                <a:solidFill>
                  <a:srgbClr val="7030A0"/>
                </a:solidFill>
              </a:rPr>
              <a:t>)</a:t>
            </a:r>
            <a:endParaRPr sz="1800" dirty="0"/>
          </a:p>
          <a:p>
            <a:pPr marL="91440" lvl="0" indent="-9144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en-US" sz="1800" b="1" dirty="0">
                <a:solidFill>
                  <a:srgbClr val="7030A0"/>
                </a:solidFill>
              </a:rPr>
              <a:t>print("Circumference </a:t>
            </a:r>
            <a:r>
              <a:rPr lang="en-US" sz="1800" b="1" dirty="0" err="1">
                <a:solidFill>
                  <a:srgbClr val="7030A0"/>
                </a:solidFill>
              </a:rPr>
              <a:t>is",circum</a:t>
            </a:r>
            <a:r>
              <a:rPr lang="en-US" sz="1800" b="1" dirty="0">
                <a:solidFill>
                  <a:srgbClr val="7030A0"/>
                </a:solidFill>
              </a:rPr>
              <a:t>)</a:t>
            </a:r>
            <a:endParaRPr sz="1800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6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Bookman Old Style"/>
              <a:buNone/>
            </a:pPr>
            <a:r>
              <a:rPr lang="en-US" sz="4400" b="1" dirty="0"/>
              <a:t>Accepting Different Values</a:t>
            </a:r>
            <a:endParaRPr sz="4400" dirty="0"/>
          </a:p>
        </p:txBody>
      </p:sp>
      <p:sp>
        <p:nvSpPr>
          <p:cNvPr id="526" name="Google Shape;526;p67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fontScale="92500" lnSpcReduction="20000"/>
          </a:bodyPr>
          <a:lstStyle/>
          <a:p>
            <a:pPr marL="342900" lvl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C00000"/>
                </a:solidFill>
              </a:rPr>
              <a:t>WAP to accept roll number , grade and percentage as input from the user and display it back</a:t>
            </a:r>
            <a:endParaRPr dirty="0"/>
          </a:p>
          <a:p>
            <a:pPr marL="91440" lvl="0" indent="-9144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en-US" sz="2000" b="1" u="sng" dirty="0">
                <a:solidFill>
                  <a:srgbClr val="002060"/>
                </a:solidFill>
              </a:rPr>
              <a:t>Code</a:t>
            </a:r>
            <a:endParaRPr dirty="0"/>
          </a:p>
          <a:p>
            <a:pPr marL="91440" lvl="0" indent="-9144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en-US" sz="2000" b="1" dirty="0">
                <a:solidFill>
                  <a:srgbClr val="7030A0"/>
                </a:solidFill>
              </a:rPr>
              <a:t>roll=int(input("Enter roll no:"))</a:t>
            </a:r>
            <a:endParaRPr dirty="0"/>
          </a:p>
          <a:p>
            <a:pPr marL="91440" lvl="0" indent="-9144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en-US" sz="2000" b="1" dirty="0">
                <a:solidFill>
                  <a:srgbClr val="7030A0"/>
                </a:solidFill>
              </a:rPr>
              <a:t>name=input("Enter name:");</a:t>
            </a:r>
            <a:endParaRPr dirty="0"/>
          </a:p>
          <a:p>
            <a:pPr marL="91440" lvl="0" indent="-9144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en-US" sz="2000" b="1" dirty="0">
                <a:solidFill>
                  <a:srgbClr val="7030A0"/>
                </a:solidFill>
              </a:rPr>
              <a:t>per=float(input("Enter per:"))</a:t>
            </a:r>
            <a:endParaRPr dirty="0"/>
          </a:p>
          <a:p>
            <a:pPr marL="91440" lvl="0" indent="-9144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en-US" sz="2000" b="1" dirty="0">
                <a:solidFill>
                  <a:srgbClr val="7030A0"/>
                </a:solidFill>
              </a:rPr>
              <a:t>print("Roll no </a:t>
            </a:r>
            <a:r>
              <a:rPr lang="en-US" sz="2000" b="1" dirty="0" err="1">
                <a:solidFill>
                  <a:srgbClr val="7030A0"/>
                </a:solidFill>
              </a:rPr>
              <a:t>is",roll</a:t>
            </a:r>
            <a:r>
              <a:rPr lang="en-US" sz="2000" b="1" dirty="0">
                <a:solidFill>
                  <a:srgbClr val="7030A0"/>
                </a:solidFill>
              </a:rPr>
              <a:t>)</a:t>
            </a:r>
            <a:endParaRPr dirty="0"/>
          </a:p>
          <a:p>
            <a:pPr marL="91440" lvl="0" indent="-9144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en-US" sz="2000" b="1" dirty="0">
                <a:solidFill>
                  <a:srgbClr val="7030A0"/>
                </a:solidFill>
              </a:rPr>
              <a:t>print("Name </a:t>
            </a:r>
            <a:r>
              <a:rPr lang="en-US" sz="2000" b="1" dirty="0" err="1">
                <a:solidFill>
                  <a:srgbClr val="7030A0"/>
                </a:solidFill>
              </a:rPr>
              <a:t>is",name</a:t>
            </a:r>
            <a:r>
              <a:rPr lang="en-US" sz="2000" b="1" dirty="0">
                <a:solidFill>
                  <a:srgbClr val="7030A0"/>
                </a:solidFill>
              </a:rPr>
              <a:t>)</a:t>
            </a:r>
            <a:endParaRPr dirty="0"/>
          </a:p>
          <a:p>
            <a:pPr marL="91440" lvl="0" indent="-9144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en-US" sz="2000" b="1" dirty="0">
                <a:solidFill>
                  <a:srgbClr val="7030A0"/>
                </a:solidFill>
              </a:rPr>
              <a:t>print("Per </a:t>
            </a:r>
            <a:r>
              <a:rPr lang="en-US" sz="2000" b="1" dirty="0" err="1">
                <a:solidFill>
                  <a:srgbClr val="7030A0"/>
                </a:solidFill>
              </a:rPr>
              <a:t>is",per</a:t>
            </a:r>
            <a:r>
              <a:rPr lang="en-US" sz="2000" b="1" dirty="0">
                <a:solidFill>
                  <a:srgbClr val="7030A0"/>
                </a:solidFill>
              </a:rPr>
              <a:t>)</a:t>
            </a:r>
            <a:endParaRPr sz="2000" b="1" dirty="0">
              <a:solidFill>
                <a:srgbClr val="7030A0"/>
              </a:solidFill>
            </a:endParaRPr>
          </a:p>
          <a:p>
            <a:pPr marL="9144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endParaRPr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68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Bookman Old Style"/>
              <a:buNone/>
            </a:pPr>
            <a:r>
              <a:rPr lang="en-US" sz="4000" b="1" dirty="0"/>
              <a:t>Exercise</a:t>
            </a:r>
            <a:endParaRPr sz="4000" dirty="0"/>
          </a:p>
        </p:txBody>
      </p:sp>
      <p:sp>
        <p:nvSpPr>
          <p:cNvPr id="532" name="Google Shape;532;p68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250190" lvl="0" indent="-2857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C00000"/>
                </a:solidFill>
              </a:rPr>
              <a:t>Write a program that asks the user to enter his/her name and age. Print out a message , displaying the user’s name along with the year in which they will turn 100 years old.</a:t>
            </a:r>
            <a:endParaRPr sz="1800" b="1" dirty="0">
              <a:solidFill>
                <a:srgbClr val="C00000"/>
              </a:solidFill>
            </a:endParaRPr>
          </a:p>
          <a:p>
            <a:pPr marL="9144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1900"/>
              <a:buNone/>
            </a:pPr>
            <a:endParaRPr dirty="0"/>
          </a:p>
        </p:txBody>
      </p:sp>
      <p:pic>
        <p:nvPicPr>
          <p:cNvPr id="533" name="Google Shape;533;p68" descr="inp6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89608" y="3024908"/>
            <a:ext cx="10402162" cy="20957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69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Bookman Old Style"/>
              <a:buNone/>
            </a:pPr>
            <a:r>
              <a:rPr lang="en-US" sz="4400" b="1" dirty="0"/>
              <a:t>Accepting Multiple </a:t>
            </a:r>
            <a:br>
              <a:rPr lang="en-US" sz="4400" b="1" dirty="0"/>
            </a:br>
            <a:r>
              <a:rPr lang="en-US" sz="4400" b="1" dirty="0"/>
              <a:t>Values In One Line</a:t>
            </a:r>
            <a:endParaRPr sz="4400" dirty="0"/>
          </a:p>
        </p:txBody>
      </p:sp>
      <p:sp>
        <p:nvSpPr>
          <p:cNvPr id="539" name="Google Shape;539;p69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27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 dirty="0"/>
              <a:t>In </a:t>
            </a:r>
            <a:r>
              <a:rPr lang="en-US" b="1" dirty="0">
                <a:solidFill>
                  <a:srgbClr val="C00000"/>
                </a:solidFill>
              </a:rPr>
              <a:t>Python</a:t>
            </a:r>
            <a:r>
              <a:rPr lang="en-US" dirty="0"/>
              <a:t> , the </a:t>
            </a:r>
            <a:r>
              <a:rPr lang="en-US" b="1" dirty="0">
                <a:solidFill>
                  <a:srgbClr val="C00000"/>
                </a:solidFill>
              </a:rPr>
              <a:t>input( ) </a:t>
            </a:r>
            <a:r>
              <a:rPr lang="en-US" dirty="0"/>
              <a:t>function can read and return a complete line of input as a string.</a:t>
            </a:r>
            <a:endParaRPr dirty="0"/>
          </a:p>
          <a:p>
            <a:pPr marL="9144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 dirty="0"/>
          </a:p>
          <a:p>
            <a:pPr marL="9144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 dirty="0"/>
          </a:p>
          <a:p>
            <a:pPr marL="91440" lvl="0" indent="-1270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 dirty="0"/>
              <a:t>However , we can split this input string into individual values by using the function </a:t>
            </a:r>
            <a:r>
              <a:rPr lang="en-US" b="1" dirty="0">
                <a:solidFill>
                  <a:srgbClr val="C00000"/>
                </a:solidFill>
              </a:rPr>
              <a:t>split( ) </a:t>
            </a:r>
            <a:r>
              <a:rPr lang="en-US" dirty="0"/>
              <a:t>available in the class </a:t>
            </a:r>
            <a:r>
              <a:rPr lang="en-US" b="1" dirty="0">
                <a:solidFill>
                  <a:srgbClr val="C00000"/>
                </a:solidFill>
              </a:rPr>
              <a:t>str</a:t>
            </a:r>
            <a:endParaRPr b="1" dirty="0">
              <a:solidFill>
                <a:srgbClr val="C00000"/>
              </a:solidFill>
            </a:endParaRPr>
          </a:p>
          <a:p>
            <a:pPr marL="9144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 b="1" dirty="0">
              <a:solidFill>
                <a:srgbClr val="C00000"/>
              </a:solidFill>
            </a:endParaRPr>
          </a:p>
          <a:p>
            <a:pPr marL="9144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 dirty="0"/>
          </a:p>
          <a:p>
            <a:pPr marL="91440" lvl="0" indent="-1270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 dirty="0"/>
              <a:t>The function </a:t>
            </a:r>
            <a:r>
              <a:rPr lang="en-US" b="1" dirty="0">
                <a:solidFill>
                  <a:srgbClr val="C00000"/>
                </a:solidFill>
              </a:rPr>
              <a:t>split( ) </a:t>
            </a:r>
            <a:r>
              <a:rPr lang="en-US" dirty="0"/>
              <a:t>, breaks a string into multiple strings by using </a:t>
            </a:r>
            <a:r>
              <a:rPr lang="en-US" b="1" dirty="0">
                <a:solidFill>
                  <a:srgbClr val="C00000"/>
                </a:solidFill>
              </a:rPr>
              <a:t>space</a:t>
            </a:r>
            <a:r>
              <a:rPr lang="en-US" dirty="0"/>
              <a:t> as a separator</a:t>
            </a:r>
            <a:endParaRPr dirty="0"/>
          </a:p>
          <a:p>
            <a:pPr marL="9144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1900"/>
              <a:buNone/>
            </a:pPr>
            <a:endParaRPr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70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Bookman Old Style"/>
              <a:buNone/>
            </a:pPr>
            <a:r>
              <a:rPr lang="en-US" sz="4400" b="1" dirty="0"/>
              <a:t>Accepting Multiple </a:t>
            </a:r>
            <a:br>
              <a:rPr lang="en-US" sz="4400" b="1" dirty="0"/>
            </a:br>
            <a:r>
              <a:rPr lang="en-US" sz="4400" b="1" dirty="0"/>
              <a:t>Values In One Line</a:t>
            </a:r>
            <a:endParaRPr sz="4400" dirty="0"/>
          </a:p>
        </p:txBody>
      </p:sp>
      <p:sp>
        <p:nvSpPr>
          <p:cNvPr id="545" name="Google Shape;545;p70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000" dirty="0"/>
              <a:t>To understand , working of </a:t>
            </a:r>
            <a:r>
              <a:rPr lang="en-US" sz="2000" b="1" dirty="0">
                <a:solidFill>
                  <a:srgbClr val="C00000"/>
                </a:solidFill>
              </a:rPr>
              <a:t>split( ) </a:t>
            </a:r>
            <a:r>
              <a:rPr lang="en-US" sz="2000" dirty="0"/>
              <a:t>, consider the following example:</a:t>
            </a:r>
            <a:endParaRPr dirty="0"/>
          </a:p>
          <a:p>
            <a:pPr marL="91440" lvl="0" indent="-91440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 sz="2000" dirty="0"/>
          </a:p>
          <a:p>
            <a:pPr marL="91440" lvl="0" indent="-91440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en-US" sz="2000" b="1" dirty="0">
                <a:solidFill>
                  <a:srgbClr val="7030A0"/>
                </a:solidFill>
              </a:rPr>
              <a:t>text=“I Love Python”</a:t>
            </a:r>
            <a:endParaRPr dirty="0"/>
          </a:p>
          <a:p>
            <a:pPr marL="91440" lvl="0" indent="-91440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en-US" sz="2000" b="1" dirty="0">
                <a:solidFill>
                  <a:srgbClr val="7030A0"/>
                </a:solidFill>
              </a:rPr>
              <a:t>word1,word2,word3=</a:t>
            </a:r>
            <a:r>
              <a:rPr lang="en-US" sz="2000" b="1" dirty="0" err="1">
                <a:solidFill>
                  <a:srgbClr val="7030A0"/>
                </a:solidFill>
              </a:rPr>
              <a:t>text.split</a:t>
            </a:r>
            <a:r>
              <a:rPr lang="en-US" sz="2000" b="1" dirty="0">
                <a:solidFill>
                  <a:srgbClr val="7030A0"/>
                </a:solidFill>
              </a:rPr>
              <a:t>()</a:t>
            </a:r>
            <a:endParaRPr dirty="0"/>
          </a:p>
          <a:p>
            <a:pPr marL="91440" lvl="0" indent="-91440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en-US" sz="2000" b="1" dirty="0">
                <a:solidFill>
                  <a:srgbClr val="7030A0"/>
                </a:solidFill>
              </a:rPr>
              <a:t>print(word1)</a:t>
            </a:r>
            <a:endParaRPr dirty="0"/>
          </a:p>
          <a:p>
            <a:pPr marL="91440" lvl="0" indent="-91440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en-US" sz="2000" b="1" dirty="0">
                <a:solidFill>
                  <a:srgbClr val="7030A0"/>
                </a:solidFill>
              </a:rPr>
              <a:t>print(word2)</a:t>
            </a:r>
            <a:endParaRPr dirty="0"/>
          </a:p>
          <a:p>
            <a:pPr marL="91440" lvl="0" indent="-91440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en-US" sz="2000" b="1" dirty="0">
                <a:solidFill>
                  <a:srgbClr val="7030A0"/>
                </a:solidFill>
              </a:rPr>
              <a:t>print(word3)</a:t>
            </a:r>
            <a:endParaRPr dirty="0"/>
          </a:p>
          <a:p>
            <a:pPr marL="9144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1900"/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Bookman Old Style"/>
              <a:buNone/>
            </a:pPr>
            <a:r>
              <a:rPr lang="en-US" sz="4800" b="1" dirty="0"/>
              <a:t>The Slicing Operator</a:t>
            </a:r>
            <a:endParaRPr dirty="0"/>
          </a:p>
        </p:txBody>
      </p:sp>
      <p:sp>
        <p:nvSpPr>
          <p:cNvPr id="147" name="Google Shape;147;p8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788670" lvl="1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80"/>
              <a:buFont typeface="Arial"/>
              <a:buChar char="•"/>
            </a:pPr>
            <a:r>
              <a:rPr lang="en-US" sz="1800" b="1" u="sng" dirty="0">
                <a:solidFill>
                  <a:schemeClr val="dk1"/>
                </a:solidFill>
              </a:rPr>
              <a:t>Example:</a:t>
            </a:r>
            <a:endParaRPr sz="1800" dirty="0"/>
          </a:p>
          <a:p>
            <a:pPr marL="1062990" lvl="2" indent="-51434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60"/>
              <a:buNone/>
            </a:pPr>
            <a:r>
              <a:rPr lang="en-US" sz="1800" b="1" dirty="0">
                <a:solidFill>
                  <a:schemeClr val="dk1"/>
                </a:solidFill>
              </a:rPr>
              <a:t>	</a:t>
            </a:r>
            <a:endParaRPr sz="1800" dirty="0"/>
          </a:p>
          <a:p>
            <a:pPr marL="1062990" lvl="2" indent="-51434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60"/>
              <a:buNone/>
            </a:pPr>
            <a:r>
              <a:rPr lang="en-US" sz="1800" b="1" dirty="0"/>
              <a:t>	</a:t>
            </a:r>
            <a:r>
              <a:rPr lang="en-US" sz="1800" b="1" dirty="0">
                <a:solidFill>
                  <a:srgbClr val="7030A0"/>
                </a:solidFill>
              </a:rPr>
              <a:t>s=“Mumbai”</a:t>
            </a:r>
            <a:endParaRPr sz="1800" dirty="0"/>
          </a:p>
          <a:p>
            <a:pPr marL="1062990" lvl="2" indent="-51434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60"/>
              <a:buNone/>
            </a:pPr>
            <a:r>
              <a:rPr lang="en-US" sz="1800" b="1" dirty="0">
                <a:solidFill>
                  <a:srgbClr val="7030A0"/>
                </a:solidFill>
              </a:rPr>
              <a:t>	print(s[0:3])</a:t>
            </a:r>
            <a:endParaRPr sz="1800" dirty="0"/>
          </a:p>
          <a:p>
            <a:pPr marL="788670" marR="0" lvl="1" indent="-354329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2520"/>
              <a:buFont typeface="Arial"/>
              <a:buNone/>
            </a:pPr>
            <a:endParaRPr sz="2100" b="0" i="0" u="none" strike="noStrike" cap="none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91440" lvl="0" indent="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900"/>
              <a:buNone/>
            </a:pP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14F8C0-EF9C-B41F-F2A7-60E62B0BD11A}"/>
              </a:ext>
            </a:extLst>
          </p:cNvPr>
          <p:cNvSpPr txBox="1"/>
          <p:nvPr/>
        </p:nvSpPr>
        <p:spPr>
          <a:xfrm>
            <a:off x="6376386" y="2108201"/>
            <a:ext cx="6094520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88670" marR="0" lvl="1" indent="-514350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accent1"/>
              </a:buClr>
              <a:buSzPts val="2880"/>
              <a:buFont typeface="Arial"/>
              <a:buChar char="•"/>
            </a:pPr>
            <a:r>
              <a:rPr lang="en-US" sz="1800" b="1" i="0" u="sng" strike="noStrike" cap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Example:</a:t>
            </a:r>
            <a:endParaRPr lang="en-US" sz="1800" dirty="0"/>
          </a:p>
          <a:p>
            <a:pPr marL="1062990" marR="0" lvl="2" indent="-514349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	</a:t>
            </a:r>
            <a:endParaRPr lang="en-US" sz="1800" dirty="0"/>
          </a:p>
          <a:p>
            <a:pPr marL="1062990" marR="0" lvl="2" indent="-514349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	</a:t>
            </a:r>
            <a:r>
              <a:rPr lang="en-US" sz="1800" b="1" i="0" u="none" strike="noStrike" cap="none" dirty="0">
                <a:solidFill>
                  <a:srgbClr val="7030A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s=“Mumbai”</a:t>
            </a:r>
            <a:endParaRPr lang="en-US" sz="1800" dirty="0"/>
          </a:p>
          <a:p>
            <a:pPr marL="1062990" marR="0" lvl="2" indent="-514349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lang="en-US" sz="1800" b="1" i="0" u="none" strike="noStrike" cap="none" dirty="0">
                <a:solidFill>
                  <a:srgbClr val="7030A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	print(s[0:10])</a:t>
            </a:r>
            <a:endParaRPr lang="en-US" sz="1800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7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Bookman Old Style"/>
              <a:buNone/>
            </a:pPr>
            <a:r>
              <a:rPr lang="en-US" sz="4800" b="1" dirty="0"/>
              <a:t>Accepting Multiple </a:t>
            </a:r>
            <a:br>
              <a:rPr lang="en-US" sz="4800" b="1" dirty="0"/>
            </a:br>
            <a:r>
              <a:rPr lang="en-US" sz="4800" b="1" dirty="0"/>
              <a:t>Values In One Line</a:t>
            </a:r>
            <a:endParaRPr dirty="0"/>
          </a:p>
        </p:txBody>
      </p:sp>
      <p:sp>
        <p:nvSpPr>
          <p:cNvPr id="551" name="Google Shape;551;p71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9144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000" b="1" dirty="0">
                <a:solidFill>
                  <a:srgbClr val="7030A0"/>
                </a:solidFill>
              </a:rPr>
              <a:t>text=input(“Type a 3 word message”)</a:t>
            </a:r>
            <a:endParaRPr sz="2000" dirty="0"/>
          </a:p>
          <a:p>
            <a:pPr marL="91440" lvl="0" indent="-9144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en-US" sz="2000" b="1" dirty="0">
                <a:solidFill>
                  <a:srgbClr val="7030A0"/>
                </a:solidFill>
              </a:rPr>
              <a:t>word1,word2,word3=text.split()</a:t>
            </a:r>
            <a:endParaRPr sz="2000" dirty="0"/>
          </a:p>
          <a:p>
            <a:pPr marL="91440" lvl="0" indent="-9144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en-US" sz="2000" b="1" dirty="0">
                <a:solidFill>
                  <a:srgbClr val="7030A0"/>
                </a:solidFill>
              </a:rPr>
              <a:t>print(“First word”,word1)</a:t>
            </a:r>
            <a:endParaRPr sz="2000" dirty="0"/>
          </a:p>
          <a:p>
            <a:pPr marL="91440" lvl="0" indent="-9144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en-US" sz="2000" b="1" dirty="0">
                <a:solidFill>
                  <a:srgbClr val="7030A0"/>
                </a:solidFill>
              </a:rPr>
              <a:t>print(“Second word”,word2)</a:t>
            </a:r>
            <a:endParaRPr sz="2000" dirty="0"/>
          </a:p>
          <a:p>
            <a:pPr marL="91440" lvl="0" indent="-9144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en-US" sz="2000" b="1" dirty="0">
                <a:solidFill>
                  <a:srgbClr val="7030A0"/>
                </a:solidFill>
              </a:rPr>
              <a:t>print(“Third word”,word3)</a:t>
            </a:r>
            <a:endParaRPr sz="2000" dirty="0"/>
          </a:p>
          <a:p>
            <a:pPr marL="9144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1900"/>
              <a:buNone/>
            </a:pPr>
            <a:endParaRPr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7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Bookman Old Style"/>
              <a:buNone/>
            </a:pPr>
            <a:r>
              <a:rPr lang="en-US" sz="4800" b="1" dirty="0"/>
              <a:t>An Important Point!</a:t>
            </a:r>
            <a:endParaRPr dirty="0"/>
          </a:p>
        </p:txBody>
      </p:sp>
      <p:sp>
        <p:nvSpPr>
          <p:cNvPr id="557" name="Google Shape;557;p72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800" dirty="0"/>
              <a:t>The number of variables on left of assignment operator and number of values generated by </a:t>
            </a:r>
            <a:r>
              <a:rPr lang="en-US" sz="1800" b="1" dirty="0">
                <a:solidFill>
                  <a:srgbClr val="C00000"/>
                </a:solidFill>
              </a:rPr>
              <a:t>split() </a:t>
            </a:r>
            <a:r>
              <a:rPr lang="en-US" sz="1800" dirty="0"/>
              <a:t>must be the same</a:t>
            </a:r>
            <a:endParaRPr sz="1800" dirty="0"/>
          </a:p>
          <a:p>
            <a:pPr marL="9144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1900"/>
              <a:buNone/>
            </a:pPr>
            <a:endParaRPr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7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Bookman Old Style"/>
              <a:buNone/>
            </a:pPr>
            <a:r>
              <a:rPr lang="en-US" sz="4400" b="1" dirty="0"/>
              <a:t>Exercise</a:t>
            </a:r>
            <a:endParaRPr sz="4400" dirty="0"/>
          </a:p>
        </p:txBody>
      </p:sp>
      <p:sp>
        <p:nvSpPr>
          <p:cNvPr id="563" name="Google Shape;563;p73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800" b="1" dirty="0">
                <a:solidFill>
                  <a:srgbClr val="C00000"/>
                </a:solidFill>
              </a:rPr>
              <a:t>Write a program that asks the user to input 2 integers and adds them . Accept both the numbers in a single line only</a:t>
            </a:r>
            <a:endParaRPr sz="1800" b="1" dirty="0">
              <a:solidFill>
                <a:srgbClr val="C00000"/>
              </a:solidFill>
            </a:endParaRPr>
          </a:p>
          <a:p>
            <a:pPr marL="9144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1900"/>
              <a:buNone/>
            </a:pPr>
            <a:endParaRPr dirty="0"/>
          </a:p>
        </p:txBody>
      </p:sp>
      <p:pic>
        <p:nvPicPr>
          <p:cNvPr id="564" name="Google Shape;564;p73" descr="inp6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7280" y="3060938"/>
            <a:ext cx="7072362" cy="19779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7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Bookman Old Style"/>
              <a:buNone/>
            </a:pPr>
            <a:r>
              <a:rPr lang="en-US" sz="4800" b="1" dirty="0"/>
              <a:t>Solution</a:t>
            </a:r>
            <a:endParaRPr dirty="0"/>
          </a:p>
        </p:txBody>
      </p:sp>
      <p:sp>
        <p:nvSpPr>
          <p:cNvPr id="570" name="Google Shape;570;p74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9144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800" b="1" u="sng" dirty="0">
                <a:solidFill>
                  <a:srgbClr val="002060"/>
                </a:solidFill>
              </a:rPr>
              <a:t>Code:</a:t>
            </a:r>
            <a:endParaRPr sz="1800" dirty="0"/>
          </a:p>
          <a:p>
            <a:pPr marL="91440" lvl="0" indent="-9144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en-US" sz="1800" b="1" dirty="0">
                <a:solidFill>
                  <a:srgbClr val="7030A0"/>
                </a:solidFill>
              </a:rPr>
              <a:t>s=input("Enter 2 numbers:")</a:t>
            </a:r>
            <a:endParaRPr sz="1800" dirty="0"/>
          </a:p>
          <a:p>
            <a:pPr marL="91440" lvl="0" indent="-9144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en-US" sz="1800" b="1" dirty="0" err="1">
                <a:solidFill>
                  <a:srgbClr val="7030A0"/>
                </a:solidFill>
              </a:rPr>
              <a:t>a,b</a:t>
            </a:r>
            <a:r>
              <a:rPr lang="en-US" sz="1800" b="1" dirty="0">
                <a:solidFill>
                  <a:srgbClr val="7030A0"/>
                </a:solidFill>
              </a:rPr>
              <a:t>=</a:t>
            </a:r>
            <a:r>
              <a:rPr lang="en-US" sz="1800" b="1" dirty="0" err="1">
                <a:solidFill>
                  <a:srgbClr val="7030A0"/>
                </a:solidFill>
              </a:rPr>
              <a:t>s.split</a:t>
            </a:r>
            <a:r>
              <a:rPr lang="en-US" sz="1800" b="1" dirty="0">
                <a:solidFill>
                  <a:srgbClr val="7030A0"/>
                </a:solidFill>
              </a:rPr>
              <a:t>()</a:t>
            </a:r>
            <a:endParaRPr sz="1800" dirty="0"/>
          </a:p>
          <a:p>
            <a:pPr marL="91440" lvl="0" indent="-9144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en-US" sz="1800" b="1" dirty="0">
                <a:solidFill>
                  <a:srgbClr val="7030A0"/>
                </a:solidFill>
              </a:rPr>
              <a:t>print("First number </a:t>
            </a:r>
            <a:r>
              <a:rPr lang="en-US" sz="1800" b="1" dirty="0" err="1">
                <a:solidFill>
                  <a:srgbClr val="7030A0"/>
                </a:solidFill>
              </a:rPr>
              <a:t>is",a</a:t>
            </a:r>
            <a:r>
              <a:rPr lang="en-US" sz="1800" b="1" dirty="0">
                <a:solidFill>
                  <a:srgbClr val="7030A0"/>
                </a:solidFill>
              </a:rPr>
              <a:t>);</a:t>
            </a:r>
            <a:endParaRPr sz="1800" dirty="0"/>
          </a:p>
          <a:p>
            <a:pPr marL="91440" lvl="0" indent="-9144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en-US" sz="1800" b="1" dirty="0">
                <a:solidFill>
                  <a:srgbClr val="7030A0"/>
                </a:solidFill>
              </a:rPr>
              <a:t>print("Second number </a:t>
            </a:r>
            <a:r>
              <a:rPr lang="en-US" sz="1800" b="1" dirty="0" err="1">
                <a:solidFill>
                  <a:srgbClr val="7030A0"/>
                </a:solidFill>
              </a:rPr>
              <a:t>is",b</a:t>
            </a:r>
            <a:r>
              <a:rPr lang="en-US" sz="1800" b="1" dirty="0">
                <a:solidFill>
                  <a:srgbClr val="7030A0"/>
                </a:solidFill>
              </a:rPr>
              <a:t>)</a:t>
            </a:r>
            <a:endParaRPr sz="1800" dirty="0"/>
          </a:p>
          <a:p>
            <a:pPr marL="91440" lvl="0" indent="-9144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en-US" sz="1800" b="1" dirty="0">
                <a:solidFill>
                  <a:srgbClr val="7030A0"/>
                </a:solidFill>
              </a:rPr>
              <a:t>c=int(a)+int(b)</a:t>
            </a:r>
            <a:endParaRPr sz="1800" dirty="0"/>
          </a:p>
          <a:p>
            <a:pPr marL="91440" lvl="0" indent="-9144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en-US" sz="1800" b="1" dirty="0">
                <a:solidFill>
                  <a:srgbClr val="7030A0"/>
                </a:solidFill>
              </a:rPr>
              <a:t>print("Their sum </a:t>
            </a:r>
            <a:r>
              <a:rPr lang="en-US" sz="1800" b="1" dirty="0" err="1">
                <a:solidFill>
                  <a:srgbClr val="7030A0"/>
                </a:solidFill>
              </a:rPr>
              <a:t>is",c</a:t>
            </a:r>
            <a:r>
              <a:rPr lang="en-US" sz="1800" b="1" dirty="0">
                <a:solidFill>
                  <a:srgbClr val="7030A0"/>
                </a:solidFill>
              </a:rPr>
              <a:t>)</a:t>
            </a:r>
            <a:endParaRPr sz="1800" b="1" dirty="0">
              <a:solidFill>
                <a:srgbClr val="7030A0"/>
              </a:solidFill>
            </a:endParaRPr>
          </a:p>
          <a:p>
            <a:pPr marL="9144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1900"/>
              <a:buNone/>
            </a:pPr>
            <a:endParaRPr dirty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7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Bookman Old Style"/>
              <a:buNone/>
            </a:pPr>
            <a:r>
              <a:rPr lang="en-US" sz="4800" b="1" dirty="0"/>
              <a:t>Accepting Multiple </a:t>
            </a:r>
            <a:br>
              <a:rPr lang="en-US" sz="4800" b="1" dirty="0"/>
            </a:br>
            <a:r>
              <a:rPr lang="en-US" sz="4800" b="1" dirty="0"/>
              <a:t>Values Separated With ,</a:t>
            </a:r>
            <a:endParaRPr sz="4800" dirty="0"/>
          </a:p>
        </p:txBody>
      </p:sp>
      <p:sp>
        <p:nvSpPr>
          <p:cNvPr id="576" name="Google Shape;576;p75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000" dirty="0"/>
              <a:t>By default </a:t>
            </a:r>
            <a:r>
              <a:rPr lang="en-US" sz="2000" b="1" dirty="0">
                <a:solidFill>
                  <a:srgbClr val="C00000"/>
                </a:solidFill>
              </a:rPr>
              <a:t>split( ) </a:t>
            </a:r>
            <a:r>
              <a:rPr lang="en-US" sz="2000" dirty="0"/>
              <a:t>function considers , space as a separator </a:t>
            </a:r>
            <a:endParaRPr dirty="0"/>
          </a:p>
          <a:p>
            <a:pPr marL="91440" indent="0">
              <a:spcBef>
                <a:spcPts val="1400"/>
              </a:spcBef>
              <a:buSzPts val="2000"/>
              <a:buNone/>
            </a:pPr>
            <a:endParaRPr sz="2000" dirty="0"/>
          </a:p>
          <a:p>
            <a:pPr marL="91440" indent="0">
              <a:spcBef>
                <a:spcPts val="1400"/>
              </a:spcBef>
              <a:buSzPts val="2000"/>
              <a:buNone/>
            </a:pPr>
            <a:endParaRPr sz="2000" dirty="0"/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en-US" sz="2000" dirty="0"/>
              <a:t>However , we can use any other symbol also as a separator if we pass that symbol as argument to </a:t>
            </a:r>
            <a:r>
              <a:rPr lang="en-US" sz="2000" b="1" dirty="0">
                <a:solidFill>
                  <a:srgbClr val="C00000"/>
                </a:solidFill>
              </a:rPr>
              <a:t>split( ) </a:t>
            </a:r>
            <a:r>
              <a:rPr lang="en-US" sz="2000" dirty="0"/>
              <a:t>function</a:t>
            </a:r>
            <a:endParaRPr sz="2000" b="1" dirty="0">
              <a:solidFill>
                <a:srgbClr val="C00000"/>
              </a:solidFill>
            </a:endParaRPr>
          </a:p>
          <a:p>
            <a:pPr marL="91440" indent="0">
              <a:spcBef>
                <a:spcPts val="1400"/>
              </a:spcBef>
              <a:buSzPts val="2000"/>
              <a:buNone/>
            </a:pPr>
            <a:endParaRPr sz="2000" b="1" dirty="0">
              <a:solidFill>
                <a:srgbClr val="C00000"/>
              </a:solidFill>
            </a:endParaRPr>
          </a:p>
          <a:p>
            <a:pPr marL="91440" indent="0">
              <a:spcBef>
                <a:spcPts val="1400"/>
              </a:spcBef>
              <a:buSzPts val="2000"/>
              <a:buNone/>
            </a:pPr>
            <a:endParaRPr sz="2000" dirty="0"/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en-US" sz="2000" dirty="0"/>
              <a:t>For example , if we use comma </a:t>
            </a:r>
            <a:r>
              <a:rPr lang="en-US" sz="2000" b="1" dirty="0">
                <a:solidFill>
                  <a:srgbClr val="C00000"/>
                </a:solidFill>
              </a:rPr>
              <a:t>,</a:t>
            </a:r>
            <a:r>
              <a:rPr lang="en-US" sz="2000" dirty="0"/>
              <a:t> as a separator then we can provide comma separated input</a:t>
            </a:r>
            <a:endParaRPr sz="1800" dirty="0"/>
          </a:p>
          <a:p>
            <a:pPr marL="9144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1900"/>
              <a:buNone/>
            </a:pPr>
            <a:endParaRPr dirty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7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Bookman Old Style"/>
              <a:buNone/>
            </a:pPr>
            <a:r>
              <a:rPr lang="en-US" sz="4800" b="1" dirty="0"/>
              <a:t>Example</a:t>
            </a:r>
            <a:endParaRPr dirty="0"/>
          </a:p>
        </p:txBody>
      </p:sp>
      <p:sp>
        <p:nvSpPr>
          <p:cNvPr id="582" name="Google Shape;582;p76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9144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800" b="1" u="sng" dirty="0">
                <a:solidFill>
                  <a:srgbClr val="002060"/>
                </a:solidFill>
              </a:rPr>
              <a:t>Code:</a:t>
            </a:r>
            <a:endParaRPr sz="1800" dirty="0"/>
          </a:p>
          <a:p>
            <a:pPr marL="91440" lvl="0" indent="-9144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en-US" sz="1800" b="1" dirty="0">
                <a:solidFill>
                  <a:srgbClr val="7030A0"/>
                </a:solidFill>
              </a:rPr>
              <a:t>s=input("Enter 2 numbers separated with comma:")</a:t>
            </a:r>
            <a:endParaRPr sz="1800" dirty="0"/>
          </a:p>
          <a:p>
            <a:pPr marL="91440" lvl="0" indent="-9144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en-US" sz="1800" b="1" dirty="0" err="1">
                <a:solidFill>
                  <a:srgbClr val="C00000"/>
                </a:solidFill>
              </a:rPr>
              <a:t>a,b</a:t>
            </a:r>
            <a:r>
              <a:rPr lang="en-US" sz="1800" b="1" dirty="0">
                <a:solidFill>
                  <a:srgbClr val="C00000"/>
                </a:solidFill>
              </a:rPr>
              <a:t>=</a:t>
            </a:r>
            <a:r>
              <a:rPr lang="en-US" sz="1800" b="1" dirty="0" err="1">
                <a:solidFill>
                  <a:srgbClr val="C00000"/>
                </a:solidFill>
              </a:rPr>
              <a:t>s.split</a:t>
            </a:r>
            <a:r>
              <a:rPr lang="en-US" sz="1800" b="1" dirty="0">
                <a:solidFill>
                  <a:srgbClr val="C00000"/>
                </a:solidFill>
              </a:rPr>
              <a:t>(",")</a:t>
            </a:r>
            <a:endParaRPr sz="1800" dirty="0"/>
          </a:p>
          <a:p>
            <a:pPr marL="91440" lvl="0" indent="-9144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en-US" sz="1800" b="1" dirty="0">
                <a:solidFill>
                  <a:srgbClr val="7030A0"/>
                </a:solidFill>
              </a:rPr>
              <a:t>print("First number </a:t>
            </a:r>
            <a:r>
              <a:rPr lang="en-US" sz="1800" b="1" dirty="0" err="1">
                <a:solidFill>
                  <a:srgbClr val="7030A0"/>
                </a:solidFill>
              </a:rPr>
              <a:t>is",a</a:t>
            </a:r>
            <a:r>
              <a:rPr lang="en-US" sz="1800" b="1" dirty="0">
                <a:solidFill>
                  <a:srgbClr val="7030A0"/>
                </a:solidFill>
              </a:rPr>
              <a:t>);</a:t>
            </a:r>
            <a:endParaRPr sz="1800" dirty="0"/>
          </a:p>
          <a:p>
            <a:pPr marL="91440" lvl="0" indent="-9144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en-US" sz="1800" b="1" dirty="0">
                <a:solidFill>
                  <a:srgbClr val="7030A0"/>
                </a:solidFill>
              </a:rPr>
              <a:t>print("Second number </a:t>
            </a:r>
            <a:r>
              <a:rPr lang="en-US" sz="1800" b="1" dirty="0" err="1">
                <a:solidFill>
                  <a:srgbClr val="7030A0"/>
                </a:solidFill>
              </a:rPr>
              <a:t>is",b</a:t>
            </a:r>
            <a:r>
              <a:rPr lang="en-US" sz="1800" b="1" dirty="0">
                <a:solidFill>
                  <a:srgbClr val="7030A0"/>
                </a:solidFill>
              </a:rPr>
              <a:t>)</a:t>
            </a:r>
            <a:endParaRPr sz="1800" dirty="0"/>
          </a:p>
          <a:p>
            <a:pPr marL="91440" lvl="0" indent="-9144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en-US" sz="1800" b="1" dirty="0">
                <a:solidFill>
                  <a:srgbClr val="7030A0"/>
                </a:solidFill>
              </a:rPr>
              <a:t>c=int(a)+int(b)</a:t>
            </a:r>
            <a:endParaRPr sz="1800" dirty="0"/>
          </a:p>
          <a:p>
            <a:pPr marL="91440" lvl="0" indent="-9144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en-US" sz="1800" b="1" dirty="0">
                <a:solidFill>
                  <a:srgbClr val="7030A0"/>
                </a:solidFill>
              </a:rPr>
              <a:t>print("Their sum </a:t>
            </a:r>
            <a:r>
              <a:rPr lang="en-US" sz="1800" b="1" dirty="0" err="1">
                <a:solidFill>
                  <a:srgbClr val="7030A0"/>
                </a:solidFill>
              </a:rPr>
              <a:t>is",c</a:t>
            </a:r>
            <a:r>
              <a:rPr lang="en-US" sz="1800" b="1" dirty="0">
                <a:solidFill>
                  <a:srgbClr val="7030A0"/>
                </a:solidFill>
              </a:rPr>
              <a:t>)</a:t>
            </a:r>
            <a:endParaRPr sz="1800" dirty="0"/>
          </a:p>
        </p:txBody>
      </p:sp>
      <p:pic>
        <p:nvPicPr>
          <p:cNvPr id="583" name="Google Shape;583;p76" descr="inp18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83564" y="2215764"/>
            <a:ext cx="4211156" cy="7560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7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Bookman Old Style"/>
              <a:buNone/>
            </a:pPr>
            <a:r>
              <a:rPr lang="en-US" sz="4400" b="1" dirty="0"/>
              <a:t>Accepting Different Values </a:t>
            </a:r>
            <a:br>
              <a:rPr lang="en-US" sz="4400" b="1" dirty="0"/>
            </a:br>
            <a:r>
              <a:rPr lang="en-US" sz="4400" b="1" dirty="0"/>
              <a:t>In One Line</a:t>
            </a:r>
            <a:endParaRPr sz="4400" dirty="0"/>
          </a:p>
        </p:txBody>
      </p:sp>
      <p:sp>
        <p:nvSpPr>
          <p:cNvPr id="589" name="Google Shape;589;p77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9144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800" b="1" u="sng" dirty="0">
                <a:solidFill>
                  <a:srgbClr val="002060"/>
                </a:solidFill>
              </a:rPr>
              <a:t>Code:</a:t>
            </a:r>
            <a:endParaRPr sz="1800" dirty="0"/>
          </a:p>
          <a:p>
            <a:pPr marL="91440" lvl="0" indent="-9144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en-US" sz="1800" b="1" dirty="0">
                <a:solidFill>
                  <a:srgbClr val="7030A0"/>
                </a:solidFill>
              </a:rPr>
              <a:t>s=input("Enter roll </a:t>
            </a:r>
            <a:r>
              <a:rPr lang="en-US" sz="1800" b="1" dirty="0" err="1">
                <a:solidFill>
                  <a:srgbClr val="7030A0"/>
                </a:solidFill>
              </a:rPr>
              <a:t>no,name</a:t>
            </a:r>
            <a:r>
              <a:rPr lang="en-US" sz="1800" b="1" dirty="0">
                <a:solidFill>
                  <a:srgbClr val="7030A0"/>
                </a:solidFill>
              </a:rPr>
              <a:t> and per:")</a:t>
            </a:r>
            <a:endParaRPr sz="1800" dirty="0"/>
          </a:p>
          <a:p>
            <a:pPr marL="91440" lvl="0" indent="-9144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en-US" sz="1800" b="1" dirty="0" err="1">
                <a:solidFill>
                  <a:srgbClr val="7030A0"/>
                </a:solidFill>
              </a:rPr>
              <a:t>roll,name,per</a:t>
            </a:r>
            <a:r>
              <a:rPr lang="en-US" sz="1800" b="1" dirty="0">
                <a:solidFill>
                  <a:srgbClr val="7030A0"/>
                </a:solidFill>
              </a:rPr>
              <a:t>=</a:t>
            </a:r>
            <a:r>
              <a:rPr lang="en-US" sz="1800" b="1" dirty="0" err="1">
                <a:solidFill>
                  <a:srgbClr val="7030A0"/>
                </a:solidFill>
              </a:rPr>
              <a:t>s.split</a:t>
            </a:r>
            <a:r>
              <a:rPr lang="en-US" sz="1800" b="1" dirty="0">
                <a:solidFill>
                  <a:srgbClr val="7030A0"/>
                </a:solidFill>
              </a:rPr>
              <a:t>()</a:t>
            </a:r>
            <a:endParaRPr sz="1800" dirty="0"/>
          </a:p>
          <a:p>
            <a:pPr marL="91440" lvl="0" indent="-9144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en-US" sz="1800" b="1" dirty="0">
                <a:solidFill>
                  <a:srgbClr val="7030A0"/>
                </a:solidFill>
              </a:rPr>
              <a:t>print("Roll no </a:t>
            </a:r>
            <a:r>
              <a:rPr lang="en-US" sz="1800" b="1" dirty="0" err="1">
                <a:solidFill>
                  <a:srgbClr val="7030A0"/>
                </a:solidFill>
              </a:rPr>
              <a:t>is",roll</a:t>
            </a:r>
            <a:r>
              <a:rPr lang="en-US" sz="1800" b="1" dirty="0">
                <a:solidFill>
                  <a:srgbClr val="7030A0"/>
                </a:solidFill>
              </a:rPr>
              <a:t>)</a:t>
            </a:r>
            <a:endParaRPr sz="1800" dirty="0"/>
          </a:p>
          <a:p>
            <a:pPr marL="91440" lvl="0" indent="-9144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en-US" sz="1800" b="1" dirty="0">
                <a:solidFill>
                  <a:srgbClr val="7030A0"/>
                </a:solidFill>
              </a:rPr>
              <a:t>print("Name </a:t>
            </a:r>
            <a:r>
              <a:rPr lang="en-US" sz="1800" b="1" dirty="0" err="1">
                <a:solidFill>
                  <a:srgbClr val="7030A0"/>
                </a:solidFill>
              </a:rPr>
              <a:t>is",name</a:t>
            </a:r>
            <a:r>
              <a:rPr lang="en-US" sz="1800" b="1" dirty="0">
                <a:solidFill>
                  <a:srgbClr val="7030A0"/>
                </a:solidFill>
              </a:rPr>
              <a:t>)</a:t>
            </a:r>
            <a:endParaRPr sz="1800" dirty="0"/>
          </a:p>
          <a:p>
            <a:pPr marL="91440" lvl="0" indent="-9144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en-US" sz="1800" b="1" dirty="0">
                <a:solidFill>
                  <a:srgbClr val="7030A0"/>
                </a:solidFill>
              </a:rPr>
              <a:t>print("Per </a:t>
            </a:r>
            <a:r>
              <a:rPr lang="en-US" sz="1800" b="1" dirty="0" err="1">
                <a:solidFill>
                  <a:srgbClr val="7030A0"/>
                </a:solidFill>
              </a:rPr>
              <a:t>is",per</a:t>
            </a:r>
            <a:r>
              <a:rPr lang="en-US" sz="1800" b="1" dirty="0">
                <a:solidFill>
                  <a:srgbClr val="7030A0"/>
                </a:solidFill>
              </a:rPr>
              <a:t>)</a:t>
            </a:r>
            <a:endParaRPr sz="1800" b="1" dirty="0">
              <a:solidFill>
                <a:srgbClr val="7030A0"/>
              </a:solidFill>
            </a:endParaRPr>
          </a:p>
          <a:p>
            <a:pPr marL="9144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1900"/>
              <a:buNone/>
            </a:pPr>
            <a:endParaRPr dirty="0"/>
          </a:p>
        </p:txBody>
      </p:sp>
      <p:pic>
        <p:nvPicPr>
          <p:cNvPr id="590" name="Google Shape;590;p77" descr="inp18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73027" y="2227177"/>
            <a:ext cx="4681057" cy="8912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80"/>
          <p:cNvSpPr txBox="1">
            <a:spLocks noGrp="1"/>
          </p:cNvSpPr>
          <p:nvPr>
            <p:ph type="title"/>
          </p:nvPr>
        </p:nvSpPr>
        <p:spPr>
          <a:xfrm>
            <a:off x="3259666" y="2310136"/>
            <a:ext cx="5711806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8000"/>
              <a:buFont typeface="Arial"/>
              <a:buNone/>
            </a:pPr>
            <a:r>
              <a:rPr lang="en-US" sz="8000">
                <a:latin typeface="Arial"/>
                <a:ea typeface="Arial"/>
                <a:cs typeface="Arial"/>
                <a:sym typeface="Arial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Bookman Old Style"/>
              <a:buNone/>
            </a:pPr>
            <a:r>
              <a:rPr lang="en-US" sz="4800" b="1" dirty="0"/>
              <a:t>The Slicing Operator</a:t>
            </a:r>
            <a:endParaRPr dirty="0"/>
          </a:p>
        </p:txBody>
      </p:sp>
      <p:sp>
        <p:nvSpPr>
          <p:cNvPr id="153" name="Google Shape;153;p9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788670" lvl="1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80"/>
              <a:buFont typeface="Arial"/>
              <a:buChar char="•"/>
            </a:pPr>
            <a:r>
              <a:rPr lang="en-US" sz="1800" b="1" u="sng" dirty="0">
                <a:solidFill>
                  <a:schemeClr val="dk1"/>
                </a:solidFill>
              </a:rPr>
              <a:t>Example:</a:t>
            </a:r>
            <a:endParaRPr sz="1800" dirty="0"/>
          </a:p>
          <a:p>
            <a:pPr marL="1062990" lvl="2" indent="-51434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60"/>
              <a:buNone/>
            </a:pPr>
            <a:r>
              <a:rPr lang="en-US" sz="1800" b="1" dirty="0">
                <a:solidFill>
                  <a:schemeClr val="dk1"/>
                </a:solidFill>
              </a:rPr>
              <a:t>	</a:t>
            </a:r>
            <a:endParaRPr sz="1800" dirty="0"/>
          </a:p>
          <a:p>
            <a:pPr marL="1062990" lvl="2" indent="-51434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60"/>
              <a:buNone/>
            </a:pPr>
            <a:r>
              <a:rPr lang="en-US" sz="1800" b="1" dirty="0"/>
              <a:t>	</a:t>
            </a:r>
            <a:r>
              <a:rPr lang="en-US" sz="1800" b="1" dirty="0">
                <a:solidFill>
                  <a:srgbClr val="7030A0"/>
                </a:solidFill>
              </a:rPr>
              <a:t>s=“Python”</a:t>
            </a:r>
            <a:endParaRPr sz="1800" dirty="0"/>
          </a:p>
          <a:p>
            <a:pPr marL="1062990" lvl="2" indent="-51434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60"/>
              <a:buNone/>
            </a:pPr>
            <a:r>
              <a:rPr lang="en-US" sz="1800" b="1" dirty="0">
                <a:solidFill>
                  <a:srgbClr val="7030A0"/>
                </a:solidFill>
              </a:rPr>
              <a:t>	print(s[2:2])</a:t>
            </a:r>
            <a:endParaRPr sz="1800" dirty="0"/>
          </a:p>
          <a:p>
            <a:pPr marL="788670" marR="0" lvl="1" indent="-354329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252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788670" marR="0" lvl="1" indent="-33146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880"/>
              <a:buFont typeface="Arial"/>
              <a:buNone/>
            </a:pPr>
            <a:endParaRPr sz="1800" b="1" i="0" u="sng" strike="noStrike" cap="none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91440" lvl="0" indent="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900"/>
              <a:buNone/>
            </a:pP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6AA549-F864-B3DC-38C2-FEC34C1FA90D}"/>
              </a:ext>
            </a:extLst>
          </p:cNvPr>
          <p:cNvSpPr txBox="1"/>
          <p:nvPr/>
        </p:nvSpPr>
        <p:spPr>
          <a:xfrm>
            <a:off x="6097480" y="2108201"/>
            <a:ext cx="6094520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88670" marR="0" lvl="1" indent="-514350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accent1"/>
              </a:buClr>
              <a:buSzPts val="2880"/>
              <a:buFont typeface="Arial"/>
              <a:buChar char="•"/>
            </a:pPr>
            <a:r>
              <a:rPr lang="en-US" sz="1800" b="1" i="0" u="sng" strike="noStrike" cap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Example:</a:t>
            </a:r>
            <a:endParaRPr lang="en-US" sz="1800" dirty="0"/>
          </a:p>
          <a:p>
            <a:pPr marL="1062990" marR="0" lvl="2" indent="-514349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	</a:t>
            </a:r>
            <a:endParaRPr lang="en-US" sz="1800" dirty="0"/>
          </a:p>
          <a:p>
            <a:pPr marL="1062990" marR="0" lvl="2" indent="-514349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	</a:t>
            </a:r>
            <a:r>
              <a:rPr lang="en-US" sz="1800" b="1" i="0" u="none" strike="noStrike" cap="none" dirty="0">
                <a:solidFill>
                  <a:srgbClr val="7030A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s=“Python”</a:t>
            </a:r>
            <a:endParaRPr lang="en-US" sz="1800" dirty="0"/>
          </a:p>
          <a:p>
            <a:pPr marL="1062990" marR="0" lvl="2" indent="-514349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lang="en-US" sz="1800" b="1" i="0" u="none" strike="noStrike" cap="none" dirty="0">
                <a:solidFill>
                  <a:srgbClr val="7030A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	print(s[6:10])</a:t>
            </a:r>
            <a:endParaRPr lang="en-US" sz="1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0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Bookman Old Style"/>
              <a:buNone/>
            </a:pPr>
            <a:r>
              <a:rPr lang="en-US" sz="4800" b="1" dirty="0"/>
              <a:t>The Slicing Operator</a:t>
            </a:r>
            <a:endParaRPr dirty="0"/>
          </a:p>
        </p:txBody>
      </p:sp>
      <p:sp>
        <p:nvSpPr>
          <p:cNvPr id="159" name="Google Shape;159;p10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788670" lvl="1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80"/>
              <a:buFont typeface="Arial"/>
              <a:buChar char="•"/>
            </a:pPr>
            <a:r>
              <a:rPr lang="en-US" sz="1800" b="1" u="sng" dirty="0">
                <a:solidFill>
                  <a:schemeClr val="dk1"/>
                </a:solidFill>
                <a:latin typeface="Libre Franklin" pitchFamily="2" charset="0"/>
              </a:rPr>
              <a:t>Example:</a:t>
            </a:r>
            <a:endParaRPr sz="1800" dirty="0">
              <a:latin typeface="Libre Franklin" pitchFamily="2" charset="0"/>
            </a:endParaRPr>
          </a:p>
          <a:p>
            <a:pPr marL="1062990" lvl="2" indent="-51434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60"/>
              <a:buNone/>
            </a:pPr>
            <a:r>
              <a:rPr lang="en-US" sz="1800" b="1" dirty="0">
                <a:solidFill>
                  <a:schemeClr val="dk1"/>
                </a:solidFill>
                <a:latin typeface="Libre Franklin" pitchFamily="2" charset="0"/>
              </a:rPr>
              <a:t>	</a:t>
            </a:r>
            <a:endParaRPr sz="1800" dirty="0">
              <a:latin typeface="Libre Franklin" pitchFamily="2" charset="0"/>
            </a:endParaRPr>
          </a:p>
          <a:p>
            <a:pPr marL="1062990" lvl="2" indent="-51434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60"/>
              <a:buNone/>
            </a:pPr>
            <a:r>
              <a:rPr lang="en-US" sz="1800" b="1" dirty="0">
                <a:latin typeface="Libre Franklin" pitchFamily="2" charset="0"/>
              </a:rPr>
              <a:t>	</a:t>
            </a:r>
            <a:r>
              <a:rPr lang="en-US" sz="1800" b="1" dirty="0">
                <a:solidFill>
                  <a:srgbClr val="7030A0"/>
                </a:solidFill>
                <a:latin typeface="Libre Franklin" pitchFamily="2" charset="0"/>
              </a:rPr>
              <a:t>s=“welcome”</a:t>
            </a:r>
            <a:endParaRPr sz="1800" dirty="0">
              <a:latin typeface="Libre Franklin" pitchFamily="2" charset="0"/>
            </a:endParaRPr>
          </a:p>
          <a:p>
            <a:pPr marL="1062990" lvl="2" indent="-51434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60"/>
              <a:buNone/>
            </a:pPr>
            <a:r>
              <a:rPr lang="en-US" sz="1800" b="1" dirty="0">
                <a:solidFill>
                  <a:srgbClr val="7030A0"/>
                </a:solidFill>
                <a:latin typeface="Libre Franklin" pitchFamily="2" charset="0"/>
              </a:rPr>
              <a:t>	print(s[1:])</a:t>
            </a:r>
            <a:endParaRPr sz="1800" dirty="0">
              <a:latin typeface="Libre Franklin" pitchFamily="2" charset="0"/>
            </a:endParaRPr>
          </a:p>
          <a:p>
            <a:pPr marL="91440" lvl="0" indent="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900"/>
              <a:buNone/>
            </a:pP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DDB088-F362-4537-6966-AF8742D9C70D}"/>
              </a:ext>
            </a:extLst>
          </p:cNvPr>
          <p:cNvSpPr txBox="1"/>
          <p:nvPr/>
        </p:nvSpPr>
        <p:spPr>
          <a:xfrm>
            <a:off x="6126480" y="2074783"/>
            <a:ext cx="6094520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88670" marR="0" lvl="1" indent="-514350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accent1"/>
              </a:buClr>
              <a:buSzPts val="2880"/>
              <a:buFont typeface="Arial"/>
              <a:buChar char="•"/>
            </a:pPr>
            <a:r>
              <a:rPr lang="en-US" sz="1800" b="1" i="0" u="sng" strike="noStrike" cap="none" dirty="0">
                <a:solidFill>
                  <a:schemeClr val="dk1"/>
                </a:solidFill>
                <a:latin typeface="Libre Franklin" pitchFamily="2" charset="0"/>
                <a:sym typeface="Libre Franklin"/>
              </a:rPr>
              <a:t>Example:</a:t>
            </a:r>
            <a:endParaRPr lang="en-US" sz="1800" dirty="0">
              <a:latin typeface="Libre Franklin" pitchFamily="2" charset="0"/>
            </a:endParaRPr>
          </a:p>
          <a:p>
            <a:pPr marL="1062990" marR="0" lvl="2" indent="-514349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Libre Franklin" pitchFamily="2" charset="0"/>
                <a:sym typeface="Libre Franklin"/>
              </a:rPr>
              <a:t>	</a:t>
            </a:r>
            <a:endParaRPr lang="en-US" sz="1800" dirty="0">
              <a:latin typeface="Libre Franklin" pitchFamily="2" charset="0"/>
            </a:endParaRPr>
          </a:p>
          <a:p>
            <a:pPr marL="1062990" marR="0" lvl="2" indent="-514349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Libre Franklin" pitchFamily="2" charset="0"/>
                <a:sym typeface="Libre Franklin"/>
              </a:rPr>
              <a:t>	</a:t>
            </a:r>
            <a:r>
              <a:rPr lang="en-US" sz="1800" b="1" i="0" u="none" strike="noStrike" cap="none" dirty="0">
                <a:solidFill>
                  <a:srgbClr val="7030A0"/>
                </a:solidFill>
                <a:latin typeface="Libre Franklin" pitchFamily="2" charset="0"/>
                <a:sym typeface="Libre Franklin"/>
              </a:rPr>
              <a:t>s=“welcome”</a:t>
            </a:r>
            <a:endParaRPr lang="en-US" sz="1800" dirty="0">
              <a:latin typeface="Libre Franklin" pitchFamily="2" charset="0"/>
            </a:endParaRPr>
          </a:p>
          <a:p>
            <a:pPr marL="1062990" marR="0" lvl="2" indent="-514349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lang="en-US" sz="1800" b="1" i="0" u="none" strike="noStrike" cap="none" dirty="0">
                <a:solidFill>
                  <a:srgbClr val="7030A0"/>
                </a:solidFill>
                <a:latin typeface="Libre Franklin" pitchFamily="2" charset="0"/>
                <a:sym typeface="Libre Franklin"/>
              </a:rPr>
              <a:t>	print(s[:3])</a:t>
            </a:r>
            <a:endParaRPr lang="en-US" sz="1800" dirty="0">
              <a:latin typeface="Libre Franklin" pitchFamily="2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4016</Words>
  <Application>Microsoft Office PowerPoint</Application>
  <PresentationFormat>Widescreen</PresentationFormat>
  <Paragraphs>871</Paragraphs>
  <Slides>77</Slides>
  <Notes>77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85" baseType="lpstr">
      <vt:lpstr>Arial</vt:lpstr>
      <vt:lpstr>Libre Franklin</vt:lpstr>
      <vt:lpstr>Noto Sans Symbols</vt:lpstr>
      <vt:lpstr>Calibri</vt:lpstr>
      <vt:lpstr>Droid Sans Mono</vt:lpstr>
      <vt:lpstr>Bookman Old Style</vt:lpstr>
      <vt:lpstr>Arial</vt:lpstr>
      <vt:lpstr>1_RetrospectVTI</vt:lpstr>
      <vt:lpstr>Python Datatypes</vt:lpstr>
      <vt:lpstr>“An investment in knowledge pays   the best interest“</vt:lpstr>
      <vt:lpstr>Today’s Agenda</vt:lpstr>
      <vt:lpstr>String Concatenation</vt:lpstr>
      <vt:lpstr>The Slicing Operator</vt:lpstr>
      <vt:lpstr>The Slicing Operator</vt:lpstr>
      <vt:lpstr>The Slicing Operator</vt:lpstr>
      <vt:lpstr>The Slicing Operator</vt:lpstr>
      <vt:lpstr>The Slicing Operator</vt:lpstr>
      <vt:lpstr>The Slicing Operator</vt:lpstr>
      <vt:lpstr>The Slicing Operator</vt:lpstr>
      <vt:lpstr>Using Step Value</vt:lpstr>
      <vt:lpstr>The Slicing Operator</vt:lpstr>
      <vt:lpstr>Operators</vt:lpstr>
      <vt:lpstr>Types Of Operators  In Python</vt:lpstr>
      <vt:lpstr>Operator in python</vt:lpstr>
      <vt:lpstr>Arithmetic Operator</vt:lpstr>
      <vt:lpstr>Arithmetic Operator</vt:lpstr>
      <vt:lpstr>Relational Operators  In Python</vt:lpstr>
      <vt:lpstr>Relational Operators  In Python</vt:lpstr>
      <vt:lpstr>The 6 Basic Relational  Operators</vt:lpstr>
      <vt:lpstr>Relational Operators  With Strings</vt:lpstr>
      <vt:lpstr>Relational Operators  With Strings</vt:lpstr>
      <vt:lpstr>Relational Operators  With Strings</vt:lpstr>
      <vt:lpstr>Relational Operators  With Strings</vt:lpstr>
      <vt:lpstr>Will This Code Run ?</vt:lpstr>
      <vt:lpstr>What about this code?</vt:lpstr>
      <vt:lpstr>Special Behavior Of  Relational Operators</vt:lpstr>
      <vt:lpstr>Cascading Of  Relational Operators</vt:lpstr>
      <vt:lpstr>Special Behavior Of  == And !=</vt:lpstr>
      <vt:lpstr>Special Behavior Of  == And !=</vt:lpstr>
      <vt:lpstr>Special Behavior Of  == And !=</vt:lpstr>
      <vt:lpstr>Logical Operators  In Python</vt:lpstr>
      <vt:lpstr>Behavior Of  Logical and Operator</vt:lpstr>
      <vt:lpstr>Behavior Of  Logical Operators With  Non Boolean</vt:lpstr>
      <vt:lpstr>Behavior Of  Logical Operators With  Non Boolean</vt:lpstr>
      <vt:lpstr>Behavior Of  Logical Operators With  Non Boolean</vt:lpstr>
      <vt:lpstr>Logical Operators  On Non Boolean Types</vt:lpstr>
      <vt:lpstr>Logical Operators  On Non Boolean Types</vt:lpstr>
      <vt:lpstr>Logical Operators  On Non Boolean Types</vt:lpstr>
      <vt:lpstr>Assignment Operators  In Python</vt:lpstr>
      <vt:lpstr>Assignment Operators  In Python</vt:lpstr>
      <vt:lpstr>Guess The Output </vt:lpstr>
      <vt:lpstr>Compound Assignment  Operators</vt:lpstr>
      <vt:lpstr>Compound Assignment  Operators</vt:lpstr>
      <vt:lpstr>Guess The Output </vt:lpstr>
      <vt:lpstr>Guess The Output </vt:lpstr>
      <vt:lpstr>Guess The Output </vt:lpstr>
      <vt:lpstr>Identity Operators</vt:lpstr>
      <vt:lpstr>Behavior Of is and is not</vt:lpstr>
      <vt:lpstr>Guess The Output </vt:lpstr>
      <vt:lpstr>Examples Of is Operator</vt:lpstr>
      <vt:lpstr>Examples Of is not Operator</vt:lpstr>
      <vt:lpstr>Membership Operators</vt:lpstr>
      <vt:lpstr>Behavior Of in and not in</vt:lpstr>
      <vt:lpstr>Examples Of in Operator</vt:lpstr>
      <vt:lpstr>Examples Of not in Operator</vt:lpstr>
      <vt:lpstr>Precedence Of Operators</vt:lpstr>
      <vt:lpstr>Precedence And Associativity</vt:lpstr>
      <vt:lpstr>Guess The Output </vt:lpstr>
      <vt:lpstr>Associativity Of Operators</vt:lpstr>
      <vt:lpstr>Guess The Output </vt:lpstr>
      <vt:lpstr>Guess The Output </vt:lpstr>
      <vt:lpstr>Exercise</vt:lpstr>
      <vt:lpstr>Exercise</vt:lpstr>
      <vt:lpstr>Accepting Different Values</vt:lpstr>
      <vt:lpstr>Exercise</vt:lpstr>
      <vt:lpstr>Accepting Multiple  Values In One Line</vt:lpstr>
      <vt:lpstr>Accepting Multiple  Values In One Line</vt:lpstr>
      <vt:lpstr>Accepting Multiple  Values In One Line</vt:lpstr>
      <vt:lpstr>An Important Point!</vt:lpstr>
      <vt:lpstr>Exercise</vt:lpstr>
      <vt:lpstr>Solution</vt:lpstr>
      <vt:lpstr>Accepting Multiple  Values Separated With ,</vt:lpstr>
      <vt:lpstr>Example</vt:lpstr>
      <vt:lpstr>Accepting Different Values  In One Line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Datatypes</dc:title>
  <dc:creator>sunny savita</dc:creator>
  <cp:lastModifiedBy>sunny savita</cp:lastModifiedBy>
  <cp:revision>7</cp:revision>
  <dcterms:created xsi:type="dcterms:W3CDTF">2022-12-01T03:32:31Z</dcterms:created>
  <dcterms:modified xsi:type="dcterms:W3CDTF">2022-12-13T14:24:28Z</dcterms:modified>
</cp:coreProperties>
</file>