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9" r:id="rId12"/>
    <p:sldId id="270" r:id="rId13"/>
    <p:sldId id="284" r:id="rId14"/>
    <p:sldId id="285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60"/>
  </p:normalViewPr>
  <p:slideViewPr>
    <p:cSldViewPr>
      <p:cViewPr varScale="1">
        <p:scale>
          <a:sx n="87" d="100"/>
          <a:sy n="87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4BE5D9D-CB92-4B0B-8499-1543385D4A5D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17863D-115C-4AE9-8C42-4B8F93AF7E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Stock Market Prediction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Nishanth N Ballal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0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ADF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29600" cy="2403712"/>
          </a:xfrm>
        </p:spPr>
        <p:txBody>
          <a:bodyPr>
            <a:normAutofit/>
          </a:bodyPr>
          <a:lstStyle/>
          <a:p>
            <a:r>
              <a:rPr lang="en-IN" dirty="0"/>
              <a:t>The Augmented Dickey Fuller Test was used to confirm the stationarity of the time series.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use </a:t>
            </a:r>
            <a:r>
              <a:rPr lang="en-IN" dirty="0" err="1"/>
              <a:t>adf</a:t>
            </a:r>
            <a:r>
              <a:rPr lang="en-IN" dirty="0"/>
              <a:t> test we must include the </a:t>
            </a:r>
            <a:r>
              <a:rPr lang="en-IN" dirty="0" err="1"/>
              <a:t>tseries</a:t>
            </a:r>
            <a:r>
              <a:rPr lang="en-IN" dirty="0"/>
              <a:t> package. Once the package is loaded we can carry on with the Dickey Fuller Test.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/>
              <a:t>library(</a:t>
            </a:r>
            <a:r>
              <a:rPr lang="en-IN" dirty="0" err="1"/>
              <a:t>tseries</a:t>
            </a:r>
            <a:r>
              <a:rPr lang="en-IN" dirty="0"/>
              <a:t>, quietly = T)</a:t>
            </a:r>
          </a:p>
          <a:p>
            <a:pPr marL="109728" indent="0">
              <a:buNone/>
            </a:pPr>
            <a:r>
              <a:rPr lang="en-IN" dirty="0" err="1"/>
              <a:t>adf.test</a:t>
            </a:r>
            <a:r>
              <a:rPr lang="en-IN" dirty="0"/>
              <a:t>(</a:t>
            </a:r>
            <a:r>
              <a:rPr lang="en-IN" dirty="0" err="1"/>
              <a:t>train$Close</a:t>
            </a:r>
            <a:r>
              <a:rPr lang="en-IN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797152"/>
            <a:ext cx="8229600" cy="1978235"/>
          </a:xfrm>
        </p:spPr>
        <p:txBody>
          <a:bodyPr>
            <a:normAutofit/>
          </a:bodyPr>
          <a:lstStyle/>
          <a:p>
            <a:r>
              <a:rPr lang="en-IN" dirty="0" smtClean="0"/>
              <a:t>The p value was found to be 0.2269, hence the series is not stationary.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8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Using the logged difference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29600" cy="2187688"/>
          </a:xfrm>
        </p:spPr>
        <p:txBody>
          <a:bodyPr>
            <a:normAutofit/>
          </a:bodyPr>
          <a:lstStyle/>
          <a:p>
            <a:r>
              <a:rPr lang="en-IN" dirty="0" smtClean="0"/>
              <a:t>From the p value, it was clear that the series was not stationary.</a:t>
            </a:r>
          </a:p>
          <a:p>
            <a:r>
              <a:rPr lang="en-IN" dirty="0" smtClean="0"/>
              <a:t>The method used to stationarize the series was using the logged difference values.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 err="1" smtClean="0"/>
              <a:t>nifty_ret</a:t>
            </a:r>
            <a:r>
              <a:rPr lang="en-IN" dirty="0" smtClean="0"/>
              <a:t> &lt;- 100 * diff(log(</a:t>
            </a:r>
            <a:r>
              <a:rPr lang="en-IN" dirty="0" err="1" smtClean="0"/>
              <a:t>train$Close</a:t>
            </a:r>
            <a:r>
              <a:rPr lang="en-IN" dirty="0" smtClean="0"/>
              <a:t>))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4581128"/>
            <a:ext cx="8229600" cy="219425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5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ADF Test for new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29600" cy="2691744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adf</a:t>
            </a:r>
            <a:r>
              <a:rPr lang="en-IN" dirty="0" smtClean="0"/>
              <a:t> test was run again on </a:t>
            </a:r>
            <a:r>
              <a:rPr lang="en-IN" dirty="0" err="1" smtClean="0"/>
              <a:t>nifty_ret</a:t>
            </a:r>
            <a:r>
              <a:rPr lang="en-IN" dirty="0" smtClean="0"/>
              <a:t>, to check for stationarity.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 err="1" smtClean="0"/>
              <a:t>adf.test</a:t>
            </a:r>
            <a:r>
              <a:rPr lang="en-IN" dirty="0" smtClean="0"/>
              <a:t>(</a:t>
            </a:r>
            <a:r>
              <a:rPr lang="en-IN" dirty="0" err="1" smtClean="0"/>
              <a:t>nifty_ret</a:t>
            </a:r>
            <a:r>
              <a:rPr lang="en-IN" dirty="0" smtClean="0"/>
              <a:t>)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 smtClean="0"/>
              <a:t>The p value showed 0.01, hence the series is now stationary and is usable for time series analysis.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51165"/>
            <a:ext cx="8229600" cy="1762211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ACF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29600" cy="89154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Auto Correlation Factor plot can be obtained using: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 err="1" smtClean="0"/>
              <a:t>acf</a:t>
            </a:r>
            <a:r>
              <a:rPr lang="en-IN" dirty="0" smtClean="0"/>
              <a:t>(</a:t>
            </a:r>
            <a:r>
              <a:rPr lang="en-IN" dirty="0" err="1" smtClean="0"/>
              <a:t>nifty_ret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9"/>
            <a:ext cx="7776863" cy="3634482"/>
          </a:xfrm>
        </p:spPr>
      </p:pic>
    </p:spTree>
    <p:extLst>
      <p:ext uri="{BB962C8B-B14F-4D97-AF65-F5344CB8AC3E}">
        <p14:creationId xmlns:p14="http://schemas.microsoft.com/office/powerpoint/2010/main" val="329165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PACF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29600" cy="1323591"/>
          </a:xfrm>
        </p:spPr>
        <p:txBody>
          <a:bodyPr/>
          <a:lstStyle/>
          <a:p>
            <a:r>
              <a:rPr lang="en-IN" dirty="0" smtClean="0"/>
              <a:t>The Partial Auto Correlation Plot can be found using: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 err="1" smtClean="0"/>
              <a:t>pacf</a:t>
            </a:r>
            <a:r>
              <a:rPr lang="en-IN" dirty="0" smtClean="0"/>
              <a:t>(</a:t>
            </a:r>
            <a:r>
              <a:rPr lang="en-IN" dirty="0" err="1" smtClean="0"/>
              <a:t>nifty_ret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56992"/>
            <a:ext cx="6624736" cy="3378324"/>
          </a:xfrm>
        </p:spPr>
      </p:pic>
    </p:spTree>
    <p:extLst>
      <p:ext uri="{BB962C8B-B14F-4D97-AF65-F5344CB8AC3E}">
        <p14:creationId xmlns:p14="http://schemas.microsoft.com/office/powerpoint/2010/main" val="117948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Determining order of AR and MA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ACF plot we can say that the coefficient of AR is 1. Coefficient of MA is 1 or 2. We see that the AIC value is least for ARMA(1,1) model. Hence we choose ARMA(1,1) model.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/>
              <a:t>summary(</a:t>
            </a:r>
            <a:r>
              <a:rPr lang="en-IN" dirty="0" err="1"/>
              <a:t>arma</a:t>
            </a:r>
            <a:r>
              <a:rPr lang="en-IN" dirty="0"/>
              <a:t>(</a:t>
            </a:r>
            <a:r>
              <a:rPr lang="en-IN" dirty="0" err="1"/>
              <a:t>nifty_ret</a:t>
            </a:r>
            <a:r>
              <a:rPr lang="en-IN" dirty="0"/>
              <a:t>, order = </a:t>
            </a:r>
            <a:r>
              <a:rPr lang="en-IN" dirty="0" smtClean="0"/>
              <a:t>c(1, 1)))</a:t>
            </a:r>
          </a:p>
        </p:txBody>
      </p:sp>
    </p:spTree>
    <p:extLst>
      <p:ext uri="{BB962C8B-B14F-4D97-AF65-F5344CB8AC3E}">
        <p14:creationId xmlns:p14="http://schemas.microsoft.com/office/powerpoint/2010/main" val="15204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Determining Significance from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mtClean="0"/>
              <a:t>From </a:t>
            </a:r>
            <a:r>
              <a:rPr lang="en-IN" smtClean="0"/>
              <a:t>the </a:t>
            </a:r>
            <a:r>
              <a:rPr lang="en-IN" dirty="0" smtClean="0"/>
              <a:t>summary we saw that our </a:t>
            </a:r>
            <a:r>
              <a:rPr lang="en-IN" dirty="0" err="1" smtClean="0"/>
              <a:t>ar</a:t>
            </a:r>
            <a:r>
              <a:rPr lang="en-IN" dirty="0" smtClean="0"/>
              <a:t> and ma coefficients are all significant at 99%, evident from the very small p values.</a:t>
            </a:r>
          </a:p>
          <a:p>
            <a:r>
              <a:rPr lang="en-IN" dirty="0" smtClean="0"/>
              <a:t>Since we need to predict the future stock value, we need to first evaluate the performance of the ARMA model in terms of out-of-sample forecast performance.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09800"/>
            <a:ext cx="4495800" cy="3235424"/>
          </a:xfrm>
        </p:spPr>
      </p:pic>
    </p:spTree>
    <p:extLst>
      <p:ext uri="{BB962C8B-B14F-4D97-AF65-F5344CB8AC3E}">
        <p14:creationId xmlns:p14="http://schemas.microsoft.com/office/powerpoint/2010/main" val="19137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Dividing the Data Set into Train and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To find out-of-sample forecast performance, we need to divide our dataset into 2 parts.</a:t>
            </a:r>
          </a:p>
          <a:p>
            <a:r>
              <a:rPr lang="en-IN" sz="2000" dirty="0" smtClean="0"/>
              <a:t>One part will be used to train the model, other part will be used to test out-of-sample forecast ability.</a:t>
            </a:r>
          </a:p>
          <a:p>
            <a:pPr marL="109728" indent="0">
              <a:buNone/>
            </a:pPr>
            <a:r>
              <a:rPr lang="en-IN" sz="2000" dirty="0" smtClean="0"/>
              <a:t>Code:</a:t>
            </a:r>
          </a:p>
          <a:p>
            <a:pPr marL="109728" indent="0">
              <a:buNone/>
            </a:pPr>
            <a:r>
              <a:rPr lang="en-IN" sz="2000" dirty="0" err="1"/>
              <a:t>nifty_ret_train</a:t>
            </a:r>
            <a:r>
              <a:rPr lang="en-IN" sz="2000" dirty="0"/>
              <a:t> &lt;- </a:t>
            </a:r>
            <a:r>
              <a:rPr lang="en-IN" sz="2000" dirty="0" err="1"/>
              <a:t>nifty_ret</a:t>
            </a:r>
            <a:r>
              <a:rPr lang="en-IN" sz="2000" dirty="0"/>
              <a:t>[1:(</a:t>
            </a:r>
            <a:r>
              <a:rPr lang="en-IN" sz="2000" dirty="0" smtClean="0"/>
              <a:t>0.996 </a:t>
            </a:r>
            <a:r>
              <a:rPr lang="en-IN" sz="2000" dirty="0"/>
              <a:t>* length(</a:t>
            </a:r>
            <a:r>
              <a:rPr lang="en-IN" sz="2000" dirty="0" err="1"/>
              <a:t>nifty_ret</a:t>
            </a:r>
            <a:r>
              <a:rPr lang="en-IN" sz="2000" dirty="0"/>
              <a:t>))]  # Train dataset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dirty="0" err="1" smtClean="0"/>
              <a:t>nifty_ret_test</a:t>
            </a:r>
            <a:r>
              <a:rPr lang="en-IN" sz="2000" dirty="0" smtClean="0"/>
              <a:t> </a:t>
            </a:r>
            <a:r>
              <a:rPr lang="en-IN" sz="2000" dirty="0"/>
              <a:t>&lt;- </a:t>
            </a:r>
            <a:r>
              <a:rPr lang="en-IN" sz="2000" dirty="0" err="1"/>
              <a:t>nifty_ret</a:t>
            </a:r>
            <a:r>
              <a:rPr lang="en-IN" sz="2000" dirty="0"/>
              <a:t>[(</a:t>
            </a:r>
            <a:r>
              <a:rPr lang="en-IN" sz="2000" dirty="0" smtClean="0"/>
              <a:t>0.996 </a:t>
            </a:r>
            <a:r>
              <a:rPr lang="en-IN" sz="2000" dirty="0"/>
              <a:t>* length(</a:t>
            </a:r>
            <a:r>
              <a:rPr lang="en-IN" sz="2000" dirty="0" err="1"/>
              <a:t>nifty_ret</a:t>
            </a:r>
            <a:r>
              <a:rPr lang="en-IN" sz="2000" dirty="0"/>
              <a:t>) + 1):length(</a:t>
            </a:r>
            <a:r>
              <a:rPr lang="en-IN" sz="2000" dirty="0" err="1"/>
              <a:t>nifty_ret</a:t>
            </a:r>
            <a:r>
              <a:rPr lang="en-IN" sz="2000" dirty="0"/>
              <a:t>)]  # Test </a:t>
            </a:r>
            <a:r>
              <a:rPr lang="en-IN" sz="2000" dirty="0" smtClean="0"/>
              <a:t>dataset</a:t>
            </a:r>
          </a:p>
          <a:p>
            <a:pPr marL="109728" indent="0">
              <a:buNone/>
            </a:pPr>
            <a:endParaRPr lang="en-IN" sz="2000" dirty="0"/>
          </a:p>
          <a:p>
            <a:pPr marL="109728" indent="0">
              <a:buNone/>
            </a:pPr>
            <a:r>
              <a:rPr lang="en-IN" sz="2000" dirty="0" smtClean="0"/>
              <a:t>*Train data set has been taken 0.996 of whole data set due to the large number of data. The ARMA forecast works for a smaller number data in test dataset.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93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ARIMA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have </a:t>
            </a:r>
            <a:r>
              <a:rPr lang="en-IN" sz="2000" dirty="0"/>
              <a:t>used ARIMA function to fit the model as the object type “</a:t>
            </a:r>
            <a:r>
              <a:rPr lang="en-IN" sz="2000" dirty="0" err="1"/>
              <a:t>arima</a:t>
            </a:r>
            <a:r>
              <a:rPr lang="en-IN" sz="2000" dirty="0"/>
              <a:t>” is easily compatible with forecast() and predict() function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Our series is of I(1) order, but since the series has been differenced already, so in ARIMA function we keep the I part = 0.</a:t>
            </a:r>
          </a:p>
          <a:p>
            <a:pPr marL="109728" indent="0">
              <a:buNone/>
            </a:pPr>
            <a:r>
              <a:rPr lang="en-IN" sz="2000" dirty="0" smtClean="0"/>
              <a:t>Code:</a:t>
            </a:r>
          </a:p>
          <a:p>
            <a:pPr marL="109728" indent="0">
              <a:buNone/>
            </a:pPr>
            <a:r>
              <a:rPr lang="en-IN" sz="2000" dirty="0"/>
              <a:t>fit &lt;- </a:t>
            </a:r>
            <a:r>
              <a:rPr lang="en-IN" sz="2000" dirty="0" err="1"/>
              <a:t>arima</a:t>
            </a:r>
            <a:r>
              <a:rPr lang="en-IN" sz="2000" dirty="0"/>
              <a:t>(</a:t>
            </a:r>
            <a:r>
              <a:rPr lang="en-IN" sz="2000" dirty="0" err="1"/>
              <a:t>nifty_ret_train</a:t>
            </a:r>
            <a:r>
              <a:rPr lang="en-IN" sz="2000" dirty="0"/>
              <a:t>, order = </a:t>
            </a:r>
            <a:r>
              <a:rPr lang="en-IN" sz="2000" dirty="0" smtClean="0"/>
              <a:t>c(1,0,1))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01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Using predict() and forecast()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For the further steps we need to include forecast package from library. Then using the predict() and forecast() functions, we conduct out-of-sample forecasts.</a:t>
            </a:r>
          </a:p>
          <a:p>
            <a:pPr marL="109728" indent="0">
              <a:buNone/>
            </a:pPr>
            <a:r>
              <a:rPr lang="en-IN" sz="2000" dirty="0" smtClean="0"/>
              <a:t>Code:</a:t>
            </a:r>
          </a:p>
          <a:p>
            <a:pPr marL="109728" indent="0">
              <a:buNone/>
            </a:pPr>
            <a:r>
              <a:rPr lang="en-IN" sz="2000" dirty="0"/>
              <a:t>library(forecast, quietly = T)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dirty="0" err="1" smtClean="0"/>
              <a:t>arma.preds</a:t>
            </a:r>
            <a:r>
              <a:rPr lang="en-IN" sz="2000" dirty="0" smtClean="0"/>
              <a:t> </a:t>
            </a:r>
            <a:r>
              <a:rPr lang="en-IN" sz="2000" dirty="0"/>
              <a:t>&lt;- predict(fit, </a:t>
            </a:r>
            <a:r>
              <a:rPr lang="en-IN" sz="2000" dirty="0" err="1"/>
              <a:t>n.ahead</a:t>
            </a:r>
            <a:r>
              <a:rPr lang="en-IN" sz="2000" dirty="0"/>
              <a:t> = (length(</a:t>
            </a:r>
            <a:r>
              <a:rPr lang="en-IN" sz="2000" dirty="0" err="1"/>
              <a:t>nifty_ret</a:t>
            </a:r>
            <a:r>
              <a:rPr lang="en-IN" sz="2000" dirty="0"/>
              <a:t>) - (</a:t>
            </a:r>
            <a:r>
              <a:rPr lang="en-IN" sz="2000" dirty="0" smtClean="0"/>
              <a:t>0.996 </a:t>
            </a:r>
            <a:r>
              <a:rPr lang="en-IN" sz="2000" dirty="0"/>
              <a:t>* length(</a:t>
            </a:r>
            <a:r>
              <a:rPr lang="en-IN" sz="2000" dirty="0" err="1"/>
              <a:t>nifty_ret</a:t>
            </a:r>
            <a:r>
              <a:rPr lang="en-IN" sz="2000" dirty="0"/>
              <a:t>))))$</a:t>
            </a:r>
            <a:r>
              <a:rPr lang="en-IN" sz="2000" dirty="0" err="1"/>
              <a:t>pred</a:t>
            </a:r>
            <a:endParaRPr lang="en-IN" sz="2000" dirty="0"/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dirty="0" err="1" smtClean="0"/>
              <a:t>arma.forecast</a:t>
            </a:r>
            <a:r>
              <a:rPr lang="en-IN" sz="2000" dirty="0" smtClean="0"/>
              <a:t> </a:t>
            </a:r>
            <a:r>
              <a:rPr lang="en-IN" sz="2000" dirty="0"/>
              <a:t>&lt;- forecast(fit, h = </a:t>
            </a:r>
            <a:r>
              <a:rPr lang="en-IN" sz="2000" dirty="0" smtClean="0"/>
              <a:t>15)</a:t>
            </a:r>
            <a:endParaRPr lang="en-IN" sz="2000" dirty="0"/>
          </a:p>
          <a:p>
            <a:pPr marL="109728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26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Predict the closing stock value of Nifty Index for upcoming days for the given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5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Checking RMSE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Find the accuracy of the out-of-sample prediction.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/>
              <a:t>accuracy(</a:t>
            </a:r>
            <a:r>
              <a:rPr lang="en-IN" dirty="0" err="1"/>
              <a:t>arma.preds</a:t>
            </a:r>
            <a:r>
              <a:rPr lang="en-IN" dirty="0"/>
              <a:t>, </a:t>
            </a:r>
            <a:r>
              <a:rPr lang="en-IN" dirty="0" err="1"/>
              <a:t>nifty_ret_test</a:t>
            </a:r>
            <a:r>
              <a:rPr lang="en-IN" dirty="0"/>
              <a:t>) # RMSE </a:t>
            </a:r>
            <a:r>
              <a:rPr lang="en-IN" dirty="0" smtClean="0"/>
              <a:t>values</a:t>
            </a:r>
            <a:endParaRPr lang="en-IN" dirty="0"/>
          </a:p>
          <a:p>
            <a:r>
              <a:rPr lang="en-IN" dirty="0" smtClean="0"/>
              <a:t>The RMSE value was found to be 0.8428701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Forecast for Upcoming Dates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From the RMSE value we can say that the ARMA model is fit to forecast the future stock value.</a:t>
            </a:r>
          </a:p>
          <a:p>
            <a:r>
              <a:rPr lang="en-IN" sz="2000" dirty="0" smtClean="0"/>
              <a:t>We find the Stock Value for the next 3 market dates. We fit the model again with the data ‘</a:t>
            </a:r>
            <a:r>
              <a:rPr lang="en-IN" sz="2000" dirty="0" err="1" smtClean="0"/>
              <a:t>nifty_ret</a:t>
            </a:r>
            <a:r>
              <a:rPr lang="en-IN" sz="2000" dirty="0" smtClean="0"/>
              <a:t>’ as we have successfully tested the data. Using this fit, we find the forecast for next 3 days by setting h=3.</a:t>
            </a:r>
          </a:p>
          <a:p>
            <a:pPr marL="109728" indent="0">
              <a:buNone/>
            </a:pPr>
            <a:r>
              <a:rPr lang="en-IN" sz="2000" dirty="0" smtClean="0"/>
              <a:t>Code:</a:t>
            </a:r>
          </a:p>
          <a:p>
            <a:pPr marL="109728" indent="0">
              <a:buNone/>
            </a:pPr>
            <a:r>
              <a:rPr lang="en-IN" sz="2000" dirty="0" smtClean="0"/>
              <a:t>fit2 </a:t>
            </a:r>
            <a:r>
              <a:rPr lang="en-IN" sz="2000" dirty="0"/>
              <a:t>&lt;- </a:t>
            </a:r>
            <a:r>
              <a:rPr lang="en-IN" sz="2000" dirty="0" err="1"/>
              <a:t>arima</a:t>
            </a:r>
            <a:r>
              <a:rPr lang="en-IN" sz="2000" dirty="0"/>
              <a:t>(</a:t>
            </a:r>
            <a:r>
              <a:rPr lang="en-IN" sz="2000" dirty="0" err="1"/>
              <a:t>nifty_ret</a:t>
            </a:r>
            <a:r>
              <a:rPr lang="en-IN" sz="2000" dirty="0"/>
              <a:t>, order=c(1,0,1))</a:t>
            </a:r>
            <a:endParaRPr lang="en-IN" sz="2000" dirty="0" smtClean="0"/>
          </a:p>
          <a:p>
            <a:pPr marL="109728" indent="0">
              <a:buNone/>
            </a:pPr>
            <a:r>
              <a:rPr lang="en-IN" sz="2000" dirty="0" smtClean="0"/>
              <a:t>arma.forecast1 </a:t>
            </a:r>
            <a:r>
              <a:rPr lang="en-IN" sz="2000" dirty="0"/>
              <a:t>&lt;- forecast(fit, h = </a:t>
            </a:r>
            <a:r>
              <a:rPr lang="en-IN" sz="2000" dirty="0" smtClean="0"/>
              <a:t>3)</a:t>
            </a:r>
          </a:p>
          <a:p>
            <a:pPr marL="109728" indent="0">
              <a:buNone/>
            </a:pPr>
            <a:r>
              <a:rPr lang="en-IN" sz="2000" dirty="0" smtClean="0"/>
              <a:t>plot(</a:t>
            </a:r>
            <a:r>
              <a:rPr lang="en-IN" sz="2000" dirty="0" err="1" smtClean="0"/>
              <a:t>arma.forecast</a:t>
            </a:r>
            <a:r>
              <a:rPr lang="en-IN" sz="2000" dirty="0"/>
              <a:t>, main = "ARMA forecasts for NIFTY") </a:t>
            </a:r>
            <a:endParaRPr lang="en-IN" sz="2000" dirty="0" smtClean="0"/>
          </a:p>
          <a:p>
            <a:pPr marL="109728" indent="0">
              <a:buNone/>
            </a:pPr>
            <a:r>
              <a:rPr lang="en-IN" sz="2000" dirty="0"/>
              <a:t>View(</a:t>
            </a:r>
            <a:r>
              <a:rPr lang="en-IN" sz="2000" dirty="0" err="1"/>
              <a:t>arma.forecast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3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of arma.forecast1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2708920"/>
            <a:ext cx="4536504" cy="2912418"/>
          </a:xfrm>
        </p:spPr>
      </p:pic>
    </p:spTree>
    <p:extLst>
      <p:ext uri="{BB962C8B-B14F-4D97-AF65-F5344CB8AC3E}">
        <p14:creationId xmlns:p14="http://schemas.microsoft.com/office/powerpoint/2010/main" val="4919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II: Steps followed to Forecast future stock value using ARMA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Formula to predict the Stock Closing Value from the Point Forecast:</a:t>
            </a:r>
          </a:p>
          <a:p>
            <a:pPr marL="109728" indent="0">
              <a:buNone/>
            </a:pPr>
            <a:r>
              <a:rPr lang="en-IN" dirty="0" smtClean="0"/>
              <a:t>Point-Forecast for Next day</a:t>
            </a:r>
          </a:p>
          <a:p>
            <a:pPr marL="109728" indent="0">
              <a:buNone/>
            </a:pPr>
            <a:r>
              <a:rPr lang="en-IN" dirty="0" smtClean="0"/>
              <a:t>= 100 * log(Closing Value of Next Day/Closing Value for Current Day)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Closing Value Prediction </a:t>
            </a:r>
          </a:p>
          <a:p>
            <a:pPr marL="109728" indent="0">
              <a:buNone/>
            </a:pPr>
            <a:r>
              <a:rPr lang="en-IN" dirty="0" smtClean="0"/>
              <a:t>= 10^(Point-Forecast/100) * Closing Value for Current Day</a:t>
            </a:r>
          </a:p>
        </p:txBody>
      </p:sp>
    </p:spTree>
    <p:extLst>
      <p:ext uri="{BB962C8B-B14F-4D97-AF65-F5344CB8AC3E}">
        <p14:creationId xmlns:p14="http://schemas.microsoft.com/office/powerpoint/2010/main" val="37123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predictions of Closing Stock Value for the following dates found from the formula are:</a:t>
            </a:r>
          </a:p>
          <a:p>
            <a:pPr marL="109728" indent="0">
              <a:buNone/>
            </a:pPr>
            <a:r>
              <a:rPr lang="en-IN" dirty="0" smtClean="0"/>
              <a:t>14</a:t>
            </a:r>
            <a:r>
              <a:rPr lang="en-IN" baseline="30000" dirty="0" smtClean="0"/>
              <a:t>th</a:t>
            </a:r>
            <a:r>
              <a:rPr lang="en-IN" dirty="0" smtClean="0"/>
              <a:t> May 2013 – 5968.44</a:t>
            </a:r>
          </a:p>
          <a:p>
            <a:pPr marL="109728" indent="0">
              <a:buNone/>
            </a:pPr>
            <a:r>
              <a:rPr lang="en-IN" dirty="0" smtClean="0"/>
              <a:t>15</a:t>
            </a:r>
            <a:r>
              <a:rPr lang="en-IN" baseline="30000" dirty="0" smtClean="0"/>
              <a:t>th</a:t>
            </a:r>
            <a:r>
              <a:rPr lang="en-IN" dirty="0" smtClean="0"/>
              <a:t> May 2013 -  5981.90</a:t>
            </a:r>
          </a:p>
          <a:p>
            <a:pPr marL="109728" indent="0">
              <a:buNone/>
            </a:pPr>
            <a:r>
              <a:rPr lang="en-IN" dirty="0" smtClean="0"/>
              <a:t>16</a:t>
            </a:r>
            <a:r>
              <a:rPr lang="en-IN" baseline="30000" dirty="0" smtClean="0"/>
              <a:t>th</a:t>
            </a:r>
            <a:r>
              <a:rPr lang="en-IN" dirty="0" smtClean="0"/>
              <a:t> May 2013 – 5985.18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Stock Market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Prediction methodologies for Stock Market Prediction fall into 3 broad categories: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Fundamental Analysis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Technical Analysis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Artificial Neural Network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For predicting the Stock Market Value based on trends of the past price, technical analysis is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Predicting the stock market closing value based on the historical data comes under Time Series Analysis.</a:t>
            </a:r>
          </a:p>
          <a:p>
            <a:r>
              <a:rPr lang="en-IN" dirty="0" smtClean="0"/>
              <a:t>From the time series analysis, </a:t>
            </a:r>
            <a:r>
              <a:rPr lang="en-IN" b="1" dirty="0" smtClean="0"/>
              <a:t>ARMA</a:t>
            </a:r>
            <a:r>
              <a:rPr lang="en-IN" dirty="0" smtClean="0"/>
              <a:t> (Autoregressive Moving Average) model using R Programming was used to get predictions for the stock market closing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2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I: Collecting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was already available and had data of Open, High, Low, Close (stock values) and Turnover for the years March 1998 to May 2013</a:t>
            </a:r>
          </a:p>
        </p:txBody>
      </p:sp>
    </p:spTree>
    <p:extLst>
      <p:ext uri="{BB962C8B-B14F-4D97-AF65-F5344CB8AC3E}">
        <p14:creationId xmlns:p14="http://schemas.microsoft.com/office/powerpoint/2010/main" val="2373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II: Steps followed to Forecast future stock value using ARMA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363272" cy="1107567"/>
          </a:xfrm>
        </p:spPr>
        <p:txBody>
          <a:bodyPr/>
          <a:lstStyle/>
          <a:p>
            <a:r>
              <a:rPr lang="en-IN" dirty="0" smtClean="0"/>
              <a:t>The data of Closing Stock Value for the last one year was loaded in R Studio environment.</a:t>
            </a:r>
          </a:p>
          <a:p>
            <a:pPr marL="109728" indent="0">
              <a:buNone/>
            </a:pPr>
            <a:r>
              <a:rPr lang="en-IN" dirty="0" smtClean="0"/>
              <a:t>Code: train &lt;- read.csv(“Asset model1.csv”)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3645024"/>
            <a:ext cx="7711008" cy="305884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II: Steps followed to Forecast future stock value using ARMA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19256" cy="1611623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table was viewed on R Studio Script window and a summary of the data was obtained using the commands:</a:t>
            </a:r>
          </a:p>
          <a:p>
            <a:pPr marL="109728" indent="0">
              <a:buNone/>
            </a:pPr>
            <a:r>
              <a:rPr lang="en-IN" dirty="0" smtClean="0"/>
              <a:t>View(train)</a:t>
            </a:r>
          </a:p>
          <a:p>
            <a:pPr marL="109728" indent="0">
              <a:buNone/>
            </a:pPr>
            <a:r>
              <a:rPr lang="en-IN" dirty="0"/>
              <a:t>s</a:t>
            </a:r>
            <a:r>
              <a:rPr lang="en-IN" dirty="0" smtClean="0"/>
              <a:t>ummary(train)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7072"/>
            <a:ext cx="8229600" cy="269831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4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Plotting the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19256" cy="1755640"/>
          </a:xfrm>
        </p:spPr>
        <p:txBody>
          <a:bodyPr/>
          <a:lstStyle/>
          <a:p>
            <a:r>
              <a:rPr lang="en-IN" dirty="0" smtClean="0"/>
              <a:t>The plot for Closing Stock Value for the given data was obtained.</a:t>
            </a:r>
          </a:p>
          <a:p>
            <a:pPr marL="109728" indent="0">
              <a:buNone/>
            </a:pPr>
            <a:r>
              <a:rPr lang="en-IN" dirty="0" smtClean="0"/>
              <a:t>Code:</a:t>
            </a:r>
          </a:p>
          <a:p>
            <a:pPr marL="109728" indent="0">
              <a:buNone/>
            </a:pPr>
            <a:r>
              <a:rPr lang="en-IN" dirty="0"/>
              <a:t>plot(</a:t>
            </a:r>
            <a:r>
              <a:rPr lang="en-IN" dirty="0" err="1"/>
              <a:t>as.Date</a:t>
            </a:r>
            <a:r>
              <a:rPr lang="en-IN" dirty="0"/>
              <a:t>(</a:t>
            </a:r>
            <a:r>
              <a:rPr lang="en-IN" dirty="0" err="1"/>
              <a:t>train$Date</a:t>
            </a:r>
            <a:r>
              <a:rPr lang="en-IN" dirty="0"/>
              <a:t>, "%d-%b-%y"), </a:t>
            </a:r>
            <a:r>
              <a:rPr lang="en-IN" dirty="0" err="1"/>
              <a:t>train$Close</a:t>
            </a:r>
            <a:r>
              <a:rPr lang="en-IN" dirty="0"/>
              <a:t>, </a:t>
            </a:r>
            <a:r>
              <a:rPr lang="en-IN" dirty="0" err="1"/>
              <a:t>xlab</a:t>
            </a:r>
            <a:r>
              <a:rPr lang="en-IN" dirty="0"/>
              <a:t> = "Dates", </a:t>
            </a:r>
            <a:r>
              <a:rPr lang="en-IN" dirty="0" err="1"/>
              <a:t>ylab</a:t>
            </a:r>
            <a:r>
              <a:rPr lang="en-IN" dirty="0"/>
              <a:t> = "Closing Price", type = "l", col = "red", main = "Closing price of NIFTY for past 1 year")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6912768" cy="2735834"/>
          </a:xfrm>
        </p:spPr>
      </p:pic>
    </p:spTree>
    <p:extLst>
      <p:ext uri="{BB962C8B-B14F-4D97-AF65-F5344CB8AC3E}">
        <p14:creationId xmlns:p14="http://schemas.microsoft.com/office/powerpoint/2010/main" val="41188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Checking Stationarity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8219256" cy="963551"/>
          </a:xfrm>
        </p:spPr>
        <p:txBody>
          <a:bodyPr/>
          <a:lstStyle/>
          <a:p>
            <a:r>
              <a:rPr lang="en-IN" dirty="0" smtClean="0"/>
              <a:t>There seems to be a lot of randomness in the series. The series does not look stationary from the graph.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56992"/>
            <a:ext cx="6264696" cy="2807842"/>
          </a:xfrm>
        </p:spPr>
      </p:pic>
    </p:spTree>
    <p:extLst>
      <p:ext uri="{BB962C8B-B14F-4D97-AF65-F5344CB8AC3E}">
        <p14:creationId xmlns:p14="http://schemas.microsoft.com/office/powerpoint/2010/main" val="29417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599</TotalTime>
  <Words>1072</Words>
  <Application>Microsoft Office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Georgia</vt:lpstr>
      <vt:lpstr>Trebuchet MS</vt:lpstr>
      <vt:lpstr>Wingdings 2</vt:lpstr>
      <vt:lpstr>Urban</vt:lpstr>
      <vt:lpstr>Stock Market Prediction</vt:lpstr>
      <vt:lpstr>Problem</vt:lpstr>
      <vt:lpstr>About Stock Market Prediction</vt:lpstr>
      <vt:lpstr>Method Used</vt:lpstr>
      <vt:lpstr>Step I: Collecting Data</vt:lpstr>
      <vt:lpstr>Step II: Steps followed to Forecast future stock value using ARMA model </vt:lpstr>
      <vt:lpstr>Step II: Steps followed to Forecast future stock value using ARMA model </vt:lpstr>
      <vt:lpstr>Plotting the Graph</vt:lpstr>
      <vt:lpstr>Checking Stationarity</vt:lpstr>
      <vt:lpstr>ADF Test</vt:lpstr>
      <vt:lpstr>Using the logged difference</vt:lpstr>
      <vt:lpstr>ADF Test for new series</vt:lpstr>
      <vt:lpstr>ACF plot</vt:lpstr>
      <vt:lpstr>PACF plot</vt:lpstr>
      <vt:lpstr>Determining order of AR and MA model</vt:lpstr>
      <vt:lpstr>Determining Significance from Summary</vt:lpstr>
      <vt:lpstr>Dividing the Data Set into Train and Test</vt:lpstr>
      <vt:lpstr>ARIMA Function</vt:lpstr>
      <vt:lpstr>Using predict() and forecast() functions:</vt:lpstr>
      <vt:lpstr>Checking RMSE value</vt:lpstr>
      <vt:lpstr>Forecast for Upcoming Dates</vt:lpstr>
      <vt:lpstr>Image of arma.forecast1</vt:lpstr>
      <vt:lpstr>Step II: Steps followed to Forecast future stock value using ARMA model 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Windows User</dc:creator>
  <cp:lastModifiedBy>Nishanth Ballal</cp:lastModifiedBy>
  <cp:revision>38</cp:revision>
  <dcterms:created xsi:type="dcterms:W3CDTF">2016-03-12T09:17:42Z</dcterms:created>
  <dcterms:modified xsi:type="dcterms:W3CDTF">2016-10-10T12:37:25Z</dcterms:modified>
</cp:coreProperties>
</file>