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72" r:id="rId7"/>
    <p:sldId id="273" r:id="rId8"/>
    <p:sldId id="261" r:id="rId9"/>
    <p:sldId id="262" r:id="rId10"/>
    <p:sldId id="271" r:id="rId11"/>
    <p:sldId id="267" r:id="rId12"/>
  </p:sldIdLst>
  <p:sldSz cx="12192000" cy="6858000"/>
  <p:notesSz cx="6858000" cy="9144000"/>
  <p:embeddedFontLst>
    <p:embeddedFont>
      <p:font typeface="Carme" panose="020B0604020202020204" charset="0"/>
      <p:regular r:id="rId14"/>
    </p:embeddedFont>
    <p:embeddedFont>
      <p:font typeface="Cambria" panose="02040503050406030204" pitchFamily="18" charset="0"/>
      <p:regular r:id="rId15"/>
      <p:bold r:id="rId16"/>
      <p:italic r:id="rId17"/>
      <p:boldItalic r:id="rId18"/>
    </p:embeddedFont>
    <p:embeddedFont>
      <p:font typeface="Lobster" panose="020B0604020202020204" charset="0"/>
      <p:regular r:id="rId19"/>
    </p:embeddedFont>
    <p:embeddedFont>
      <p:font typeface="Calibri" panose="020F0502020204030204" pitchFamily="34" charset="0"/>
      <p:regular r:id="rId20"/>
      <p:bold r:id="rId21"/>
      <p:italic r:id="rId22"/>
      <p:boldItalic r:id="rId23"/>
    </p:embeddedFont>
    <p:embeddedFont>
      <p:font typeface="Corsi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pit Jain" initials="A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6272" autoAdjust="0"/>
  </p:normalViewPr>
  <p:slideViewPr>
    <p:cSldViewPr snapToGrid="0">
      <p:cViewPr>
        <p:scale>
          <a:sx n="72" d="100"/>
          <a:sy n="72" d="100"/>
        </p:scale>
        <p:origin x="-48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92786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160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48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937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012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01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9200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925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56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3"/>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4"/>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4"/>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F6BA0D8-FB21-4C57-8D10-9B96E27D574D}"/>
              </a:ext>
            </a:extLst>
          </p:cNvPr>
          <p:cNvSpPr txBox="1"/>
          <p:nvPr/>
        </p:nvSpPr>
        <p:spPr>
          <a:xfrm>
            <a:off x="0" y="994180"/>
            <a:ext cx="12192000" cy="141577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lvl="3" indent="-342900" fontAlgn="base">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304800" lvl="0" algn="just">
              <a:buSzPts val="1100"/>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buFont typeface="Arial" panose="020B0604020202020204" pitchFamily="34" charset="0"/>
              <a:buChar char="•"/>
            </a:pPr>
            <a:endParaRPr lang="en-IN" dirty="0"/>
          </a:p>
        </p:txBody>
      </p:sp>
      <p:sp>
        <p:nvSpPr>
          <p:cNvPr id="6" name="Google Shape;64;p10">
            <a:extLst>
              <a:ext uri="{FF2B5EF4-FFF2-40B4-BE49-F238E27FC236}">
                <a16:creationId xmlns:a16="http://schemas.microsoft.com/office/drawing/2014/main" xmlns="" id="{3601C50B-6681-4AB2-AECD-9222CDD088C7}"/>
              </a:ext>
            </a:extLst>
          </p:cNvPr>
          <p:cNvSpPr txBox="1">
            <a:spLocks noGrp="1"/>
          </p:cNvSpPr>
          <p:nvPr>
            <p:ph type="title"/>
          </p:nvPr>
        </p:nvSpPr>
        <p:spPr>
          <a:xfrm>
            <a:off x="762000" y="10291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6000"/>
              <a:buFont typeface="Carme"/>
              <a:buNone/>
            </a:pPr>
            <a:r>
              <a:rPr lang="en-US" sz="6000" dirty="0">
                <a:solidFill>
                  <a:srgbClr val="000000"/>
                </a:solidFill>
                <a:latin typeface="Times New Roman"/>
                <a:ea typeface="Times New Roman"/>
                <a:cs typeface="Times New Roman"/>
                <a:sym typeface="Times New Roman"/>
              </a:rPr>
              <a:t>Methodology</a:t>
            </a:r>
            <a:endParaRPr sz="6000"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92" y="1196402"/>
            <a:ext cx="6611815" cy="5426751"/>
          </a:xfrm>
          <a:prstGeom prst="rect">
            <a:avLst/>
          </a:prstGeom>
        </p:spPr>
      </p:pic>
      <p:sp>
        <p:nvSpPr>
          <p:cNvPr id="4" name="TextBox 3"/>
          <p:cNvSpPr txBox="1"/>
          <p:nvPr/>
        </p:nvSpPr>
        <p:spPr>
          <a:xfrm>
            <a:off x="9583615" y="4554415"/>
            <a:ext cx="1960685" cy="523220"/>
          </a:xfrm>
          <a:prstGeom prst="rect">
            <a:avLst/>
          </a:prstGeom>
          <a:noFill/>
        </p:spPr>
        <p:txBody>
          <a:bodyPr wrap="square" rtlCol="0">
            <a:spAutoFit/>
          </a:bodyPr>
          <a:lstStyle/>
          <a:p>
            <a:pPr algn="ctr"/>
            <a:r>
              <a:rPr lang="en-IN" dirty="0" smtClean="0"/>
              <a:t>Fig 2. steps involved in methodology</a:t>
            </a:r>
            <a:endParaRPr lang="en-IN" dirty="0"/>
          </a:p>
        </p:txBody>
      </p:sp>
    </p:spTree>
    <p:extLst>
      <p:ext uri="{BB962C8B-B14F-4D97-AF65-F5344CB8AC3E}">
        <p14:creationId xmlns:p14="http://schemas.microsoft.com/office/powerpoint/2010/main" val="30063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p:nvPr/>
        </p:nvSpPr>
        <p:spPr>
          <a:xfrm>
            <a:off x="1280770" y="714750"/>
            <a:ext cx="9800700" cy="2123700"/>
          </a:xfrm>
          <a:prstGeom prst="rect">
            <a:avLst/>
          </a:prstGeom>
          <a:noFill/>
          <a:ln>
            <a:noFill/>
          </a:ln>
        </p:spPr>
        <p:txBody>
          <a:bodyPr spcFirstLastPara="1" wrap="square" lIns="91425" tIns="45700" rIns="91425" bIns="45700" anchor="t" anchorCtr="0">
            <a:noAutofit/>
          </a:bodyPr>
          <a:lstStyle/>
          <a:p>
            <a:pPr marR="3810" lvl="0" algn="ctr">
              <a:buClr>
                <a:schemeClr val="dk1"/>
              </a:buClr>
              <a:buSzPts val="1100"/>
            </a:pPr>
            <a:r>
              <a:rPr lang="en-US" sz="6000" b="1" dirty="0" smtClean="0">
                <a:solidFill>
                  <a:schemeClr val="dk1"/>
                </a:solidFill>
                <a:latin typeface="Lobster"/>
                <a:ea typeface="Lobster"/>
                <a:cs typeface="Lobster"/>
                <a:sym typeface="Lobster"/>
              </a:rPr>
              <a:t>Black Friday Analysis Using</a:t>
            </a:r>
          </a:p>
          <a:p>
            <a:pPr marR="3810" lvl="0" algn="ctr">
              <a:buClr>
                <a:schemeClr val="dk1"/>
              </a:buClr>
              <a:buSzPts val="1100"/>
            </a:pPr>
            <a:r>
              <a:rPr lang="en-US" sz="6000" b="1" i="0" u="none" strike="noStrike" cap="none" dirty="0" smtClean="0">
                <a:solidFill>
                  <a:schemeClr val="dk1"/>
                </a:solidFill>
                <a:latin typeface="Lobster"/>
                <a:ea typeface="Lobster"/>
                <a:cs typeface="Lobster"/>
                <a:sym typeface="Lobster"/>
              </a:rPr>
              <a:t>Machine Learning</a:t>
            </a:r>
            <a:endParaRPr lang="en-US" sz="6000" b="1" i="0" u="none" strike="noStrike" cap="none" dirty="0">
              <a:solidFill>
                <a:schemeClr val="dk1"/>
              </a:solidFill>
              <a:latin typeface="Lobster"/>
              <a:ea typeface="Lobster"/>
              <a:cs typeface="Lobster"/>
              <a:sym typeface="Lobster"/>
            </a:endParaRPr>
          </a:p>
          <a:p>
            <a:pPr marL="0" marR="3810" lvl="0" indent="0" algn="ctr" rtl="0">
              <a:lnSpc>
                <a:spcPct val="100000"/>
              </a:lnSpc>
              <a:spcBef>
                <a:spcPts val="0"/>
              </a:spcBef>
              <a:spcAft>
                <a:spcPts val="0"/>
              </a:spcAft>
              <a:buClr>
                <a:schemeClr val="dk1"/>
              </a:buClr>
              <a:buSzPts val="1100"/>
              <a:buFont typeface="Arial"/>
              <a:buNone/>
            </a:pPr>
            <a:endParaRPr sz="6000" b="1" i="0" u="none" strike="noStrike" cap="none" dirty="0">
              <a:solidFill>
                <a:schemeClr val="dk1"/>
              </a:solidFill>
              <a:latin typeface="Lobster"/>
              <a:ea typeface="Lobster"/>
              <a:cs typeface="Lobster"/>
              <a:sym typeface="Lobster"/>
            </a:endParaRPr>
          </a:p>
        </p:txBody>
      </p:sp>
      <p:sp>
        <p:nvSpPr>
          <p:cNvPr id="49" name="Google Shape;49;p8"/>
          <p:cNvSpPr txBox="1"/>
          <p:nvPr/>
        </p:nvSpPr>
        <p:spPr>
          <a:xfrm>
            <a:off x="2148524" y="2488994"/>
            <a:ext cx="7766400" cy="237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endParaRPr lang="en-US" sz="3500" b="1" i="0" u="none" strike="noStrike" cap="none" dirty="0">
              <a:solidFill>
                <a:schemeClr val="dk1"/>
              </a:solidFill>
              <a:latin typeface="Corsiva"/>
              <a:ea typeface="Corsiva"/>
              <a:cs typeface="Corsiva"/>
              <a:sym typeface="Corsiva"/>
            </a:endParaRPr>
          </a:p>
          <a:p>
            <a:pPr marL="0" marR="0" lvl="0" indent="0" algn="ctr" rtl="0">
              <a:lnSpc>
                <a:spcPct val="100000"/>
              </a:lnSpc>
              <a:spcBef>
                <a:spcPts val="0"/>
              </a:spcBef>
              <a:spcAft>
                <a:spcPts val="0"/>
              </a:spcAft>
              <a:buClr>
                <a:srgbClr val="000000"/>
              </a:buClr>
              <a:buSzPts val="2800"/>
              <a:buFont typeface="Arial"/>
              <a:buNone/>
            </a:pPr>
            <a:endParaRPr lang="en-US" sz="3500" b="1" dirty="0">
              <a:solidFill>
                <a:schemeClr val="dk1"/>
              </a:solidFill>
              <a:latin typeface="Corsiva"/>
              <a:ea typeface="Corsiva"/>
              <a:cs typeface="Corsiva"/>
              <a:sym typeface="Corsiva"/>
            </a:endParaRPr>
          </a:p>
          <a:p>
            <a:pPr marL="0" marR="0" lvl="0" indent="0" algn="ctr" rtl="0">
              <a:lnSpc>
                <a:spcPct val="100000"/>
              </a:lnSpc>
              <a:spcBef>
                <a:spcPts val="0"/>
              </a:spcBef>
              <a:spcAft>
                <a:spcPts val="0"/>
              </a:spcAft>
              <a:buClr>
                <a:srgbClr val="000000"/>
              </a:buClr>
              <a:buSzPts val="2800"/>
              <a:buFont typeface="Arial"/>
              <a:buNone/>
            </a:pPr>
            <a:r>
              <a:rPr lang="en-US" sz="3500" b="1" i="0" u="none" strike="noStrike" cap="none" dirty="0">
                <a:solidFill>
                  <a:schemeClr val="dk1"/>
                </a:solidFill>
                <a:latin typeface="Corsiva"/>
                <a:ea typeface="Corsiva"/>
                <a:cs typeface="Corsiva"/>
                <a:sym typeface="Corsiva"/>
              </a:rPr>
              <a:t>Major Project </a:t>
            </a:r>
            <a:r>
              <a:rPr lang="en-US" sz="3500" b="1" dirty="0">
                <a:solidFill>
                  <a:schemeClr val="dk1"/>
                </a:solidFill>
                <a:latin typeface="Corsiva"/>
                <a:ea typeface="Corsiva"/>
                <a:cs typeface="Corsiva"/>
                <a:sym typeface="Corsiva"/>
              </a:rPr>
              <a:t>2</a:t>
            </a:r>
            <a:endParaRPr sz="2400" i="0" u="none" strike="noStrike" cap="none" dirty="0">
              <a:solidFill>
                <a:schemeClr val="dk1"/>
              </a:solidFill>
              <a:latin typeface="Times New Roman"/>
              <a:ea typeface="Times New Roman"/>
              <a:cs typeface="Times New Roman"/>
              <a:sym typeface="Times New Roman"/>
            </a:endParaRPr>
          </a:p>
        </p:txBody>
      </p:sp>
      <p:sp>
        <p:nvSpPr>
          <p:cNvPr id="52" name="Google Shape;52;p8"/>
          <p:cNvSpPr txBox="1"/>
          <p:nvPr/>
        </p:nvSpPr>
        <p:spPr>
          <a:xfrm>
            <a:off x="3383025" y="4711024"/>
            <a:ext cx="6492600" cy="1123500"/>
          </a:xfrm>
          <a:prstGeom prst="rect">
            <a:avLst/>
          </a:prstGeom>
          <a:noFill/>
          <a:ln>
            <a:noFill/>
          </a:ln>
        </p:spPr>
        <p:txBody>
          <a:bodyPr spcFirstLastPara="1" wrap="square" lIns="91425" tIns="45700" rIns="91425" bIns="45700" anchor="t" anchorCtr="0">
            <a:noAutofit/>
          </a:bodyPr>
          <a:lstStyle/>
          <a:p>
            <a:pPr lvl="0">
              <a:lnSpc>
                <a:spcPct val="115000"/>
              </a:lnSpc>
              <a:buClr>
                <a:schemeClr val="dk1"/>
              </a:buClr>
              <a:buSzPts val="1100"/>
            </a:pPr>
            <a:r>
              <a:rPr lang="en-US" sz="2800" b="1" i="0" u="none" strike="noStrike" cap="none" dirty="0">
                <a:solidFill>
                  <a:schemeClr val="dk1"/>
                </a:solidFill>
                <a:latin typeface="Times New Roman"/>
                <a:ea typeface="Times New Roman"/>
                <a:cs typeface="Times New Roman"/>
                <a:sym typeface="Times New Roman"/>
              </a:rPr>
              <a:t>Presented </a:t>
            </a:r>
            <a:r>
              <a:rPr lang="en-US" sz="2800" b="1" dirty="0">
                <a:solidFill>
                  <a:schemeClr val="dk1"/>
                </a:solidFill>
                <a:latin typeface="Times New Roman"/>
                <a:ea typeface="Times New Roman"/>
                <a:cs typeface="Times New Roman"/>
                <a:sym typeface="Times New Roman"/>
              </a:rPr>
              <a:t>by:- </a:t>
            </a:r>
            <a:r>
              <a:rPr lang="en-US" sz="2800" b="1" dirty="0" smtClean="0">
                <a:solidFill>
                  <a:schemeClr val="dk1"/>
                </a:solidFill>
                <a:latin typeface="Times New Roman"/>
                <a:ea typeface="Times New Roman"/>
                <a:cs typeface="Times New Roman"/>
                <a:sym typeface="Times New Roman"/>
              </a:rPr>
              <a:t>AASHISH KUMAR</a:t>
            </a:r>
            <a:endParaRPr sz="2800" b="1" dirty="0">
              <a:solidFill>
                <a:schemeClr val="dk1"/>
              </a:solidFill>
              <a:latin typeface="Times New Roman"/>
              <a:ea typeface="Times New Roman"/>
              <a:cs typeface="Times New Roman"/>
              <a:sym typeface="Times New Roman"/>
            </a:endParaRPr>
          </a:p>
          <a:p>
            <a:pPr lvl="0">
              <a:buSzPts val="1900"/>
            </a:pPr>
            <a:r>
              <a:rPr lang="en-US" sz="2800" b="1" dirty="0">
                <a:solidFill>
                  <a:schemeClr val="dk1"/>
                </a:solidFill>
                <a:latin typeface="Times New Roman"/>
                <a:ea typeface="Times New Roman"/>
                <a:cs typeface="Times New Roman"/>
                <a:sym typeface="Times New Roman"/>
              </a:rPr>
              <a:t>                          </a:t>
            </a:r>
            <a:r>
              <a:rPr lang="en-US" sz="2800" b="1" dirty="0" smtClean="0">
                <a:solidFill>
                  <a:schemeClr val="dk1"/>
                </a:solidFill>
                <a:latin typeface="Times New Roman"/>
                <a:ea typeface="Times New Roman"/>
                <a:cs typeface="Times New Roman"/>
                <a:sym typeface="Times New Roman"/>
              </a:rPr>
              <a:t>ARYAN TAYAL</a:t>
            </a:r>
            <a:endParaRPr sz="2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2800" b="1" dirty="0">
                <a:solidFill>
                  <a:schemeClr val="dk1"/>
                </a:solidFill>
                <a:latin typeface="Times New Roman"/>
                <a:ea typeface="Times New Roman"/>
                <a:cs typeface="Times New Roman"/>
                <a:sym typeface="Times New Roman"/>
              </a:rPr>
              <a:t>                          </a:t>
            </a:r>
            <a:r>
              <a:rPr lang="en-US" sz="2800" b="1" dirty="0" smtClean="0">
                <a:solidFill>
                  <a:schemeClr val="dk1"/>
                </a:solidFill>
                <a:latin typeface="Times New Roman"/>
                <a:ea typeface="Times New Roman"/>
                <a:cs typeface="Times New Roman"/>
                <a:sym typeface="Times New Roman"/>
              </a:rPr>
              <a:t>VISHWATEJ AJAY</a:t>
            </a:r>
            <a:endParaRPr lang="en-US" sz="2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r>
              <a:rPr lang="en-US" sz="2800" b="1" dirty="0">
                <a:solidFill>
                  <a:schemeClr val="dk1"/>
                </a:solidFill>
                <a:latin typeface="Times New Roman"/>
                <a:ea typeface="Times New Roman"/>
                <a:cs typeface="Times New Roman"/>
                <a:sym typeface="Times New Roman"/>
              </a:rPr>
              <a:t>		      	</a:t>
            </a:r>
            <a:endParaRPr sz="28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xEl>
                                              <p:pRg st="2" end="2"/>
                                            </p:txEl>
                                          </p:spTgt>
                                        </p:tgtEl>
                                        <p:attrNameLst>
                                          <p:attrName>style.visibility</p:attrName>
                                        </p:attrNameLst>
                                      </p:cBhvr>
                                      <p:to>
                                        <p:strVal val="visible"/>
                                      </p:to>
                                    </p:set>
                                    <p:animEffect transition="in" filter="fade">
                                      <p:cBhvr>
                                        <p:cTn id="7" dur="500"/>
                                        <p:tgtEl>
                                          <p:spTgt spid="49">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2">
                                            <p:txEl>
                                              <p:pRg st="0" end="0"/>
                                            </p:txEl>
                                          </p:spTgt>
                                        </p:tgtEl>
                                        <p:attrNameLst>
                                          <p:attrName>style.visibility</p:attrName>
                                        </p:attrNameLst>
                                      </p:cBhvr>
                                      <p:to>
                                        <p:strVal val="visible"/>
                                      </p:to>
                                    </p:set>
                                    <p:animEffect transition="in" filter="fade">
                                      <p:cBhvr>
                                        <p:cTn id="11" dur="1000"/>
                                        <p:tgtEl>
                                          <p:spTgt spid="52">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52">
                                            <p:txEl>
                                              <p:pRg st="1" end="1"/>
                                            </p:txEl>
                                          </p:spTgt>
                                        </p:tgtEl>
                                        <p:attrNameLst>
                                          <p:attrName>style.visibility</p:attrName>
                                        </p:attrNameLst>
                                      </p:cBhvr>
                                      <p:to>
                                        <p:strVal val="visible"/>
                                      </p:to>
                                    </p:set>
                                    <p:animEffect transition="in" filter="fade">
                                      <p:cBhvr>
                                        <p:cTn id="15" dur="1000"/>
                                        <p:tgtEl>
                                          <p:spTgt spid="52">
                                            <p:txEl>
                                              <p:pRg st="1" end="1"/>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52">
                                            <p:txEl>
                                              <p:pRg st="2" end="2"/>
                                            </p:txEl>
                                          </p:spTgt>
                                        </p:tgtEl>
                                        <p:attrNameLst>
                                          <p:attrName>style.visibility</p:attrName>
                                        </p:attrNameLst>
                                      </p:cBhvr>
                                      <p:to>
                                        <p:strVal val="visible"/>
                                      </p:to>
                                    </p:set>
                                    <p:animEffect transition="in" filter="fade">
                                      <p:cBhvr>
                                        <p:cTn id="19" dur="1000"/>
                                        <p:tgtEl>
                                          <p:spTgt spid="52">
                                            <p:txEl>
                                              <p:pRg st="2" end="2"/>
                                            </p:txEl>
                                          </p:spTgt>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52">
                                            <p:txEl>
                                              <p:pRg st="3" end="3"/>
                                            </p:txEl>
                                          </p:spTgt>
                                        </p:tgtEl>
                                        <p:attrNameLst>
                                          <p:attrName>style.visibility</p:attrName>
                                        </p:attrNameLst>
                                      </p:cBhvr>
                                      <p:to>
                                        <p:strVal val="visible"/>
                                      </p:to>
                                    </p:set>
                                    <p:animEffect transition="in" filter="fade">
                                      <p:cBhvr>
                                        <p:cTn id="23" dur="10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83650" y="193989"/>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000"/>
              <a:buFont typeface="Carme"/>
              <a:buNone/>
            </a:pPr>
            <a:r>
              <a:rPr lang="en-US" sz="6000">
                <a:latin typeface="Times New Roman"/>
                <a:ea typeface="Times New Roman"/>
                <a:cs typeface="Times New Roman"/>
                <a:sym typeface="Times New Roman"/>
              </a:rPr>
              <a:t>ABSTRACT</a:t>
            </a:r>
            <a:endParaRPr sz="600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xmlns="" id="{9327895E-A73E-48F0-A7F1-75C59670C538}"/>
              </a:ext>
            </a:extLst>
          </p:cNvPr>
          <p:cNvSpPr txBox="1"/>
          <p:nvPr/>
        </p:nvSpPr>
        <p:spPr>
          <a:xfrm>
            <a:off x="2954222" y="1548003"/>
            <a:ext cx="9237778" cy="329320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Customer behavior refers to an individual’s buying habits, including social trends, frequency trends, and background factors influencing their decision to buy something. Businesses study customer behavior to understand their target audience and create more-enticing products and service offers.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Customer behavior doesn’t describe who is shopping in your stores, but, instead how they are shopping in your stores. It assesses factors like how frequently customers shop, which products they prefer, and how they perceive your marketing, sales, and customer service offers. Understanding these details helps businesses communicate with customers in a productive and delightful way.</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9402"/>
            <a:ext cx="3253575" cy="21651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p:tgtEl>
                                          <p:spTgt spid="57"/>
                                        </p:tgtEl>
                                        <p:attrNameLst>
                                          <p:attrName>ppt_w</p:attrName>
                                        </p:attrNameLst>
                                      </p:cBhvr>
                                      <p:tavLst>
                                        <p:tav tm="0">
                                          <p:val>
                                            <p:strVal val="0"/>
                                          </p:val>
                                        </p:tav>
                                        <p:tav tm="100000">
                                          <p:val>
                                            <p:strVal val="#ppt_w"/>
                                          </p:val>
                                        </p:tav>
                                      </p:tavLst>
                                    </p:anim>
                                    <p:anim calcmode="lin" valueType="num">
                                      <p:cBhvr additive="base">
                                        <p:cTn id="8" dur="500"/>
                                        <p:tgtEl>
                                          <p:spTgt spid="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762000" y="10291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6000"/>
              <a:buFont typeface="Carme"/>
              <a:buNone/>
            </a:pPr>
            <a:r>
              <a:rPr lang="en-US" sz="6000" dirty="0">
                <a:solidFill>
                  <a:srgbClr val="000000"/>
                </a:solidFill>
                <a:latin typeface="Times New Roman"/>
                <a:ea typeface="Times New Roman"/>
                <a:cs typeface="Times New Roman"/>
                <a:sym typeface="Times New Roman"/>
              </a:rPr>
              <a:t>INTRODUCTION</a:t>
            </a:r>
            <a:endParaRPr sz="6000" dirty="0">
              <a:solidFill>
                <a:srgbClr val="000000"/>
              </a:solidFill>
              <a:latin typeface="Times New Roman"/>
              <a:ea typeface="Times New Roman"/>
              <a:cs typeface="Times New Roman"/>
              <a:sym typeface="Times New Roman"/>
            </a:endParaRPr>
          </a:p>
        </p:txBody>
      </p:sp>
      <p:sp>
        <p:nvSpPr>
          <p:cNvPr id="65" name="Google Shape;65;p10"/>
          <p:cNvSpPr txBox="1"/>
          <p:nvPr/>
        </p:nvSpPr>
        <p:spPr>
          <a:xfrm>
            <a:off x="762000" y="1752601"/>
            <a:ext cx="10972800" cy="4525963"/>
          </a:xfrm>
          <a:prstGeom prst="rect">
            <a:avLst/>
          </a:prstGeom>
          <a:noFill/>
          <a:ln>
            <a:noFill/>
          </a:ln>
        </p:spPr>
        <p:txBody>
          <a:bodyPr spcFirstLastPara="1" wrap="square" lIns="91425" tIns="45700" rIns="91425" bIns="45700" anchor="t" anchorCtr="0">
            <a:noAutofit/>
          </a:bodyPr>
          <a:lstStyle/>
          <a:p>
            <a:pPr marL="342891" marR="0" lvl="0" indent="-215889"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mbria"/>
              <a:ea typeface="Cambria"/>
              <a:cs typeface="Cambria"/>
              <a:sym typeface="Cambria"/>
            </a:endParaRPr>
          </a:p>
        </p:txBody>
      </p:sp>
      <p:sp>
        <p:nvSpPr>
          <p:cNvPr id="66" name="Google Shape;66;p10"/>
          <p:cNvSpPr txBox="1"/>
          <p:nvPr/>
        </p:nvSpPr>
        <p:spPr>
          <a:xfrm>
            <a:off x="238800" y="864550"/>
            <a:ext cx="11714400" cy="4724400"/>
          </a:xfrm>
          <a:prstGeom prst="rect">
            <a:avLst/>
          </a:prstGeom>
          <a:noFill/>
          <a:ln>
            <a:noFill/>
          </a:ln>
        </p:spPr>
        <p:txBody>
          <a:bodyPr spcFirstLastPara="1" wrap="square" lIns="91425" tIns="45700" rIns="91425" bIns="45700" anchor="t" anchorCtr="0">
            <a:noAutofit/>
          </a:bodyPr>
          <a:lstStyle/>
          <a:p>
            <a:pPr marL="457200" marR="0" lvl="0" algn="just" rtl="0">
              <a:lnSpc>
                <a:spcPct val="115000"/>
              </a:lnSpc>
              <a:spcBef>
                <a:spcPts val="600"/>
              </a:spcBef>
              <a:spcAft>
                <a:spcPts val="0"/>
              </a:spcAft>
            </a:pPr>
            <a:endParaRPr lang="en-IN" sz="2600" dirty="0" smtClean="0">
              <a:solidFill>
                <a:schemeClr val="dk1"/>
              </a:solidFill>
              <a:latin typeface="Times New Roman"/>
              <a:ea typeface="Times New Roman"/>
              <a:cs typeface="Times New Roman"/>
              <a:sym typeface="Times New Roman"/>
            </a:endParaRPr>
          </a:p>
          <a:p>
            <a:pPr marL="914400" marR="0" lvl="0" indent="-457200" algn="just" rtl="0">
              <a:lnSpc>
                <a:spcPct val="115000"/>
              </a:lnSpc>
              <a:spcBef>
                <a:spcPts val="600"/>
              </a:spcBef>
              <a:spcAft>
                <a:spcPts val="0"/>
              </a:spcAft>
              <a:buFont typeface="Arial" panose="020B0604020202020204" pitchFamily="34" charset="0"/>
              <a:buChar char="•"/>
            </a:pPr>
            <a:r>
              <a:rPr lang="en-IN" sz="2600" dirty="0" smtClean="0">
                <a:solidFill>
                  <a:schemeClr val="dk1"/>
                </a:solidFill>
                <a:latin typeface="Times New Roman"/>
                <a:ea typeface="Times New Roman"/>
                <a:cs typeface="Times New Roman"/>
                <a:sym typeface="Times New Roman"/>
              </a:rPr>
              <a:t>A customer behavior analysis is a qualitative and quantitative observation of how customers interact with your company.</a:t>
            </a:r>
          </a:p>
          <a:p>
            <a:pPr marL="914400" marR="0" lvl="0" indent="-457200" algn="just" rtl="0">
              <a:lnSpc>
                <a:spcPct val="115000"/>
              </a:lnSpc>
              <a:spcBef>
                <a:spcPts val="600"/>
              </a:spcBef>
              <a:spcAft>
                <a:spcPts val="0"/>
              </a:spcAft>
              <a:buFont typeface="Arial" panose="020B0604020202020204" pitchFamily="34" charset="0"/>
              <a:buChar char="•"/>
            </a:pPr>
            <a:r>
              <a:rPr lang="en-IN" sz="2600" dirty="0" smtClean="0">
                <a:solidFill>
                  <a:schemeClr val="dk1"/>
                </a:solidFill>
                <a:latin typeface="Times New Roman"/>
                <a:ea typeface="Times New Roman"/>
                <a:cs typeface="Times New Roman"/>
                <a:sym typeface="Times New Roman"/>
              </a:rPr>
              <a:t>A customer behavior analysis provides insight into the different variables with influence an audience.</a:t>
            </a:r>
            <a:endParaRPr sz="2600" dirty="0">
              <a:solidFill>
                <a:schemeClr val="dk1"/>
              </a:solidFill>
              <a:latin typeface="Times New Roman"/>
              <a:ea typeface="Times New Roman"/>
              <a:cs typeface="Times New Roman"/>
              <a:sym typeface="Times New Roman"/>
            </a:endParaRPr>
          </a:p>
        </p:txBody>
      </p:sp>
      <p:sp>
        <p:nvSpPr>
          <p:cNvPr id="2" name="TextBox 1"/>
          <p:cNvSpPr txBox="1"/>
          <p:nvPr/>
        </p:nvSpPr>
        <p:spPr>
          <a:xfrm>
            <a:off x="0" y="4363509"/>
            <a:ext cx="12192000" cy="523220"/>
          </a:xfrm>
          <a:prstGeom prst="rect">
            <a:avLst/>
          </a:prstGeom>
          <a:noFill/>
        </p:spPr>
        <p:txBody>
          <a:bodyPr wrap="square" rtlCol="0">
            <a:spAutoFit/>
          </a:bodyPr>
          <a:lstStyle/>
          <a:p>
            <a:pPr algn="ct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862" y="3045420"/>
            <a:ext cx="4317023" cy="3234196"/>
          </a:xfrm>
          <a:prstGeom prst="rect">
            <a:avLst/>
          </a:prstGeom>
        </p:spPr>
      </p:pic>
      <p:sp>
        <p:nvSpPr>
          <p:cNvPr id="8" name="TextBox 7"/>
          <p:cNvSpPr txBox="1"/>
          <p:nvPr/>
        </p:nvSpPr>
        <p:spPr>
          <a:xfrm>
            <a:off x="6668966" y="6303983"/>
            <a:ext cx="2611315" cy="523220"/>
          </a:xfrm>
          <a:prstGeom prst="rect">
            <a:avLst/>
          </a:prstGeom>
          <a:noFill/>
        </p:spPr>
        <p:txBody>
          <a:bodyPr wrap="square" rtlCol="0">
            <a:spAutoFit/>
          </a:bodyPr>
          <a:lstStyle/>
          <a:p>
            <a:pPr algn="ctr"/>
            <a:r>
              <a:rPr lang="en-IN" dirty="0" smtClean="0"/>
              <a:t>Fig.1 Factors affecting purchase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ppt_w</p:attrName>
                                        </p:attrNameLst>
                                      </p:cBhvr>
                                      <p:tavLst>
                                        <p:tav tm="0">
                                          <p:val>
                                            <p:strVal val="0"/>
                                          </p:val>
                                        </p:tav>
                                        <p:tav tm="100000">
                                          <p:val>
                                            <p:strVal val="#ppt_w"/>
                                          </p:val>
                                        </p:tav>
                                      </p:tavLst>
                                    </p:anim>
                                    <p:anim calcmode="lin" valueType="num">
                                      <p:cBhvr additive="base">
                                        <p:cTn id="8" dur="500"/>
                                        <p:tgtEl>
                                          <p:spTgt spid="64"/>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p:tgtEl>
                                          <p:spTgt spid="66"/>
                                        </p:tgtEl>
                                        <p:attrNameLst>
                                          <p:attrName>ppt_w</p:attrName>
                                        </p:attrNameLst>
                                      </p:cBhvr>
                                      <p:tavLst>
                                        <p:tav tm="0">
                                          <p:val>
                                            <p:strVal val="0"/>
                                          </p:val>
                                        </p:tav>
                                        <p:tav tm="100000">
                                          <p:val>
                                            <p:strVal val="#ppt_w"/>
                                          </p:val>
                                        </p:tav>
                                      </p:tavLst>
                                    </p:anim>
                                    <p:anim calcmode="lin" valueType="num">
                                      <p:cBhvr additive="base">
                                        <p:cTn id="13" dur="500"/>
                                        <p:tgtEl>
                                          <p:spTgt spid="6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p:nvPr/>
        </p:nvSpPr>
        <p:spPr>
          <a:xfrm>
            <a:off x="85300" y="1145218"/>
            <a:ext cx="11890800" cy="4655081"/>
          </a:xfrm>
          <a:prstGeom prst="rect">
            <a:avLst/>
          </a:prstGeom>
          <a:noFill/>
          <a:ln>
            <a:noFill/>
          </a:ln>
        </p:spPr>
        <p:txBody>
          <a:bodyPr spcFirstLastPara="1" wrap="square" lIns="91425" tIns="91425" rIns="91425" bIns="91425" anchor="ctr" anchorCtr="0">
            <a:noAutofit/>
          </a:bodyPr>
          <a:lstStyle/>
          <a:p>
            <a:pPr algn="just"/>
            <a:r>
              <a:rPr lang="en-US" sz="2400" dirty="0" smtClean="0">
                <a:latin typeface="Times New Roman" panose="02020603050405020304" pitchFamily="18" charset="0"/>
                <a:cs typeface="Times New Roman" panose="02020603050405020304" pitchFamily="18" charset="0"/>
              </a:rPr>
              <a:t>A retail company wants to understand the customer purchase behavior against various products of different categories on the </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lack Friday using suitable machine learning algorithms.</a:t>
            </a:r>
            <a:endParaRPr lang="en-US" sz="2400" dirty="0">
              <a:latin typeface="Times New Roman" panose="02020603050405020304" pitchFamily="18" charset="0"/>
              <a:cs typeface="Times New Roman" panose="02020603050405020304" pitchFamily="18" charset="0"/>
            </a:endParaRPr>
          </a:p>
        </p:txBody>
      </p:sp>
      <p:sp>
        <p:nvSpPr>
          <p:cNvPr id="3" name="Google Shape;64;p10">
            <a:extLst>
              <a:ext uri="{FF2B5EF4-FFF2-40B4-BE49-F238E27FC236}">
                <a16:creationId xmlns:a16="http://schemas.microsoft.com/office/drawing/2014/main" xmlns="" id="{6B7BBD24-306F-40A2-9C14-26BF140CCC17}"/>
              </a:ext>
            </a:extLst>
          </p:cNvPr>
          <p:cNvSpPr txBox="1">
            <a:spLocks noGrp="1"/>
          </p:cNvSpPr>
          <p:nvPr>
            <p:ph type="title"/>
          </p:nvPr>
        </p:nvSpPr>
        <p:spPr>
          <a:xfrm>
            <a:off x="762000" y="10291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6000"/>
              <a:buFont typeface="Carme"/>
              <a:buNone/>
            </a:pPr>
            <a:r>
              <a:rPr lang="en-US" sz="6000" dirty="0">
                <a:solidFill>
                  <a:srgbClr val="000000"/>
                </a:solidFill>
                <a:latin typeface="Times New Roman"/>
                <a:ea typeface="Times New Roman"/>
                <a:cs typeface="Times New Roman"/>
                <a:sym typeface="Times New Roman"/>
              </a:rPr>
              <a:t>Problem Statement</a:t>
            </a:r>
            <a:endParaRPr sz="600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ppt_w</p:attrName>
                                        </p:attrNameLst>
                                      </p:cBhvr>
                                      <p:tavLst>
                                        <p:tav tm="0">
                                          <p:val>
                                            <p:strVal val="0"/>
                                          </p:val>
                                        </p:tav>
                                        <p:tav tm="100000">
                                          <p:val>
                                            <p:strVal val="#ppt_w"/>
                                          </p:val>
                                        </p:tav>
                                      </p:tavLst>
                                    </p:anim>
                                    <p:anim calcmode="lin" valueType="num">
                                      <p:cBhvr additive="base">
                                        <p:cTn id="8" dur="500"/>
                                        <p:tgtEl>
                                          <p:spTgt spid="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9926"/>
            <a:ext cx="12192000" cy="564910"/>
          </a:xfrm>
        </p:spPr>
        <p:txBody>
          <a:bodyPr/>
          <a:lstStyle/>
          <a:p>
            <a:r>
              <a:rPr lang="en-IN" sz="3200" b="1" dirty="0" smtClean="0">
                <a:latin typeface="Times New Roman" panose="02020603050405020304" pitchFamily="18" charset="0"/>
                <a:cs typeface="Times New Roman" panose="02020603050405020304" pitchFamily="18" charset="0"/>
              </a:rPr>
              <a:t>Available Data</a:t>
            </a:r>
            <a:endParaRPr lang="en-IN" sz="32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317" y="1310054"/>
            <a:ext cx="5091013" cy="6858000"/>
          </a:xfrm>
          <a:prstGeom prst="rect">
            <a:avLst/>
          </a:prstGeom>
        </p:spPr>
      </p:pic>
      <p:sp>
        <p:nvSpPr>
          <p:cNvPr id="4" name="TextBox 3"/>
          <p:cNvSpPr txBox="1"/>
          <p:nvPr/>
        </p:nvSpPr>
        <p:spPr>
          <a:xfrm>
            <a:off x="5011617" y="5336931"/>
            <a:ext cx="1723292" cy="523220"/>
          </a:xfrm>
          <a:prstGeom prst="rect">
            <a:avLst/>
          </a:prstGeom>
          <a:noFill/>
        </p:spPr>
        <p:txBody>
          <a:bodyPr wrap="square" rtlCol="0">
            <a:spAutoFit/>
          </a:bodyPr>
          <a:lstStyle/>
          <a:p>
            <a:pPr algn="ctr"/>
            <a:r>
              <a:rPr lang="en-IN" dirty="0" smtClean="0"/>
              <a:t>Fig3. Available Data</a:t>
            </a:r>
            <a:endParaRPr lang="en-IN" dirty="0"/>
          </a:p>
        </p:txBody>
      </p:sp>
    </p:spTree>
    <p:extLst>
      <p:ext uri="{BB962C8B-B14F-4D97-AF65-F5344CB8AC3E}">
        <p14:creationId xmlns:p14="http://schemas.microsoft.com/office/powerpoint/2010/main" val="6738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Why Machine Learning?</a:t>
            </a:r>
            <a:br>
              <a:rPr lang="en-IN"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dirty="0" smtClean="0"/>
              <a:t>Machine learning is the essential tool to analyse the data and predict the amount that a customer is likely to spent on Black Friday.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911" y="3288322"/>
            <a:ext cx="3165720" cy="2549770"/>
          </a:xfrm>
          <a:prstGeom prst="rect">
            <a:avLst/>
          </a:prstGeom>
        </p:spPr>
      </p:pic>
    </p:spTree>
    <p:extLst>
      <p:ext uri="{BB962C8B-B14F-4D97-AF65-F5344CB8AC3E}">
        <p14:creationId xmlns:p14="http://schemas.microsoft.com/office/powerpoint/2010/main" val="371073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6000"/>
              <a:buFont typeface="Carme"/>
              <a:buNone/>
            </a:pPr>
            <a:r>
              <a:rPr lang="en-US" sz="6000">
                <a:solidFill>
                  <a:srgbClr val="000000"/>
                </a:solidFill>
                <a:latin typeface="Times New Roman"/>
                <a:ea typeface="Times New Roman"/>
                <a:cs typeface="Times New Roman"/>
                <a:sym typeface="Times New Roman"/>
              </a:rPr>
              <a:t>OBJECTIVE</a:t>
            </a:r>
            <a:endParaRPr sz="6000">
              <a:solidFill>
                <a:srgbClr val="000000"/>
              </a:solidFill>
              <a:latin typeface="Times New Roman"/>
              <a:ea typeface="Times New Roman"/>
              <a:cs typeface="Times New Roman"/>
              <a:sym typeface="Times New Roman"/>
            </a:endParaRPr>
          </a:p>
        </p:txBody>
      </p:sp>
      <p:sp>
        <p:nvSpPr>
          <p:cNvPr id="77" name="Google Shape;77;p12"/>
          <p:cNvSpPr txBox="1"/>
          <p:nvPr/>
        </p:nvSpPr>
        <p:spPr>
          <a:xfrm>
            <a:off x="637353" y="1630889"/>
            <a:ext cx="8019600" cy="43979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endParaRPr sz="2000" dirty="0">
              <a:solidFill>
                <a:schemeClr val="dk1"/>
              </a:solidFill>
              <a:latin typeface="Times New Roman"/>
              <a:ea typeface="Times New Roman"/>
              <a:cs typeface="Times New Roman"/>
              <a:sym typeface="Times New Roman"/>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purpose of this project is to </a:t>
            </a:r>
            <a:r>
              <a:rPr lang="en-US" sz="2400" dirty="0" smtClean="0">
                <a:latin typeface="Times New Roman" panose="02020603050405020304" pitchFamily="18" charset="0"/>
                <a:cs typeface="Times New Roman" panose="02020603050405020304" pitchFamily="18" charset="0"/>
              </a:rPr>
              <a:t>help a retail company to create the personalized offers for customers against different products.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also </a:t>
            </a:r>
            <a:r>
              <a:rPr lang="en-US" sz="2400" dirty="0" smtClean="0">
                <a:latin typeface="Times New Roman" panose="02020603050405020304" pitchFamily="18" charset="0"/>
                <a:cs typeface="Times New Roman" panose="02020603050405020304" pitchFamily="18" charset="0"/>
              </a:rPr>
              <a:t>reflects the basic understanding of suitable predicting models.</a:t>
            </a:r>
            <a:endParaRPr lang="en-US" sz="2400" dirty="0">
              <a:latin typeface="Times New Roman" panose="02020603050405020304" pitchFamily="18" charset="0"/>
              <a:cs typeface="Times New Roman" panose="02020603050405020304" pitchFamily="18" charset="0"/>
            </a:endParaRPr>
          </a:p>
        </p:txBody>
      </p:sp>
      <p:pic>
        <p:nvPicPr>
          <p:cNvPr id="78" name="Google Shape;78;p12"/>
          <p:cNvPicPr preferRelativeResize="0"/>
          <p:nvPr/>
        </p:nvPicPr>
        <p:blipFill rotWithShape="1">
          <a:blip r:embed="rId3">
            <a:alphaModFix/>
          </a:blip>
          <a:srcRect/>
          <a:stretch/>
        </p:blipFill>
        <p:spPr>
          <a:xfrm>
            <a:off x="8891993" y="1630889"/>
            <a:ext cx="3128211" cy="312821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ppt_w</p:attrName>
                                        </p:attrNameLst>
                                      </p:cBhvr>
                                      <p:tavLst>
                                        <p:tav tm="0">
                                          <p:val>
                                            <p:strVal val="0"/>
                                          </p:val>
                                        </p:tav>
                                        <p:tav tm="100000">
                                          <p:val>
                                            <p:strVal val="#ppt_w"/>
                                          </p:val>
                                        </p:tav>
                                      </p:tavLst>
                                    </p:anim>
                                    <p:anim calcmode="lin" valueType="num">
                                      <p:cBhvr additive="base">
                                        <p:cTn id="8" dur="500"/>
                                        <p:tgtEl>
                                          <p:spTgt spid="7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6000"/>
              <a:buFont typeface="Carme"/>
              <a:buNone/>
            </a:pPr>
            <a:r>
              <a:rPr lang="en-US" sz="6000" dirty="0" smtClean="0">
                <a:solidFill>
                  <a:srgbClr val="000000"/>
                </a:solidFill>
                <a:latin typeface="Times New Roman"/>
                <a:ea typeface="Times New Roman"/>
                <a:cs typeface="Times New Roman"/>
                <a:sym typeface="Times New Roman"/>
              </a:rPr>
              <a:t>METHODOLOGY</a:t>
            </a:r>
            <a:endParaRPr sz="6000" dirty="0">
              <a:solidFill>
                <a:srgbClr val="000000"/>
              </a:solidFill>
              <a:latin typeface="Times New Roman"/>
              <a:ea typeface="Times New Roman"/>
              <a:cs typeface="Times New Roman"/>
              <a:sym typeface="Times New Roman"/>
            </a:endParaRPr>
          </a:p>
        </p:txBody>
      </p:sp>
      <p:sp>
        <p:nvSpPr>
          <p:cNvPr id="2" name="Text Placeholder 1"/>
          <p:cNvSpPr>
            <a:spLocks noGrp="1"/>
          </p:cNvSpPr>
          <p:nvPr>
            <p:ph type="body" idx="1"/>
          </p:nvPr>
        </p:nvSpPr>
        <p:spPr>
          <a:xfrm>
            <a:off x="762000" y="1752601"/>
            <a:ext cx="10972800" cy="4989309"/>
          </a:xfrm>
        </p:spPr>
        <p:txBody>
          <a:bodyPr/>
          <a:lstStyle/>
          <a:p>
            <a:r>
              <a:rPr lang="en-IN" dirty="0" smtClean="0">
                <a:latin typeface="Times New Roman" panose="02020603050405020304" pitchFamily="18" charset="0"/>
                <a:cs typeface="Times New Roman" panose="02020603050405020304" pitchFamily="18" charset="0"/>
              </a:rPr>
              <a:t>Our goal as a data scientist is to identify the most important variables and to define the best regression model for predicting our target variable. </a:t>
            </a:r>
          </a:p>
          <a:p>
            <a:r>
              <a:rPr lang="en-IN" dirty="0" smtClean="0">
                <a:latin typeface="Times New Roman" panose="02020603050405020304" pitchFamily="18" charset="0"/>
                <a:cs typeface="Times New Roman" panose="02020603050405020304" pitchFamily="18" charset="0"/>
              </a:rPr>
              <a:t>Hence, this analysis is divided into five stages:-</a:t>
            </a:r>
          </a:p>
          <a:p>
            <a:pPr marL="539750" indent="-514350">
              <a:buFont typeface="+mj-lt"/>
              <a:buAutoNum type="arabicPeriod"/>
            </a:pPr>
            <a:r>
              <a:rPr lang="en-IN" sz="2800" dirty="0" smtClean="0">
                <a:latin typeface="Times New Roman" panose="02020603050405020304" pitchFamily="18" charset="0"/>
                <a:cs typeface="Times New Roman" panose="02020603050405020304" pitchFamily="18" charset="0"/>
              </a:rPr>
              <a:t>Exploratory data analysis + preprocessing</a:t>
            </a:r>
          </a:p>
          <a:p>
            <a:pPr marL="539750" indent="-514350">
              <a:buFont typeface="+mj-lt"/>
              <a:buAutoNum type="arabicPeriod"/>
            </a:pPr>
            <a:r>
              <a:rPr lang="en-IN" sz="2800" dirty="0" smtClean="0">
                <a:latin typeface="Times New Roman" panose="02020603050405020304" pitchFamily="18" charset="0"/>
                <a:cs typeface="Times New Roman" panose="02020603050405020304" pitchFamily="18" charset="0"/>
              </a:rPr>
              <a:t>Feature Engineering</a:t>
            </a:r>
          </a:p>
          <a:p>
            <a:pPr marL="539750" indent="-514350">
              <a:buFont typeface="+mj-lt"/>
              <a:buAutoNum type="arabicPeriod"/>
            </a:pPr>
            <a:r>
              <a:rPr lang="en-IN" sz="2800" dirty="0" smtClean="0">
                <a:latin typeface="Times New Roman" panose="02020603050405020304" pitchFamily="18" charset="0"/>
                <a:cs typeface="Times New Roman" panose="02020603050405020304" pitchFamily="18" charset="0"/>
              </a:rPr>
              <a:t>Modelling</a:t>
            </a:r>
          </a:p>
          <a:p>
            <a:pPr marL="539750" indent="-514350">
              <a:buFont typeface="+mj-lt"/>
              <a:buAutoNum type="arabicPeriod"/>
            </a:pPr>
            <a:r>
              <a:rPr lang="en-IN" sz="2800" dirty="0" smtClean="0">
                <a:latin typeface="Times New Roman" panose="02020603050405020304" pitchFamily="18" charset="0"/>
                <a:cs typeface="Times New Roman" panose="02020603050405020304" pitchFamily="18" charset="0"/>
              </a:rPr>
              <a:t>Hyperparameter tuning</a:t>
            </a:r>
          </a:p>
          <a:p>
            <a:pPr marL="539750" indent="-514350">
              <a:buFont typeface="+mj-lt"/>
              <a:buAutoNum type="arabicPeriod"/>
            </a:pPr>
            <a:r>
              <a:rPr lang="en-IN" sz="2800" dirty="0">
                <a:latin typeface="Times New Roman" panose="02020603050405020304" pitchFamily="18" charset="0"/>
                <a:cs typeface="Times New Roman" panose="02020603050405020304" pitchFamily="18" charset="0"/>
              </a:rPr>
              <a:t>E</a:t>
            </a:r>
            <a:r>
              <a:rPr lang="en-IN" sz="2800" dirty="0" smtClean="0">
                <a:latin typeface="Times New Roman" panose="02020603050405020304" pitchFamily="18" charset="0"/>
                <a:cs typeface="Times New Roman" panose="02020603050405020304" pitchFamily="18" charset="0"/>
              </a:rPr>
              <a:t>nsembling</a:t>
            </a:r>
          </a:p>
          <a:p>
            <a:pPr marL="539750" indent="-514350">
              <a:buFont typeface="+mj-lt"/>
              <a:buAutoNum type="arabicPeriod"/>
            </a:pPr>
            <a:endParaRPr lang="en-IN" sz="2800" dirty="0" smtClean="0">
              <a:latin typeface="Times New Roman" panose="02020603050405020304" pitchFamily="18" charset="0"/>
              <a:cs typeface="Times New Roman" panose="02020603050405020304" pitchFamily="18" charset="0"/>
            </a:endParaRPr>
          </a:p>
          <a:p>
            <a:pPr marL="539750" indent="-514350">
              <a:buFont typeface="+mj-lt"/>
              <a:buAutoNum type="arabicPeriod"/>
            </a:pPr>
            <a:endParaRPr lang="en-IN" sz="2800" dirty="0" smtClean="0">
              <a:latin typeface="Times New Roman" panose="02020603050405020304" pitchFamily="18" charset="0"/>
              <a:cs typeface="Times New Roman" panose="02020603050405020304" pitchFamily="18" charset="0"/>
            </a:endParaRPr>
          </a:p>
          <a:p>
            <a:pPr marL="25400" indent="0">
              <a:buNone/>
            </a:pPr>
            <a:endParaRPr lang="en-IN" dirty="0">
              <a:latin typeface="Times New Roman" panose="02020603050405020304" pitchFamily="18" charset="0"/>
              <a:cs typeface="Times New Roman" panose="02020603050405020304" pitchFamily="18" charset="0"/>
            </a:endParaRPr>
          </a:p>
        </p:txBody>
      </p:sp>
      <p:sp>
        <p:nvSpPr>
          <p:cNvPr id="84" name="Google Shape;84;p13"/>
          <p:cNvSpPr/>
          <p:nvPr/>
        </p:nvSpPr>
        <p:spPr>
          <a:xfrm>
            <a:off x="514800" y="1259099"/>
            <a:ext cx="11049900" cy="5482811"/>
          </a:xfrm>
          <a:prstGeom prst="rect">
            <a:avLst/>
          </a:prstGeom>
          <a:noFill/>
          <a:ln>
            <a:noFill/>
          </a:ln>
        </p:spPr>
        <p:txBody>
          <a:bodyPr spcFirstLastPara="1" wrap="square" lIns="91425" tIns="45700" rIns="91425" bIns="45700" anchor="t" anchorCtr="0">
            <a:noAutofit/>
          </a:bodyPr>
          <a:lstStyle/>
          <a:p>
            <a:endParaRPr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800100" marR="0" lvl="0" indent="-342900" algn="l" rtl="0">
              <a:lnSpc>
                <a:spcPct val="100000"/>
              </a:lnSpc>
              <a:spcBef>
                <a:spcPts val="0"/>
              </a:spcBef>
              <a:spcAft>
                <a:spcPts val="0"/>
              </a:spcAft>
              <a:buClr>
                <a:srgbClr val="000000"/>
              </a:buClr>
              <a:buSzPts val="2000"/>
              <a:buFont typeface="Arial" panose="020B0604020202020204" pitchFamily="34" charset="0"/>
              <a:buChar char="•"/>
            </a:pPr>
            <a:endParaRPr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222250" algn="l" rtl="0">
              <a:lnSpc>
                <a:spcPct val="100000"/>
              </a:lnSpc>
              <a:spcBef>
                <a:spcPts val="0"/>
              </a:spcBef>
              <a:spcAft>
                <a:spcPts val="0"/>
              </a:spcAft>
              <a:buClr>
                <a:schemeClr val="dk1"/>
              </a:buClr>
              <a:buSzPts val="1900"/>
              <a:buFont typeface="Noto Sans Symbols"/>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p:tgtEl>
                                          <p:spTgt spid="83"/>
                                        </p:tgtEl>
                                        <p:attrNameLst>
                                          <p:attrName>ppt_w</p:attrName>
                                        </p:attrNameLst>
                                      </p:cBhvr>
                                      <p:tavLst>
                                        <p:tav tm="0">
                                          <p:val>
                                            <p:strVal val="0"/>
                                          </p:val>
                                        </p:tav>
                                        <p:tav tm="100000">
                                          <p:val>
                                            <p:strVal val="#ppt_w"/>
                                          </p:val>
                                        </p:tav>
                                      </p:tavLst>
                                    </p:anim>
                                    <p:anim calcmode="lin" valueType="num">
                                      <p:cBhvr additive="base">
                                        <p:cTn id="8" dur="500"/>
                                        <p:tgtEl>
                                          <p:spTgt spid="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322</Words>
  <Application>Microsoft Office PowerPoint</Application>
  <PresentationFormat>Custom</PresentationFormat>
  <Paragraphs>43</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Carme</vt:lpstr>
      <vt:lpstr>Cambria</vt:lpstr>
      <vt:lpstr>Lobster</vt:lpstr>
      <vt:lpstr>Times New Roman</vt:lpstr>
      <vt:lpstr>Courier New</vt:lpstr>
      <vt:lpstr>Calibri</vt:lpstr>
      <vt:lpstr>Corsiva</vt:lpstr>
      <vt:lpstr>Noto Sans Symbols</vt:lpstr>
      <vt:lpstr>Office Theme</vt:lpstr>
      <vt:lpstr>PowerPoint Presentation</vt:lpstr>
      <vt:lpstr>PowerPoint Presentation</vt:lpstr>
      <vt:lpstr>ABSTRACT</vt:lpstr>
      <vt:lpstr>INTRODUCTION</vt:lpstr>
      <vt:lpstr>Problem Statement</vt:lpstr>
      <vt:lpstr>Available Data</vt:lpstr>
      <vt:lpstr>Why Machine Learning? </vt:lpstr>
      <vt:lpstr>OBJECTIVE</vt:lpstr>
      <vt:lpstr>METHODOLOGY</vt:lpstr>
      <vt:lpstr>Methodology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dc:creator>
  <cp:lastModifiedBy>ARYAN</cp:lastModifiedBy>
  <cp:revision>34</cp:revision>
  <dcterms:modified xsi:type="dcterms:W3CDTF">2020-04-15T09:01:50Z</dcterms:modified>
</cp:coreProperties>
</file>