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60" r:id="rId5"/>
    <p:sldId id="261" r:id="rId6"/>
    <p:sldId id="262" r:id="rId7"/>
    <p:sldId id="259" r:id="rId8"/>
    <p:sldId id="263" r:id="rId9"/>
    <p:sldId id="264" r:id="rId10"/>
    <p:sldId id="266" r:id="rId11"/>
    <p:sldId id="267" r:id="rId12"/>
    <p:sldId id="269" r:id="rId13"/>
    <p:sldId id="268" r:id="rId14"/>
    <p:sldId id="270" r:id="rId15"/>
    <p:sldId id="275" r:id="rId16"/>
    <p:sldId id="271" r:id="rId17"/>
    <p:sldId id="273" r:id="rId18"/>
    <p:sldId id="274"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0FF"/>
    <a:srgbClr val="F4D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3122"/>
  </p:normalViewPr>
  <p:slideViewPr>
    <p:cSldViewPr snapToGrid="0" snapToObjects="1">
      <p:cViewPr varScale="1">
        <p:scale>
          <a:sx n="113" d="100"/>
          <a:sy n="113" d="100"/>
        </p:scale>
        <p:origin x="1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76D11-0E12-2748-9388-1376CF056EC6}" type="datetimeFigureOut">
              <a:t>29/10/2022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8FF6F-F201-9C4E-8004-B16457704A79}" type="slidenum">
              <a:t>‹#›</a:t>
            </a:fld>
            <a:endParaRPr lang="en-US"/>
          </a:p>
        </p:txBody>
      </p:sp>
    </p:spTree>
    <p:extLst>
      <p:ext uri="{BB962C8B-B14F-4D97-AF65-F5344CB8AC3E}">
        <p14:creationId xmlns:p14="http://schemas.microsoft.com/office/powerpoint/2010/main" val="77339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86BC849-B968-444A-A50F-D801CC40F846}" type="datetime1">
              <a:t>29/10/2022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13703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1AA69E-82D6-B64E-8A09-19C9BE0508DC}" type="datetime1">
              <a:t>29/10/2022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201285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2E5F06-358F-3E46-8A6A-96D421654BC4}" type="datetime1">
              <a:t>29/10/2022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70772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6343"/>
            <a:ext cx="8263559" cy="1325563"/>
          </a:xfrm>
        </p:spPr>
        <p:txBody>
          <a:bodyPr/>
          <a:lstStyle>
            <a:lvl1pP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628650" y="1669774"/>
            <a:ext cx="8263558" cy="4507189"/>
          </a:xfrm>
        </p:spPr>
        <p:txBody>
          <a:bodyPr/>
          <a:lstStyle>
            <a:lvl1pPr marL="228600" indent="-228600">
              <a:buFont typeface="Wingdings" charset="2"/>
              <a:buChar char="v"/>
              <a:defRPr>
                <a:latin typeface="Times New Roman" charset="0"/>
                <a:ea typeface="Times New Roman" charset="0"/>
                <a:cs typeface="Times New Roman" charset="0"/>
              </a:defRPr>
            </a:lvl1pPr>
            <a:lvl2pPr marL="685800" indent="-228600">
              <a:buFont typeface="Wingdings" charset="2"/>
              <a:buChar char="Ø"/>
              <a:defRPr>
                <a:latin typeface="Times New Roman" charset="0"/>
                <a:ea typeface="Times New Roman" charset="0"/>
                <a:cs typeface="Times New Roman" charset="0"/>
              </a:defRPr>
            </a:lvl2pPr>
            <a:lvl3pPr>
              <a:defRPr>
                <a:latin typeface="Times New Roman" charset="0"/>
                <a:ea typeface="Times New Roman" charset="0"/>
                <a:cs typeface="Times New Roman" charset="0"/>
              </a:defRPr>
            </a:lvl3pPr>
            <a:lvl4pPr>
              <a:defRPr>
                <a:latin typeface="Times New Roman" charset="0"/>
                <a:ea typeface="Times New Roman" charset="0"/>
                <a:cs typeface="Times New Roman" charset="0"/>
              </a:defRPr>
            </a:lvl4pPr>
            <a:lvl5pPr>
              <a:defRPr>
                <a:latin typeface="Times New Roman" charset="0"/>
                <a:ea typeface="Times New Roman" charset="0"/>
                <a:cs typeface="Times New Roman"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D3421EA-FB8A-F840-8E68-B6FF70E16615}" type="datetime1">
              <a:t>29/10/2022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34808" y="6356351"/>
            <a:ext cx="2057400" cy="365125"/>
          </a:xfrm>
        </p:spPr>
        <p:txBody>
          <a:bodyPr/>
          <a:lstStyle/>
          <a:p>
            <a:fld id="{D70AF4E5-0F0A-9147-970E-659123B64A79}" type="slidenum">
              <a:t>‹#›</a:t>
            </a:fld>
            <a:endParaRPr lang="en-US"/>
          </a:p>
        </p:txBody>
      </p:sp>
      <p:cxnSp>
        <p:nvCxnSpPr>
          <p:cNvPr id="8" name="Straight Connector 7"/>
          <p:cNvCxnSpPr/>
          <p:nvPr userDrawn="1"/>
        </p:nvCxnSpPr>
        <p:spPr>
          <a:xfrm>
            <a:off x="628650" y="1571418"/>
            <a:ext cx="8263558"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38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70EE42B-5D1B-9B4E-90A2-38C1A8AD25B7}" type="datetime1">
              <a:t>29/10/2022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105774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713594"/>
            <a:ext cx="4115628" cy="44633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3061" y="1713594"/>
            <a:ext cx="4002155" cy="44633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4A0F947-E867-AF4B-B330-B511804300EE}" type="datetime1">
              <a:t>29/10/2022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AF4E5-0F0A-9147-970E-659123B64A79}" type="slidenum">
              <a:t>‹#›</a:t>
            </a:fld>
            <a:endParaRPr lang="en-US"/>
          </a:p>
        </p:txBody>
      </p:sp>
      <p:cxnSp>
        <p:nvCxnSpPr>
          <p:cNvPr id="8" name="Straight Connector 7"/>
          <p:cNvCxnSpPr/>
          <p:nvPr userDrawn="1"/>
        </p:nvCxnSpPr>
        <p:spPr>
          <a:xfrm>
            <a:off x="628650" y="1571418"/>
            <a:ext cx="8263558"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05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0" y="97112"/>
            <a:ext cx="8262367"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44120" y="1720162"/>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44120" y="2505074"/>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AA26EC3-3469-E448-B203-2123BC5C9894}" type="datetime1">
              <a:t>29/10/2022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0AF4E5-0F0A-9147-970E-659123B64A79}" type="slidenum">
              <a:t>‹#›</a:t>
            </a:fld>
            <a:endParaRPr lang="en-US"/>
          </a:p>
        </p:txBody>
      </p:sp>
      <p:cxnSp>
        <p:nvCxnSpPr>
          <p:cNvPr id="10" name="Straight Connector 9"/>
          <p:cNvCxnSpPr/>
          <p:nvPr userDrawn="1"/>
        </p:nvCxnSpPr>
        <p:spPr>
          <a:xfrm>
            <a:off x="628650" y="1571418"/>
            <a:ext cx="8263558"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1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AE10551-9554-4443-BD61-A15DE48F46CB}" type="datetime1">
              <a:t>29/10/2022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0AF4E5-0F0A-9147-970E-659123B64A79}" type="slidenum">
              <a:t>‹#›</a:t>
            </a:fld>
            <a:endParaRPr lang="en-US"/>
          </a:p>
        </p:txBody>
      </p:sp>
      <p:cxnSp>
        <p:nvCxnSpPr>
          <p:cNvPr id="6" name="Straight Connector 5"/>
          <p:cNvCxnSpPr/>
          <p:nvPr userDrawn="1"/>
        </p:nvCxnSpPr>
        <p:spPr>
          <a:xfrm>
            <a:off x="628650" y="1571418"/>
            <a:ext cx="8263558" cy="0"/>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14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17319D-6B2F-8C43-8B62-90B7961B32BE}" type="datetime1">
              <a:t>29/10/2022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32089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8934585-0116-6446-9EC1-D30317E600B3}" type="datetime1">
              <a:t>29/10/2022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101250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3F529E9-E22E-D84B-9B7A-962F83D260F0}" type="datetime1">
              <a:t>29/10/2022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0AF4E5-0F0A-9147-970E-659123B64A79}" type="slidenum">
              <a:t>‹#›</a:t>
            </a:fld>
            <a:endParaRPr lang="en-US"/>
          </a:p>
        </p:txBody>
      </p:sp>
    </p:spTree>
    <p:extLst>
      <p:ext uri="{BB962C8B-B14F-4D97-AF65-F5344CB8AC3E}">
        <p14:creationId xmlns:p14="http://schemas.microsoft.com/office/powerpoint/2010/main" val="57957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103680"/>
            <a:ext cx="8316567"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693498"/>
            <a:ext cx="8316566" cy="44834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AA2AE-9266-474D-93C2-63FF77F525F4}" type="datetime1">
              <a:t>29/10/2022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7816" y="633840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AF4E5-0F0A-9147-970E-659123B64A79}" type="slidenum">
              <a:t>‹#›</a:t>
            </a:fld>
            <a:endParaRPr lang="en-US"/>
          </a:p>
        </p:txBody>
      </p:sp>
    </p:spTree>
    <p:extLst>
      <p:ext uri="{BB962C8B-B14F-4D97-AF65-F5344CB8AC3E}">
        <p14:creationId xmlns:p14="http://schemas.microsoft.com/office/powerpoint/2010/main" val="1882106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0572"/>
            <a:ext cx="7772400" cy="3280228"/>
          </a:xfrm>
        </p:spPr>
        <p:txBody>
          <a:bodyPr>
            <a:normAutofit/>
          </a:bodyPr>
          <a:lstStyle/>
          <a:p>
            <a:r>
              <a:rPr lang="vi-VN"/>
              <a:t>Phát hiện đối tượng</a:t>
            </a:r>
            <a:endParaRPr lang="en-US"/>
          </a:p>
        </p:txBody>
      </p:sp>
      <p:sp>
        <p:nvSpPr>
          <p:cNvPr id="3" name="Subtitle 2"/>
          <p:cNvSpPr>
            <a:spLocks noGrp="1"/>
          </p:cNvSpPr>
          <p:nvPr>
            <p:ph type="subTitle" idx="1"/>
          </p:nvPr>
        </p:nvSpPr>
        <p:spPr>
          <a:xfrm>
            <a:off x="1259114" y="4574495"/>
            <a:ext cx="6858000" cy="1655762"/>
          </a:xfrm>
        </p:spPr>
        <p:txBody>
          <a:bodyPr/>
          <a:lstStyle/>
          <a:p>
            <a:r>
              <a:rPr lang="en-US"/>
              <a:t>Lê Thành Sách</a:t>
            </a:r>
          </a:p>
        </p:txBody>
      </p:sp>
      <p:sp>
        <p:nvSpPr>
          <p:cNvPr id="4" name="Slide Number Placeholder 3"/>
          <p:cNvSpPr>
            <a:spLocks noGrp="1"/>
          </p:cNvSpPr>
          <p:nvPr>
            <p:ph type="sldNum" sz="quarter" idx="12"/>
          </p:nvPr>
        </p:nvSpPr>
        <p:spPr/>
        <p:txBody>
          <a:bodyPr/>
          <a:lstStyle/>
          <a:p>
            <a:fld id="{D70AF4E5-0F0A-9147-970E-659123B64A79}" type="slidenum">
              <a:t>1</a:t>
            </a:fld>
            <a:endParaRPr lang="en-US"/>
          </a:p>
        </p:txBody>
      </p:sp>
    </p:spTree>
    <p:extLst>
      <p:ext uri="{BB962C8B-B14F-4D97-AF65-F5344CB8AC3E}">
        <p14:creationId xmlns:p14="http://schemas.microsoft.com/office/powerpoint/2010/main" val="166390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10</a:t>
            </a:fld>
            <a:endParaRPr lang="uk-UA"/>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 y="2028372"/>
            <a:ext cx="8855319" cy="2456542"/>
          </a:xfrm>
          <a:prstGeom prst="rect">
            <a:avLst/>
          </a:prstGeom>
        </p:spPr>
      </p:pic>
      <p:sp>
        <p:nvSpPr>
          <p:cNvPr id="23" name="TextBox 22"/>
          <p:cNvSpPr txBox="1"/>
          <p:nvPr/>
        </p:nvSpPr>
        <p:spPr>
          <a:xfrm>
            <a:off x="3774954" y="1641302"/>
            <a:ext cx="1028936" cy="369332"/>
          </a:xfrm>
          <a:prstGeom prst="rect">
            <a:avLst/>
          </a:prstGeom>
          <a:noFill/>
        </p:spPr>
        <p:txBody>
          <a:bodyPr wrap="none" rtlCol="0">
            <a:spAutoFit/>
          </a:bodyPr>
          <a:lstStyle/>
          <a:p>
            <a:r>
              <a:rPr lang="en-US" b="1"/>
              <a:t>VGG-Net</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6" y="1599121"/>
            <a:ext cx="9144000" cy="3426488"/>
          </a:xfrm>
          <a:prstGeom prst="rect">
            <a:avLst/>
          </a:prstGeom>
        </p:spPr>
      </p:pic>
      <p:sp>
        <p:nvSpPr>
          <p:cNvPr id="7" name="TextBox 6"/>
          <p:cNvSpPr txBox="1"/>
          <p:nvPr/>
        </p:nvSpPr>
        <p:spPr>
          <a:xfrm>
            <a:off x="469325" y="5377334"/>
            <a:ext cx="8422883" cy="369332"/>
          </a:xfrm>
          <a:prstGeom prst="rect">
            <a:avLst/>
          </a:prstGeom>
          <a:noFill/>
        </p:spPr>
        <p:txBody>
          <a:bodyPr wrap="none" rtlCol="0">
            <a:spAutoFit/>
          </a:bodyPr>
          <a:lstStyle/>
          <a:p>
            <a:r>
              <a:rPr lang="en-US"/>
              <a:t>Minh họa cho các cửa sổ với kích thước và tỉ lệ khác nhau đặt trên các bản đồ đặc trưng</a:t>
            </a:r>
          </a:p>
        </p:txBody>
      </p:sp>
      <p:sp>
        <p:nvSpPr>
          <p:cNvPr id="9" name="TextBox 8"/>
          <p:cNvSpPr txBox="1"/>
          <p:nvPr/>
        </p:nvSpPr>
        <p:spPr>
          <a:xfrm>
            <a:off x="469325" y="5746666"/>
            <a:ext cx="8343221" cy="923330"/>
          </a:xfrm>
          <a:prstGeom prst="rect">
            <a:avLst/>
          </a:prstGeom>
          <a:noFill/>
        </p:spPr>
        <p:txBody>
          <a:bodyPr wrap="square" rtlCol="0">
            <a:spAutoFit/>
          </a:bodyPr>
          <a:lstStyle/>
          <a:p>
            <a:r>
              <a:rPr lang="en-US"/>
              <a:t>Mỗi điểm trong bản đồ đặc trưng đều có vài cửa sổ, số cửa sổ là 3 trong hình (b) và (c)</a:t>
            </a:r>
          </a:p>
          <a:p>
            <a:r>
              <a:rPr lang="en-US"/>
              <a:t>Các cửa sổ được đặt trên các bản đồ được gọi là: cửa sổ mặc nhiên (default box) hay cửa sổ ban đầu</a:t>
            </a:r>
          </a:p>
        </p:txBody>
      </p:sp>
    </p:spTree>
    <p:extLst>
      <p:ext uri="{BB962C8B-B14F-4D97-AF65-F5344CB8AC3E}">
        <p14:creationId xmlns:p14="http://schemas.microsoft.com/office/powerpoint/2010/main" val="19216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11</a:t>
            </a:fld>
            <a:endParaRPr lang="uk-UA"/>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 y="2028372"/>
            <a:ext cx="8855319" cy="2456542"/>
          </a:xfrm>
          <a:prstGeom prst="rect">
            <a:avLst/>
          </a:prstGeom>
        </p:spPr>
      </p:pic>
      <p:sp>
        <p:nvSpPr>
          <p:cNvPr id="23" name="TextBox 22"/>
          <p:cNvSpPr txBox="1"/>
          <p:nvPr/>
        </p:nvSpPr>
        <p:spPr>
          <a:xfrm>
            <a:off x="3774954" y="1641302"/>
            <a:ext cx="1028936" cy="369332"/>
          </a:xfrm>
          <a:prstGeom prst="rect">
            <a:avLst/>
          </a:prstGeom>
          <a:noFill/>
        </p:spPr>
        <p:txBody>
          <a:bodyPr wrap="none" rtlCol="0">
            <a:spAutoFit/>
          </a:bodyPr>
          <a:lstStyle/>
          <a:p>
            <a:r>
              <a:rPr lang="en-US" b="1"/>
              <a:t>VGG-Net</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6" y="1599121"/>
            <a:ext cx="9144000" cy="3426488"/>
          </a:xfrm>
          <a:prstGeom prst="rect">
            <a:avLst/>
          </a:prstGeom>
        </p:spPr>
      </p:pic>
      <p:sp>
        <p:nvSpPr>
          <p:cNvPr id="10" name="TextBox 9"/>
          <p:cNvSpPr txBox="1"/>
          <p:nvPr/>
        </p:nvSpPr>
        <p:spPr>
          <a:xfrm>
            <a:off x="2219265" y="5156299"/>
            <a:ext cx="4444789" cy="1200329"/>
          </a:xfrm>
          <a:prstGeom prst="rect">
            <a:avLst/>
          </a:prstGeom>
          <a:solidFill>
            <a:schemeClr val="bg1">
              <a:lumMod val="95000"/>
            </a:schemeClr>
          </a:solid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None/>
              <a:tabLst/>
              <a:defRPr/>
            </a:pPr>
            <a:r>
              <a:rPr lang="en-US"/>
              <a:t>(3) Dùng lớp convolution để ánh xạ từ cửa sổ ban đầu ra các thông tin:</a:t>
            </a:r>
          </a:p>
          <a:p>
            <a:pPr marL="800100" lvl="1" indent="-342900">
              <a:buFont typeface="Arial" charset="0"/>
              <a:buChar char="•"/>
            </a:pPr>
            <a:r>
              <a:rPr lang="en-US"/>
              <a:t>Độ tin cậy (confidence): c</a:t>
            </a:r>
            <a:r>
              <a:rPr lang="en-US" baseline="-25000"/>
              <a:t>1</a:t>
            </a:r>
            <a:r>
              <a:rPr lang="en-US"/>
              <a:t>, c</a:t>
            </a:r>
            <a:r>
              <a:rPr lang="en-US" baseline="-25000"/>
              <a:t>2</a:t>
            </a:r>
            <a:r>
              <a:rPr lang="en-US"/>
              <a:t>, .., c</a:t>
            </a:r>
            <a:r>
              <a:rPr lang="en-US" baseline="-25000"/>
              <a:t>p</a:t>
            </a:r>
          </a:p>
          <a:p>
            <a:pPr marL="800100" lvl="1" indent="-342900">
              <a:buFont typeface="Arial" charset="0"/>
              <a:buChar char="•"/>
            </a:pPr>
            <a:r>
              <a:rPr lang="en-US"/>
              <a:t>Độ dịch: cx, cy, w, h</a:t>
            </a:r>
          </a:p>
        </p:txBody>
      </p:sp>
      <p:sp>
        <p:nvSpPr>
          <p:cNvPr id="11" name="TextBox 10"/>
          <p:cNvSpPr txBox="1"/>
          <p:nvPr/>
        </p:nvSpPr>
        <p:spPr>
          <a:xfrm>
            <a:off x="3672114" y="4748334"/>
            <a:ext cx="1166794" cy="369332"/>
          </a:xfrm>
          <a:prstGeom prst="rect">
            <a:avLst/>
          </a:prstGeom>
          <a:noFill/>
        </p:spPr>
        <p:txBody>
          <a:bodyPr wrap="none" rtlCol="0">
            <a:spAutoFit/>
          </a:bodyPr>
          <a:lstStyle/>
          <a:p>
            <a:r>
              <a:rPr lang="en-US" b="1">
                <a:solidFill>
                  <a:srgbClr val="FF0000"/>
                </a:solidFill>
              </a:rPr>
              <a:t>Ý TƯỞNG:</a:t>
            </a:r>
          </a:p>
        </p:txBody>
      </p:sp>
    </p:spTree>
    <p:extLst>
      <p:ext uri="{BB962C8B-B14F-4D97-AF65-F5344CB8AC3E}">
        <p14:creationId xmlns:p14="http://schemas.microsoft.com/office/powerpoint/2010/main" val="93446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12</a:t>
            </a:fld>
            <a:endParaRPr lang="uk-UA"/>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 y="2028372"/>
            <a:ext cx="8855319" cy="2456542"/>
          </a:xfrm>
          <a:prstGeom prst="rect">
            <a:avLst/>
          </a:prstGeom>
        </p:spPr>
      </p:pic>
      <p:sp>
        <p:nvSpPr>
          <p:cNvPr id="23" name="TextBox 22"/>
          <p:cNvSpPr txBox="1"/>
          <p:nvPr/>
        </p:nvSpPr>
        <p:spPr>
          <a:xfrm>
            <a:off x="3774954" y="1641302"/>
            <a:ext cx="1028936" cy="369332"/>
          </a:xfrm>
          <a:prstGeom prst="rect">
            <a:avLst/>
          </a:prstGeom>
          <a:noFill/>
        </p:spPr>
        <p:txBody>
          <a:bodyPr wrap="none" rtlCol="0">
            <a:spAutoFit/>
          </a:bodyPr>
          <a:lstStyle/>
          <a:p>
            <a:r>
              <a:rPr lang="en-US" b="1"/>
              <a:t>VGG-Net</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6" y="1599121"/>
            <a:ext cx="9144000" cy="3426488"/>
          </a:xfrm>
          <a:prstGeom prst="rect">
            <a:avLst/>
          </a:prstGeom>
        </p:spPr>
      </p:pic>
      <p:sp>
        <p:nvSpPr>
          <p:cNvPr id="5" name="TextBox 4"/>
          <p:cNvSpPr txBox="1"/>
          <p:nvPr/>
        </p:nvSpPr>
        <p:spPr>
          <a:xfrm>
            <a:off x="397595" y="5682734"/>
            <a:ext cx="3418565" cy="369332"/>
          </a:xfrm>
          <a:prstGeom prst="rect">
            <a:avLst/>
          </a:prstGeom>
          <a:noFill/>
        </p:spPr>
        <p:txBody>
          <a:bodyPr wrap="none" rtlCol="0">
            <a:spAutoFit/>
          </a:bodyPr>
          <a:lstStyle/>
          <a:p>
            <a:r>
              <a:rPr lang="en-US"/>
              <a:t>01 cửa sổ mặc nhiên (default box) </a:t>
            </a:r>
          </a:p>
        </p:txBody>
      </p:sp>
      <p:cxnSp>
        <p:nvCxnSpPr>
          <p:cNvPr id="7" name="Straight Connector 6"/>
          <p:cNvCxnSpPr>
            <a:stCxn id="5" idx="3"/>
          </p:cNvCxnSpPr>
          <p:nvPr/>
        </p:nvCxnSpPr>
        <p:spPr>
          <a:xfrm>
            <a:off x="3816160" y="5867400"/>
            <a:ext cx="15305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6700" y="5397500"/>
            <a:ext cx="812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346700" y="6328315"/>
            <a:ext cx="8128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46700" y="5397500"/>
            <a:ext cx="0" cy="93980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23853" y="5487574"/>
            <a:ext cx="820096" cy="369332"/>
          </a:xfrm>
          <a:prstGeom prst="rect">
            <a:avLst/>
          </a:prstGeom>
          <a:noFill/>
        </p:spPr>
        <p:txBody>
          <a:bodyPr wrap="none" rtlCol="0">
            <a:spAutoFit/>
          </a:bodyPr>
          <a:lstStyle/>
          <a:p>
            <a:r>
              <a:rPr lang="en-US"/>
              <a:t>Ánh xạ</a:t>
            </a:r>
          </a:p>
        </p:txBody>
      </p:sp>
      <p:sp>
        <p:nvSpPr>
          <p:cNvPr id="19" name="TextBox 18"/>
          <p:cNvSpPr txBox="1"/>
          <p:nvPr/>
        </p:nvSpPr>
        <p:spPr>
          <a:xfrm>
            <a:off x="6207807" y="5164408"/>
            <a:ext cx="2684401" cy="646331"/>
          </a:xfrm>
          <a:prstGeom prst="rect">
            <a:avLst/>
          </a:prstGeom>
          <a:noFill/>
        </p:spPr>
        <p:txBody>
          <a:bodyPr wrap="square" rtlCol="0">
            <a:spAutoFit/>
          </a:bodyPr>
          <a:lstStyle/>
          <a:p>
            <a:r>
              <a:rPr lang="en-US"/>
              <a:t>Một phân phối xác suất rời rạc p nhãn</a:t>
            </a:r>
          </a:p>
        </p:txBody>
      </p:sp>
      <p:sp>
        <p:nvSpPr>
          <p:cNvPr id="21" name="TextBox 20"/>
          <p:cNvSpPr txBox="1"/>
          <p:nvPr/>
        </p:nvSpPr>
        <p:spPr>
          <a:xfrm>
            <a:off x="6159500" y="5934670"/>
            <a:ext cx="2684401" cy="923330"/>
          </a:xfrm>
          <a:prstGeom prst="rect">
            <a:avLst/>
          </a:prstGeom>
          <a:noFill/>
        </p:spPr>
        <p:txBody>
          <a:bodyPr wrap="square" rtlCol="0">
            <a:spAutoFit/>
          </a:bodyPr>
          <a:lstStyle/>
          <a:p>
            <a:r>
              <a:rPr lang="en-US"/>
              <a:t>Bộ bốn số cx, cy, w, h chỉ ra cần phải dịch như thế nào so với default box</a:t>
            </a:r>
          </a:p>
        </p:txBody>
      </p:sp>
    </p:spTree>
    <p:extLst>
      <p:ext uri="{BB962C8B-B14F-4D97-AF65-F5344CB8AC3E}">
        <p14:creationId xmlns:p14="http://schemas.microsoft.com/office/powerpoint/2010/main" val="59641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13</a:t>
            </a:fld>
            <a:endParaRPr lang="uk-U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84286"/>
            <a:ext cx="9144000" cy="2688758"/>
          </a:xfrm>
          <a:prstGeom prst="rect">
            <a:avLst/>
          </a:prstGeom>
        </p:spPr>
      </p:pic>
      <p:sp>
        <p:nvSpPr>
          <p:cNvPr id="6" name="Right Brace 5"/>
          <p:cNvSpPr/>
          <p:nvPr/>
        </p:nvSpPr>
        <p:spPr>
          <a:xfrm rot="5400000">
            <a:off x="2074810" y="5244302"/>
            <a:ext cx="440412" cy="1566637"/>
          </a:xfrm>
          <a:prstGeom prst="rightBrace">
            <a:avLst>
              <a:gd name="adj1" fmla="val 474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511697" y="6282197"/>
            <a:ext cx="1628266" cy="369332"/>
          </a:xfrm>
          <a:prstGeom prst="rect">
            <a:avLst/>
          </a:prstGeom>
          <a:noFill/>
        </p:spPr>
        <p:txBody>
          <a:bodyPr wrap="none" rtlCol="0">
            <a:spAutoFit/>
          </a:bodyPr>
          <a:lstStyle/>
          <a:p>
            <a:r>
              <a:rPr lang="en-US" b="1"/>
              <a:t>Mạng nền VGG</a:t>
            </a:r>
          </a:p>
        </p:txBody>
      </p:sp>
      <p:sp>
        <p:nvSpPr>
          <p:cNvPr id="12" name="Right Brace 11"/>
          <p:cNvSpPr/>
          <p:nvPr/>
        </p:nvSpPr>
        <p:spPr>
          <a:xfrm rot="5400000">
            <a:off x="5302706" y="3959562"/>
            <a:ext cx="440412" cy="4136116"/>
          </a:xfrm>
          <a:prstGeom prst="rightBrace">
            <a:avLst>
              <a:gd name="adj1" fmla="val 474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572000" y="6282196"/>
            <a:ext cx="2613216" cy="369332"/>
          </a:xfrm>
          <a:prstGeom prst="rect">
            <a:avLst/>
          </a:prstGeom>
          <a:noFill/>
        </p:spPr>
        <p:txBody>
          <a:bodyPr wrap="none" rtlCol="0">
            <a:spAutoFit/>
          </a:bodyPr>
          <a:lstStyle/>
          <a:p>
            <a:r>
              <a:rPr lang="en-US" b="1"/>
              <a:t>Các lớp tích chập bổ sung</a:t>
            </a:r>
          </a:p>
        </p:txBody>
      </p:sp>
      <p:cxnSp>
        <p:nvCxnSpPr>
          <p:cNvPr id="9" name="Straight Arrow Connector 8"/>
          <p:cNvCxnSpPr/>
          <p:nvPr/>
        </p:nvCxnSpPr>
        <p:spPr>
          <a:xfrm flipH="1">
            <a:off x="4217158" y="3130559"/>
            <a:ext cx="13648" cy="34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5594" y="1618861"/>
            <a:ext cx="7463197" cy="1477328"/>
          </a:xfrm>
          <a:prstGeom prst="rect">
            <a:avLst/>
          </a:prstGeom>
          <a:solidFill>
            <a:schemeClr val="bg1">
              <a:lumMod val="95000"/>
            </a:schemeClr>
          </a:solidFill>
        </p:spPr>
        <p:txBody>
          <a:bodyPr wrap="none" rtlCol="0">
            <a:spAutoFit/>
          </a:bodyPr>
          <a:lstStyle/>
          <a:p>
            <a:pPr marL="285750" indent="-285750">
              <a:buFont typeface="Arial" charset="0"/>
              <a:buChar char="•"/>
            </a:pPr>
            <a:r>
              <a:rPr lang="en-US"/>
              <a:t>3x3: kích thước kernel của tích chập</a:t>
            </a:r>
          </a:p>
          <a:p>
            <a:pPr marL="285750" indent="-285750">
              <a:buFont typeface="Arial" charset="0"/>
              <a:buChar char="•"/>
            </a:pPr>
            <a:r>
              <a:rPr lang="en-US"/>
              <a:t>4: đặt 4 cửa sổ mặc nhiên với kích thước và tỉ lệ khác nhau</a:t>
            </a:r>
          </a:p>
          <a:p>
            <a:pPr marL="285750" indent="-285750">
              <a:buFont typeface="Arial" charset="0"/>
              <a:buChar char="•"/>
            </a:pPr>
            <a:r>
              <a:rPr lang="en-US"/>
              <a:t>Classes + 4: </a:t>
            </a:r>
          </a:p>
          <a:p>
            <a:pPr marL="742950" lvl="1" indent="-285750">
              <a:buFont typeface="Arial" charset="0"/>
              <a:buChar char="•"/>
            </a:pPr>
            <a:r>
              <a:rPr lang="en-US"/>
              <a:t>Classes: số lượng phân lớp = số loại đối tượng cần phát hiện + 1 (nền)</a:t>
            </a:r>
          </a:p>
          <a:p>
            <a:pPr marL="742950" lvl="1" indent="-285750">
              <a:buFont typeface="Arial" charset="0"/>
              <a:buChar char="•"/>
            </a:pPr>
            <a:r>
              <a:rPr lang="en-US"/>
              <a:t>4: là 4 số cx, cy, w, h</a:t>
            </a:r>
          </a:p>
        </p:txBody>
      </p:sp>
    </p:spTree>
    <p:extLst>
      <p:ext uri="{BB962C8B-B14F-4D97-AF65-F5344CB8AC3E}">
        <p14:creationId xmlns:p14="http://schemas.microsoft.com/office/powerpoint/2010/main" val="2131434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0AF4E5-0F0A-9147-970E-659123B64A79}" type="slidenum">
              <a:rPr lang="uk-UA"/>
              <a:t>14</a:t>
            </a:fld>
            <a:endParaRPr lang="uk-UA"/>
          </a:p>
        </p:txBody>
      </p:sp>
      <p:grpSp>
        <p:nvGrpSpPr>
          <p:cNvPr id="3" name="Group 2"/>
          <p:cNvGrpSpPr/>
          <p:nvPr/>
        </p:nvGrpSpPr>
        <p:grpSpPr>
          <a:xfrm>
            <a:off x="0" y="679643"/>
            <a:ext cx="9419577" cy="5358512"/>
            <a:chOff x="0" y="1088066"/>
            <a:chExt cx="9419577" cy="5358512"/>
          </a:xfrm>
        </p:grpSpPr>
        <p:cxnSp>
          <p:nvCxnSpPr>
            <p:cNvPr id="11" name="Straight Connector 10"/>
            <p:cNvCxnSpPr/>
            <p:nvPr/>
          </p:nvCxnSpPr>
          <p:spPr>
            <a:xfrm>
              <a:off x="0" y="6421235"/>
              <a:ext cx="9144000" cy="0"/>
            </a:xfrm>
            <a:prstGeom prst="line">
              <a:avLst/>
            </a:prstGeom>
            <a:ln>
              <a:prstDash val="lgDash"/>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a:stCxn id="26" idx="0"/>
            </p:cNvCxnSpPr>
            <p:nvPr/>
          </p:nvCxnSpPr>
          <p:spPr>
            <a:xfrm>
              <a:off x="1889056" y="1088066"/>
              <a:ext cx="0" cy="535851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315329" y="1088066"/>
              <a:ext cx="684136" cy="43593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500"/>
                <a:t>Input</a:t>
              </a:r>
            </a:p>
          </p:txBody>
        </p:sp>
        <p:sp>
          <p:nvSpPr>
            <p:cNvPr id="17" name="Rectangle: Rounded Corners 13"/>
            <p:cNvSpPr/>
            <p:nvPr/>
          </p:nvSpPr>
          <p:spPr>
            <a:xfrm>
              <a:off x="1109335" y="1088066"/>
              <a:ext cx="1559441" cy="43593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VGG-16</a:t>
              </a:r>
            </a:p>
            <a:p>
              <a:pPr algn="ctr"/>
              <a:r>
                <a:rPr lang="en-US" sz="1500"/>
                <a:t>(after Pool5)</a:t>
              </a:r>
            </a:p>
          </p:txBody>
        </p:sp>
        <p:sp>
          <p:nvSpPr>
            <p:cNvPr id="18" name="Rectangle: Rounded Corners 14"/>
            <p:cNvSpPr/>
            <p:nvPr/>
          </p:nvSpPr>
          <p:spPr>
            <a:xfrm>
              <a:off x="1109335" y="1580706"/>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Conv3-1024</a:t>
              </a:r>
            </a:p>
          </p:txBody>
        </p:sp>
        <p:sp>
          <p:nvSpPr>
            <p:cNvPr id="19" name="Rectangle: Rounded Corners 15"/>
            <p:cNvSpPr/>
            <p:nvPr/>
          </p:nvSpPr>
          <p:spPr>
            <a:xfrm>
              <a:off x="1109335" y="1819975"/>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Conv1-1024</a:t>
              </a:r>
            </a:p>
          </p:txBody>
        </p:sp>
        <p:sp>
          <p:nvSpPr>
            <p:cNvPr id="20" name="Rectangle: Rounded Corners 16"/>
            <p:cNvSpPr/>
            <p:nvPr/>
          </p:nvSpPr>
          <p:spPr>
            <a:xfrm>
              <a:off x="1123622" y="2061834"/>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Conv1-256</a:t>
              </a:r>
            </a:p>
          </p:txBody>
        </p:sp>
        <p:sp>
          <p:nvSpPr>
            <p:cNvPr id="21" name="Rectangle: Rounded Corners 17"/>
            <p:cNvSpPr/>
            <p:nvPr/>
          </p:nvSpPr>
          <p:spPr>
            <a:xfrm>
              <a:off x="1109335" y="2302398"/>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Conv3-512</a:t>
              </a:r>
            </a:p>
          </p:txBody>
        </p:sp>
        <p:sp>
          <p:nvSpPr>
            <p:cNvPr id="22" name="Rectangle: Rounded Corners 18"/>
            <p:cNvSpPr/>
            <p:nvPr/>
          </p:nvSpPr>
          <p:spPr>
            <a:xfrm>
              <a:off x="1109335" y="2553400"/>
              <a:ext cx="1559441" cy="2197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MaxPool</a:t>
              </a:r>
            </a:p>
          </p:txBody>
        </p:sp>
        <p:sp>
          <p:nvSpPr>
            <p:cNvPr id="23" name="Rectangle: Rounded Corners 19"/>
            <p:cNvSpPr/>
            <p:nvPr/>
          </p:nvSpPr>
          <p:spPr>
            <a:xfrm>
              <a:off x="1109335" y="2863821"/>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Conv1-256</a:t>
              </a:r>
            </a:p>
          </p:txBody>
        </p:sp>
        <p:sp>
          <p:nvSpPr>
            <p:cNvPr id="24" name="Rectangle: Rounded Corners 20"/>
            <p:cNvSpPr/>
            <p:nvPr/>
          </p:nvSpPr>
          <p:spPr>
            <a:xfrm>
              <a:off x="1109335" y="3095658"/>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Conv3-512</a:t>
              </a:r>
            </a:p>
          </p:txBody>
        </p:sp>
        <p:sp>
          <p:nvSpPr>
            <p:cNvPr id="25" name="Rectangle: Rounded Corners 21"/>
            <p:cNvSpPr/>
            <p:nvPr/>
          </p:nvSpPr>
          <p:spPr>
            <a:xfrm>
              <a:off x="1109335" y="3391600"/>
              <a:ext cx="1559441" cy="2197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MaxPool</a:t>
              </a:r>
            </a:p>
          </p:txBody>
        </p:sp>
        <p:sp>
          <p:nvSpPr>
            <p:cNvPr id="26" name="Rectangle: Rounded Corners 22"/>
            <p:cNvSpPr/>
            <p:nvPr/>
          </p:nvSpPr>
          <p:spPr>
            <a:xfrm>
              <a:off x="1109335" y="3689314"/>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Conv1-128</a:t>
              </a:r>
            </a:p>
          </p:txBody>
        </p:sp>
        <p:sp>
          <p:nvSpPr>
            <p:cNvPr id="27" name="Rectangle: Rounded Corners 23"/>
            <p:cNvSpPr/>
            <p:nvPr/>
          </p:nvSpPr>
          <p:spPr>
            <a:xfrm>
              <a:off x="1109335" y="3922691"/>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Conv1-256</a:t>
              </a:r>
            </a:p>
          </p:txBody>
        </p:sp>
        <p:sp>
          <p:nvSpPr>
            <p:cNvPr id="28" name="Rectangle: Rounded Corners 24"/>
            <p:cNvSpPr/>
            <p:nvPr/>
          </p:nvSpPr>
          <p:spPr>
            <a:xfrm>
              <a:off x="1109335" y="4253046"/>
              <a:ext cx="1559441" cy="2197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MaxPool</a:t>
              </a:r>
            </a:p>
          </p:txBody>
        </p:sp>
        <p:sp>
          <p:nvSpPr>
            <p:cNvPr id="29" name="Rectangle: Rounded Corners 25"/>
            <p:cNvSpPr/>
            <p:nvPr/>
          </p:nvSpPr>
          <p:spPr>
            <a:xfrm>
              <a:off x="1109335" y="4550760"/>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Conv1-128</a:t>
              </a:r>
            </a:p>
          </p:txBody>
        </p:sp>
        <p:sp>
          <p:nvSpPr>
            <p:cNvPr id="30" name="Rectangle: Rounded Corners 26"/>
            <p:cNvSpPr/>
            <p:nvPr/>
          </p:nvSpPr>
          <p:spPr>
            <a:xfrm>
              <a:off x="1109335" y="4777488"/>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Conv1-256</a:t>
              </a:r>
            </a:p>
          </p:txBody>
        </p:sp>
        <p:sp>
          <p:nvSpPr>
            <p:cNvPr id="31" name="Rectangle: Rounded Corners 27"/>
            <p:cNvSpPr/>
            <p:nvPr/>
          </p:nvSpPr>
          <p:spPr>
            <a:xfrm>
              <a:off x="1109335" y="5068000"/>
              <a:ext cx="1559441" cy="2197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MaxPool</a:t>
              </a:r>
            </a:p>
          </p:txBody>
        </p:sp>
        <p:sp>
          <p:nvSpPr>
            <p:cNvPr id="32" name="Rectangle: Rounded Corners 28"/>
            <p:cNvSpPr/>
            <p:nvPr/>
          </p:nvSpPr>
          <p:spPr>
            <a:xfrm>
              <a:off x="1109335" y="5362388"/>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Conv1-128</a:t>
              </a:r>
            </a:p>
          </p:txBody>
        </p:sp>
        <p:sp>
          <p:nvSpPr>
            <p:cNvPr id="33" name="Rectangle: Rounded Corners 29"/>
            <p:cNvSpPr/>
            <p:nvPr/>
          </p:nvSpPr>
          <p:spPr>
            <a:xfrm>
              <a:off x="1109335" y="5596086"/>
              <a:ext cx="1559441" cy="21974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Conv1-256</a:t>
              </a:r>
            </a:p>
          </p:txBody>
        </p:sp>
        <p:sp>
          <p:nvSpPr>
            <p:cNvPr id="34" name="Rectangle: Rounded Corners 30"/>
            <p:cNvSpPr/>
            <p:nvPr/>
          </p:nvSpPr>
          <p:spPr>
            <a:xfrm>
              <a:off x="1109334" y="5915058"/>
              <a:ext cx="1559441" cy="21974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AvgPool</a:t>
              </a:r>
            </a:p>
          </p:txBody>
        </p:sp>
        <p:sp>
          <p:nvSpPr>
            <p:cNvPr id="35" name="Rectangle: Rounded Corners 31"/>
            <p:cNvSpPr/>
            <p:nvPr/>
          </p:nvSpPr>
          <p:spPr>
            <a:xfrm>
              <a:off x="2987809" y="1196161"/>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Conv3-(3x(Classes+4)</a:t>
              </a:r>
            </a:p>
          </p:txBody>
        </p:sp>
        <p:sp>
          <p:nvSpPr>
            <p:cNvPr id="36" name="Rectangle: Rounded Corners 32"/>
            <p:cNvSpPr/>
            <p:nvPr/>
          </p:nvSpPr>
          <p:spPr>
            <a:xfrm>
              <a:off x="2987809" y="2553401"/>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Conv3-(6x(Classes+4)</a:t>
              </a:r>
            </a:p>
          </p:txBody>
        </p:sp>
        <p:sp>
          <p:nvSpPr>
            <p:cNvPr id="37" name="Rectangle: Rounded Corners 33"/>
            <p:cNvSpPr/>
            <p:nvPr/>
          </p:nvSpPr>
          <p:spPr>
            <a:xfrm>
              <a:off x="2987809" y="3391600"/>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Conv3-(6x(Classes+4)</a:t>
              </a:r>
            </a:p>
          </p:txBody>
        </p:sp>
        <p:sp>
          <p:nvSpPr>
            <p:cNvPr id="38" name="Rectangle: Rounded Corners 34"/>
            <p:cNvSpPr/>
            <p:nvPr/>
          </p:nvSpPr>
          <p:spPr>
            <a:xfrm>
              <a:off x="2987809" y="1819309"/>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Conv3-(6x(Classes+4)</a:t>
              </a:r>
            </a:p>
          </p:txBody>
        </p:sp>
        <p:sp>
          <p:nvSpPr>
            <p:cNvPr id="39" name="Rectangle: Rounded Corners 35"/>
            <p:cNvSpPr/>
            <p:nvPr/>
          </p:nvSpPr>
          <p:spPr>
            <a:xfrm>
              <a:off x="2987809" y="4249510"/>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Conv3-(6x(Classes+4)</a:t>
              </a:r>
            </a:p>
          </p:txBody>
        </p:sp>
        <p:sp>
          <p:nvSpPr>
            <p:cNvPr id="40" name="Rectangle: Rounded Corners 36"/>
            <p:cNvSpPr/>
            <p:nvPr/>
          </p:nvSpPr>
          <p:spPr>
            <a:xfrm>
              <a:off x="2987809" y="5068039"/>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Conv3-(6x(Classes+4)</a:t>
              </a:r>
            </a:p>
          </p:txBody>
        </p:sp>
        <p:sp>
          <p:nvSpPr>
            <p:cNvPr id="41" name="Rectangle: Rounded Corners 37"/>
            <p:cNvSpPr/>
            <p:nvPr/>
          </p:nvSpPr>
          <p:spPr>
            <a:xfrm>
              <a:off x="2987809" y="5915058"/>
              <a:ext cx="2920409" cy="2197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Classifier – Conv1-(6x(Classes+4)</a:t>
              </a:r>
            </a:p>
          </p:txBody>
        </p:sp>
        <p:cxnSp>
          <p:nvCxnSpPr>
            <p:cNvPr id="42" name="Straight Arrow Connector 41"/>
            <p:cNvCxnSpPr>
              <a:stCxn id="25" idx="3"/>
              <a:endCxn id="26" idx="1"/>
            </p:cNvCxnSpPr>
            <p:nvPr/>
          </p:nvCxnSpPr>
          <p:spPr>
            <a:xfrm>
              <a:off x="999465" y="1306033"/>
              <a:ext cx="1098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26" idx="3"/>
              <a:endCxn id="44" idx="1"/>
            </p:cNvCxnSpPr>
            <p:nvPr/>
          </p:nvCxnSpPr>
          <p:spPr>
            <a:xfrm flipV="1">
              <a:off x="2668776" y="1306032"/>
              <a:ext cx="3190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28" idx="3"/>
              <a:endCxn id="47" idx="1"/>
            </p:cNvCxnSpPr>
            <p:nvPr/>
          </p:nvCxnSpPr>
          <p:spPr>
            <a:xfrm flipV="1">
              <a:off x="2668776" y="1929180"/>
              <a:ext cx="319033" cy="6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31" idx="3"/>
              <a:endCxn id="45" idx="1"/>
            </p:cNvCxnSpPr>
            <p:nvPr/>
          </p:nvCxnSpPr>
          <p:spPr>
            <a:xfrm>
              <a:off x="2668776" y="2663271"/>
              <a:ext cx="31903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34" idx="3"/>
              <a:endCxn id="46" idx="1"/>
            </p:cNvCxnSpPr>
            <p:nvPr/>
          </p:nvCxnSpPr>
          <p:spPr>
            <a:xfrm>
              <a:off x="2668776" y="3501471"/>
              <a:ext cx="3190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3"/>
              <a:endCxn id="48" idx="1"/>
            </p:cNvCxnSpPr>
            <p:nvPr/>
          </p:nvCxnSpPr>
          <p:spPr>
            <a:xfrm flipV="1">
              <a:off x="2668776" y="4359381"/>
              <a:ext cx="319033" cy="35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2668776" y="5174545"/>
              <a:ext cx="311888" cy="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43" idx="3"/>
              <a:endCxn id="50" idx="1"/>
            </p:cNvCxnSpPr>
            <p:nvPr/>
          </p:nvCxnSpPr>
          <p:spPr>
            <a:xfrm>
              <a:off x="2668775" y="6024929"/>
              <a:ext cx="3190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p:cNvSpPr/>
            <p:nvPr/>
          </p:nvSpPr>
          <p:spPr>
            <a:xfrm>
              <a:off x="6659532" y="3218132"/>
              <a:ext cx="1049076" cy="111288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500"/>
                <a:t>Kết quả phát hiện ở nhiều kích thước</a:t>
              </a:r>
            </a:p>
          </p:txBody>
        </p:sp>
        <p:cxnSp>
          <p:nvCxnSpPr>
            <p:cNvPr id="51" name="Straight Arrow Connector 50"/>
            <p:cNvCxnSpPr>
              <a:stCxn id="44" idx="3"/>
              <a:endCxn id="59" idx="1"/>
            </p:cNvCxnSpPr>
            <p:nvPr/>
          </p:nvCxnSpPr>
          <p:spPr>
            <a:xfrm>
              <a:off x="5908218" y="1306032"/>
              <a:ext cx="751314" cy="2468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59" idx="1"/>
            </p:cNvCxnSpPr>
            <p:nvPr/>
          </p:nvCxnSpPr>
          <p:spPr>
            <a:xfrm>
              <a:off x="5908218" y="1929180"/>
              <a:ext cx="751314" cy="1845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5" idx="3"/>
              <a:endCxn id="59" idx="1"/>
            </p:cNvCxnSpPr>
            <p:nvPr/>
          </p:nvCxnSpPr>
          <p:spPr>
            <a:xfrm>
              <a:off x="5908218" y="2663272"/>
              <a:ext cx="751314" cy="1111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6" idx="3"/>
              <a:endCxn id="59" idx="1"/>
            </p:cNvCxnSpPr>
            <p:nvPr/>
          </p:nvCxnSpPr>
          <p:spPr>
            <a:xfrm>
              <a:off x="5908218" y="3501471"/>
              <a:ext cx="751314" cy="2731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8" idx="3"/>
              <a:endCxn id="59" idx="1"/>
            </p:cNvCxnSpPr>
            <p:nvPr/>
          </p:nvCxnSpPr>
          <p:spPr>
            <a:xfrm flipV="1">
              <a:off x="5908218" y="3774574"/>
              <a:ext cx="751314" cy="584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9" idx="3"/>
              <a:endCxn id="59" idx="1"/>
            </p:cNvCxnSpPr>
            <p:nvPr/>
          </p:nvCxnSpPr>
          <p:spPr>
            <a:xfrm flipV="1">
              <a:off x="5908218" y="3774574"/>
              <a:ext cx="751314" cy="14033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3"/>
              <a:endCxn id="59" idx="1"/>
            </p:cNvCxnSpPr>
            <p:nvPr/>
          </p:nvCxnSpPr>
          <p:spPr>
            <a:xfrm flipV="1">
              <a:off x="5908218" y="3774574"/>
              <a:ext cx="751314" cy="2250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Rectangle: Rounded Corners 54"/>
            <p:cNvSpPr/>
            <p:nvPr/>
          </p:nvSpPr>
          <p:spPr>
            <a:xfrm>
              <a:off x="7965561" y="3218132"/>
              <a:ext cx="1003003" cy="11128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t>Non-max suppression</a:t>
              </a:r>
            </a:p>
          </p:txBody>
        </p:sp>
        <p:cxnSp>
          <p:nvCxnSpPr>
            <p:cNvPr id="59" name="Straight Arrow Connector 58"/>
            <p:cNvCxnSpPr>
              <a:stCxn id="59" idx="3"/>
            </p:cNvCxnSpPr>
            <p:nvPr/>
          </p:nvCxnSpPr>
          <p:spPr>
            <a:xfrm>
              <a:off x="7708608" y="3774574"/>
              <a:ext cx="2569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p:cNvSpPr/>
            <p:nvPr/>
          </p:nvSpPr>
          <p:spPr>
            <a:xfrm>
              <a:off x="7942524" y="4593073"/>
              <a:ext cx="1049076" cy="111288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500"/>
                <a:t>Kết quả phát hiện cuối</a:t>
              </a:r>
            </a:p>
          </p:txBody>
        </p:sp>
        <p:cxnSp>
          <p:nvCxnSpPr>
            <p:cNvPr id="61" name="Straight Arrow Connector 60"/>
            <p:cNvCxnSpPr/>
            <p:nvPr/>
          </p:nvCxnSpPr>
          <p:spPr>
            <a:xfrm flipH="1">
              <a:off x="8467062" y="4331015"/>
              <a:ext cx="1" cy="2620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Rectangle 61"/>
            <p:cNvSpPr/>
            <p:nvPr/>
          </p:nvSpPr>
          <p:spPr>
            <a:xfrm>
              <a:off x="5615057" y="5871504"/>
              <a:ext cx="3804520" cy="5715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Mô hình chi tiết của mạng SSD</a:t>
              </a:r>
            </a:p>
          </p:txBody>
        </p:sp>
      </p:grpSp>
    </p:spTree>
    <p:extLst>
      <p:ext uri="{BB962C8B-B14F-4D97-AF65-F5344CB8AC3E}">
        <p14:creationId xmlns:p14="http://schemas.microsoft.com/office/powerpoint/2010/main" val="80700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03DB47-32E5-D840-82EF-9BD6623FB132}"/>
              </a:ext>
            </a:extLst>
          </p:cNvPr>
          <p:cNvSpPr>
            <a:spLocks noGrp="1"/>
          </p:cNvSpPr>
          <p:nvPr>
            <p:ph type="sldNum" sz="quarter" idx="12"/>
          </p:nvPr>
        </p:nvSpPr>
        <p:spPr/>
        <p:txBody>
          <a:bodyPr/>
          <a:lstStyle/>
          <a:p>
            <a:fld id="{D70AF4E5-0F0A-9147-970E-659123B64A79}" type="slidenum">
              <a:rPr lang="en-VN"/>
              <a:t>15</a:t>
            </a:fld>
            <a:endParaRPr lang="en-VN"/>
          </a:p>
        </p:txBody>
      </p:sp>
      <p:pic>
        <p:nvPicPr>
          <p:cNvPr id="3" name="Content Placeholder 8">
            <a:extLst>
              <a:ext uri="{FF2B5EF4-FFF2-40B4-BE49-F238E27FC236}">
                <a16:creationId xmlns:a16="http://schemas.microsoft.com/office/drawing/2014/main" id="{7863830D-C16E-9440-B08F-6081FD1FFFDE}"/>
              </a:ext>
            </a:extLst>
          </p:cNvPr>
          <p:cNvPicPr>
            <a:picLocks noChangeAspect="1"/>
          </p:cNvPicPr>
          <p:nvPr/>
        </p:nvPicPr>
        <p:blipFill rotWithShape="1">
          <a:blip r:embed="rId2">
            <a:extLst>
              <a:ext uri="{28A0092B-C50C-407E-A947-70E740481C1C}">
                <a14:useLocalDpi xmlns:a14="http://schemas.microsoft.com/office/drawing/2010/main" val="0"/>
              </a:ext>
            </a:extLst>
          </a:blip>
          <a:srcRect t="16840"/>
          <a:stretch/>
        </p:blipFill>
        <p:spPr>
          <a:xfrm>
            <a:off x="582852" y="199214"/>
            <a:ext cx="5863103" cy="6331289"/>
          </a:xfrm>
          <a:prstGeom prst="rect">
            <a:avLst/>
          </a:prstGeom>
          <a:ln>
            <a:solidFill>
              <a:schemeClr val="accent3">
                <a:lumMod val="50000"/>
              </a:schemeClr>
            </a:solidFill>
          </a:ln>
        </p:spPr>
      </p:pic>
    </p:spTree>
    <p:extLst>
      <p:ext uri="{BB962C8B-B14F-4D97-AF65-F5344CB8AC3E}">
        <p14:creationId xmlns:p14="http://schemas.microsoft.com/office/powerpoint/2010/main" val="368862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70AF4E5-0F0A-9147-970E-659123B64A79}" type="slidenum">
              <a:rPr lang="uk-UA"/>
              <a:t>16</a:t>
            </a:fld>
            <a:endParaRPr lang="uk-UA"/>
          </a:p>
        </p:txBody>
      </p:sp>
      <p:grpSp>
        <p:nvGrpSpPr>
          <p:cNvPr id="2" name="Group 1"/>
          <p:cNvGrpSpPr/>
          <p:nvPr/>
        </p:nvGrpSpPr>
        <p:grpSpPr>
          <a:xfrm>
            <a:off x="304800" y="842750"/>
            <a:ext cx="8508794" cy="5257800"/>
            <a:chOff x="304800" y="1143000"/>
            <a:chExt cx="8508794" cy="5257800"/>
          </a:xfrm>
        </p:grpSpPr>
        <p:sp>
          <p:nvSpPr>
            <p:cNvPr id="63" name="Rectangle 62"/>
            <p:cNvSpPr/>
            <p:nvPr/>
          </p:nvSpPr>
          <p:spPr>
            <a:xfrm>
              <a:off x="2596277" y="3558196"/>
              <a:ext cx="629643" cy="50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rPr>
                <a:t>CNN nền</a:t>
              </a:r>
            </a:p>
          </p:txBody>
        </p:sp>
        <p:sp>
          <p:nvSpPr>
            <p:cNvPr id="64" name="Rectangle 63"/>
            <p:cNvSpPr/>
            <p:nvPr/>
          </p:nvSpPr>
          <p:spPr>
            <a:xfrm>
              <a:off x="3509294" y="3501277"/>
              <a:ext cx="1078675" cy="620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rPr>
                <a:t>Các lớp bổ sung của SSD</a:t>
              </a:r>
            </a:p>
          </p:txBody>
        </p:sp>
        <p:cxnSp>
          <p:nvCxnSpPr>
            <p:cNvPr id="65" name="Straight Connector 64"/>
            <p:cNvCxnSpPr/>
            <p:nvPr/>
          </p:nvCxnSpPr>
          <p:spPr>
            <a:xfrm>
              <a:off x="304800" y="5905500"/>
              <a:ext cx="82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a:off x="305583" y="1143000"/>
              <a:ext cx="8280000" cy="0"/>
            </a:xfrm>
            <a:prstGeom prst="line">
              <a:avLst/>
            </a:prstGeom>
            <a:ln>
              <a:prstDash val="dash"/>
            </a:ln>
          </p:spPr>
          <p:style>
            <a:lnRef idx="2">
              <a:schemeClr val="accent2"/>
            </a:lnRef>
            <a:fillRef idx="0">
              <a:schemeClr val="accent2"/>
            </a:fillRef>
            <a:effectRef idx="1">
              <a:schemeClr val="accent2"/>
            </a:effectRef>
            <a:fontRef idx="minor">
              <a:schemeClr val="tx1"/>
            </a:fontRef>
          </p:style>
        </p:cxnSp>
        <p:pic>
          <p:nvPicPr>
            <p:cNvPr id="67" name="Picture 66"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408" y="4365956"/>
              <a:ext cx="1754842" cy="982800"/>
            </a:xfrm>
            <a:prstGeom prst="rect">
              <a:avLst/>
            </a:prstGeom>
          </p:spPr>
        </p:pic>
        <p:pic>
          <p:nvPicPr>
            <p:cNvPr id="68" name="Picture 67"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962" y="4426459"/>
              <a:ext cx="1758812" cy="982800"/>
            </a:xfrm>
            <a:prstGeom prst="rect">
              <a:avLst/>
            </a:prstGeom>
          </p:spPr>
        </p:pic>
        <p:pic>
          <p:nvPicPr>
            <p:cNvPr id="69" name="Picture 68"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7209" y="4492305"/>
              <a:ext cx="1753580" cy="982800"/>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1461665"/>
              <a:ext cx="1422176" cy="799974"/>
            </a:xfrm>
            <a:prstGeom prst="rect">
              <a:avLst/>
            </a:prstGeom>
          </p:spPr>
        </p:pic>
        <p:pic>
          <p:nvPicPr>
            <p:cNvPr id="71" name="Picture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686" y="1526282"/>
              <a:ext cx="1422176" cy="799974"/>
            </a:xfrm>
            <a:prstGeom prst="rect">
              <a:avLst/>
            </a:prstGeom>
          </p:spPr>
        </p:pic>
        <p:pic>
          <p:nvPicPr>
            <p:cNvPr id="72" name="Picture 7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6077" y="1597376"/>
              <a:ext cx="1422176" cy="799974"/>
            </a:xfrm>
            <a:prstGeom prst="rect">
              <a:avLst/>
            </a:prstGeom>
          </p:spPr>
        </p:pic>
        <p:sp>
          <p:nvSpPr>
            <p:cNvPr id="73" name="Rectangle 72"/>
            <p:cNvSpPr/>
            <p:nvPr/>
          </p:nvSpPr>
          <p:spPr>
            <a:xfrm>
              <a:off x="304800" y="1346790"/>
              <a:ext cx="1736427" cy="1388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92362" y="2331829"/>
              <a:ext cx="1361302" cy="461665"/>
            </a:xfrm>
            <a:prstGeom prst="rect">
              <a:avLst/>
            </a:prstGeom>
            <a:noFill/>
          </p:spPr>
          <p:txBody>
            <a:bodyPr wrap="square" rtlCol="0">
              <a:spAutoFit/>
            </a:bodyPr>
            <a:lstStyle/>
            <a:p>
              <a:pPr algn="ctr"/>
              <a:r>
                <a:rPr lang="en-US" sz="1200"/>
                <a:t>Tập ảnh huấn luyện (N ảnh)</a:t>
              </a:r>
            </a:p>
          </p:txBody>
        </p:sp>
        <p:sp>
          <p:nvSpPr>
            <p:cNvPr id="75" name="Rectangle 74"/>
            <p:cNvSpPr/>
            <p:nvPr/>
          </p:nvSpPr>
          <p:spPr>
            <a:xfrm>
              <a:off x="5334000" y="4272072"/>
              <a:ext cx="2133269" cy="1491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438713" y="5467403"/>
              <a:ext cx="1923843" cy="292388"/>
            </a:xfrm>
            <a:prstGeom prst="rect">
              <a:avLst/>
            </a:prstGeom>
            <a:noFill/>
          </p:spPr>
          <p:txBody>
            <a:bodyPr wrap="square" rtlCol="0">
              <a:spAutoFit/>
            </a:bodyPr>
            <a:lstStyle/>
            <a:p>
              <a:pPr algn="ctr"/>
              <a:r>
                <a:rPr lang="en-US" sz="1300"/>
                <a:t>Khung bao đánh bằng tay</a:t>
              </a:r>
            </a:p>
          </p:txBody>
        </p:sp>
        <p:sp>
          <p:nvSpPr>
            <p:cNvPr id="77" name="Rectangle: Rounded Corners 73"/>
            <p:cNvSpPr/>
            <p:nvPr/>
          </p:nvSpPr>
          <p:spPr>
            <a:xfrm>
              <a:off x="2461739" y="1736204"/>
              <a:ext cx="906433" cy="609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t>Lan truyền xuôi</a:t>
              </a:r>
            </a:p>
          </p:txBody>
        </p:sp>
        <p:sp>
          <p:nvSpPr>
            <p:cNvPr id="78" name="Rectangle: Rounded Corners 74"/>
            <p:cNvSpPr/>
            <p:nvPr/>
          </p:nvSpPr>
          <p:spPr>
            <a:xfrm>
              <a:off x="3593988" y="1737002"/>
              <a:ext cx="906433" cy="60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t>Lan truyền xuôi</a:t>
              </a:r>
            </a:p>
          </p:txBody>
        </p:sp>
        <p:cxnSp>
          <p:nvCxnSpPr>
            <p:cNvPr id="79" name="Straight Arrow Connector 78"/>
            <p:cNvCxnSpPr/>
            <p:nvPr/>
          </p:nvCxnSpPr>
          <p:spPr>
            <a:xfrm>
              <a:off x="2041227" y="2041203"/>
              <a:ext cx="420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2911099" y="2346201"/>
              <a:ext cx="3857" cy="121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368172" y="2041202"/>
              <a:ext cx="2258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H="1" flipV="1">
              <a:off x="4047205" y="2345402"/>
              <a:ext cx="1427" cy="115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500421" y="2041202"/>
              <a:ext cx="8335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0"/>
            <p:cNvSpPr/>
            <p:nvPr/>
          </p:nvSpPr>
          <p:spPr>
            <a:xfrm>
              <a:off x="5204264" y="3511272"/>
              <a:ext cx="1228605" cy="60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t>Lan truyền ngược, cập nhật mạng</a:t>
              </a:r>
            </a:p>
          </p:txBody>
        </p:sp>
        <p:pic>
          <p:nvPicPr>
            <p:cNvPr id="85" name="Picture 84"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408" y="1398809"/>
              <a:ext cx="1754842" cy="982800"/>
            </a:xfrm>
            <a:prstGeom prst="rect">
              <a:avLst/>
            </a:prstGeom>
          </p:spPr>
        </p:pic>
        <p:pic>
          <p:nvPicPr>
            <p:cNvPr id="86" name="Picture 8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962" y="1459312"/>
              <a:ext cx="1758812" cy="982800"/>
            </a:xfrm>
            <a:prstGeom prst="rect">
              <a:avLst/>
            </a:prstGeom>
          </p:spPr>
        </p:pic>
        <p:sp>
          <p:nvSpPr>
            <p:cNvPr id="87" name="Rectangle 86"/>
            <p:cNvSpPr/>
            <p:nvPr/>
          </p:nvSpPr>
          <p:spPr>
            <a:xfrm>
              <a:off x="5334000" y="1295400"/>
              <a:ext cx="2133269" cy="1491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5438713" y="2500256"/>
              <a:ext cx="1923843" cy="292388"/>
            </a:xfrm>
            <a:prstGeom prst="rect">
              <a:avLst/>
            </a:prstGeom>
            <a:noFill/>
          </p:spPr>
          <p:txBody>
            <a:bodyPr wrap="square" rtlCol="0">
              <a:spAutoFit/>
            </a:bodyPr>
            <a:lstStyle/>
            <a:p>
              <a:pPr algn="ctr"/>
              <a:r>
                <a:rPr lang="en-US" sz="1300"/>
                <a:t>Khung bao sinh bằng SSD</a:t>
              </a:r>
            </a:p>
          </p:txBody>
        </p:sp>
        <p:pic>
          <p:nvPicPr>
            <p:cNvPr id="89" name="Picture 88"/>
            <p:cNvPicPr>
              <a:picLocks noChangeAspect="1"/>
            </p:cNvPicPr>
            <p:nvPr/>
          </p:nvPicPr>
          <p:blipFill>
            <a:blip r:embed="rId8"/>
            <a:stretch>
              <a:fillRect/>
            </a:stretch>
          </p:blipFill>
          <p:spPr>
            <a:xfrm>
              <a:off x="5592128" y="1529465"/>
              <a:ext cx="1747200" cy="982800"/>
            </a:xfrm>
            <a:prstGeom prst="rect">
              <a:avLst/>
            </a:prstGeom>
          </p:spPr>
        </p:pic>
        <p:sp>
          <p:nvSpPr>
            <p:cNvPr id="90" name="Rectangle: Rounded Corners 86"/>
            <p:cNvSpPr/>
            <p:nvPr/>
          </p:nvSpPr>
          <p:spPr>
            <a:xfrm>
              <a:off x="7907161" y="3511272"/>
              <a:ext cx="906433" cy="60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t>Tính lỗi</a:t>
              </a:r>
            </a:p>
          </p:txBody>
        </p:sp>
        <p:cxnSp>
          <p:nvCxnSpPr>
            <p:cNvPr id="91" name="Connector: Elbow 87"/>
            <p:cNvCxnSpPr/>
            <p:nvPr/>
          </p:nvCxnSpPr>
          <p:spPr>
            <a:xfrm>
              <a:off x="7467269" y="2041202"/>
              <a:ext cx="893109" cy="1470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781800" y="3562136"/>
              <a:ext cx="895978" cy="508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a:solidFill>
                    <a:schemeClr val="tx1"/>
                  </a:solidFill>
                </a:rPr>
                <a:t>Giá trị lỗi</a:t>
              </a:r>
            </a:p>
          </p:txBody>
        </p:sp>
        <p:cxnSp>
          <p:nvCxnSpPr>
            <p:cNvPr id="93" name="Straight Arrow Connector 92"/>
            <p:cNvCxnSpPr/>
            <p:nvPr/>
          </p:nvCxnSpPr>
          <p:spPr>
            <a:xfrm flipH="1">
              <a:off x="7677778" y="3815472"/>
              <a:ext cx="229383" cy="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6432869" y="3815472"/>
              <a:ext cx="348931" cy="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flipV="1">
              <a:off x="4587969" y="3811379"/>
              <a:ext cx="616295" cy="40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3225920" y="3811379"/>
              <a:ext cx="283374" cy="1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2175795" y="3206579"/>
              <a:ext cx="2811454" cy="1208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165450" y="3197652"/>
              <a:ext cx="441146" cy="292388"/>
            </a:xfrm>
            <a:prstGeom prst="rect">
              <a:avLst/>
            </a:prstGeom>
            <a:solidFill>
              <a:srgbClr val="FF0000"/>
            </a:solidFill>
          </p:spPr>
          <p:txBody>
            <a:bodyPr wrap="none" rtlCol="0">
              <a:spAutoFit/>
            </a:bodyPr>
            <a:lstStyle/>
            <a:p>
              <a:r>
                <a:rPr lang="en-US" sz="1300">
                  <a:solidFill>
                    <a:schemeClr val="bg1"/>
                  </a:solidFill>
                </a:rPr>
                <a:t>SSD</a:t>
              </a:r>
            </a:p>
          </p:txBody>
        </p:sp>
        <p:cxnSp>
          <p:nvCxnSpPr>
            <p:cNvPr id="99" name="Connector: Elbow 95"/>
            <p:cNvCxnSpPr/>
            <p:nvPr/>
          </p:nvCxnSpPr>
          <p:spPr>
            <a:xfrm flipV="1">
              <a:off x="7467269" y="4119672"/>
              <a:ext cx="893109" cy="8982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377184" y="5829300"/>
              <a:ext cx="4938016" cy="5715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a:t>Quá trình huấn luyện của mô hình SSD</a:t>
              </a:r>
            </a:p>
          </p:txBody>
        </p:sp>
      </p:grpSp>
    </p:spTree>
    <p:extLst>
      <p:ext uri="{BB962C8B-B14F-4D97-AF65-F5344CB8AC3E}">
        <p14:creationId xmlns:p14="http://schemas.microsoft.com/office/powerpoint/2010/main" val="112261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SSD </a:t>
            </a:r>
            <a:r>
              <a:rPr lang="mr-IN"/>
              <a:t>–</a:t>
            </a:r>
            <a:r>
              <a:rPr lang="en-US"/>
              <a:t> IoU</a:t>
            </a:r>
          </a:p>
        </p:txBody>
      </p:sp>
      <p:sp>
        <p:nvSpPr>
          <p:cNvPr id="4" name="Slide Number Placeholder 3"/>
          <p:cNvSpPr>
            <a:spLocks noGrp="1"/>
          </p:cNvSpPr>
          <p:nvPr>
            <p:ph type="sldNum" sz="quarter" idx="12"/>
          </p:nvPr>
        </p:nvSpPr>
        <p:spPr/>
        <p:txBody>
          <a:bodyPr/>
          <a:lstStyle/>
          <a:p>
            <a:fld id="{D70AF4E5-0F0A-9147-970E-659123B64A79}" type="slidenum">
              <a:rPr lang="uk-UA"/>
              <a:t>17</a:t>
            </a:fld>
            <a:endParaRPr lang="uk-UA"/>
          </a:p>
        </p:txBody>
      </p:sp>
      <p:sp>
        <p:nvSpPr>
          <p:cNvPr id="42" name="Content Placeholder 2"/>
          <p:cNvSpPr txBox="1">
            <a:spLocks/>
          </p:cNvSpPr>
          <p:nvPr/>
        </p:nvSpPr>
        <p:spPr>
          <a:xfrm>
            <a:off x="762000" y="2666999"/>
            <a:ext cx="8229600" cy="28194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800"/>
          </a:p>
        </p:txBody>
      </p:sp>
      <mc:AlternateContent xmlns:mc="http://schemas.openxmlformats.org/markup-compatibility/2006" xmlns:a14="http://schemas.microsoft.com/office/drawing/2010/main">
        <mc:Choice Requires="a14">
          <p:sp>
            <p:nvSpPr>
              <p:cNvPr id="23" name="Rectangle 22"/>
              <p:cNvSpPr/>
              <p:nvPr/>
            </p:nvSpPr>
            <p:spPr>
              <a:xfrm>
                <a:off x="2891618" y="1844776"/>
                <a:ext cx="2830775" cy="770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𝐼𝑜𝑈</m:t>
                      </m:r>
                      <m:r>
                        <a:rPr lang="en-US" i="0">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r>
                                <a:rPr lang="en-US" i="1">
                                  <a:latin typeface="Cambria Math" panose="02040503050406030204" pitchFamily="18" charset="0"/>
                                </a:rPr>
                                <m:t>𝑎𝑟𝑒𝑎</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𝑑𝑡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𝑔𝑡</m:t>
                                  </m:r>
                                </m:sub>
                              </m:sSub>
                            </m:e>
                          </m:d>
                        </m:num>
                        <m:den>
                          <m:d>
                            <m:dPr>
                              <m:begChr m:val=""/>
                              <m:ctrlPr>
                                <a:rPr lang="en-US" i="1">
                                  <a:latin typeface="Cambria Math" panose="02040503050406030204" pitchFamily="18" charset="0"/>
                                </a:rPr>
                              </m:ctrlPr>
                            </m:dPr>
                            <m:e>
                              <m:r>
                                <a:rPr lang="en-US" i="1">
                                  <a:latin typeface="Cambria Math" panose="02040503050406030204" pitchFamily="18" charset="0"/>
                                </a:rPr>
                                <m:t>𝑎𝑟𝑒𝑎</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𝑑𝑡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𝑔𝑡</m:t>
                                  </m:r>
                                </m:sub>
                              </m:sSub>
                            </m:e>
                          </m:d>
                        </m:den>
                      </m:f>
                    </m:oMath>
                  </m:oMathPara>
                </a14:m>
                <a:endParaRPr lang="en-US"/>
              </a:p>
            </p:txBody>
          </p:sp>
        </mc:Choice>
        <mc:Fallback xmlns="">
          <p:sp>
            <p:nvSpPr>
              <p:cNvPr id="23" name="Rectangle 22"/>
              <p:cNvSpPr>
                <a:spLocks noRot="1" noChangeAspect="1" noMove="1" noResize="1" noEditPoints="1" noAdjustHandles="1" noChangeArrowheads="1" noChangeShapeType="1" noTextEdit="1"/>
              </p:cNvSpPr>
              <p:nvPr/>
            </p:nvSpPr>
            <p:spPr>
              <a:xfrm>
                <a:off x="2891618" y="1844776"/>
                <a:ext cx="2830775" cy="77078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87421" y="2882524"/>
                <a:ext cx="8121556" cy="730969"/>
              </a:xfrm>
              <a:prstGeom prst="rect">
                <a:avLst/>
              </a:prstGeom>
            </p:spPr>
            <p:txBody>
              <a:bodyPr wrap="square">
                <a:spAutoFit/>
              </a:bodyPr>
              <a:lstStyle/>
              <a:p>
                <a:pPr marL="285750" indent="-285750">
                  <a:buFont typeface="Arial" charset="0"/>
                  <a:buChar char="•"/>
                </a:pP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𝑎𝑟𝑒𝑎</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𝑑𝑡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𝑔𝑡</m:t>
                            </m:r>
                          </m:sub>
                        </m:sSub>
                      </m:e>
                    </m:d>
                  </m:oMath>
                </a14:m>
                <a:r>
                  <a:rPr lang="en-US"/>
                  <a:t>: diện tích phần giao giữa khung bao tìm được và chuẩn vàng.</a:t>
                </a:r>
              </a:p>
              <a:p>
                <a:pPr marL="285750" indent="-285750">
                  <a:buFont typeface="Arial" charset="0"/>
                  <a:buChar char="•"/>
                </a:pPr>
                <a14:m>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𝑎𝑟𝑒𝑎</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𝑑𝑡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𝐵𝐵</m:t>
                            </m:r>
                          </m:e>
                          <m:sub>
                            <m:r>
                              <a:rPr lang="en-US" i="1">
                                <a:latin typeface="Cambria Math" panose="02040503050406030204" pitchFamily="18" charset="0"/>
                              </a:rPr>
                              <m:t>𝑔𝑡</m:t>
                            </m:r>
                          </m:sub>
                        </m:sSub>
                      </m:e>
                    </m:d>
                  </m:oMath>
                </a14:m>
                <a:r>
                  <a:rPr lang="en-US"/>
                  <a:t>: diện tích phần hợp.</a:t>
                </a:r>
              </a:p>
            </p:txBody>
          </p:sp>
        </mc:Choice>
        <mc:Fallback xmlns="">
          <p:sp>
            <p:nvSpPr>
              <p:cNvPr id="6" name="Rectangle 5"/>
              <p:cNvSpPr>
                <a:spLocks noRot="1" noChangeAspect="1" noMove="1" noResize="1" noEditPoints="1" noAdjustHandles="1" noChangeArrowheads="1" noChangeShapeType="1" noTextEdit="1"/>
              </p:cNvSpPr>
              <p:nvPr/>
            </p:nvSpPr>
            <p:spPr>
              <a:xfrm>
                <a:off x="587421" y="2882524"/>
                <a:ext cx="8121556" cy="730969"/>
              </a:xfrm>
              <a:prstGeom prst="rect">
                <a:avLst/>
              </a:prstGeom>
              <a:blipFill rotWithShape="0">
                <a:blip r:embed="rId3"/>
                <a:stretch>
                  <a:fillRect l="-450" t="-85833" r="-150" b="-126667"/>
                </a:stretch>
              </a:blipFill>
            </p:spPr>
            <p:txBody>
              <a:bodyPr/>
              <a:lstStyle/>
              <a:p>
                <a:r>
                  <a:rPr lang="en-US">
                    <a:noFill/>
                  </a:rPr>
                  <a:t> </a:t>
                </a:r>
              </a:p>
            </p:txBody>
          </p:sp>
        </mc:Fallback>
      </mc:AlternateContent>
      <p:sp>
        <p:nvSpPr>
          <p:cNvPr id="25" name="Rectangle 24"/>
          <p:cNvSpPr/>
          <p:nvPr/>
        </p:nvSpPr>
        <p:spPr>
          <a:xfrm>
            <a:off x="6147046" y="4607808"/>
            <a:ext cx="1127051" cy="14353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845791" y="4349082"/>
            <a:ext cx="1127051" cy="143539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002122" y="4349082"/>
            <a:ext cx="1127051" cy="1435396"/>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2303378" y="4607808"/>
            <a:ext cx="1127051" cy="143539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1959594" y="6066682"/>
                <a:ext cx="1874875"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rgbClr val="0070C0"/>
                    </a:solidFill>
                  </a:rPr>
                  <a:t>Dự đoán (</a:t>
                </a:r>
                <a14:m>
                  <m:oMath xmlns:m="http://schemas.openxmlformats.org/officeDocument/2006/math">
                    <m:sSub>
                      <m:sSubPr>
                        <m:ctrlPr>
                          <a:rPr lang="en-US" sz="1500" i="1">
                            <a:solidFill>
                              <a:srgbClr val="0070C0"/>
                            </a:solidFill>
                            <a:latin typeface="Cambria Math" panose="02040503050406030204" pitchFamily="18" charset="0"/>
                          </a:rPr>
                        </m:ctrlPr>
                      </m:sSubPr>
                      <m:e>
                        <m:r>
                          <a:rPr lang="en-US" sz="1500" i="1">
                            <a:solidFill>
                              <a:srgbClr val="0070C0"/>
                            </a:solidFill>
                            <a:latin typeface="Cambria Math" panose="02040503050406030204" pitchFamily="18" charset="0"/>
                          </a:rPr>
                          <m:t>𝐵𝐵</m:t>
                        </m:r>
                      </m:e>
                      <m:sub>
                        <m:r>
                          <a:rPr lang="en-US" sz="1500" i="1">
                            <a:solidFill>
                              <a:srgbClr val="0070C0"/>
                            </a:solidFill>
                            <a:latin typeface="Cambria Math" panose="02040503050406030204" pitchFamily="18" charset="0"/>
                          </a:rPr>
                          <m:t>𝑑𝑡</m:t>
                        </m:r>
                      </m:sub>
                    </m:sSub>
                  </m:oMath>
                </a14:m>
                <a:r>
                  <a:rPr lang="en-US" sz="1500">
                    <a:solidFill>
                      <a:srgbClr val="0070C0"/>
                    </a:solidFill>
                  </a:rPr>
                  <a:t>)</a:t>
                </a:r>
              </a:p>
            </p:txBody>
          </p:sp>
        </mc:Choice>
        <mc:Fallback xmlns="">
          <p:sp>
            <p:nvSpPr>
              <p:cNvPr id="29" name="Rectangle 28"/>
              <p:cNvSpPr>
                <a:spLocks noRot="1" noChangeAspect="1" noMove="1" noResize="1" noEditPoints="1" noAdjustHandles="1" noChangeArrowheads="1" noChangeShapeType="1" noTextEdit="1"/>
              </p:cNvSpPr>
              <p:nvPr/>
            </p:nvSpPr>
            <p:spPr>
              <a:xfrm>
                <a:off x="1959594" y="6066682"/>
                <a:ext cx="1874875" cy="342900"/>
              </a:xfrm>
              <a:prstGeom prst="rect">
                <a:avLst/>
              </a:prstGeom>
              <a:blipFill rotWithShape="0">
                <a:blip r:embed="rId4"/>
                <a:stretch>
                  <a:fillRect b="-1785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544917" y="4006182"/>
                <a:ext cx="214069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rgbClr val="FF0000"/>
                    </a:solidFill>
                  </a:rPr>
                  <a:t>Chuẩn vàng (</a:t>
                </a:r>
                <a14:m>
                  <m:oMath xmlns:m="http://schemas.openxmlformats.org/officeDocument/2006/math">
                    <m:sSub>
                      <m:sSubPr>
                        <m:ctrlPr>
                          <a:rPr lang="en-US" sz="1500" i="1" smtClean="0">
                            <a:solidFill>
                              <a:srgbClr val="FF0000"/>
                            </a:solidFill>
                            <a:latin typeface="Cambria Math" panose="02040503050406030204" pitchFamily="18" charset="0"/>
                          </a:rPr>
                        </m:ctrlPr>
                      </m:sSubPr>
                      <m:e>
                        <m:r>
                          <a:rPr lang="en-US" sz="1500" i="1">
                            <a:solidFill>
                              <a:srgbClr val="FF0000"/>
                            </a:solidFill>
                            <a:latin typeface="Cambria Math" panose="02040503050406030204" pitchFamily="18" charset="0"/>
                          </a:rPr>
                          <m:t>𝐵𝐵</m:t>
                        </m:r>
                      </m:e>
                      <m:sub>
                        <m:r>
                          <a:rPr lang="en-US" sz="1500" i="1">
                            <a:solidFill>
                              <a:srgbClr val="FF0000"/>
                            </a:solidFill>
                            <a:latin typeface="Cambria Math" panose="02040503050406030204" pitchFamily="18" charset="0"/>
                          </a:rPr>
                          <m:t>𝑔𝑡</m:t>
                        </m:r>
                      </m:sub>
                    </m:sSub>
                  </m:oMath>
                </a14:m>
                <a:r>
                  <a:rPr lang="en-US" sz="1500">
                    <a:solidFill>
                      <a:srgbClr val="FF0000"/>
                    </a:solidFill>
                  </a:rPr>
                  <a:t>)</a:t>
                </a:r>
              </a:p>
            </p:txBody>
          </p:sp>
        </mc:Choice>
        <mc:Fallback xmlns="">
          <p:sp>
            <p:nvSpPr>
              <p:cNvPr id="30" name="Rectangle 29"/>
              <p:cNvSpPr>
                <a:spLocks noRot="1" noChangeAspect="1" noMove="1" noResize="1" noEditPoints="1" noAdjustHandles="1" noChangeArrowheads="1" noChangeShapeType="1" noTextEdit="1"/>
              </p:cNvSpPr>
              <p:nvPr/>
            </p:nvSpPr>
            <p:spPr>
              <a:xfrm>
                <a:off x="1544917" y="4006182"/>
                <a:ext cx="2140693" cy="342900"/>
              </a:xfrm>
              <a:prstGeom prst="rect">
                <a:avLst/>
              </a:prstGeom>
              <a:blipFill rotWithShape="0">
                <a:blip r:embed="rId5"/>
                <a:stretch>
                  <a:fillRect t="-1786" b="-16071"/>
                </a:stretch>
              </a:blipFill>
              <a:ln>
                <a:noFill/>
              </a:ln>
            </p:spPr>
            <p:txBody>
              <a:bodyPr/>
              <a:lstStyle/>
              <a:p>
                <a:r>
                  <a:rPr lang="en-US">
                    <a:noFill/>
                  </a:rPr>
                  <a:t> </a:t>
                </a:r>
              </a:p>
            </p:txBody>
          </p:sp>
        </mc:Fallback>
      </mc:AlternateContent>
      <p:sp>
        <p:nvSpPr>
          <p:cNvPr id="31" name="Rectangle 30"/>
          <p:cNvSpPr/>
          <p:nvPr/>
        </p:nvSpPr>
        <p:spPr>
          <a:xfrm>
            <a:off x="3940792" y="4349082"/>
            <a:ext cx="1127051" cy="1435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242048" y="4607808"/>
            <a:ext cx="1127051" cy="143539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42048" y="4607808"/>
            <a:ext cx="825795" cy="1176670"/>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3974461" y="6002883"/>
                <a:ext cx="1360967" cy="483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rgbClr val="00B050"/>
                              </a:solidFill>
                              <a:latin typeface="Cambria Math" panose="02040503050406030204" pitchFamily="18" charset="0"/>
                            </a:rPr>
                          </m:ctrlPr>
                        </m:sSubPr>
                        <m:e>
                          <m:r>
                            <a:rPr lang="en-US" sz="1500" b="0" i="1" smtClean="0">
                              <a:solidFill>
                                <a:srgbClr val="00B050"/>
                              </a:solidFill>
                              <a:latin typeface="Cambria Math" panose="02040503050406030204" pitchFamily="18" charset="0"/>
                            </a:rPr>
                            <m:t>𝐵𝐵</m:t>
                          </m:r>
                        </m:e>
                        <m:sub>
                          <m:r>
                            <a:rPr lang="en-US" sz="1500" b="0" i="1" smtClean="0">
                              <a:solidFill>
                                <a:srgbClr val="00B050"/>
                              </a:solidFill>
                              <a:latin typeface="Cambria Math" panose="02040503050406030204" pitchFamily="18" charset="0"/>
                            </a:rPr>
                            <m:t>𝑑𝑡</m:t>
                          </m:r>
                        </m:sub>
                      </m:sSub>
                      <m:r>
                        <a:rPr lang="en-US" sz="1500" i="1" smtClean="0">
                          <a:solidFill>
                            <a:srgbClr val="00B050"/>
                          </a:solidFill>
                          <a:latin typeface="Cambria Math" panose="02040503050406030204" pitchFamily="18" charset="0"/>
                          <a:ea typeface="Cambria Math" panose="02040503050406030204" pitchFamily="18" charset="0"/>
                        </a:rPr>
                        <m:t>∩</m:t>
                      </m:r>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𝐵𝐵</m:t>
                          </m:r>
                        </m:e>
                        <m:sub>
                          <m:r>
                            <a:rPr lang="en-US" sz="1500" b="0" i="1" smtClean="0">
                              <a:solidFill>
                                <a:srgbClr val="00B050"/>
                              </a:solidFill>
                              <a:latin typeface="Cambria Math" panose="02040503050406030204" pitchFamily="18" charset="0"/>
                            </a:rPr>
                            <m:t>𝑔𝑡</m:t>
                          </m:r>
                        </m:sub>
                      </m:sSub>
                    </m:oMath>
                  </m:oMathPara>
                </a14:m>
                <a:endParaRPr lang="en-US" sz="1500">
                  <a:solidFill>
                    <a:srgbClr val="00B050"/>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3974461" y="6002883"/>
                <a:ext cx="1360967" cy="483341"/>
              </a:xfrm>
              <a:prstGeom prst="rect">
                <a:avLst/>
              </a:prstGeom>
              <a:blipFill rotWithShape="0">
                <a:blip r:embed="rId6"/>
                <a:stretch>
                  <a:fillRect/>
                </a:stretch>
              </a:blipFill>
              <a:ln>
                <a:noFill/>
              </a:ln>
            </p:spPr>
            <p:txBody>
              <a:bodyPr/>
              <a:lstStyle/>
              <a:p>
                <a:r>
                  <a:rPr lang="en-US">
                    <a:noFill/>
                  </a:rPr>
                  <a:t> </a:t>
                </a:r>
              </a:p>
            </p:txBody>
          </p:sp>
        </mc:Fallback>
      </mc:AlternateContent>
      <p:sp>
        <p:nvSpPr>
          <p:cNvPr id="35" name="Rectangle 34"/>
          <p:cNvSpPr/>
          <p:nvPr/>
        </p:nvSpPr>
        <p:spPr>
          <a:xfrm>
            <a:off x="5845791" y="4349082"/>
            <a:ext cx="1127051" cy="1435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43059" y="4602778"/>
            <a:ext cx="1127051" cy="143539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47047" y="4607808"/>
            <a:ext cx="825795" cy="1176670"/>
          </a:xfrm>
          <a:prstGeom prst="rect">
            <a:avLst/>
          </a:prstGeom>
          <a:solidFill>
            <a:srgbClr val="00B05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Rectangle 37"/>
              <p:cNvSpPr/>
              <p:nvPr/>
            </p:nvSpPr>
            <p:spPr>
              <a:xfrm>
                <a:off x="5879460" y="6002883"/>
                <a:ext cx="1360967" cy="483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500" i="1" smtClean="0">
                              <a:solidFill>
                                <a:srgbClr val="00B050"/>
                              </a:solidFill>
                              <a:latin typeface="Cambria Math" panose="02040503050406030204" pitchFamily="18" charset="0"/>
                            </a:rPr>
                          </m:ctrlPr>
                        </m:sSubPr>
                        <m:e>
                          <m:r>
                            <a:rPr lang="en-US" sz="1500" b="0" i="1" smtClean="0">
                              <a:solidFill>
                                <a:srgbClr val="00B050"/>
                              </a:solidFill>
                              <a:latin typeface="Cambria Math" panose="02040503050406030204" pitchFamily="18" charset="0"/>
                            </a:rPr>
                            <m:t>𝐵𝐵</m:t>
                          </m:r>
                        </m:e>
                        <m:sub>
                          <m:r>
                            <a:rPr lang="en-US" sz="1500" b="0" i="1" smtClean="0">
                              <a:solidFill>
                                <a:srgbClr val="00B050"/>
                              </a:solidFill>
                              <a:latin typeface="Cambria Math" panose="02040503050406030204" pitchFamily="18" charset="0"/>
                            </a:rPr>
                            <m:t>𝑑𝑡</m:t>
                          </m:r>
                        </m:sub>
                      </m:sSub>
                      <m:r>
                        <a:rPr lang="en-US" sz="1500" i="1">
                          <a:solidFill>
                            <a:srgbClr val="00B050"/>
                          </a:solidFill>
                          <a:latin typeface="Cambria Math" panose="02040503050406030204" pitchFamily="18" charset="0"/>
                          <a:ea typeface="Cambria Math" panose="02040503050406030204" pitchFamily="18" charset="0"/>
                        </a:rPr>
                        <m:t>∪</m:t>
                      </m:r>
                      <m:sSub>
                        <m:sSubPr>
                          <m:ctrlPr>
                            <a:rPr lang="en-US" sz="1500" i="1">
                              <a:solidFill>
                                <a:srgbClr val="00B050"/>
                              </a:solidFill>
                              <a:latin typeface="Cambria Math" panose="02040503050406030204" pitchFamily="18" charset="0"/>
                            </a:rPr>
                          </m:ctrlPr>
                        </m:sSubPr>
                        <m:e>
                          <m:r>
                            <a:rPr lang="en-US" sz="1500" i="1">
                              <a:solidFill>
                                <a:srgbClr val="00B050"/>
                              </a:solidFill>
                              <a:latin typeface="Cambria Math" panose="02040503050406030204" pitchFamily="18" charset="0"/>
                            </a:rPr>
                            <m:t>𝐵𝐵</m:t>
                          </m:r>
                        </m:e>
                        <m:sub>
                          <m:r>
                            <a:rPr lang="en-US" sz="1500" b="0" i="1" smtClean="0">
                              <a:solidFill>
                                <a:srgbClr val="00B050"/>
                              </a:solidFill>
                              <a:latin typeface="Cambria Math" panose="02040503050406030204" pitchFamily="18" charset="0"/>
                            </a:rPr>
                            <m:t>𝑔𝑡</m:t>
                          </m:r>
                        </m:sub>
                      </m:sSub>
                    </m:oMath>
                  </m:oMathPara>
                </a14:m>
                <a:endParaRPr lang="en-US" sz="1500">
                  <a:solidFill>
                    <a:srgbClr val="00B050"/>
                  </a:solidFill>
                </a:endParaRPr>
              </a:p>
            </p:txBody>
          </p:sp>
        </mc:Choice>
        <mc:Fallback xmlns="">
          <p:sp>
            <p:nvSpPr>
              <p:cNvPr id="38" name="Rectangle 37"/>
              <p:cNvSpPr>
                <a:spLocks noRot="1" noChangeAspect="1" noMove="1" noResize="1" noEditPoints="1" noAdjustHandles="1" noChangeArrowheads="1" noChangeShapeType="1" noTextEdit="1"/>
              </p:cNvSpPr>
              <p:nvPr/>
            </p:nvSpPr>
            <p:spPr>
              <a:xfrm>
                <a:off x="5879460" y="6002883"/>
                <a:ext cx="1360967" cy="483341"/>
              </a:xfrm>
              <a:prstGeom prst="rect">
                <a:avLst/>
              </a:prstGeom>
              <a:blipFill rotWithShape="0">
                <a:blip r:embed="rId7"/>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5903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SSD </a:t>
            </a:r>
            <a:r>
              <a:rPr lang="mr-IN"/>
              <a:t>–</a:t>
            </a:r>
            <a:r>
              <a:rPr lang="en-US"/>
              <a:t> Cách lựa chọn default box</a:t>
            </a:r>
          </a:p>
        </p:txBody>
      </p:sp>
      <p:sp>
        <p:nvSpPr>
          <p:cNvPr id="7" name="Content Placeholder 6"/>
          <p:cNvSpPr>
            <a:spLocks noGrp="1"/>
          </p:cNvSpPr>
          <p:nvPr>
            <p:ph idx="1"/>
          </p:nvPr>
        </p:nvSpPr>
        <p:spPr/>
        <p:txBody>
          <a:bodyPr/>
          <a:lstStyle/>
          <a:p>
            <a:r>
              <a:rPr lang="en-US"/>
              <a:t>So trùng các ground-truth box với default box</a:t>
            </a:r>
          </a:p>
          <a:p>
            <a:pPr lvl="1"/>
            <a:r>
              <a:rPr lang="en-US"/>
              <a:t>Positive: </a:t>
            </a:r>
          </a:p>
          <a:p>
            <a:pPr lvl="2"/>
            <a:r>
              <a:rPr lang="en-US"/>
              <a:t>Chọn các default box có IoU với ground-truth &gt; 0.5 </a:t>
            </a:r>
          </a:p>
          <a:p>
            <a:pPr lvl="1"/>
            <a:r>
              <a:rPr lang="en-US"/>
              <a:t>Negative:</a:t>
            </a:r>
          </a:p>
          <a:p>
            <a:pPr lvl="2"/>
            <a:r>
              <a:rPr lang="en-US"/>
              <a:t>Sau khi chọn được positive box, sắp xếp các box còn lại theo độ tin cậy</a:t>
            </a:r>
          </a:p>
          <a:p>
            <a:pPr lvl="2"/>
            <a:r>
              <a:rPr lang="en-US"/>
              <a:t>Lấy các box có độ tin cậy cao sao cho số lượng box negative: positive là 3:1</a:t>
            </a:r>
          </a:p>
          <a:p>
            <a:pPr lvl="2"/>
            <a:endParaRPr lang="en-US"/>
          </a:p>
        </p:txBody>
      </p:sp>
      <p:sp>
        <p:nvSpPr>
          <p:cNvPr id="4" name="Slide Number Placeholder 3"/>
          <p:cNvSpPr>
            <a:spLocks noGrp="1"/>
          </p:cNvSpPr>
          <p:nvPr>
            <p:ph type="sldNum" sz="quarter" idx="12"/>
          </p:nvPr>
        </p:nvSpPr>
        <p:spPr/>
        <p:txBody>
          <a:bodyPr/>
          <a:lstStyle/>
          <a:p>
            <a:fld id="{D70AF4E5-0F0A-9147-970E-659123B64A79}" type="slidenum">
              <a:rPr lang="uk-UA"/>
              <a:pPr/>
              <a:t>18</a:t>
            </a:fld>
            <a:endParaRPr lang="uk-UA"/>
          </a:p>
        </p:txBody>
      </p:sp>
    </p:spTree>
    <p:extLst>
      <p:ext uri="{BB962C8B-B14F-4D97-AF65-F5344CB8AC3E}">
        <p14:creationId xmlns:p14="http://schemas.microsoft.com/office/powerpoint/2010/main" val="35724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SSD </a:t>
            </a:r>
            <a:r>
              <a:rPr lang="mr-IN"/>
              <a:t>–</a:t>
            </a:r>
            <a:r>
              <a:rPr lang="en-US"/>
              <a:t> Hàm lỗi</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pPr marL="0" indent="0" algn="just">
                  <a:buFont typeface="Arial" panose="020B0604020202020204" pitchFamily="34" charset="0"/>
                  <a:buNone/>
                </a:pPr>
                <a:r>
                  <a:rPr lang="en-US"/>
                  <a:t>Hàm lỗi được dùng trong quá trình huấn luyện: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𝑋</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𝑔𝑡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𝑔𝑡</m:t>
                              </m:r>
                            </m:sub>
                          </m:sSub>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i="1">
                              <a:latin typeface="Cambria Math" panose="02040503050406030204" pitchFamily="18" charset="0"/>
                            </a:rPr>
                            <m:t>𝑁</m:t>
                          </m:r>
                        </m:den>
                      </m:f>
                      <m:d>
                        <m:dPr>
                          <m:ctrlPr>
                            <a:rPr lang="en-US" i="1">
                              <a:latin typeface="Cambria Math" panose="02040503050406030204" pitchFamily="18" charset="0"/>
                            </a:rPr>
                          </m:ctrlPr>
                        </m:dP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𝑔𝑡</m:t>
                                      </m:r>
                                    </m:sub>
                                  </m:sSub>
                                </m:e>
                              </m:d>
                              <m:r>
                                <a:rPr lang="en-US">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𝑙𝑜𝑐</m:t>
                                  </m:r>
                                </m:sub>
                              </m:sSub>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𝑔𝑡</m:t>
                                  </m:r>
                                </m:sub>
                              </m:sSub>
                            </m:e>
                          </m:d>
                        </m:e>
                      </m:d>
                    </m:oMath>
                  </m:oMathPara>
                </a14:m>
                <a:endParaRPr lang="en-US"/>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𝑐𝑜𝑛𝑓</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𝑔𝑡</m:t>
                            </m:r>
                          </m:sub>
                        </m:sSub>
                      </m:e>
                    </m:d>
                  </m:oMath>
                </a14:m>
                <a:r>
                  <a:rPr lang="en-US"/>
                  <a:t>: độ lỗi về classification.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𝑙𝑜𝑐</m:t>
                        </m:r>
                      </m:sub>
                    </m:sSub>
                    <m:r>
                      <a:rPr lang="en-US">
                        <a:latin typeface="Cambria Math" panose="02040503050406030204" pitchFamily="18" charset="0"/>
                      </a:rPr>
                      <m:t>(</m:t>
                    </m:r>
                    <m:r>
                      <a:rPr lang="en-US" i="1">
                        <a:latin typeface="Cambria Math" panose="02040503050406030204" pitchFamily="18" charset="0"/>
                      </a:rPr>
                      <m:t>𝑋</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𝑝𝑟𝑒𝑑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𝑔𝑡</m:t>
                        </m:r>
                      </m:sub>
                    </m:sSub>
                  </m:oMath>
                </a14:m>
                <a:r>
                  <a:rPr lang="en-US"/>
                  <a:t>): độ lỗi về vị trí, kích thước khung bao</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𝑝𝑟𝑒𝑑</m:t>
                        </m:r>
                      </m:sub>
                    </m:sSub>
                  </m:oMath>
                </a14:m>
                <a:r>
                  <a:rPr lang="en-US"/>
                  <a:t>:  kết quả của SSD.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rPr>
                          <m:t>𝑔𝑡</m:t>
                        </m:r>
                      </m:sub>
                    </m:sSub>
                  </m:oMath>
                </a14:m>
                <a:r>
                  <a:rPr lang="en-US"/>
                  <a:t>:  chuẩn vàng.</a:t>
                </a:r>
              </a:p>
              <a:p>
                <a:pPr marL="0" indent="0" algn="just">
                  <a:buFont typeface="Arial" panose="020B0604020202020204" pitchFamily="34" charset="0"/>
                  <a:buNone/>
                </a:pPr>
                <a:endParaRPr lang="en-US"/>
              </a:p>
              <a:p>
                <a:endParaRPr lang="en-US"/>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475" t="-24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70AF4E5-0F0A-9147-970E-659123B64A79}" type="slidenum">
              <a:rPr lang="uk-UA"/>
              <a:t>19</a:t>
            </a:fld>
            <a:endParaRPr lang="uk-UA"/>
          </a:p>
        </p:txBody>
      </p:sp>
      <p:sp>
        <p:nvSpPr>
          <p:cNvPr id="42" name="Content Placeholder 2"/>
          <p:cNvSpPr txBox="1">
            <a:spLocks/>
          </p:cNvSpPr>
          <p:nvPr/>
        </p:nvSpPr>
        <p:spPr>
          <a:xfrm>
            <a:off x="762000" y="2666999"/>
            <a:ext cx="8229600" cy="28194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sz="1800"/>
          </a:p>
        </p:txBody>
      </p:sp>
    </p:spTree>
    <p:extLst>
      <p:ext uri="{BB962C8B-B14F-4D97-AF65-F5344CB8AC3E}">
        <p14:creationId xmlns:p14="http://schemas.microsoft.com/office/powerpoint/2010/main" val="5221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p:txBody>
          <a:bodyPr/>
          <a:lstStyle/>
          <a:p>
            <a:r>
              <a:rPr lang="vi-VN"/>
              <a:t>Sliding Windows</a:t>
            </a:r>
            <a:endParaRPr lang="en-US"/>
          </a:p>
          <a:p>
            <a:r>
              <a:rPr lang="vi-VN"/>
              <a:t>Pooling</a:t>
            </a:r>
          </a:p>
          <a:p>
            <a:r>
              <a:rPr lang="vi-VN"/>
              <a:t>Dropout</a:t>
            </a:r>
          </a:p>
          <a:p>
            <a:r>
              <a:rPr lang="vi-VN"/>
              <a:t>Batchnorm</a:t>
            </a:r>
          </a:p>
        </p:txBody>
      </p:sp>
      <p:sp>
        <p:nvSpPr>
          <p:cNvPr id="4" name="Slide Number Placeholder 3"/>
          <p:cNvSpPr>
            <a:spLocks noGrp="1"/>
          </p:cNvSpPr>
          <p:nvPr>
            <p:ph type="sldNum" sz="quarter" idx="12"/>
          </p:nvPr>
        </p:nvSpPr>
        <p:spPr/>
        <p:txBody>
          <a:bodyPr/>
          <a:lstStyle/>
          <a:p>
            <a:fld id="{D70AF4E5-0F0A-9147-970E-659123B64A79}" type="slidenum">
              <a:t>2</a:t>
            </a:fld>
            <a:endParaRPr lang="en-US"/>
          </a:p>
        </p:txBody>
      </p:sp>
    </p:spTree>
    <p:extLst>
      <p:ext uri="{BB962C8B-B14F-4D97-AF65-F5344CB8AC3E}">
        <p14:creationId xmlns:p14="http://schemas.microsoft.com/office/powerpoint/2010/main" val="148076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Sliding Windows</a:t>
            </a:r>
          </a:p>
        </p:txBody>
      </p:sp>
      <p:sp>
        <p:nvSpPr>
          <p:cNvPr id="7" name="Content Placeholder 6"/>
          <p:cNvSpPr>
            <a:spLocks noGrp="1"/>
          </p:cNvSpPr>
          <p:nvPr>
            <p:ph idx="1"/>
          </p:nvPr>
        </p:nvSpPr>
        <p:spPr/>
        <p:txBody>
          <a:bodyPr/>
          <a:lstStyle/>
          <a:p>
            <a:r>
              <a:rPr lang="en-US"/>
              <a:t> Bước huấn luyện</a:t>
            </a:r>
          </a:p>
          <a:p>
            <a:pPr lvl="1"/>
            <a:r>
              <a:rPr lang="en-US"/>
              <a:t> Đầu vào:</a:t>
            </a:r>
          </a:p>
          <a:p>
            <a:pPr lvl="2"/>
            <a:r>
              <a:rPr lang="en-US"/>
              <a:t>Tập các ảnh chỉ chứa đối tượng cần phát hiện (gọi là positive)</a:t>
            </a:r>
          </a:p>
          <a:p>
            <a:pPr lvl="2"/>
            <a:r>
              <a:rPr lang="en-US"/>
              <a:t>Tập các ảnh không chứa đối tượng cần phát hiện (negative)</a:t>
            </a:r>
          </a:p>
          <a:p>
            <a:pPr lvl="2"/>
            <a:r>
              <a:rPr lang="en-US"/>
              <a:t>Ràng buộc: tất cả các ảnh positive và negative đều cùng kích thước </a:t>
            </a:r>
          </a:p>
          <a:p>
            <a:pPr lvl="1"/>
            <a:r>
              <a:rPr lang="en-US"/>
              <a:t> Luồng công việc</a:t>
            </a:r>
          </a:p>
          <a:p>
            <a:pPr lvl="2"/>
            <a:r>
              <a:rPr lang="en-US"/>
              <a:t>(1) Trích xuất đặc trưng cho các ảnh positve và negative</a:t>
            </a:r>
          </a:p>
          <a:p>
            <a:pPr lvl="3"/>
            <a:r>
              <a:rPr lang="en-US"/>
              <a:t>Phương pháp: </a:t>
            </a:r>
          </a:p>
          <a:p>
            <a:pPr lvl="4"/>
            <a:r>
              <a:rPr lang="en-US"/>
              <a:t>HOG: Histogram of Oriented Gradients</a:t>
            </a:r>
          </a:p>
          <a:p>
            <a:pPr lvl="4"/>
            <a:r>
              <a:rPr lang="en-US"/>
              <a:t>SIFT: Scale Invariant Feature Transforms </a:t>
            </a:r>
          </a:p>
          <a:p>
            <a:pPr lvl="4"/>
            <a:r>
              <a:rPr lang="en-US"/>
              <a:t>BoVF: Bag of Visual Features</a:t>
            </a:r>
          </a:p>
          <a:p>
            <a:pPr lvl="4"/>
            <a:r>
              <a:rPr lang="mr-IN"/>
              <a:t>…</a:t>
            </a:r>
            <a:endParaRPr lang="en-US"/>
          </a:p>
          <a:p>
            <a:pPr lvl="1"/>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D70AF4E5-0F0A-9147-970E-659123B64A79}" type="slidenum">
              <a:rPr lang="uk-UA"/>
              <a:t>3</a:t>
            </a:fld>
            <a:endParaRPr lang="uk-UA"/>
          </a:p>
        </p:txBody>
      </p:sp>
    </p:spTree>
    <p:extLst>
      <p:ext uri="{BB962C8B-B14F-4D97-AF65-F5344CB8AC3E}">
        <p14:creationId xmlns:p14="http://schemas.microsoft.com/office/powerpoint/2010/main" val="73948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Sliding Windows</a:t>
            </a:r>
          </a:p>
        </p:txBody>
      </p:sp>
      <p:sp>
        <p:nvSpPr>
          <p:cNvPr id="7" name="Content Placeholder 6"/>
          <p:cNvSpPr>
            <a:spLocks noGrp="1"/>
          </p:cNvSpPr>
          <p:nvPr>
            <p:ph idx="1"/>
          </p:nvPr>
        </p:nvSpPr>
        <p:spPr/>
        <p:txBody>
          <a:bodyPr/>
          <a:lstStyle/>
          <a:p>
            <a:r>
              <a:rPr lang="en-US"/>
              <a:t> Bước huấn luyện</a:t>
            </a:r>
          </a:p>
          <a:p>
            <a:pPr lvl="1"/>
            <a:r>
              <a:rPr lang="en-US"/>
              <a:t>Luồng công việc</a:t>
            </a:r>
          </a:p>
          <a:p>
            <a:pPr lvl="2"/>
            <a:r>
              <a:rPr lang="en-US"/>
              <a:t>(1) Trích xuất đặc trưng cho các ảnh positve và negative</a:t>
            </a:r>
          </a:p>
          <a:p>
            <a:pPr lvl="2"/>
            <a:r>
              <a:rPr lang="en-US"/>
              <a:t>(2) Dùng các véctơ đặc trưng ở bước trên để huấn luyện một bộ phân loại 2 lớp</a:t>
            </a:r>
          </a:p>
          <a:p>
            <a:pPr lvl="3"/>
            <a:r>
              <a:rPr lang="en-US"/>
              <a:t>Phương pháp:</a:t>
            </a:r>
          </a:p>
          <a:p>
            <a:pPr lvl="4"/>
            <a:r>
              <a:rPr lang="en-US"/>
              <a:t>SVM: Support Vector Machine</a:t>
            </a:r>
          </a:p>
          <a:p>
            <a:pPr lvl="4"/>
            <a:r>
              <a:rPr lang="en-US"/>
              <a:t>ANN: Artificial Neural Network</a:t>
            </a:r>
          </a:p>
          <a:p>
            <a:pPr lvl="4"/>
            <a:r>
              <a:rPr lang="mr-IN"/>
              <a:t>…</a:t>
            </a:r>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D70AF4E5-0F0A-9147-970E-659123B64A79}" type="slidenum">
              <a:rPr lang="uk-UA"/>
              <a:t>4</a:t>
            </a:fld>
            <a:endParaRPr lang="uk-UA"/>
          </a:p>
        </p:txBody>
      </p:sp>
    </p:spTree>
    <p:extLst>
      <p:ext uri="{BB962C8B-B14F-4D97-AF65-F5344CB8AC3E}">
        <p14:creationId xmlns:p14="http://schemas.microsoft.com/office/powerpoint/2010/main" val="188823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Sliding Windows</a:t>
            </a:r>
          </a:p>
        </p:txBody>
      </p:sp>
      <p:sp>
        <p:nvSpPr>
          <p:cNvPr id="7" name="Content Placeholder 6"/>
          <p:cNvSpPr>
            <a:spLocks noGrp="1"/>
          </p:cNvSpPr>
          <p:nvPr>
            <p:ph idx="1"/>
          </p:nvPr>
        </p:nvSpPr>
        <p:spPr/>
        <p:txBody>
          <a:bodyPr>
            <a:normAutofit fontScale="92500" lnSpcReduction="10000"/>
          </a:bodyPr>
          <a:lstStyle/>
          <a:p>
            <a:r>
              <a:rPr lang="en-US"/>
              <a:t> Bước phát hiện</a:t>
            </a:r>
          </a:p>
          <a:p>
            <a:pPr lvl="1"/>
            <a:r>
              <a:rPr lang="en-US"/>
              <a:t>Đầu vào:</a:t>
            </a:r>
          </a:p>
          <a:p>
            <a:pPr lvl="2"/>
            <a:r>
              <a:rPr lang="en-US"/>
              <a:t>Ảnh I</a:t>
            </a:r>
          </a:p>
          <a:p>
            <a:pPr lvl="2"/>
            <a:r>
              <a:rPr lang="en-US"/>
              <a:t>Các cửa sổ có kích thước chọn trước (có thể nhiều hơn 1 kích thước </a:t>
            </a:r>
            <a:r>
              <a:rPr lang="mr-IN"/>
              <a:t>–</a:t>
            </a:r>
            <a:r>
              <a:rPr lang="vi-VN"/>
              <a:t> </a:t>
            </a:r>
            <a:r>
              <a:rPr lang="en-US"/>
              <a:t>scale)</a:t>
            </a:r>
          </a:p>
          <a:p>
            <a:pPr lvl="2"/>
            <a:endParaRPr lang="en-US"/>
          </a:p>
          <a:p>
            <a:pPr lvl="1"/>
            <a:r>
              <a:rPr lang="en-US"/>
              <a:t>Luồng công việc</a:t>
            </a:r>
          </a:p>
          <a:p>
            <a:pPr lvl="2"/>
            <a:r>
              <a:rPr lang="en-US"/>
              <a:t>(1) Trượt các cửa sổ W trên ảnh I để sinh ra các dự tuyển C</a:t>
            </a:r>
          </a:p>
          <a:p>
            <a:pPr lvl="2"/>
            <a:r>
              <a:rPr lang="en-US"/>
              <a:t>(2) </a:t>
            </a:r>
            <a:r>
              <a:rPr lang="vi-VN"/>
              <a:t>Phân loại các dự tuyển:</a:t>
            </a:r>
          </a:p>
          <a:p>
            <a:pPr lvl="3"/>
            <a:r>
              <a:rPr lang="vi-VN"/>
              <a:t>(2.1) Trích xuất đặc trưng cho ảnh dự tuyển C, dùng PP đã làm trong Bước huấn luyện</a:t>
            </a:r>
          </a:p>
          <a:p>
            <a:pPr lvl="3"/>
            <a:r>
              <a:rPr lang="vi-VN"/>
              <a:t>(2.2) Phân loại dự tuyển bằng cách cho véctơ đặc trưng chạy qua mô hình phân loại đã huấn luyện ở Bước huấn luyện</a:t>
            </a:r>
          </a:p>
          <a:p>
            <a:pPr lvl="4"/>
            <a:r>
              <a:rPr lang="vi-VN"/>
              <a:t>Kết thúc bước (2.2) =&gt; bản đồ nhiệt. Bản đồ này có kích thước bằng kích thước ảnh vào, mỗi phần tử là điểm của bộ phân loại cho dự tuyển sinh ra tại điểm đó.</a:t>
            </a:r>
            <a:endParaRPr lang="en-US"/>
          </a:p>
          <a:p>
            <a:pPr lvl="1"/>
            <a:endParaRPr lang="en-US"/>
          </a:p>
          <a:p>
            <a:pPr lvl="1"/>
            <a:endParaRPr lang="en-US"/>
          </a:p>
        </p:txBody>
      </p:sp>
      <p:sp>
        <p:nvSpPr>
          <p:cNvPr id="4" name="Slide Number Placeholder 3"/>
          <p:cNvSpPr>
            <a:spLocks noGrp="1"/>
          </p:cNvSpPr>
          <p:nvPr>
            <p:ph type="sldNum" sz="quarter" idx="12"/>
          </p:nvPr>
        </p:nvSpPr>
        <p:spPr/>
        <p:txBody>
          <a:bodyPr/>
          <a:lstStyle/>
          <a:p>
            <a:fld id="{D70AF4E5-0F0A-9147-970E-659123B64A79}" type="slidenum">
              <a:rPr lang="uk-UA"/>
              <a:t>5</a:t>
            </a:fld>
            <a:endParaRPr lang="uk-UA"/>
          </a:p>
        </p:txBody>
      </p:sp>
    </p:spTree>
    <p:extLst>
      <p:ext uri="{BB962C8B-B14F-4D97-AF65-F5344CB8AC3E}">
        <p14:creationId xmlns:p14="http://schemas.microsoft.com/office/powerpoint/2010/main" val="145059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Sliding Windows</a:t>
            </a:r>
          </a:p>
        </p:txBody>
      </p:sp>
      <p:sp>
        <p:nvSpPr>
          <p:cNvPr id="7" name="Content Placeholder 6"/>
          <p:cNvSpPr>
            <a:spLocks noGrp="1"/>
          </p:cNvSpPr>
          <p:nvPr>
            <p:ph idx="1"/>
          </p:nvPr>
        </p:nvSpPr>
        <p:spPr/>
        <p:txBody>
          <a:bodyPr>
            <a:normAutofit/>
          </a:bodyPr>
          <a:lstStyle/>
          <a:p>
            <a:r>
              <a:rPr lang="en-US"/>
              <a:t> Bước phát hiện</a:t>
            </a:r>
          </a:p>
          <a:p>
            <a:pPr lvl="1"/>
            <a:r>
              <a:rPr lang="en-US"/>
              <a:t>Đầu vào:</a:t>
            </a:r>
          </a:p>
          <a:p>
            <a:pPr lvl="2"/>
            <a:r>
              <a:rPr lang="en-US"/>
              <a:t>Ảnh I</a:t>
            </a:r>
          </a:p>
          <a:p>
            <a:pPr lvl="2"/>
            <a:r>
              <a:rPr lang="en-US"/>
              <a:t>Các cửa sổ có kích thước chọn trước (có thể nhiều hơn 1 kích thước </a:t>
            </a:r>
            <a:r>
              <a:rPr lang="mr-IN"/>
              <a:t>–</a:t>
            </a:r>
            <a:r>
              <a:rPr lang="vi-VN"/>
              <a:t> </a:t>
            </a:r>
            <a:r>
              <a:rPr lang="en-US"/>
              <a:t>scale)</a:t>
            </a:r>
          </a:p>
          <a:p>
            <a:pPr lvl="2"/>
            <a:endParaRPr lang="en-US"/>
          </a:p>
          <a:p>
            <a:pPr lvl="1"/>
            <a:r>
              <a:rPr lang="en-US"/>
              <a:t>Luồng công việc</a:t>
            </a:r>
          </a:p>
          <a:p>
            <a:pPr lvl="2"/>
            <a:r>
              <a:rPr lang="en-US"/>
              <a:t>(1) Trượt các cửa sổ W trên ảnh I để sinh ra các dự tuyển C</a:t>
            </a:r>
          </a:p>
          <a:p>
            <a:pPr lvl="2"/>
            <a:r>
              <a:rPr lang="en-US"/>
              <a:t>(2) </a:t>
            </a:r>
            <a:r>
              <a:rPr lang="vi-VN"/>
              <a:t>Phân loại các dự tuyển</a:t>
            </a:r>
          </a:p>
          <a:p>
            <a:pPr lvl="2"/>
            <a:r>
              <a:rPr lang="vi-VN"/>
              <a:t>(3) Chọn lựa dự tuyển khả năng nhất làm kết quả phát hiện</a:t>
            </a:r>
          </a:p>
          <a:p>
            <a:pPr lvl="3"/>
            <a:r>
              <a:rPr lang="vi-VN"/>
              <a:t>Phương pháp: </a:t>
            </a:r>
          </a:p>
          <a:p>
            <a:pPr lvl="4"/>
            <a:r>
              <a:rPr lang="vi-VN"/>
              <a:t>Non-Maxima Supression</a:t>
            </a:r>
            <a:endParaRPr lang="en-US"/>
          </a:p>
          <a:p>
            <a:pPr lvl="1"/>
            <a:endParaRPr lang="en-US"/>
          </a:p>
        </p:txBody>
      </p:sp>
      <p:sp>
        <p:nvSpPr>
          <p:cNvPr id="4" name="Slide Number Placeholder 3"/>
          <p:cNvSpPr>
            <a:spLocks noGrp="1"/>
          </p:cNvSpPr>
          <p:nvPr>
            <p:ph type="sldNum" sz="quarter" idx="12"/>
          </p:nvPr>
        </p:nvSpPr>
        <p:spPr/>
        <p:txBody>
          <a:bodyPr/>
          <a:lstStyle/>
          <a:p>
            <a:fld id="{D70AF4E5-0F0A-9147-970E-659123B64A79}" type="slidenum">
              <a:rPr lang="uk-UA"/>
              <a:t>6</a:t>
            </a:fld>
            <a:endParaRPr lang="uk-UA"/>
          </a:p>
        </p:txBody>
      </p:sp>
    </p:spTree>
    <p:extLst>
      <p:ext uri="{BB962C8B-B14F-4D97-AF65-F5344CB8AC3E}">
        <p14:creationId xmlns:p14="http://schemas.microsoft.com/office/powerpoint/2010/main" val="92583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Sliding Windows</a:t>
            </a:r>
          </a:p>
        </p:txBody>
      </p:sp>
      <p:sp>
        <p:nvSpPr>
          <p:cNvPr id="4" name="Slide Number Placeholder 3"/>
          <p:cNvSpPr>
            <a:spLocks noGrp="1"/>
          </p:cNvSpPr>
          <p:nvPr>
            <p:ph type="sldNum" sz="quarter" idx="12"/>
          </p:nvPr>
        </p:nvSpPr>
        <p:spPr/>
        <p:txBody>
          <a:bodyPr/>
          <a:lstStyle/>
          <a:p>
            <a:fld id="{D70AF4E5-0F0A-9147-970E-659123B64A79}" type="slidenum">
              <a:rPr lang="uk-UA"/>
              <a:t>7</a:t>
            </a:fld>
            <a:endParaRPr lang="uk-UA"/>
          </a:p>
        </p:txBody>
      </p:sp>
      <p:sp>
        <p:nvSpPr>
          <p:cNvPr id="7" name="TextBox 6"/>
          <p:cNvSpPr txBox="1"/>
          <p:nvPr/>
        </p:nvSpPr>
        <p:spPr>
          <a:xfrm>
            <a:off x="2400753" y="5892582"/>
            <a:ext cx="4311373" cy="646331"/>
          </a:xfrm>
          <a:prstGeom prst="rect">
            <a:avLst/>
          </a:prstGeom>
          <a:noFill/>
        </p:spPr>
        <p:txBody>
          <a:bodyPr wrap="none" rtlCol="0">
            <a:spAutoFit/>
          </a:bodyPr>
          <a:lstStyle/>
          <a:p>
            <a:r>
              <a:rPr lang="en-US"/>
              <a:t>Đối tượng ở gần camera </a:t>
            </a:r>
            <a:r>
              <a:rPr lang="en-US">
                <a:sym typeface="Wingdings"/>
              </a:rPr>
              <a:t> Dùng cửa sổ lớn</a:t>
            </a:r>
          </a:p>
          <a:p>
            <a:r>
              <a:rPr lang="en-US"/>
              <a:t>Đối tượng ở xa camera </a:t>
            </a:r>
            <a:r>
              <a:rPr lang="en-US">
                <a:sym typeface="Wingdings"/>
              </a:rPr>
              <a:t> Dùng cửa sổ nhỏ</a:t>
            </a:r>
          </a:p>
        </p:txBody>
      </p:sp>
      <p:sp>
        <p:nvSpPr>
          <p:cNvPr id="8" name="TextBox 7"/>
          <p:cNvSpPr txBox="1"/>
          <p:nvPr/>
        </p:nvSpPr>
        <p:spPr>
          <a:xfrm>
            <a:off x="4427645" y="5499382"/>
            <a:ext cx="665567" cy="369332"/>
          </a:xfrm>
          <a:prstGeom prst="rect">
            <a:avLst/>
          </a:prstGeom>
          <a:noFill/>
        </p:spPr>
        <p:txBody>
          <a:bodyPr wrap="none" rtlCol="0">
            <a:spAutoFit/>
          </a:bodyPr>
          <a:lstStyle/>
          <a:p>
            <a:r>
              <a:rPr lang="en-US"/>
              <a:t>Ví dụ</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546" y="1608230"/>
            <a:ext cx="5875764" cy="3910054"/>
          </a:xfrm>
          <a:prstGeom prst="rect">
            <a:avLst/>
          </a:prstGeom>
        </p:spPr>
      </p:pic>
      <p:sp>
        <p:nvSpPr>
          <p:cNvPr id="10" name="Rectangle 9"/>
          <p:cNvSpPr/>
          <p:nvPr/>
        </p:nvSpPr>
        <p:spPr>
          <a:xfrm>
            <a:off x="2400753" y="3091543"/>
            <a:ext cx="589190" cy="94342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93212" y="2191657"/>
            <a:ext cx="280832" cy="44994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70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8</a:t>
            </a:fld>
            <a:endParaRPr lang="uk-UA"/>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 y="2028372"/>
            <a:ext cx="8855319" cy="2456542"/>
          </a:xfrm>
          <a:prstGeom prst="rect">
            <a:avLst/>
          </a:prstGeom>
        </p:spPr>
      </p:pic>
      <p:cxnSp>
        <p:nvCxnSpPr>
          <p:cNvPr id="6" name="Straight Arrow Connector 5"/>
          <p:cNvCxnSpPr/>
          <p:nvPr/>
        </p:nvCxnSpPr>
        <p:spPr>
          <a:xfrm flipV="1">
            <a:off x="740228" y="3730173"/>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900" y="6372793"/>
            <a:ext cx="5631222" cy="369332"/>
          </a:xfrm>
          <a:prstGeom prst="rect">
            <a:avLst/>
          </a:prstGeom>
          <a:noFill/>
        </p:spPr>
        <p:txBody>
          <a:bodyPr wrap="none" rtlCol="0">
            <a:spAutoFit/>
          </a:bodyPr>
          <a:lstStyle/>
          <a:p>
            <a:r>
              <a:rPr lang="en-US"/>
              <a:t>Một pixel lớp này: có vùng ảnh hưởng là </a:t>
            </a:r>
            <a:r>
              <a:rPr lang="en-US" b="1">
                <a:solidFill>
                  <a:srgbClr val="FF0000"/>
                </a:solidFill>
              </a:rPr>
              <a:t>3x3</a:t>
            </a:r>
            <a:r>
              <a:rPr lang="en-US"/>
              <a:t> trên ảnh gốc </a:t>
            </a:r>
          </a:p>
        </p:txBody>
      </p:sp>
      <p:cxnSp>
        <p:nvCxnSpPr>
          <p:cNvPr id="16" name="Straight Arrow Connector 15"/>
          <p:cNvCxnSpPr/>
          <p:nvPr/>
        </p:nvCxnSpPr>
        <p:spPr>
          <a:xfrm flipV="1">
            <a:off x="1204685" y="3454402"/>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80457" y="3173485"/>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901372" y="3124797"/>
            <a:ext cx="0" cy="204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59343" y="6046362"/>
            <a:ext cx="5631222" cy="369332"/>
          </a:xfrm>
          <a:prstGeom prst="rect">
            <a:avLst/>
          </a:prstGeom>
          <a:noFill/>
        </p:spPr>
        <p:txBody>
          <a:bodyPr wrap="none" rtlCol="0">
            <a:spAutoFit/>
          </a:bodyPr>
          <a:lstStyle/>
          <a:p>
            <a:r>
              <a:rPr lang="en-US"/>
              <a:t>Một pixel lớp này: có vùng ảnh hưởng là </a:t>
            </a:r>
            <a:r>
              <a:rPr lang="en-US" b="1">
                <a:solidFill>
                  <a:srgbClr val="FF0000"/>
                </a:solidFill>
              </a:rPr>
              <a:t>5x5</a:t>
            </a:r>
            <a:r>
              <a:rPr lang="en-US"/>
              <a:t> trên ảnh gốc </a:t>
            </a:r>
          </a:p>
        </p:txBody>
      </p:sp>
      <p:sp>
        <p:nvSpPr>
          <p:cNvPr id="20" name="TextBox 19"/>
          <p:cNvSpPr txBox="1"/>
          <p:nvPr/>
        </p:nvSpPr>
        <p:spPr>
          <a:xfrm>
            <a:off x="1262350" y="5719931"/>
            <a:ext cx="5871672" cy="369332"/>
          </a:xfrm>
          <a:prstGeom prst="rect">
            <a:avLst/>
          </a:prstGeom>
          <a:noFill/>
        </p:spPr>
        <p:txBody>
          <a:bodyPr wrap="none" rtlCol="0">
            <a:spAutoFit/>
          </a:bodyPr>
          <a:lstStyle/>
          <a:p>
            <a:r>
              <a:rPr lang="en-US"/>
              <a:t>Một pixel lớp này: có vùng ảnh hưởng là </a:t>
            </a:r>
            <a:r>
              <a:rPr lang="en-US" b="1">
                <a:solidFill>
                  <a:srgbClr val="FF0000"/>
                </a:solidFill>
              </a:rPr>
              <a:t>10x10</a:t>
            </a:r>
            <a:r>
              <a:rPr lang="en-US"/>
              <a:t> trên ảnh gốc </a:t>
            </a:r>
          </a:p>
        </p:txBody>
      </p:sp>
      <p:sp>
        <p:nvSpPr>
          <p:cNvPr id="22" name="TextBox 21"/>
          <p:cNvSpPr txBox="1"/>
          <p:nvPr/>
        </p:nvSpPr>
        <p:spPr>
          <a:xfrm>
            <a:off x="1612279" y="5124185"/>
            <a:ext cx="5871672" cy="369332"/>
          </a:xfrm>
          <a:prstGeom prst="rect">
            <a:avLst/>
          </a:prstGeom>
          <a:noFill/>
        </p:spPr>
        <p:txBody>
          <a:bodyPr wrap="none" rtlCol="0">
            <a:spAutoFit/>
          </a:bodyPr>
          <a:lstStyle/>
          <a:p>
            <a:r>
              <a:rPr lang="en-US"/>
              <a:t>Một pixel lớp này: có vùng ảnh hưởng là </a:t>
            </a:r>
            <a:r>
              <a:rPr lang="en-US" b="1">
                <a:solidFill>
                  <a:srgbClr val="FF0000"/>
                </a:solidFill>
              </a:rPr>
              <a:t>12x12</a:t>
            </a:r>
            <a:r>
              <a:rPr lang="en-US"/>
              <a:t> trên ảnh gốc </a:t>
            </a:r>
          </a:p>
        </p:txBody>
      </p:sp>
      <p:sp>
        <p:nvSpPr>
          <p:cNvPr id="23" name="TextBox 22"/>
          <p:cNvSpPr txBox="1"/>
          <p:nvPr/>
        </p:nvSpPr>
        <p:spPr>
          <a:xfrm>
            <a:off x="3774954" y="1641302"/>
            <a:ext cx="1028936" cy="369332"/>
          </a:xfrm>
          <a:prstGeom prst="rect">
            <a:avLst/>
          </a:prstGeom>
          <a:noFill/>
        </p:spPr>
        <p:txBody>
          <a:bodyPr wrap="none" rtlCol="0">
            <a:spAutoFit/>
          </a:bodyPr>
          <a:lstStyle/>
          <a:p>
            <a:r>
              <a:rPr lang="en-US" b="1"/>
              <a:t>VGG-Net</a:t>
            </a:r>
          </a:p>
        </p:txBody>
      </p:sp>
    </p:spTree>
    <p:extLst>
      <p:ext uri="{BB962C8B-B14F-4D97-AF65-F5344CB8AC3E}">
        <p14:creationId xmlns:p14="http://schemas.microsoft.com/office/powerpoint/2010/main" val="169824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a:t>
            </a:r>
          </a:p>
        </p:txBody>
      </p:sp>
      <p:sp>
        <p:nvSpPr>
          <p:cNvPr id="4" name="Slide Number Placeholder 3"/>
          <p:cNvSpPr>
            <a:spLocks noGrp="1"/>
          </p:cNvSpPr>
          <p:nvPr>
            <p:ph type="sldNum" sz="quarter" idx="12"/>
          </p:nvPr>
        </p:nvSpPr>
        <p:spPr/>
        <p:txBody>
          <a:bodyPr/>
          <a:lstStyle/>
          <a:p>
            <a:fld id="{D70AF4E5-0F0A-9147-970E-659123B64A79}" type="slidenum">
              <a:rPr lang="uk-UA"/>
              <a:t>9</a:t>
            </a:fld>
            <a:endParaRPr lang="uk-UA"/>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 y="2028372"/>
            <a:ext cx="8855319" cy="2456542"/>
          </a:xfrm>
          <a:prstGeom prst="rect">
            <a:avLst/>
          </a:prstGeom>
        </p:spPr>
      </p:pic>
      <p:cxnSp>
        <p:nvCxnSpPr>
          <p:cNvPr id="6" name="Straight Arrow Connector 5"/>
          <p:cNvCxnSpPr/>
          <p:nvPr/>
        </p:nvCxnSpPr>
        <p:spPr>
          <a:xfrm flipV="1">
            <a:off x="740228" y="3730173"/>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04685" y="3454402"/>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480457" y="3173485"/>
            <a:ext cx="0" cy="251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901372" y="3124797"/>
            <a:ext cx="0" cy="204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74954" y="1641302"/>
            <a:ext cx="1028936" cy="369332"/>
          </a:xfrm>
          <a:prstGeom prst="rect">
            <a:avLst/>
          </a:prstGeom>
          <a:noFill/>
        </p:spPr>
        <p:txBody>
          <a:bodyPr wrap="none" rtlCol="0">
            <a:spAutoFit/>
          </a:bodyPr>
          <a:lstStyle/>
          <a:p>
            <a:r>
              <a:rPr lang="en-US" b="1"/>
              <a:t>VGG-Net</a:t>
            </a:r>
          </a:p>
        </p:txBody>
      </p:sp>
      <p:sp>
        <p:nvSpPr>
          <p:cNvPr id="5" name="Right Brace 4"/>
          <p:cNvSpPr/>
          <p:nvPr/>
        </p:nvSpPr>
        <p:spPr>
          <a:xfrm>
            <a:off x="3193143" y="4934857"/>
            <a:ext cx="406400" cy="1654629"/>
          </a:xfrm>
          <a:prstGeom prst="rightBrace">
            <a:avLst>
              <a:gd name="adj1" fmla="val 2976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1901372" y="5167086"/>
            <a:ext cx="11466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80457" y="5684455"/>
            <a:ext cx="1567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04685" y="5965372"/>
            <a:ext cx="184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0228" y="6241143"/>
            <a:ext cx="230777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9951" y="5226708"/>
            <a:ext cx="4444789" cy="1477328"/>
          </a:xfrm>
          <a:prstGeom prst="rect">
            <a:avLst/>
          </a:prstGeom>
          <a:solidFill>
            <a:schemeClr val="bg1">
              <a:lumMod val="95000"/>
            </a:schemeClr>
          </a:solidFill>
        </p:spPr>
        <p:txBody>
          <a:bodyPr wrap="square" rtlCol="0">
            <a:spAutoFit/>
          </a:bodyPr>
          <a:lstStyle/>
          <a:p>
            <a:pPr marL="342900" indent="-342900">
              <a:buAutoNum type="arabicParenBoth"/>
            </a:pPr>
            <a:r>
              <a:rPr lang="en-US"/>
              <a:t>Có thể đặt các cửa sổ trên các bản đồ đặc trưng</a:t>
            </a:r>
          </a:p>
          <a:p>
            <a:pPr marL="342900" indent="-342900">
              <a:buAutoNum type="arabicParenBoth"/>
            </a:pPr>
            <a:r>
              <a:rPr lang="en-US"/>
              <a:t>Có thể tận dụng các lớp convolution, relu, pooling trong chính CNN để trích đặc trưng </a:t>
            </a:r>
          </a:p>
        </p:txBody>
      </p:sp>
      <p:sp>
        <p:nvSpPr>
          <p:cNvPr id="13" name="Right Arrow 12"/>
          <p:cNvSpPr/>
          <p:nvPr/>
        </p:nvSpPr>
        <p:spPr>
          <a:xfrm>
            <a:off x="3774954" y="5573486"/>
            <a:ext cx="405160" cy="391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892800" y="4818743"/>
            <a:ext cx="1166794" cy="369332"/>
          </a:xfrm>
          <a:prstGeom prst="rect">
            <a:avLst/>
          </a:prstGeom>
          <a:noFill/>
        </p:spPr>
        <p:txBody>
          <a:bodyPr wrap="none" rtlCol="0">
            <a:spAutoFit/>
          </a:bodyPr>
          <a:lstStyle/>
          <a:p>
            <a:r>
              <a:rPr lang="en-US" b="1">
                <a:solidFill>
                  <a:srgbClr val="FF0000"/>
                </a:solidFill>
              </a:rPr>
              <a:t>Ý TƯỞNG:</a:t>
            </a:r>
          </a:p>
        </p:txBody>
      </p:sp>
    </p:spTree>
    <p:extLst>
      <p:ext uri="{BB962C8B-B14F-4D97-AF65-F5344CB8AC3E}">
        <p14:creationId xmlns:p14="http://schemas.microsoft.com/office/powerpoint/2010/main" val="12443651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1528</TotalTime>
  <Words>1092</Words>
  <Application>Microsoft Macintosh PowerPoint</Application>
  <PresentationFormat>On-screen Show (4:3)</PresentationFormat>
  <Paragraphs>178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Times New Roman</vt:lpstr>
      <vt:lpstr>Wingdings</vt:lpstr>
      <vt:lpstr>Office Theme</vt:lpstr>
      <vt:lpstr>Phát hiện đối tượng</vt:lpstr>
      <vt:lpstr>NỘI DUNG</vt:lpstr>
      <vt:lpstr>Sliding Windows</vt:lpstr>
      <vt:lpstr>Sliding Windows</vt:lpstr>
      <vt:lpstr>Sliding Windows</vt:lpstr>
      <vt:lpstr>Sliding Windows</vt:lpstr>
      <vt:lpstr>Sliding Windows</vt:lpstr>
      <vt:lpstr>SSD</vt:lpstr>
      <vt:lpstr>SSD</vt:lpstr>
      <vt:lpstr>SSD</vt:lpstr>
      <vt:lpstr>SSD</vt:lpstr>
      <vt:lpstr>SSD</vt:lpstr>
      <vt:lpstr>SSD</vt:lpstr>
      <vt:lpstr>PowerPoint Presentation</vt:lpstr>
      <vt:lpstr>PowerPoint Presentation</vt:lpstr>
      <vt:lpstr>PowerPoint Presentation</vt:lpstr>
      <vt:lpstr>SSD – IoU</vt:lpstr>
      <vt:lpstr>SSD – Cách lựa chọn default box</vt:lpstr>
      <vt:lpstr>SSD – Hàm lỗi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Thanh-Sach LE</dc:creator>
  <cp:lastModifiedBy>Microsoft Office User</cp:lastModifiedBy>
  <cp:revision>169</cp:revision>
  <dcterms:created xsi:type="dcterms:W3CDTF">2018-01-18T03:47:21Z</dcterms:created>
  <dcterms:modified xsi:type="dcterms:W3CDTF">2022-10-29T07:23:51Z</dcterms:modified>
</cp:coreProperties>
</file>