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378" r:id="rId2"/>
    <p:sldId id="379" r:id="rId3"/>
    <p:sldId id="380" r:id="rId4"/>
    <p:sldId id="381" r:id="rId5"/>
    <p:sldId id="382" r:id="rId6"/>
    <p:sldId id="383" r:id="rId7"/>
    <p:sldId id="384" r:id="rId8"/>
    <p:sldId id="386" r:id="rId9"/>
    <p:sldId id="387" r:id="rId10"/>
    <p:sldId id="389" r:id="rId11"/>
    <p:sldId id="38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gelis hristidis" initials="vh" lastIdx="2" clrIdx="0">
    <p:extLst>
      <p:ext uri="{19B8F6BF-5375-455C-9EA6-DF929625EA0E}">
        <p15:presenceInfo xmlns:p15="http://schemas.microsoft.com/office/powerpoint/2012/main" userId="4f311c13892de8a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92"/>
    <p:restoredTop sz="94545"/>
  </p:normalViewPr>
  <p:slideViewPr>
    <p:cSldViewPr snapToGrid="0" snapToObjects="1">
      <p:cViewPr varScale="1">
        <p:scale>
          <a:sx n="154" d="100"/>
          <a:sy n="154" d="100"/>
        </p:scale>
        <p:origin x="216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3B87A-424E-AC4B-A9B5-E47EC1085409}" type="datetimeFigureOut">
              <a:rPr lang="en-US" smtClean="0"/>
              <a:t>3/29/19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9070A-BA56-B646-B864-94715E888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25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02AB-6FE8-6942-86FE-BF793F94F847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CAD7-1780-3845-8F49-D4C298276CD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2B3093-13D3-E642-B140-57D60B326F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486" y="3464244"/>
            <a:ext cx="5573028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03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02AB-6FE8-6942-86FE-BF793F94F847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CAD7-1780-3845-8F49-D4C298276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62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02AB-6FE8-6942-86FE-BF793F94F847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CAD7-1780-3845-8F49-D4C298276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57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02AB-6FE8-6942-86FE-BF793F94F847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CAD7-1780-3845-8F49-D4C298276CD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144258-6E97-EF42-ACA2-12F071B921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67353"/>
            <a:ext cx="5573028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828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02AB-6FE8-6942-86FE-BF793F94F847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CAD7-1780-3845-8F49-D4C298276CD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42A7D3-69AD-844D-938C-4A5A5509D7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724" y="4530251"/>
            <a:ext cx="5573028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810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02AB-6FE8-6942-86FE-BF793F94F847}" type="datetimeFigureOut">
              <a:rPr lang="en-US" smtClean="0"/>
              <a:t>3/29/19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CAD7-1780-3845-8F49-D4C298276CD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096454-F65B-7141-ACA9-87F4BA16DB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46237"/>
            <a:ext cx="5573028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335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02AB-6FE8-6942-86FE-BF793F94F847}" type="datetimeFigureOut">
              <a:rPr lang="en-US" smtClean="0"/>
              <a:t>3/29/19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CAD7-1780-3845-8F49-D4C298276CD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A9F5E1-A0C2-DA4A-B943-7410804A87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25205"/>
            <a:ext cx="5573028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078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02AB-6FE8-6942-86FE-BF793F94F847}" type="datetimeFigureOut">
              <a:rPr lang="en-US" smtClean="0"/>
              <a:t>3/29/19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CAD7-1780-3845-8F49-D4C298276CD0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272717-A41F-0E45-AC98-EC02EB8D8B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44970"/>
            <a:ext cx="5573028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6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02AB-6FE8-6942-86FE-BF793F94F847}" type="datetimeFigureOut">
              <a:rPr lang="en-US" smtClean="0"/>
              <a:t>3/29/19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CAD7-1780-3845-8F49-D4C298276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95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02AB-6FE8-6942-86FE-BF793F94F847}" type="datetimeFigureOut">
              <a:rPr lang="en-US" smtClean="0"/>
              <a:t>3/29/19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CAD7-1780-3845-8F49-D4C298276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8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02AB-6FE8-6942-86FE-BF793F94F847}" type="datetimeFigureOut">
              <a:rPr lang="en-US" smtClean="0"/>
              <a:t>3/29/19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CAD7-1780-3845-8F49-D4C298276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769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102AB-6FE8-6942-86FE-BF793F94F847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7CAD7-1780-3845-8F49-D4C298276CD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644EE1-FA31-EF49-9713-7D49E184EBA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705" y="6420582"/>
            <a:ext cx="1007645" cy="30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45E3F-4179-6448-AA78-9B4499A57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217CA-7A8F-B745-A104-6C822D75F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dirty="0"/>
              <a:t>Autoencoders are designed to reproduce their input, especially for images.  </a:t>
            </a:r>
          </a:p>
          <a:p>
            <a:pPr lvl="1"/>
            <a:r>
              <a:rPr lang="en-US" dirty="0"/>
              <a:t>Key point is to reproduce the input from a learned encoding.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4FE8DA-31EB-6040-88E6-E2FFE4941F7A}"/>
              </a:ext>
            </a:extLst>
          </p:cNvPr>
          <p:cNvSpPr txBox="1"/>
          <p:nvPr/>
        </p:nvSpPr>
        <p:spPr>
          <a:xfrm>
            <a:off x="628650" y="6533147"/>
            <a:ext cx="35310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www.edureka.co</a:t>
            </a:r>
            <a:r>
              <a:rPr lang="en-US" sz="1200" dirty="0"/>
              <a:t>/blog/autoencoders-tutorial/</a:t>
            </a:r>
          </a:p>
        </p:txBody>
      </p:sp>
      <p:pic>
        <p:nvPicPr>
          <p:cNvPr id="2050" name="Picture 2" descr="Autoencoders Tutorial - Autoencoders">
            <a:extLst>
              <a:ext uri="{FF2B5EF4-FFF2-40B4-BE49-F238E27FC236}">
                <a16:creationId xmlns:a16="http://schemas.microsoft.com/office/drawing/2014/main" id="{D301272E-4057-3C4D-B6EF-536F915EA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683" y="3929063"/>
            <a:ext cx="67056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3956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0F6BB-9C4D-A647-84DD-6BC2EF032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VAE loss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FA7DDD-44D8-CC44-BD35-978C0D719A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707522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Reparameterization:  </a:t>
                </a:r>
                <a:r>
                  <a:rPr lang="en-US" dirty="0"/>
                  <a:t>If </a:t>
                </a:r>
                <a:r>
                  <a:rPr lang="en-US" i="1" dirty="0"/>
                  <a:t>z</a:t>
                </a:r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3B3B3B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0" smtClean="0">
                        <a:solidFill>
                          <a:srgbClr val="3B3B3B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3B3B3B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3B3B3B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3B3B3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3B3B3B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3B3B3B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3B3B3B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3B3B3B"/>
                        </a:solidFill>
                        <a:latin typeface="Cambria Math" panose="02040503050406030204" pitchFamily="18" charset="0"/>
                      </a:rPr>
                      <m:t>Σ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3B3B3B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3B3B3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3B3B3B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3B3B3B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3B3B3B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then we can sample </a:t>
                </a:r>
                <a:r>
                  <a:rPr lang="en-US" i="1" dirty="0"/>
                  <a:t>z </a:t>
                </a:r>
                <a:r>
                  <a:rPr lang="en-US" dirty="0"/>
                  <a:t>using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3B3B3B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0" smtClean="0">
                        <a:solidFill>
                          <a:srgbClr val="3B3B3B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3B3B3B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rgbClr val="3B3B3B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3B3B3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3B3B3B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3B3B3B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3B3B3B"/>
                        </a:solidFill>
                        <a:latin typeface="Cambria Math" panose="02040503050406030204" pitchFamily="18" charset="0"/>
                      </a:rPr>
                      <m:t>+√(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3B3B3B"/>
                        </a:solidFill>
                        <a:latin typeface="Cambria Math" panose="02040503050406030204" pitchFamily="18" charset="0"/>
                      </a:rPr>
                      <m:t>Σ</m:t>
                    </m:r>
                    <m:d>
                      <m:dPr>
                        <m:ctrlPr>
                          <a:rPr lang="en-US" i="1">
                            <a:solidFill>
                              <a:srgbClr val="3B3B3B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3B3B3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3B3B3B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3B3B3B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3B3B3B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solidFill>
                          <a:srgbClr val="3B3B3B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3B3B3B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is </a:t>
                </a:r>
                <a:r>
                  <a:rPr lang="en-US" i="1" dirty="0"/>
                  <a:t>N</a:t>
                </a:r>
                <a:r>
                  <a:rPr lang="en-US" dirty="0"/>
                  <a:t>(0,1).  So we can draw samples from </a:t>
                </a:r>
                <a:r>
                  <a:rPr lang="en-US" i="1" dirty="0"/>
                  <a:t>N</a:t>
                </a:r>
                <a:r>
                  <a:rPr lang="en-US" dirty="0"/>
                  <a:t>(0,1), which doesn’t depend on the parameters. 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FA7DDD-44D8-CC44-BD35-978C0D719A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707522"/>
              </a:xfrm>
              <a:blipFill>
                <a:blip r:embed="rId2"/>
                <a:stretch>
                  <a:fillRect l="-1447" t="-2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853DEE7-42E3-1C45-B798-178FB3F24B71}"/>
              </a:ext>
            </a:extLst>
          </p:cNvPr>
          <p:cNvSpPr txBox="1"/>
          <p:nvPr/>
        </p:nvSpPr>
        <p:spPr>
          <a:xfrm>
            <a:off x="0" y="6581001"/>
            <a:ext cx="7566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nbviewer.jupyter.org</a:t>
            </a:r>
            <a:r>
              <a:rPr lang="en-US" sz="1200" dirty="0"/>
              <a:t>/</a:t>
            </a:r>
            <a:r>
              <a:rPr lang="en-US" sz="1200" dirty="0" err="1"/>
              <a:t>github</a:t>
            </a:r>
            <a:r>
              <a:rPr lang="en-US" sz="1200" dirty="0"/>
              <a:t>/</a:t>
            </a:r>
            <a:r>
              <a:rPr lang="en-US" sz="1200" dirty="0" err="1"/>
              <a:t>krasserm</a:t>
            </a:r>
            <a:r>
              <a:rPr lang="en-US" sz="1200" dirty="0"/>
              <a:t>/</a:t>
            </a:r>
            <a:r>
              <a:rPr lang="en-US" sz="1200" dirty="0" err="1"/>
              <a:t>bayesian</a:t>
            </a:r>
            <a:r>
              <a:rPr lang="en-US" sz="1200" dirty="0"/>
              <a:t>-machine-learning/blob/master/</a:t>
            </a:r>
            <a:r>
              <a:rPr lang="en-US" sz="1200" dirty="0" err="1"/>
              <a:t>variational_autoencoder.ipynb</a:t>
            </a:r>
            <a:endParaRPr lang="en-US" sz="1200" dirty="0"/>
          </a:p>
        </p:txBody>
      </p:sp>
      <p:pic>
        <p:nvPicPr>
          <p:cNvPr id="2050" name="Picture 2" descr="vae-3">
            <a:extLst>
              <a:ext uri="{FF2B5EF4-FFF2-40B4-BE49-F238E27FC236}">
                <a16:creationId xmlns:a16="http://schemas.microsoft.com/office/drawing/2014/main" id="{2EB1E2C7-9B65-2948-A114-7F5920765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87" y="3608604"/>
            <a:ext cx="7938655" cy="267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7638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68211-A6C5-084B-8492-EE4C2A548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VAE generative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ACD35-355C-3549-9E12-32C3A75D0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training,             is close to a standard normal, N(0,1) – easy to sample.  </a:t>
            </a:r>
          </a:p>
          <a:p>
            <a:r>
              <a:rPr lang="en-US" dirty="0"/>
              <a:t>Using a sample of </a:t>
            </a:r>
            <a:r>
              <a:rPr lang="en-US" i="1" dirty="0"/>
              <a:t>z</a:t>
            </a:r>
            <a:r>
              <a:rPr lang="en-US" dirty="0"/>
              <a:t> from             as input to sample from              gives an approximate reconstruction of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, at least in expectation.  </a:t>
            </a:r>
          </a:p>
          <a:p>
            <a:r>
              <a:rPr lang="en-US" dirty="0"/>
              <a:t>If we sample any </a:t>
            </a:r>
            <a:r>
              <a:rPr lang="en-US" i="1" dirty="0"/>
              <a:t>z</a:t>
            </a:r>
            <a:r>
              <a:rPr lang="en-US" dirty="0"/>
              <a:t> from N(0,1) and use it as input to to sample from              then we can approximate the entire data distribution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).   I.e., we can generate new samples that look like the input but aren’t in the input.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B44CD3-7DF8-9649-9C6C-F61D85D8F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936" y="1916300"/>
            <a:ext cx="921443" cy="2992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F4B876-F7F4-E044-96F2-E78E03083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89136"/>
            <a:ext cx="921443" cy="2992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E9E334-5FF7-AC4E-A008-F02F9A9C4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021" y="3163209"/>
            <a:ext cx="961738" cy="3348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1A5600-3120-6341-8938-8E00CF5CF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262" y="4448989"/>
            <a:ext cx="961738" cy="33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628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5CE77-F39F-EC41-B326-89A3F364C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Variational Autoencoder (VAE)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BD375-424C-D84C-A0BF-D260BAE4F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idea:  make both the encoder and the decoder probabilistic.</a:t>
            </a:r>
          </a:p>
          <a:p>
            <a:r>
              <a:rPr lang="en-US" dirty="0"/>
              <a:t>I.e., the latent variables, z, are drawn from a probability distribution depending on the input, X, and the reconstruction is chosen probabilistically from z.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192A56-CD60-2A44-B661-CFEF7A1EA52E}"/>
              </a:ext>
            </a:extLst>
          </p:cNvPr>
          <p:cNvSpPr txBox="1"/>
          <p:nvPr/>
        </p:nvSpPr>
        <p:spPr>
          <a:xfrm>
            <a:off x="628650" y="6533147"/>
            <a:ext cx="39687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jaan.io</a:t>
            </a:r>
            <a:r>
              <a:rPr lang="en-US" sz="1200" dirty="0"/>
              <a:t>/what-is-variational-autoencoder-</a:t>
            </a:r>
            <a:r>
              <a:rPr lang="en-US" sz="1200" dirty="0" err="1"/>
              <a:t>vae</a:t>
            </a:r>
            <a:r>
              <a:rPr lang="en-US" sz="1200" dirty="0"/>
              <a:t>-tutorial/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9A4CBA-4864-9A4B-93C0-716A9463CB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226" y="3928181"/>
            <a:ext cx="5613124" cy="242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303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B2406-DEFC-DB43-84B2-A2056F013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VAE Encoder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5F4A27-3342-114D-8514-3D36D50411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3B3B3B"/>
                    </a:solidFill>
                    <a:latin typeface="Calendas Plus"/>
                  </a:rPr>
                  <a:t>The encoder takes input and returns parameters</a:t>
                </a:r>
                <a:r>
                  <a:rPr lang="en-US" dirty="0">
                    <a:solidFill>
                      <a:srgbClr val="3B3B3B"/>
                    </a:solidFill>
                  </a:rPr>
                  <a:t> </a:t>
                </a:r>
                <a:r>
                  <a:rPr lang="en-US" dirty="0">
                    <a:solidFill>
                      <a:srgbClr val="3B3B3B"/>
                    </a:solidFill>
                    <a:latin typeface="Calendas Plus"/>
                  </a:rPr>
                  <a:t>for a probability density (e.g., Gaussian): I.e.,            gives the mean and co-variance matrix.  </a:t>
                </a:r>
              </a:p>
              <a:p>
                <a:r>
                  <a:rPr lang="en-US" dirty="0">
                    <a:solidFill>
                      <a:srgbClr val="3B3B3B"/>
                    </a:solidFill>
                    <a:latin typeface="Calendas Plus"/>
                  </a:rPr>
                  <a:t>We can sample from this distribution to get random values of the lower-dimensional representation </a:t>
                </a:r>
                <a:r>
                  <a:rPr lang="en-US" i="1" dirty="0">
                    <a:solidFill>
                      <a:srgbClr val="3B3B3B"/>
                    </a:solidFill>
                    <a:latin typeface="KaTeX_Math"/>
                  </a:rPr>
                  <a:t>z</a:t>
                </a:r>
                <a:r>
                  <a:rPr lang="en-US" dirty="0">
                    <a:solidFill>
                      <a:srgbClr val="3B3B3B"/>
                    </a:solidFill>
                    <a:latin typeface="Calendas Plus"/>
                  </a:rPr>
                  <a:t>.</a:t>
                </a:r>
              </a:p>
              <a:p>
                <a:r>
                  <a:rPr lang="en-US" dirty="0">
                    <a:solidFill>
                      <a:srgbClr val="3B3B3B"/>
                    </a:solidFill>
                    <a:latin typeface="Calendas Plus"/>
                  </a:rPr>
                  <a:t>Implemented via a neural network:  each input </a:t>
                </a:r>
                <a:r>
                  <a:rPr lang="en-US" i="1" dirty="0">
                    <a:solidFill>
                      <a:srgbClr val="3B3B3B"/>
                    </a:solidFill>
                    <a:latin typeface="Calendas Plus"/>
                  </a:rPr>
                  <a:t>x</a:t>
                </a:r>
                <a:r>
                  <a:rPr lang="en-US" dirty="0">
                    <a:solidFill>
                      <a:srgbClr val="3B3B3B"/>
                    </a:solidFill>
                    <a:latin typeface="Calendas Plus"/>
                  </a:rPr>
                  <a:t> gives a vector mean and diagonal covariance matrix that determine the Gaussian density</a:t>
                </a:r>
              </a:p>
              <a:p>
                <a:r>
                  <a:rPr lang="en-US" dirty="0">
                    <a:solidFill>
                      <a:srgbClr val="3B3B3B"/>
                    </a:solidFill>
                    <a:latin typeface="Calendas Plus"/>
                  </a:rPr>
                  <a:t>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3B3B3B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for the NN need to be learned – need to set up a loss function.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5F4A27-3342-114D-8514-3D36D50411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632" r="-2251" b="-2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807003A-536C-F141-8485-3C04FA7D3D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654" y="2247767"/>
            <a:ext cx="1130300" cy="406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43F944-606F-E943-BB83-0DEA20BE0B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354" y="4411870"/>
            <a:ext cx="1130300" cy="406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F41089-76FD-5F4F-8058-064572F0C54E}"/>
              </a:ext>
            </a:extLst>
          </p:cNvPr>
          <p:cNvSpPr txBox="1"/>
          <p:nvPr/>
        </p:nvSpPr>
        <p:spPr>
          <a:xfrm>
            <a:off x="628650" y="6533147"/>
            <a:ext cx="39687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jaan.io</a:t>
            </a:r>
            <a:r>
              <a:rPr lang="en-US" sz="1200" dirty="0"/>
              <a:t>/what-is-variational-autoencoder-</a:t>
            </a:r>
            <a:r>
              <a:rPr lang="en-US" sz="1200" dirty="0" err="1"/>
              <a:t>vae</a:t>
            </a:r>
            <a:r>
              <a:rPr lang="en-US" sz="1200" dirty="0"/>
              <a:t>-tutorial/</a:t>
            </a:r>
          </a:p>
        </p:txBody>
      </p:sp>
    </p:spTree>
    <p:extLst>
      <p:ext uri="{BB962C8B-B14F-4D97-AF65-F5344CB8AC3E}">
        <p14:creationId xmlns:p14="http://schemas.microsoft.com/office/powerpoint/2010/main" val="1797175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34B9C-F03D-5149-9369-4E6EF3F2B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VAE Decoder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07A5BF-C302-3F46-AA13-32FC82425A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decoder takes latent variable </a:t>
                </a:r>
                <a:r>
                  <a:rPr lang="en-US" i="1" dirty="0"/>
                  <a:t>z </a:t>
                </a:r>
                <a:r>
                  <a:rPr lang="en-US" dirty="0"/>
                  <a:t>and returns parameters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3B3B3B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 a distribution.  E.g.,               gives the mean and variance for each pixel in the output. </a:t>
                </a:r>
              </a:p>
              <a:p>
                <a:r>
                  <a:rPr lang="en-US" dirty="0"/>
                  <a:t>Reconstruction    is produced by sampling.  </a:t>
                </a:r>
              </a:p>
              <a:p>
                <a:r>
                  <a:rPr lang="en-US" dirty="0"/>
                  <a:t>Implemented via neural network, the NN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3B3B3B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are learned.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07A5BF-C302-3F46-AA13-32FC82425A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632" r="-1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D4F56E3-4F67-D14C-915D-A86C3F358BEE}"/>
              </a:ext>
            </a:extLst>
          </p:cNvPr>
          <p:cNvSpPr txBox="1"/>
          <p:nvPr/>
        </p:nvSpPr>
        <p:spPr>
          <a:xfrm>
            <a:off x="628650" y="6533147"/>
            <a:ext cx="39687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jaan.io</a:t>
            </a:r>
            <a:r>
              <a:rPr lang="en-US" sz="1200" dirty="0"/>
              <a:t>/what-is-variational-autoencoder-</a:t>
            </a:r>
            <a:r>
              <a:rPr lang="en-US" sz="1200" dirty="0" err="1"/>
              <a:t>vae</a:t>
            </a:r>
            <a:r>
              <a:rPr lang="en-US" sz="1200" dirty="0"/>
              <a:t>-tutorial/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24487B-2C97-6D41-A72A-82E328800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421" y="2250206"/>
            <a:ext cx="1064028" cy="3705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7BC210-78FC-284D-B0F4-A13F367C9F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730" y="4383272"/>
            <a:ext cx="4641619" cy="20068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625F3C-42EC-CD4B-9228-C8E276E87E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9717" y="3195263"/>
            <a:ext cx="162896" cy="23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084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BD81C-E2A4-CC44-A26D-6BAE4F46C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VAE loss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5BD80-15F5-C247-9D53-3B8F2D2D7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Loss function for autoencoder:  L</a:t>
            </a:r>
            <a:r>
              <a:rPr lang="en-US" baseline="-25000" dirty="0"/>
              <a:t>2 </a:t>
            </a:r>
            <a:r>
              <a:rPr lang="en-US" dirty="0"/>
              <a:t>distance between output and input (or clean input for denoising case)</a:t>
            </a:r>
          </a:p>
          <a:p>
            <a:r>
              <a:rPr lang="en-US" dirty="0"/>
              <a:t>For VAE, we need to learn parameters of two probability distributions.  For a single input,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, we maximize the expected value of returning </a:t>
            </a:r>
            <a:r>
              <a:rPr lang="en-US" i="1" dirty="0"/>
              <a:t>x</a:t>
            </a:r>
            <a:r>
              <a:rPr lang="en-US" i="1" baseline="-25000" dirty="0"/>
              <a:t>i </a:t>
            </a:r>
            <a:r>
              <a:rPr lang="en-US" dirty="0"/>
              <a:t>or minimize the expected negative log likelihood.  </a:t>
            </a:r>
          </a:p>
          <a:p>
            <a:endParaRPr lang="en-US" i="1" dirty="0"/>
          </a:p>
          <a:p>
            <a:r>
              <a:rPr lang="en-US" dirty="0"/>
              <a:t>This takes expected value </a:t>
            </a:r>
            <a:r>
              <a:rPr lang="en-US" dirty="0" err="1"/>
              <a:t>wrt</a:t>
            </a:r>
            <a:r>
              <a:rPr lang="en-US" dirty="0"/>
              <a:t> </a:t>
            </a:r>
            <a:r>
              <a:rPr lang="en-US" i="1" dirty="0"/>
              <a:t>z </a:t>
            </a:r>
            <a:r>
              <a:rPr lang="en-US" dirty="0"/>
              <a:t>over the current distribution              of the loss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FD6BC8-1C2B-3C4A-AF84-69AB2F24E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219" y="4464396"/>
            <a:ext cx="2700366" cy="3336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12C194-24E4-9A4F-A25C-2A0828C00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219" y="5357769"/>
            <a:ext cx="921443" cy="2992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E292DF-2B9E-154A-9912-88F60DF66C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1585" y="5357769"/>
            <a:ext cx="1588441" cy="2992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2EDA1E-8768-454D-9B0A-EFE391399D2C}"/>
              </a:ext>
            </a:extLst>
          </p:cNvPr>
          <p:cNvSpPr txBox="1"/>
          <p:nvPr/>
        </p:nvSpPr>
        <p:spPr>
          <a:xfrm>
            <a:off x="628650" y="6533147"/>
            <a:ext cx="39687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jaan.io</a:t>
            </a:r>
            <a:r>
              <a:rPr lang="en-US" sz="1200" dirty="0"/>
              <a:t>/what-is-variational-autoencoder-</a:t>
            </a:r>
            <a:r>
              <a:rPr lang="en-US" sz="1200" dirty="0" err="1"/>
              <a:t>vae</a:t>
            </a:r>
            <a:r>
              <a:rPr lang="en-US" sz="1200" dirty="0"/>
              <a:t>-tutorial/</a:t>
            </a:r>
          </a:p>
        </p:txBody>
      </p:sp>
    </p:spTree>
    <p:extLst>
      <p:ext uri="{BB962C8B-B14F-4D97-AF65-F5344CB8AC3E}">
        <p14:creationId xmlns:p14="http://schemas.microsoft.com/office/powerpoint/2010/main" val="3011800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0F6BB-9C4D-A647-84DD-6BC2EF032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VAE loss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A7DDD-44D8-CC44-BD35-978C0D719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Problem:  </a:t>
            </a:r>
            <a:r>
              <a:rPr lang="en-US" dirty="0"/>
              <a:t>the weights may adjust to memorize input images via </a:t>
            </a:r>
            <a:r>
              <a:rPr lang="en-US" i="1" dirty="0"/>
              <a:t>z.  </a:t>
            </a:r>
            <a:r>
              <a:rPr lang="en-US" dirty="0"/>
              <a:t>I.e., input that we regard as similar may end up very different in </a:t>
            </a:r>
            <a:r>
              <a:rPr lang="en-US" i="1" dirty="0"/>
              <a:t>z </a:t>
            </a:r>
            <a:r>
              <a:rPr lang="en-US" dirty="0"/>
              <a:t>space.  </a:t>
            </a:r>
          </a:p>
          <a:p>
            <a:r>
              <a:rPr lang="en-US" dirty="0"/>
              <a:t>We prefer continuous latent representations to give meaningful parameterizations.   E.g., smooth changes from one digit to another.</a:t>
            </a:r>
          </a:p>
          <a:p>
            <a:r>
              <a:rPr lang="en-US" b="1" dirty="0"/>
              <a:t>Solution:  </a:t>
            </a:r>
            <a:r>
              <a:rPr lang="en-US" dirty="0"/>
              <a:t>Try to force             to be close to a standard normal (or some other simple density).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54B7BE-85B6-944A-AEBC-E2761C2F6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278" y="4468307"/>
            <a:ext cx="921443" cy="2992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4DA4FC-9442-9A43-8E43-89DC35246397}"/>
              </a:ext>
            </a:extLst>
          </p:cNvPr>
          <p:cNvSpPr txBox="1"/>
          <p:nvPr/>
        </p:nvSpPr>
        <p:spPr>
          <a:xfrm>
            <a:off x="628650" y="6533147"/>
            <a:ext cx="39687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jaan.io</a:t>
            </a:r>
            <a:r>
              <a:rPr lang="en-US" sz="1200" dirty="0"/>
              <a:t>/what-is-variational-autoencoder-</a:t>
            </a:r>
            <a:r>
              <a:rPr lang="en-US" sz="1200" dirty="0" err="1"/>
              <a:t>vae</a:t>
            </a:r>
            <a:r>
              <a:rPr lang="en-US" sz="1200" dirty="0"/>
              <a:t>-tutorial/</a:t>
            </a:r>
          </a:p>
        </p:txBody>
      </p:sp>
    </p:spTree>
    <p:extLst>
      <p:ext uri="{BB962C8B-B14F-4D97-AF65-F5344CB8AC3E}">
        <p14:creationId xmlns:p14="http://schemas.microsoft.com/office/powerpoint/2010/main" val="4188397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0F6BB-9C4D-A647-84DD-6BC2EF032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VAE loss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A7DDD-44D8-CC44-BD35-978C0D719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single data point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we get the loss function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first term promotes recovery of the input.</a:t>
            </a:r>
          </a:p>
          <a:p>
            <a:r>
              <a:rPr lang="en-US" dirty="0"/>
              <a:t>The second term keeps the encoding continuous – the encoding is compared to a fixed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z</a:t>
            </a:r>
            <a:r>
              <a:rPr lang="en-US" dirty="0"/>
              <a:t>) regardless of the input, which inhibits memorization.  </a:t>
            </a:r>
          </a:p>
          <a:p>
            <a:r>
              <a:rPr lang="en-US" dirty="0"/>
              <a:t>With this loss function the VAE can (almost) be trained using gradient descent on minibatches.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E1D410-1B5A-9046-8F8F-2625B8EFB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492433"/>
            <a:ext cx="7975600" cy="609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4DA4FC-9442-9A43-8E43-89DC35246397}"/>
              </a:ext>
            </a:extLst>
          </p:cNvPr>
          <p:cNvSpPr txBox="1"/>
          <p:nvPr/>
        </p:nvSpPr>
        <p:spPr>
          <a:xfrm>
            <a:off x="628650" y="6533147"/>
            <a:ext cx="39687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jaan.io</a:t>
            </a:r>
            <a:r>
              <a:rPr lang="en-US" sz="1200" dirty="0"/>
              <a:t>/what-is-variational-autoencoder-</a:t>
            </a:r>
            <a:r>
              <a:rPr lang="en-US" sz="1200" dirty="0" err="1"/>
              <a:t>vae</a:t>
            </a:r>
            <a:r>
              <a:rPr lang="en-US" sz="1200" dirty="0"/>
              <a:t>-tutorial/</a:t>
            </a:r>
          </a:p>
        </p:txBody>
      </p:sp>
    </p:spTree>
    <p:extLst>
      <p:ext uri="{BB962C8B-B14F-4D97-AF65-F5344CB8AC3E}">
        <p14:creationId xmlns:p14="http://schemas.microsoft.com/office/powerpoint/2010/main" val="2692328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0F6BB-9C4D-A647-84DD-6BC2EF032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VAE loss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FA7DDD-44D8-CC44-BD35-978C0D719A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70752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a single data point 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i</a:t>
                </a:r>
                <a:r>
                  <a:rPr lang="en-US" dirty="0"/>
                  <a:t> we get the loss function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b="1" dirty="0"/>
                  <a:t>Problem:  </a:t>
                </a:r>
                <a:r>
                  <a:rPr lang="en-US" dirty="0"/>
                  <a:t>The expectation would usually be approximated by choosing samples and averaging.  This is not differentiable </a:t>
                </a:r>
                <a:r>
                  <a:rPr lang="en-US" dirty="0" err="1"/>
                  <a:t>wrt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3B3B3B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3B3B3B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.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FA7DDD-44D8-CC44-BD35-978C0D719A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707522"/>
              </a:xfrm>
              <a:blipFill>
                <a:blip r:embed="rId2"/>
                <a:stretch>
                  <a:fillRect l="-1447" t="-2432" r="-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DE1D410-1B5A-9046-8F8F-2625B8EFBC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359429"/>
            <a:ext cx="7975600" cy="609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4DA4FC-9442-9A43-8E43-89DC35246397}"/>
              </a:ext>
            </a:extLst>
          </p:cNvPr>
          <p:cNvSpPr txBox="1"/>
          <p:nvPr/>
        </p:nvSpPr>
        <p:spPr>
          <a:xfrm>
            <a:off x="628650" y="6533147"/>
            <a:ext cx="39687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jaan.io</a:t>
            </a:r>
            <a:r>
              <a:rPr lang="en-US" sz="1200" dirty="0"/>
              <a:t>/what-is-variational-autoencoder-</a:t>
            </a:r>
            <a:r>
              <a:rPr lang="en-US" sz="1200" dirty="0" err="1"/>
              <a:t>vae</a:t>
            </a:r>
            <a:r>
              <a:rPr lang="en-US" sz="1200" dirty="0"/>
              <a:t>-tutorial/</a:t>
            </a:r>
          </a:p>
        </p:txBody>
      </p:sp>
    </p:spTree>
    <p:extLst>
      <p:ext uri="{BB962C8B-B14F-4D97-AF65-F5344CB8AC3E}">
        <p14:creationId xmlns:p14="http://schemas.microsoft.com/office/powerpoint/2010/main" val="522997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B199E-5E5E-074A-9004-AA6F70FF0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VAE loss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36979B-1871-1241-81D4-C90CC4D787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Problem:  </a:t>
                </a:r>
                <a:r>
                  <a:rPr lang="en-US" dirty="0"/>
                  <a:t>The expectation would usually be approximated by choosing samples and averaging.  This is not differentiable </a:t>
                </a:r>
                <a:r>
                  <a:rPr lang="en-US" dirty="0" err="1"/>
                  <a:t>wrt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3B3B3B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3B3B3B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. 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36979B-1871-1241-81D4-C90CC4D787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632" r="-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vae-2">
            <a:extLst>
              <a:ext uri="{FF2B5EF4-FFF2-40B4-BE49-F238E27FC236}">
                <a16:creationId xmlns:a16="http://schemas.microsoft.com/office/drawing/2014/main" id="{BA0AC60F-CA92-B643-B441-D4E16CA80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39" y="3382831"/>
            <a:ext cx="8171411" cy="2482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8AFBBD-08CC-9847-83C4-56B809E9643A}"/>
              </a:ext>
            </a:extLst>
          </p:cNvPr>
          <p:cNvSpPr txBox="1"/>
          <p:nvPr/>
        </p:nvSpPr>
        <p:spPr>
          <a:xfrm>
            <a:off x="0" y="6581001"/>
            <a:ext cx="7566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nbviewer.jupyter.org</a:t>
            </a:r>
            <a:r>
              <a:rPr lang="en-US" sz="1200" dirty="0"/>
              <a:t>/</a:t>
            </a:r>
            <a:r>
              <a:rPr lang="en-US" sz="1200" dirty="0" err="1"/>
              <a:t>github</a:t>
            </a:r>
            <a:r>
              <a:rPr lang="en-US" sz="1200" dirty="0"/>
              <a:t>/</a:t>
            </a:r>
            <a:r>
              <a:rPr lang="en-US" sz="1200" dirty="0" err="1"/>
              <a:t>krasserm</a:t>
            </a:r>
            <a:r>
              <a:rPr lang="en-US" sz="1200" dirty="0"/>
              <a:t>/</a:t>
            </a:r>
            <a:r>
              <a:rPr lang="en-US" sz="1200" dirty="0" err="1"/>
              <a:t>bayesian</a:t>
            </a:r>
            <a:r>
              <a:rPr lang="en-US" sz="1200" dirty="0"/>
              <a:t>-machine-learning/blob/master/</a:t>
            </a:r>
            <a:r>
              <a:rPr lang="en-US" sz="1200" dirty="0" err="1"/>
              <a:t>variational_autoencoder.ipynb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80653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27805</TotalTime>
  <Words>679</Words>
  <Application>Microsoft Macintosh PowerPoint</Application>
  <PresentationFormat>On-screen Show (4:3)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Calendas Plus</vt:lpstr>
      <vt:lpstr>Calibri</vt:lpstr>
      <vt:lpstr>Calibri Light</vt:lpstr>
      <vt:lpstr>Cambria Math</vt:lpstr>
      <vt:lpstr>KaTeX_Math</vt:lpstr>
      <vt:lpstr>Office Theme</vt:lpstr>
      <vt:lpstr>Autoencoders</vt:lpstr>
      <vt:lpstr>Variational Autoencoder (VAE)</vt:lpstr>
      <vt:lpstr>VAE Encoder</vt:lpstr>
      <vt:lpstr>VAE Decoder</vt:lpstr>
      <vt:lpstr>VAE loss function</vt:lpstr>
      <vt:lpstr>VAE loss function</vt:lpstr>
      <vt:lpstr>VAE loss function</vt:lpstr>
      <vt:lpstr>VAE loss function</vt:lpstr>
      <vt:lpstr>VAE loss function</vt:lpstr>
      <vt:lpstr>VAE loss function</vt:lpstr>
      <vt:lpstr>VAE generative model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 Buzzard</dc:creator>
  <cp:lastModifiedBy>Greg Buzzard</cp:lastModifiedBy>
  <cp:revision>190</cp:revision>
  <dcterms:created xsi:type="dcterms:W3CDTF">2018-02-13T16:49:17Z</dcterms:created>
  <dcterms:modified xsi:type="dcterms:W3CDTF">2019-03-29T16:19:42Z</dcterms:modified>
</cp:coreProperties>
</file>