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44" autoAdjust="0"/>
    <p:restoredTop sz="87896" autoAdjust="0"/>
  </p:normalViewPr>
  <p:slideViewPr>
    <p:cSldViewPr snapToGrid="0">
      <p:cViewPr varScale="1">
        <p:scale>
          <a:sx n="63" d="100"/>
          <a:sy n="63" d="100"/>
        </p:scale>
        <p:origin x="13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 name="Google Shape;113;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6" name="Google Shape;116;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172" name="Google Shape;172;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4" name="Google Shape;174;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5" name="Google Shape;175;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0" name="Google Shape;18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1" name="Google Shape;18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7" name="Google Shape;187;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8" name="Google Shape;188;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189" name="Google Shape;189;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GB" sz="8000" b="0" cap="none" dirty="0">
                <a:solidFill>
                  <a:schemeClr val="lt1"/>
                </a:solidFill>
                <a:latin typeface="Twentieth Century"/>
                <a:ea typeface="Twentieth Century"/>
                <a:cs typeface="Twentieth Century"/>
                <a:sym typeface="Twentieth Century"/>
              </a:rPr>
              <a:t>“</a:t>
            </a:r>
            <a:endParaRPr dirty="0"/>
          </a:p>
        </p:txBody>
      </p:sp>
      <p:sp>
        <p:nvSpPr>
          <p:cNvPr id="190" name="Google Shape;190;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GB" sz="8000" b="0" cap="none" dirty="0">
                <a:solidFill>
                  <a:schemeClr val="lt1"/>
                </a:solidFill>
                <a:latin typeface="Twentieth Century"/>
                <a:ea typeface="Twentieth Century"/>
                <a:cs typeface="Twentieth Century"/>
                <a:sym typeface="Twentieth Century"/>
              </a:rPr>
              <a:t>”</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5" name="Google Shape;195;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6" name="Google Shape;196;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6" name="Google Shape;206;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7" name="Google Shape;207;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212" name="Google Shape;212;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215" name="Google Shape;215;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218" name="Google Shape;218;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0" name="Google Shape;220;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1" name="Google Shape;221;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6" name="Google Shape;226;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7" name="Google Shape;227;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18"/>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2" name="Google Shape;232;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3" name="Google Shape;233;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2" name="Google Shape;122;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8" name="Google Shape;128;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9" name="Google Shape;129;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5" name="Google Shape;135;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6" name="Google Shape;136;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4" name="Google Shape;144;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5" name="Google Shape;145;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3" name="Google Shape;153;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165" name="Google Shape;165;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7" name="Google Shape;167;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8" name="Google Shape;168;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 name="Google Shape;24;p1"/>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5" name="Google Shape;25;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 name="Google Shape;51;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54" name="Google Shape;54;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dirty="0"/>
          </a:p>
        </p:txBody>
      </p:sp>
      <p:sp>
        <p:nvSpPr>
          <p:cNvPr id="55" name="Google Shape;55;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9"/>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Twentieth Century"/>
              <a:buNone/>
            </a:pPr>
            <a:r>
              <a:rPr lang="en-GB" dirty="0"/>
              <a:t>CHATBOT PROJECT </a:t>
            </a:r>
            <a:br>
              <a:rPr lang="en-GB" dirty="0"/>
            </a:br>
            <a:r>
              <a:rPr lang="en-GB" dirty="0">
                <a:solidFill>
                  <a:srgbClr val="FF0000"/>
                </a:solidFill>
              </a:rPr>
              <a:t>Final Week</a:t>
            </a:r>
            <a:endParaRPr dirty="0">
              <a:solidFill>
                <a:srgbClr val="FF0000"/>
              </a:solidFill>
            </a:endParaRPr>
          </a:p>
        </p:txBody>
      </p:sp>
      <p:sp>
        <p:nvSpPr>
          <p:cNvPr id="239" name="Google Shape;239;p19"/>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2500"/>
              <a:buNone/>
            </a:pPr>
            <a:r>
              <a:rPr lang="en-GB" dirty="0">
                <a:solidFill>
                  <a:schemeClr val="bg1"/>
                </a:solidFill>
              </a:rPr>
              <a:t>KACPER, JUSTAS, GAURAV, AKASH, DAVIS</a:t>
            </a:r>
            <a:r>
              <a:rPr lang="en-GB">
                <a:solidFill>
                  <a:schemeClr val="bg1"/>
                </a:solidFill>
              </a:rPr>
              <a:t>, ABDULLA.</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Google Shape;245;p20"/>
          <p:cNvGrpSpPr/>
          <p:nvPr/>
        </p:nvGrpSpPr>
        <p:grpSpPr>
          <a:xfrm>
            <a:off x="27019" y="-6522"/>
            <a:ext cx="4143417" cy="3609508"/>
            <a:chOff x="155757" y="93626"/>
            <a:chExt cx="3532088" cy="3158515"/>
          </a:xfrm>
        </p:grpSpPr>
        <p:sp>
          <p:nvSpPr>
            <p:cNvPr id="246" name="Google Shape;246;p20"/>
            <p:cNvSpPr/>
            <p:nvPr/>
          </p:nvSpPr>
          <p:spPr>
            <a:xfrm>
              <a:off x="619432" y="901192"/>
              <a:ext cx="2890684" cy="2350949"/>
            </a:xfrm>
            <a:custGeom>
              <a:avLst/>
              <a:gdLst/>
              <a:ahLst/>
              <a:cxnLst/>
              <a:rect l="l" t="t" r="r" b="b"/>
              <a:pathLst>
                <a:path w="2076152" h="1384793" extrusionOk="0">
                  <a:moveTo>
                    <a:pt x="0" y="0"/>
                  </a:moveTo>
                  <a:lnTo>
                    <a:pt x="2076152" y="0"/>
                  </a:lnTo>
                  <a:lnTo>
                    <a:pt x="2076152" y="1384793"/>
                  </a:lnTo>
                  <a:lnTo>
                    <a:pt x="0" y="1384793"/>
                  </a:lnTo>
                  <a:lnTo>
                    <a:pt x="0" y="0"/>
                  </a:lnTo>
                  <a:close/>
                </a:path>
              </a:pathLst>
            </a:custGeom>
            <a:solidFill>
              <a:srgbClr val="CFEEDB">
                <a:alpha val="89803"/>
              </a:srgbClr>
            </a:solidFill>
            <a:ln>
              <a:noFill/>
            </a:ln>
            <a:effectLst>
              <a:outerShdw blurRad="50800" dist="38100" dir="2700000" algn="tl" rotWithShape="0">
                <a:srgbClr val="000000">
                  <a:alpha val="40000"/>
                </a:srgbClr>
              </a:outerShdw>
            </a:effectLst>
          </p:spPr>
          <p:txBody>
            <a:bodyPr spcFirstLastPara="1" wrap="square" lIns="108000" tIns="144000" rIns="72000" bIns="113775" anchor="t" anchorCtr="0">
              <a:noAutofit/>
            </a:bodyPr>
            <a:lstStyle/>
            <a:p>
              <a:pPr marL="0" marR="0" lvl="0" indent="0" algn="l" rtl="0">
                <a:lnSpc>
                  <a:spcPct val="90000"/>
                </a:lnSpc>
                <a:spcBef>
                  <a:spcPts val="0"/>
                </a:spcBef>
                <a:spcAft>
                  <a:spcPts val="0"/>
                </a:spcAft>
                <a:buClr>
                  <a:schemeClr val="lt1"/>
                </a:buClr>
                <a:buSzPts val="1600"/>
                <a:buFont typeface="Twentieth Century"/>
                <a:buNone/>
              </a:pPr>
              <a:r>
                <a:rPr lang="en-GB" sz="1050" i="0" u="none" strike="noStrike" cap="none" dirty="0">
                  <a:solidFill>
                    <a:schemeClr val="dk1"/>
                  </a:solidFill>
                  <a:latin typeface="Twentieth Century"/>
                  <a:ea typeface="Twentieth Century"/>
                  <a:cs typeface="Twentieth Century"/>
                  <a:sym typeface="Twentieth Century"/>
                </a:rPr>
                <a:t>Developed Facial Detection on Tkinter, basic detection of the face for user to Login. Creation of Better dataset for ChatBot ML Model and training it.</a:t>
              </a:r>
            </a:p>
            <a:p>
              <a:pPr marL="0" marR="0" lvl="0" indent="0" algn="l" rtl="0">
                <a:lnSpc>
                  <a:spcPct val="90000"/>
                </a:lnSpc>
                <a:spcBef>
                  <a:spcPts val="0"/>
                </a:spcBef>
                <a:spcAft>
                  <a:spcPts val="0"/>
                </a:spcAft>
                <a:buClr>
                  <a:schemeClr val="lt1"/>
                </a:buClr>
                <a:buSzPts val="1600"/>
                <a:buFont typeface="Twentieth Century"/>
                <a:buNone/>
              </a:pPr>
              <a:endParaRPr lang="en-GB" sz="1200" dirty="0">
                <a:solidFill>
                  <a:schemeClr val="dk1"/>
                </a:solidFill>
                <a:latin typeface="Twentieth Century"/>
                <a:ea typeface="Twentieth Century"/>
                <a:cs typeface="Twentieth Century"/>
                <a:sym typeface="Twentieth Century"/>
              </a:endParaRPr>
            </a:p>
            <a:p>
              <a:pPr marL="0" marR="0" lvl="0" indent="0" algn="l" rtl="0">
                <a:lnSpc>
                  <a:spcPct val="90000"/>
                </a:lnSpc>
                <a:spcBef>
                  <a:spcPts val="0"/>
                </a:spcBef>
                <a:spcAft>
                  <a:spcPts val="0"/>
                </a:spcAft>
                <a:buClr>
                  <a:schemeClr val="lt1"/>
                </a:buClr>
                <a:buSzPts val="1600"/>
                <a:buFont typeface="Twentieth Century"/>
                <a:buNone/>
              </a:pPr>
              <a:r>
                <a:rPr lang="en-GB" sz="1050" dirty="0">
                  <a:solidFill>
                    <a:schemeClr val="dk1"/>
                  </a:solidFill>
                  <a:latin typeface="Twentieth Century"/>
                  <a:ea typeface="Twentieth Century"/>
                  <a:cs typeface="Twentieth Century"/>
                  <a:sym typeface="Twentieth Century"/>
                </a:rPr>
                <a:t>Managed to get the ML working on Discord, managed to successfully connect code to the Chatbot window, Created the Chatbot window after login. Trained the Bot and now is outputting response on chatbot window.</a:t>
              </a:r>
            </a:p>
            <a:p>
              <a:pPr marL="0" marR="0" lvl="0" indent="0" algn="l" rtl="0">
                <a:lnSpc>
                  <a:spcPct val="90000"/>
                </a:lnSpc>
                <a:spcBef>
                  <a:spcPts val="0"/>
                </a:spcBef>
                <a:spcAft>
                  <a:spcPts val="0"/>
                </a:spcAft>
                <a:buClr>
                  <a:schemeClr val="lt1"/>
                </a:buClr>
                <a:buSzPts val="1600"/>
                <a:buFont typeface="Twentieth Century"/>
                <a:buNone/>
              </a:pPr>
              <a:endParaRPr lang="en-GB" sz="1200" i="0" u="none" strike="noStrike" cap="none" dirty="0">
                <a:solidFill>
                  <a:schemeClr val="dk1"/>
                </a:solidFill>
                <a:latin typeface="Twentieth Century"/>
                <a:ea typeface="Twentieth Century"/>
                <a:cs typeface="Twentieth Century"/>
                <a:sym typeface="Twentieth Century"/>
              </a:endParaRPr>
            </a:p>
            <a:p>
              <a:pPr lvl="0">
                <a:lnSpc>
                  <a:spcPct val="90000"/>
                </a:lnSpc>
                <a:buClr>
                  <a:schemeClr val="lt1"/>
                </a:buClr>
                <a:buSzPts val="1600"/>
              </a:pPr>
              <a:r>
                <a:rPr lang="en-GB" dirty="0">
                  <a:highlight>
                    <a:srgbClr val="FFFF00"/>
                  </a:highlight>
                </a:rPr>
                <a:t>Managed to join all of the groups code containing the responses into the chatbot. Made the ML model better with responses.</a:t>
              </a:r>
              <a:endParaRPr lang="en-GB" sz="1200" i="0" u="none" strike="noStrike" cap="none" dirty="0">
                <a:solidFill>
                  <a:schemeClr val="dk1"/>
                </a:solidFill>
                <a:highlight>
                  <a:srgbClr val="FFFF00"/>
                </a:highlight>
                <a:latin typeface="Twentieth Century"/>
                <a:ea typeface="Twentieth Century"/>
                <a:cs typeface="Twentieth Century"/>
                <a:sym typeface="Twentieth Century"/>
              </a:endParaRPr>
            </a:p>
          </p:txBody>
        </p:sp>
        <p:sp>
          <p:nvSpPr>
            <p:cNvPr id="247" name="Google Shape;247;p20"/>
            <p:cNvSpPr/>
            <p:nvPr/>
          </p:nvSpPr>
          <p:spPr>
            <a:xfrm>
              <a:off x="863199" y="221497"/>
              <a:ext cx="2076152" cy="679696"/>
            </a:xfrm>
            <a:prstGeom prst="rect">
              <a:avLst/>
            </a:prstGeom>
            <a:solidFill>
              <a:schemeClr val="accent1"/>
            </a:solidFill>
            <a:ln>
              <a:noFill/>
            </a:ln>
          </p:spPr>
          <p:txBody>
            <a:bodyPr spcFirstLastPara="1" wrap="square" lIns="360000" tIns="45700" rIns="91425" bIns="45700" anchor="ctr" anchorCtr="0">
              <a:noAutofit/>
            </a:bodyPr>
            <a:lstStyle/>
            <a:p>
              <a:pPr marL="0" marR="0" lvl="0" indent="0" algn="l" rtl="0">
                <a:spcBef>
                  <a:spcPts val="0"/>
                </a:spcBef>
                <a:spcAft>
                  <a:spcPts val="0"/>
                </a:spcAft>
                <a:buNone/>
              </a:pPr>
              <a:r>
                <a:rPr lang="en-GB" sz="3200" b="0" i="0" u="none" strike="noStrike" cap="none" dirty="0">
                  <a:solidFill>
                    <a:schemeClr val="lt1"/>
                  </a:solidFill>
                  <a:latin typeface="Twentieth Century"/>
                  <a:ea typeface="Twentieth Century"/>
                  <a:cs typeface="Twentieth Century"/>
                  <a:sym typeface="Twentieth Century"/>
                </a:rPr>
                <a:t>Justas</a:t>
              </a:r>
              <a:endParaRPr dirty="0"/>
            </a:p>
          </p:txBody>
        </p:sp>
        <p:sp>
          <p:nvSpPr>
            <p:cNvPr id="248" name="Google Shape;248;p20"/>
            <p:cNvSpPr/>
            <p:nvPr/>
          </p:nvSpPr>
          <p:spPr>
            <a:xfrm>
              <a:off x="155757" y="93626"/>
              <a:ext cx="935438" cy="935438"/>
            </a:xfrm>
            <a:custGeom>
              <a:avLst/>
              <a:gdLst/>
              <a:ahLst/>
              <a:cxnLst/>
              <a:rect l="l" t="t" r="r" b="b"/>
              <a:pathLst>
                <a:path w="1384101" h="1384101" extrusionOk="0">
                  <a:moveTo>
                    <a:pt x="0" y="692051"/>
                  </a:moveTo>
                  <a:cubicBezTo>
                    <a:pt x="0" y="309842"/>
                    <a:pt x="309842" y="0"/>
                    <a:pt x="692051" y="0"/>
                  </a:cubicBezTo>
                  <a:cubicBezTo>
                    <a:pt x="1074260" y="0"/>
                    <a:pt x="1384102" y="309842"/>
                    <a:pt x="1384102" y="692051"/>
                  </a:cubicBezTo>
                  <a:cubicBezTo>
                    <a:pt x="1384102" y="1074260"/>
                    <a:pt x="1074260" y="1384102"/>
                    <a:pt x="692051" y="1384102"/>
                  </a:cubicBezTo>
                  <a:cubicBezTo>
                    <a:pt x="309842" y="1384102"/>
                    <a:pt x="0" y="1074260"/>
                    <a:pt x="0" y="692051"/>
                  </a:cubicBezTo>
                  <a:close/>
                </a:path>
              </a:pathLst>
            </a:custGeom>
            <a:gradFill>
              <a:gsLst>
                <a:gs pos="0">
                  <a:srgbClr val="66D49C"/>
                </a:gs>
                <a:gs pos="100000">
                  <a:srgbClr val="33C27C"/>
                </a:gs>
              </a:gsLst>
              <a:lin ang="5400000" scaled="0"/>
            </a:gradFill>
            <a:ln>
              <a:noFill/>
            </a:ln>
            <a:effectLst>
              <a:outerShdw blurRad="50800" dist="38100" algn="l" rotWithShape="0">
                <a:srgbClr val="000000">
                  <a:alpha val="40000"/>
                </a:srgbClr>
              </a:outerShdw>
            </a:effectLst>
          </p:spPr>
          <p:txBody>
            <a:bodyPr spcFirstLastPara="1" wrap="square" lIns="202675" tIns="202675" rIns="202675" bIns="202675" anchor="ctr" anchorCtr="0">
              <a:noAutofit/>
            </a:bodyPr>
            <a:lstStyle/>
            <a:p>
              <a:pPr marL="0" marR="0" lvl="0" indent="0" algn="ctr" rtl="0">
                <a:lnSpc>
                  <a:spcPct val="90000"/>
                </a:lnSpc>
                <a:spcBef>
                  <a:spcPts val="0"/>
                </a:spcBef>
                <a:spcAft>
                  <a:spcPts val="0"/>
                </a:spcAft>
                <a:buClr>
                  <a:schemeClr val="lt1"/>
                </a:buClr>
                <a:buSzPts val="6000"/>
                <a:buFont typeface="Twentieth Century"/>
                <a:buNone/>
              </a:pPr>
              <a:r>
                <a:rPr lang="en-GB" sz="6000" dirty="0">
                  <a:solidFill>
                    <a:schemeClr val="lt1"/>
                  </a:solidFill>
                  <a:latin typeface="Twentieth Century"/>
                  <a:ea typeface="Twentieth Century"/>
                  <a:cs typeface="Twentieth Century"/>
                  <a:sym typeface="Twentieth Century"/>
                </a:rPr>
                <a:t>3</a:t>
              </a:r>
            </a:p>
          </p:txBody>
        </p:sp>
        <p:sp>
          <p:nvSpPr>
            <p:cNvPr id="249" name="Google Shape;249;p20"/>
            <p:cNvSpPr/>
            <p:nvPr/>
          </p:nvSpPr>
          <p:spPr>
            <a:xfrm>
              <a:off x="2497987" y="221497"/>
              <a:ext cx="1189858" cy="679696"/>
            </a:xfrm>
            <a:prstGeom prst="flowChartDisplay">
              <a:avLst/>
            </a:prstGeom>
            <a:gradFill>
              <a:gsLst>
                <a:gs pos="0">
                  <a:srgbClr val="66D49C"/>
                </a:gs>
                <a:gs pos="100000">
                  <a:srgbClr val="33C27C"/>
                </a:gs>
              </a:gsLst>
              <a:lin ang="5400000" scaled="0"/>
            </a:gradFill>
            <a:ln>
              <a:noFill/>
            </a:ln>
          </p:spPr>
          <p:txBody>
            <a:bodyPr spcFirstLastPara="1" wrap="square" lIns="0" tIns="202675" rIns="0" bIns="202675" anchor="ctr" anchorCtr="0">
              <a:noAutofit/>
            </a:bodyPr>
            <a:lstStyle/>
            <a:p>
              <a:pPr marL="0" marR="0" lvl="0" indent="0" algn="r" rtl="0">
                <a:lnSpc>
                  <a:spcPct val="90000"/>
                </a:lnSpc>
                <a:spcBef>
                  <a:spcPts val="0"/>
                </a:spcBef>
                <a:spcAft>
                  <a:spcPts val="0"/>
                </a:spcAft>
                <a:buClr>
                  <a:schemeClr val="lt1"/>
                </a:buClr>
                <a:buSzPts val="3200"/>
                <a:buFont typeface="Twentieth Century"/>
                <a:buNone/>
              </a:pPr>
              <a:r>
                <a:rPr lang="en-GB" sz="2400" dirty="0">
                  <a:solidFill>
                    <a:schemeClr val="lt1"/>
                  </a:solidFill>
                  <a:latin typeface="Twentieth Century"/>
                  <a:ea typeface="Twentieth Century"/>
                  <a:cs typeface="Twentieth Century"/>
                  <a:sym typeface="Twentieth Century"/>
                </a:rPr>
                <a:t>16.2%</a:t>
              </a:r>
              <a:endParaRPr sz="2400" dirty="0">
                <a:solidFill>
                  <a:schemeClr val="lt1"/>
                </a:solidFill>
                <a:latin typeface="Twentieth Century"/>
                <a:ea typeface="Twentieth Century"/>
                <a:cs typeface="Twentieth Century"/>
                <a:sym typeface="Twentieth Century"/>
              </a:endParaRPr>
            </a:p>
          </p:txBody>
        </p:sp>
      </p:grpSp>
      <p:grpSp>
        <p:nvGrpSpPr>
          <p:cNvPr id="250" name="Google Shape;250;p20"/>
          <p:cNvGrpSpPr/>
          <p:nvPr/>
        </p:nvGrpSpPr>
        <p:grpSpPr>
          <a:xfrm>
            <a:off x="27019" y="3632986"/>
            <a:ext cx="4050934" cy="3225013"/>
            <a:chOff x="155757" y="93626"/>
            <a:chExt cx="3532088" cy="3092475"/>
          </a:xfrm>
        </p:grpSpPr>
        <p:sp>
          <p:nvSpPr>
            <p:cNvPr id="251" name="Google Shape;251;p20"/>
            <p:cNvSpPr/>
            <p:nvPr/>
          </p:nvSpPr>
          <p:spPr>
            <a:xfrm>
              <a:off x="638482" y="901193"/>
              <a:ext cx="2891042" cy="2284908"/>
            </a:xfrm>
            <a:custGeom>
              <a:avLst/>
              <a:gdLst/>
              <a:ahLst/>
              <a:cxnLst/>
              <a:rect l="l" t="t" r="r" b="b"/>
              <a:pathLst>
                <a:path w="2076152" h="1384793" extrusionOk="0">
                  <a:moveTo>
                    <a:pt x="0" y="0"/>
                  </a:moveTo>
                  <a:lnTo>
                    <a:pt x="2076152" y="0"/>
                  </a:lnTo>
                  <a:lnTo>
                    <a:pt x="2076152" y="1384793"/>
                  </a:lnTo>
                  <a:lnTo>
                    <a:pt x="0" y="1384793"/>
                  </a:lnTo>
                  <a:lnTo>
                    <a:pt x="0" y="0"/>
                  </a:lnTo>
                  <a:close/>
                </a:path>
              </a:pathLst>
            </a:custGeom>
            <a:solidFill>
              <a:srgbClr val="CFEEDB">
                <a:alpha val="89803"/>
              </a:srgbClr>
            </a:solidFill>
            <a:ln>
              <a:noFill/>
            </a:ln>
            <a:effectLst>
              <a:outerShdw blurRad="50800" dist="38100" dir="2700000" algn="tl" rotWithShape="0">
                <a:srgbClr val="000000">
                  <a:alpha val="40000"/>
                </a:srgbClr>
              </a:outerShdw>
            </a:effectLst>
          </p:spPr>
          <p:txBody>
            <a:bodyPr spcFirstLastPara="1" wrap="square" lIns="108000" tIns="144000" rIns="72000" bIns="113775" anchor="t" anchorCtr="0">
              <a:noAutofit/>
            </a:bodyPr>
            <a:lstStyle/>
            <a:p>
              <a:pPr marL="0" marR="0" lvl="0" indent="0" algn="l" rtl="0">
                <a:lnSpc>
                  <a:spcPct val="90000"/>
                </a:lnSpc>
                <a:spcBef>
                  <a:spcPts val="0"/>
                </a:spcBef>
                <a:spcAft>
                  <a:spcPts val="0"/>
                </a:spcAft>
                <a:buNone/>
              </a:pPr>
              <a:r>
                <a:rPr lang="en-GB" sz="1050" dirty="0">
                  <a:solidFill>
                    <a:schemeClr val="dk1"/>
                  </a:solidFill>
                  <a:latin typeface="Twentieth Century"/>
                  <a:ea typeface="Twentieth Century"/>
                  <a:cs typeface="Twentieth Century"/>
                  <a:sym typeface="Twentieth Century"/>
                </a:rPr>
                <a:t>Created the Chatbot interface where its possible for the user to send and receive messages.</a:t>
              </a:r>
            </a:p>
            <a:p>
              <a:pPr marL="0" marR="0" lvl="0" indent="0" algn="l" rtl="0">
                <a:lnSpc>
                  <a:spcPct val="90000"/>
                </a:lnSpc>
                <a:spcBef>
                  <a:spcPts val="0"/>
                </a:spcBef>
                <a:spcAft>
                  <a:spcPts val="0"/>
                </a:spcAft>
                <a:buNone/>
              </a:pPr>
              <a:endParaRPr lang="en-GB" dirty="0">
                <a:solidFill>
                  <a:schemeClr val="dk1"/>
                </a:solidFill>
                <a:latin typeface="Twentieth Century"/>
                <a:ea typeface="Twentieth Century"/>
                <a:cs typeface="Twentieth Century"/>
                <a:sym typeface="Twentieth Century"/>
              </a:endParaRPr>
            </a:p>
            <a:p>
              <a:pPr marL="0" marR="0" lvl="0" indent="0" algn="l" rtl="0">
                <a:lnSpc>
                  <a:spcPct val="90000"/>
                </a:lnSpc>
                <a:spcBef>
                  <a:spcPts val="0"/>
                </a:spcBef>
                <a:spcAft>
                  <a:spcPts val="0"/>
                </a:spcAft>
                <a:buNone/>
              </a:pPr>
              <a:r>
                <a:rPr lang="en-GB" sz="1050" dirty="0">
                  <a:solidFill>
                    <a:schemeClr val="dk1"/>
                  </a:solidFill>
                  <a:latin typeface="Twentieth Century"/>
                  <a:ea typeface="Twentieth Century"/>
                  <a:cs typeface="Twentieth Century"/>
                  <a:sym typeface="Twentieth Century"/>
                </a:rPr>
                <a:t>Managed to make a quiz of Amines, and has stared on making a simple Tkinter Game. Fixed the bugs that were in the Interface as the window wasn’t popping up.</a:t>
              </a:r>
            </a:p>
            <a:p>
              <a:pPr marL="0" marR="0" lvl="0" indent="0" algn="l" rtl="0">
                <a:lnSpc>
                  <a:spcPct val="90000"/>
                </a:lnSpc>
                <a:spcBef>
                  <a:spcPts val="0"/>
                </a:spcBef>
                <a:spcAft>
                  <a:spcPts val="0"/>
                </a:spcAft>
                <a:buNone/>
              </a:pPr>
              <a:endParaRPr lang="en-GB" sz="1050" dirty="0">
                <a:solidFill>
                  <a:schemeClr val="dk1"/>
                </a:solidFill>
                <a:latin typeface="Twentieth Century"/>
                <a:ea typeface="Twentieth Century"/>
                <a:cs typeface="Twentieth Century"/>
                <a:sym typeface="Twentieth Century"/>
              </a:endParaRPr>
            </a:p>
            <a:p>
              <a:pPr lvl="0">
                <a:lnSpc>
                  <a:spcPct val="90000"/>
                </a:lnSpc>
              </a:pPr>
              <a:r>
                <a:rPr lang="en-GB" dirty="0">
                  <a:highlight>
                    <a:srgbClr val="FFFF00"/>
                  </a:highlight>
                </a:rPr>
                <a:t>Creating a Game on the Tkinter and linked it to the chatbot window. Fixed bugs associated with transferring the terminal run code into the Tkinter</a:t>
              </a:r>
              <a:endParaRPr lang="en-GB" sz="1050" dirty="0">
                <a:solidFill>
                  <a:schemeClr val="dk1"/>
                </a:solidFill>
                <a:highlight>
                  <a:srgbClr val="FFFF00"/>
                </a:highlight>
                <a:latin typeface="Twentieth Century"/>
                <a:ea typeface="Twentieth Century"/>
                <a:cs typeface="Twentieth Century"/>
                <a:sym typeface="Twentieth Century"/>
              </a:endParaRPr>
            </a:p>
            <a:p>
              <a:pPr marL="0" marR="0" lvl="0" indent="0" algn="l" rtl="0">
                <a:lnSpc>
                  <a:spcPct val="90000"/>
                </a:lnSpc>
                <a:spcBef>
                  <a:spcPts val="0"/>
                </a:spcBef>
                <a:spcAft>
                  <a:spcPts val="0"/>
                </a:spcAft>
                <a:buNone/>
              </a:pPr>
              <a:endParaRPr dirty="0">
                <a:solidFill>
                  <a:schemeClr val="dk1"/>
                </a:solidFill>
                <a:latin typeface="Twentieth Century"/>
                <a:ea typeface="Twentieth Century"/>
                <a:cs typeface="Twentieth Century"/>
                <a:sym typeface="Twentieth Century"/>
              </a:endParaRPr>
            </a:p>
          </p:txBody>
        </p:sp>
        <p:sp>
          <p:nvSpPr>
            <p:cNvPr id="252" name="Google Shape;252;p20"/>
            <p:cNvSpPr/>
            <p:nvPr/>
          </p:nvSpPr>
          <p:spPr>
            <a:xfrm>
              <a:off x="863199" y="221497"/>
              <a:ext cx="2076152" cy="679696"/>
            </a:xfrm>
            <a:prstGeom prst="rect">
              <a:avLst/>
            </a:prstGeom>
            <a:solidFill>
              <a:schemeClr val="accent1"/>
            </a:solidFill>
            <a:ln>
              <a:noFill/>
            </a:ln>
          </p:spPr>
          <p:txBody>
            <a:bodyPr spcFirstLastPara="1" wrap="square" lIns="360000" tIns="45700" rIns="91425" bIns="45700" anchor="ctr" anchorCtr="0">
              <a:noAutofit/>
            </a:bodyPr>
            <a:lstStyle/>
            <a:p>
              <a:pPr marL="0" marR="0" lvl="0" indent="0" algn="l" rtl="0">
                <a:spcBef>
                  <a:spcPts val="0"/>
                </a:spcBef>
                <a:spcAft>
                  <a:spcPts val="0"/>
                </a:spcAft>
                <a:buNone/>
              </a:pPr>
              <a:r>
                <a:rPr lang="en-GB" sz="3200" dirty="0">
                  <a:solidFill>
                    <a:schemeClr val="lt1"/>
                  </a:solidFill>
                  <a:latin typeface="Twentieth Century"/>
                  <a:ea typeface="Twentieth Century"/>
                  <a:cs typeface="Twentieth Century"/>
                  <a:sym typeface="Twentieth Century"/>
                </a:rPr>
                <a:t>Davis</a:t>
              </a:r>
              <a:endParaRPr dirty="0"/>
            </a:p>
          </p:txBody>
        </p:sp>
        <p:sp>
          <p:nvSpPr>
            <p:cNvPr id="253" name="Google Shape;253;p20"/>
            <p:cNvSpPr/>
            <p:nvPr/>
          </p:nvSpPr>
          <p:spPr>
            <a:xfrm>
              <a:off x="155757" y="93626"/>
              <a:ext cx="935438" cy="935438"/>
            </a:xfrm>
            <a:custGeom>
              <a:avLst/>
              <a:gdLst/>
              <a:ahLst/>
              <a:cxnLst/>
              <a:rect l="l" t="t" r="r" b="b"/>
              <a:pathLst>
                <a:path w="1384101" h="1384101" extrusionOk="0">
                  <a:moveTo>
                    <a:pt x="0" y="692051"/>
                  </a:moveTo>
                  <a:cubicBezTo>
                    <a:pt x="0" y="309842"/>
                    <a:pt x="309842" y="0"/>
                    <a:pt x="692051" y="0"/>
                  </a:cubicBezTo>
                  <a:cubicBezTo>
                    <a:pt x="1074260" y="0"/>
                    <a:pt x="1384102" y="309842"/>
                    <a:pt x="1384102" y="692051"/>
                  </a:cubicBezTo>
                  <a:cubicBezTo>
                    <a:pt x="1384102" y="1074260"/>
                    <a:pt x="1074260" y="1384102"/>
                    <a:pt x="692051" y="1384102"/>
                  </a:cubicBezTo>
                  <a:cubicBezTo>
                    <a:pt x="309842" y="1384102"/>
                    <a:pt x="0" y="1074260"/>
                    <a:pt x="0" y="692051"/>
                  </a:cubicBezTo>
                  <a:close/>
                </a:path>
              </a:pathLst>
            </a:custGeom>
            <a:gradFill>
              <a:gsLst>
                <a:gs pos="0">
                  <a:srgbClr val="66D49C"/>
                </a:gs>
                <a:gs pos="100000">
                  <a:srgbClr val="33C27C"/>
                </a:gs>
              </a:gsLst>
              <a:lin ang="5400000" scaled="0"/>
            </a:gradFill>
            <a:ln>
              <a:noFill/>
            </a:ln>
            <a:effectLst>
              <a:outerShdw blurRad="50800" dist="38100" algn="l" rotWithShape="0">
                <a:srgbClr val="000000">
                  <a:alpha val="40000"/>
                </a:srgbClr>
              </a:outerShdw>
            </a:effectLst>
          </p:spPr>
          <p:txBody>
            <a:bodyPr spcFirstLastPara="1" wrap="square" lIns="202675" tIns="202675" rIns="202675" bIns="202675" anchor="ctr" anchorCtr="0">
              <a:noAutofit/>
            </a:bodyPr>
            <a:lstStyle/>
            <a:p>
              <a:pPr marL="0" marR="0" lvl="0" indent="0" algn="ctr" rtl="0">
                <a:lnSpc>
                  <a:spcPct val="90000"/>
                </a:lnSpc>
                <a:spcBef>
                  <a:spcPts val="0"/>
                </a:spcBef>
                <a:spcAft>
                  <a:spcPts val="0"/>
                </a:spcAft>
                <a:buClr>
                  <a:schemeClr val="lt1"/>
                </a:buClr>
                <a:buSzPts val="6000"/>
                <a:buFont typeface="Twentieth Century"/>
                <a:buNone/>
              </a:pPr>
              <a:r>
                <a:rPr lang="en-GB" sz="6000" dirty="0">
                  <a:solidFill>
                    <a:schemeClr val="lt1"/>
                  </a:solidFill>
                  <a:latin typeface="Twentieth Century"/>
                  <a:ea typeface="Twentieth Century"/>
                  <a:cs typeface="Twentieth Century"/>
                  <a:sym typeface="Twentieth Century"/>
                </a:rPr>
                <a:t>3</a:t>
              </a:r>
              <a:endParaRPr sz="6000" dirty="0">
                <a:solidFill>
                  <a:schemeClr val="lt1"/>
                </a:solidFill>
                <a:latin typeface="Twentieth Century"/>
                <a:ea typeface="Twentieth Century"/>
                <a:cs typeface="Twentieth Century"/>
                <a:sym typeface="Twentieth Century"/>
              </a:endParaRPr>
            </a:p>
          </p:txBody>
        </p:sp>
        <p:sp>
          <p:nvSpPr>
            <p:cNvPr id="254" name="Google Shape;254;p20"/>
            <p:cNvSpPr/>
            <p:nvPr/>
          </p:nvSpPr>
          <p:spPr>
            <a:xfrm>
              <a:off x="2497987" y="221497"/>
              <a:ext cx="1189858" cy="679696"/>
            </a:xfrm>
            <a:prstGeom prst="flowChartDisplay">
              <a:avLst/>
            </a:prstGeom>
            <a:gradFill>
              <a:gsLst>
                <a:gs pos="0">
                  <a:srgbClr val="66D49C"/>
                </a:gs>
                <a:gs pos="100000">
                  <a:srgbClr val="33C27C"/>
                </a:gs>
              </a:gsLst>
              <a:lin ang="5400000" scaled="0"/>
            </a:gradFill>
            <a:ln>
              <a:noFill/>
            </a:ln>
          </p:spPr>
          <p:txBody>
            <a:bodyPr spcFirstLastPara="1" wrap="square" lIns="0" tIns="202675" rIns="0" bIns="202675" anchor="ctr" anchorCtr="0">
              <a:noAutofit/>
            </a:bodyPr>
            <a:lstStyle/>
            <a:p>
              <a:pPr lvl="0" algn="r">
                <a:lnSpc>
                  <a:spcPct val="90000"/>
                </a:lnSpc>
                <a:buClr>
                  <a:schemeClr val="lt1"/>
                </a:buClr>
                <a:buSzPts val="3200"/>
              </a:pPr>
              <a:r>
                <a:rPr lang="en-GB" sz="2400" dirty="0">
                  <a:solidFill>
                    <a:schemeClr val="lt1"/>
                  </a:solidFill>
                  <a:latin typeface="Twentieth Century"/>
                  <a:ea typeface="Twentieth Century"/>
                  <a:cs typeface="Twentieth Century"/>
                  <a:sym typeface="Twentieth Century"/>
                </a:rPr>
                <a:t>16.2%</a:t>
              </a:r>
            </a:p>
          </p:txBody>
        </p:sp>
      </p:grpSp>
      <p:grpSp>
        <p:nvGrpSpPr>
          <p:cNvPr id="255" name="Google Shape;255;p20"/>
          <p:cNvGrpSpPr/>
          <p:nvPr/>
        </p:nvGrpSpPr>
        <p:grpSpPr>
          <a:xfrm>
            <a:off x="4202413" y="-12878"/>
            <a:ext cx="4119539" cy="3575900"/>
            <a:chOff x="155757" y="93626"/>
            <a:chExt cx="3532088" cy="3091289"/>
          </a:xfrm>
        </p:grpSpPr>
        <p:sp>
          <p:nvSpPr>
            <p:cNvPr id="256" name="Google Shape;256;p20"/>
            <p:cNvSpPr/>
            <p:nvPr/>
          </p:nvSpPr>
          <p:spPr>
            <a:xfrm>
              <a:off x="355451" y="862378"/>
              <a:ext cx="3153171" cy="2322537"/>
            </a:xfrm>
            <a:custGeom>
              <a:avLst/>
              <a:gdLst/>
              <a:ahLst/>
              <a:cxnLst/>
              <a:rect l="l" t="t" r="r" b="b"/>
              <a:pathLst>
                <a:path w="2076152" h="1384793" extrusionOk="0">
                  <a:moveTo>
                    <a:pt x="0" y="0"/>
                  </a:moveTo>
                  <a:lnTo>
                    <a:pt x="2076152" y="0"/>
                  </a:lnTo>
                  <a:lnTo>
                    <a:pt x="2076152" y="1384793"/>
                  </a:lnTo>
                  <a:lnTo>
                    <a:pt x="0" y="1384793"/>
                  </a:lnTo>
                  <a:lnTo>
                    <a:pt x="0" y="0"/>
                  </a:lnTo>
                  <a:close/>
                </a:path>
              </a:pathLst>
            </a:custGeom>
            <a:solidFill>
              <a:srgbClr val="CFEEDB">
                <a:alpha val="89803"/>
              </a:srgbClr>
            </a:solidFill>
            <a:ln>
              <a:noFill/>
            </a:ln>
            <a:effectLst>
              <a:outerShdw blurRad="50800" dist="38100" dir="2700000" algn="tl" rotWithShape="0">
                <a:srgbClr val="000000">
                  <a:alpha val="40000"/>
                </a:srgbClr>
              </a:outerShdw>
            </a:effectLst>
          </p:spPr>
          <p:txBody>
            <a:bodyPr spcFirstLastPara="1" wrap="square" lIns="108000" tIns="144000" rIns="72000" bIns="113775" anchor="t" anchorCtr="0">
              <a:noAutofit/>
            </a:bodyPr>
            <a:lstStyle/>
            <a:p>
              <a:pPr>
                <a:lnSpc>
                  <a:spcPct val="90000"/>
                </a:lnSpc>
                <a:buClr>
                  <a:schemeClr val="lt1"/>
                </a:buClr>
                <a:buSzPts val="1600"/>
              </a:pPr>
              <a:endParaRPr lang="en-GB" sz="1100" dirty="0">
                <a:solidFill>
                  <a:schemeClr val="dk1"/>
                </a:solidFill>
                <a:latin typeface="Twentieth Century"/>
                <a:ea typeface="Twentieth Century"/>
                <a:cs typeface="Twentieth Century"/>
                <a:sym typeface="Twentieth Century"/>
              </a:endParaRPr>
            </a:p>
            <a:p>
              <a:pPr>
                <a:lnSpc>
                  <a:spcPct val="90000"/>
                </a:lnSpc>
                <a:buClr>
                  <a:schemeClr val="lt1"/>
                </a:buClr>
                <a:buSzPts val="1600"/>
              </a:pPr>
              <a:r>
                <a:rPr lang="en-GB" sz="1050" dirty="0">
                  <a:solidFill>
                    <a:schemeClr val="dk1"/>
                  </a:solidFill>
                  <a:latin typeface="Twentieth Century"/>
                  <a:ea typeface="Twentieth Century"/>
                  <a:cs typeface="Twentieth Century"/>
                  <a:sym typeface="Twentieth Century"/>
                </a:rPr>
                <a:t>Created the Signup and Login page on Tkinter and created external files to store the user details. Created the flowchart of Login and Sign up. Made PowerPoint presentation. </a:t>
              </a:r>
            </a:p>
            <a:p>
              <a:pPr>
                <a:lnSpc>
                  <a:spcPct val="90000"/>
                </a:lnSpc>
                <a:buClr>
                  <a:schemeClr val="lt1"/>
                </a:buClr>
                <a:buSzPts val="1600"/>
              </a:pPr>
              <a:endParaRPr lang="en-GB" sz="1200" dirty="0">
                <a:solidFill>
                  <a:schemeClr val="dk1"/>
                </a:solidFill>
                <a:latin typeface="Twentieth Century"/>
                <a:ea typeface="Twentieth Century"/>
                <a:cs typeface="Twentieth Century"/>
                <a:sym typeface="Twentieth Century"/>
              </a:endParaRPr>
            </a:p>
            <a:p>
              <a:pPr>
                <a:lnSpc>
                  <a:spcPct val="90000"/>
                </a:lnSpc>
                <a:buClr>
                  <a:schemeClr val="lt1"/>
                </a:buClr>
                <a:buSzPts val="1600"/>
              </a:pPr>
              <a:r>
                <a:rPr lang="en-GB" sz="1050" dirty="0">
                  <a:solidFill>
                    <a:schemeClr val="dk1"/>
                  </a:solidFill>
                  <a:latin typeface="Twentieth Century"/>
                  <a:ea typeface="Twentieth Century"/>
                  <a:cs typeface="Twentieth Century"/>
                  <a:sym typeface="Twentieth Century"/>
                </a:rPr>
                <a:t>Hashed the password when registering new user, Adding restrictions on Passwords. Added the logout button. Finished the About the bot window. Started on the games window for the user. Created PowerPoint Presentation this week. Hid the Password when typing.</a:t>
              </a:r>
            </a:p>
            <a:p>
              <a:pPr>
                <a:lnSpc>
                  <a:spcPct val="90000"/>
                </a:lnSpc>
                <a:buClr>
                  <a:schemeClr val="lt1"/>
                </a:buClr>
                <a:buSzPts val="1600"/>
              </a:pPr>
              <a:endParaRPr lang="en-GB" sz="1050" dirty="0">
                <a:solidFill>
                  <a:schemeClr val="dk1"/>
                </a:solidFill>
                <a:latin typeface="Twentieth Century"/>
                <a:ea typeface="Twentieth Century"/>
                <a:cs typeface="Twentieth Century"/>
                <a:sym typeface="Twentieth Century"/>
              </a:endParaRPr>
            </a:p>
            <a:p>
              <a:pPr>
                <a:lnSpc>
                  <a:spcPct val="90000"/>
                </a:lnSpc>
                <a:buClr>
                  <a:schemeClr val="lt1"/>
                </a:buClr>
                <a:buSzPts val="1600"/>
              </a:pPr>
              <a:r>
                <a:rPr lang="en-GB" dirty="0">
                  <a:highlight>
                    <a:srgbClr val="FFFF00"/>
                  </a:highlight>
                </a:rPr>
                <a:t>Complete the Guessing Game with Chatbot, Making Multiple Game window, Put together Davis game and my game to the Game window. ​</a:t>
              </a:r>
              <a:endParaRPr lang="en-GB" sz="1050" dirty="0">
                <a:solidFill>
                  <a:schemeClr val="dk1"/>
                </a:solidFill>
                <a:highlight>
                  <a:srgbClr val="FFFF00"/>
                </a:highlight>
                <a:latin typeface="Twentieth Century"/>
                <a:ea typeface="Twentieth Century"/>
                <a:cs typeface="Twentieth Century"/>
                <a:sym typeface="Twentieth Century"/>
              </a:endParaRPr>
            </a:p>
            <a:p>
              <a:pPr marL="0" marR="0" lvl="0" indent="0" algn="l" rtl="0">
                <a:lnSpc>
                  <a:spcPct val="90000"/>
                </a:lnSpc>
                <a:spcBef>
                  <a:spcPts val="0"/>
                </a:spcBef>
                <a:spcAft>
                  <a:spcPts val="0"/>
                </a:spcAft>
                <a:buClr>
                  <a:schemeClr val="lt1"/>
                </a:buClr>
                <a:buSzPts val="1600"/>
                <a:buFont typeface="Twentieth Century"/>
                <a:buNone/>
              </a:pPr>
              <a:endParaRPr lang="en-GB" sz="1600" b="1" dirty="0">
                <a:solidFill>
                  <a:schemeClr val="tx1"/>
                </a:solidFill>
                <a:latin typeface="Twentieth Century"/>
                <a:ea typeface="Twentieth Century"/>
                <a:cs typeface="Twentieth Century"/>
                <a:sym typeface="Twentieth Century"/>
              </a:endParaRPr>
            </a:p>
          </p:txBody>
        </p:sp>
        <p:sp>
          <p:nvSpPr>
            <p:cNvPr id="257" name="Google Shape;257;p20"/>
            <p:cNvSpPr/>
            <p:nvPr/>
          </p:nvSpPr>
          <p:spPr>
            <a:xfrm>
              <a:off x="863199" y="221497"/>
              <a:ext cx="2076152" cy="679696"/>
            </a:xfrm>
            <a:prstGeom prst="rect">
              <a:avLst/>
            </a:prstGeom>
            <a:solidFill>
              <a:schemeClr val="accent1"/>
            </a:solidFill>
            <a:ln>
              <a:noFill/>
            </a:ln>
          </p:spPr>
          <p:txBody>
            <a:bodyPr spcFirstLastPara="1" wrap="square" lIns="360000" tIns="45700" rIns="91425" bIns="45700" anchor="ctr" anchorCtr="0">
              <a:noAutofit/>
            </a:bodyPr>
            <a:lstStyle/>
            <a:p>
              <a:pPr marL="0" marR="0" lvl="0" indent="0" algn="l" rtl="0">
                <a:spcBef>
                  <a:spcPts val="0"/>
                </a:spcBef>
                <a:spcAft>
                  <a:spcPts val="0"/>
                </a:spcAft>
                <a:buNone/>
              </a:pPr>
              <a:r>
                <a:rPr lang="en-GB" sz="2800" dirty="0">
                  <a:solidFill>
                    <a:schemeClr val="lt1"/>
                  </a:solidFill>
                  <a:latin typeface="Twentieth Century"/>
                  <a:ea typeface="Twentieth Century"/>
                  <a:cs typeface="Twentieth Century"/>
                  <a:sym typeface="Twentieth Century"/>
                </a:rPr>
                <a:t>Gaurav</a:t>
              </a:r>
              <a:endParaRPr sz="2800" dirty="0">
                <a:solidFill>
                  <a:schemeClr val="lt1"/>
                </a:solidFill>
                <a:latin typeface="Twentieth Century"/>
                <a:ea typeface="Twentieth Century"/>
                <a:cs typeface="Twentieth Century"/>
                <a:sym typeface="Twentieth Century"/>
              </a:endParaRPr>
            </a:p>
          </p:txBody>
        </p:sp>
        <p:sp>
          <p:nvSpPr>
            <p:cNvPr id="258" name="Google Shape;258;p20"/>
            <p:cNvSpPr/>
            <p:nvPr/>
          </p:nvSpPr>
          <p:spPr>
            <a:xfrm>
              <a:off x="155757" y="93626"/>
              <a:ext cx="935438" cy="935438"/>
            </a:xfrm>
            <a:custGeom>
              <a:avLst/>
              <a:gdLst/>
              <a:ahLst/>
              <a:cxnLst/>
              <a:rect l="l" t="t" r="r" b="b"/>
              <a:pathLst>
                <a:path w="1384101" h="1384101" extrusionOk="0">
                  <a:moveTo>
                    <a:pt x="0" y="692051"/>
                  </a:moveTo>
                  <a:cubicBezTo>
                    <a:pt x="0" y="309842"/>
                    <a:pt x="309842" y="0"/>
                    <a:pt x="692051" y="0"/>
                  </a:cubicBezTo>
                  <a:cubicBezTo>
                    <a:pt x="1074260" y="0"/>
                    <a:pt x="1384102" y="309842"/>
                    <a:pt x="1384102" y="692051"/>
                  </a:cubicBezTo>
                  <a:cubicBezTo>
                    <a:pt x="1384102" y="1074260"/>
                    <a:pt x="1074260" y="1384102"/>
                    <a:pt x="692051" y="1384102"/>
                  </a:cubicBezTo>
                  <a:cubicBezTo>
                    <a:pt x="309842" y="1384102"/>
                    <a:pt x="0" y="1074260"/>
                    <a:pt x="0" y="692051"/>
                  </a:cubicBezTo>
                  <a:close/>
                </a:path>
              </a:pathLst>
            </a:custGeom>
            <a:gradFill>
              <a:gsLst>
                <a:gs pos="0">
                  <a:srgbClr val="66D49C"/>
                </a:gs>
                <a:gs pos="100000">
                  <a:srgbClr val="33C27C"/>
                </a:gs>
              </a:gsLst>
              <a:lin ang="5400000" scaled="0"/>
            </a:gradFill>
            <a:ln>
              <a:noFill/>
            </a:ln>
            <a:effectLst>
              <a:outerShdw blurRad="50800" dist="38100" algn="l" rotWithShape="0">
                <a:srgbClr val="000000">
                  <a:alpha val="40000"/>
                </a:srgbClr>
              </a:outerShdw>
            </a:effectLst>
          </p:spPr>
          <p:txBody>
            <a:bodyPr spcFirstLastPara="1" wrap="square" lIns="202675" tIns="202675" rIns="202675" bIns="202675" anchor="ctr" anchorCtr="0">
              <a:noAutofit/>
            </a:bodyPr>
            <a:lstStyle/>
            <a:p>
              <a:pPr marL="0" marR="0" lvl="0" indent="0" algn="ctr" rtl="0">
                <a:lnSpc>
                  <a:spcPct val="90000"/>
                </a:lnSpc>
                <a:spcBef>
                  <a:spcPts val="0"/>
                </a:spcBef>
                <a:spcAft>
                  <a:spcPts val="0"/>
                </a:spcAft>
                <a:buClr>
                  <a:schemeClr val="lt1"/>
                </a:buClr>
                <a:buSzPts val="6000"/>
                <a:buFont typeface="Twentieth Century"/>
                <a:buNone/>
              </a:pPr>
              <a:r>
                <a:rPr lang="en-GB" sz="6000" dirty="0">
                  <a:solidFill>
                    <a:schemeClr val="lt1"/>
                  </a:solidFill>
                  <a:latin typeface="Twentieth Century"/>
                  <a:ea typeface="Twentieth Century"/>
                  <a:cs typeface="Twentieth Century"/>
                  <a:sym typeface="Twentieth Century"/>
                </a:rPr>
                <a:t>3</a:t>
              </a:r>
              <a:endParaRPr sz="6000" dirty="0">
                <a:solidFill>
                  <a:schemeClr val="lt1"/>
                </a:solidFill>
                <a:latin typeface="Twentieth Century"/>
                <a:ea typeface="Twentieth Century"/>
                <a:cs typeface="Twentieth Century"/>
                <a:sym typeface="Twentieth Century"/>
              </a:endParaRPr>
            </a:p>
          </p:txBody>
        </p:sp>
        <p:sp>
          <p:nvSpPr>
            <p:cNvPr id="259" name="Google Shape;259;p20"/>
            <p:cNvSpPr/>
            <p:nvPr/>
          </p:nvSpPr>
          <p:spPr>
            <a:xfrm>
              <a:off x="2497987" y="221497"/>
              <a:ext cx="1189858" cy="679696"/>
            </a:xfrm>
            <a:prstGeom prst="flowChartDisplay">
              <a:avLst/>
            </a:prstGeom>
            <a:gradFill>
              <a:gsLst>
                <a:gs pos="0">
                  <a:srgbClr val="66D49C"/>
                </a:gs>
                <a:gs pos="100000">
                  <a:srgbClr val="33C27C"/>
                </a:gs>
              </a:gsLst>
              <a:lin ang="5400000" scaled="0"/>
            </a:gradFill>
            <a:ln>
              <a:noFill/>
            </a:ln>
          </p:spPr>
          <p:txBody>
            <a:bodyPr spcFirstLastPara="1" wrap="square" lIns="0" tIns="202675" rIns="0" bIns="202675" anchor="ctr" anchorCtr="0">
              <a:noAutofit/>
            </a:bodyPr>
            <a:lstStyle/>
            <a:p>
              <a:pPr lvl="0" algn="r">
                <a:lnSpc>
                  <a:spcPct val="90000"/>
                </a:lnSpc>
                <a:buClr>
                  <a:schemeClr val="lt1"/>
                </a:buClr>
                <a:buSzPts val="3200"/>
              </a:pPr>
              <a:r>
                <a:rPr lang="en-GB" sz="2400" dirty="0">
                  <a:solidFill>
                    <a:schemeClr val="lt1"/>
                  </a:solidFill>
                  <a:latin typeface="Twentieth Century"/>
                  <a:ea typeface="Twentieth Century"/>
                  <a:cs typeface="Twentieth Century"/>
                  <a:sym typeface="Twentieth Century"/>
                </a:rPr>
                <a:t>16.2%</a:t>
              </a:r>
            </a:p>
          </p:txBody>
        </p:sp>
      </p:grpSp>
      <p:grpSp>
        <p:nvGrpSpPr>
          <p:cNvPr id="260" name="Google Shape;260;p20"/>
          <p:cNvGrpSpPr/>
          <p:nvPr/>
        </p:nvGrpSpPr>
        <p:grpSpPr>
          <a:xfrm>
            <a:off x="8353930" y="3855"/>
            <a:ext cx="3838069" cy="3497383"/>
            <a:chOff x="155757" y="93626"/>
            <a:chExt cx="3532088" cy="3091057"/>
          </a:xfrm>
        </p:grpSpPr>
        <p:sp>
          <p:nvSpPr>
            <p:cNvPr id="261" name="Google Shape;261;p20"/>
            <p:cNvSpPr/>
            <p:nvPr/>
          </p:nvSpPr>
          <p:spPr>
            <a:xfrm>
              <a:off x="369597" y="901193"/>
              <a:ext cx="3293384" cy="2283490"/>
            </a:xfrm>
            <a:custGeom>
              <a:avLst/>
              <a:gdLst/>
              <a:ahLst/>
              <a:cxnLst/>
              <a:rect l="l" t="t" r="r" b="b"/>
              <a:pathLst>
                <a:path w="2076152" h="1384793" extrusionOk="0">
                  <a:moveTo>
                    <a:pt x="0" y="0"/>
                  </a:moveTo>
                  <a:lnTo>
                    <a:pt x="2076152" y="0"/>
                  </a:lnTo>
                  <a:lnTo>
                    <a:pt x="2076152" y="1384793"/>
                  </a:lnTo>
                  <a:lnTo>
                    <a:pt x="0" y="1384793"/>
                  </a:lnTo>
                  <a:lnTo>
                    <a:pt x="0" y="0"/>
                  </a:lnTo>
                  <a:close/>
                </a:path>
              </a:pathLst>
            </a:custGeom>
            <a:solidFill>
              <a:srgbClr val="CFEEDB">
                <a:alpha val="89803"/>
              </a:srgbClr>
            </a:solidFill>
            <a:ln>
              <a:noFill/>
            </a:ln>
            <a:effectLst>
              <a:outerShdw blurRad="50800" dist="38100" dir="2700000" algn="tl" rotWithShape="0">
                <a:srgbClr val="000000">
                  <a:alpha val="40000"/>
                </a:srgbClr>
              </a:outerShdw>
            </a:effectLst>
          </p:spPr>
          <p:txBody>
            <a:bodyPr spcFirstLastPara="1" wrap="square" lIns="108000" tIns="144000" rIns="72000" bIns="113775" anchor="t" anchorCtr="0">
              <a:noAutofit/>
            </a:bodyPr>
            <a:lstStyle/>
            <a:p>
              <a:pPr>
                <a:lnSpc>
                  <a:spcPct val="90000"/>
                </a:lnSpc>
              </a:pPr>
              <a:endParaRPr lang="en-GB" sz="1050" dirty="0">
                <a:solidFill>
                  <a:schemeClr val="dk1"/>
                </a:solidFill>
                <a:latin typeface="Twentieth Century"/>
                <a:ea typeface="Twentieth Century"/>
                <a:cs typeface="Twentieth Century"/>
                <a:sym typeface="Twentieth Century"/>
              </a:endParaRPr>
            </a:p>
            <a:p>
              <a:pPr>
                <a:lnSpc>
                  <a:spcPct val="90000"/>
                </a:lnSpc>
              </a:pPr>
              <a:r>
                <a:rPr lang="en-GB" sz="1050" dirty="0">
                  <a:solidFill>
                    <a:schemeClr val="dk1"/>
                  </a:solidFill>
                  <a:latin typeface="Twentieth Century"/>
                  <a:ea typeface="Twentieth Century"/>
                  <a:cs typeface="Twentieth Century"/>
                  <a:sym typeface="Twentieth Century"/>
                </a:rPr>
                <a:t>Added new features to the Chatbot such as Facts, Jokes and used API to get Live Date and Time.</a:t>
              </a:r>
            </a:p>
            <a:p>
              <a:pPr>
                <a:lnSpc>
                  <a:spcPct val="90000"/>
                </a:lnSpc>
              </a:pPr>
              <a:endParaRPr lang="en-GB" sz="1050" dirty="0">
                <a:solidFill>
                  <a:schemeClr val="dk1"/>
                </a:solidFill>
                <a:latin typeface="Twentieth Century"/>
                <a:ea typeface="Twentieth Century"/>
                <a:cs typeface="Twentieth Century"/>
                <a:sym typeface="Twentieth Century"/>
              </a:endParaRPr>
            </a:p>
            <a:p>
              <a:pPr>
                <a:lnSpc>
                  <a:spcPct val="90000"/>
                </a:lnSpc>
              </a:pPr>
              <a:r>
                <a:rPr lang="en-GB" sz="1050" dirty="0">
                  <a:solidFill>
                    <a:schemeClr val="tx1"/>
                  </a:solidFill>
                  <a:latin typeface="Twentieth Century"/>
                  <a:ea typeface="Twentieth Century"/>
                  <a:cs typeface="Twentieth Century"/>
                  <a:sym typeface="Twentieth Century"/>
                </a:rPr>
                <a:t>Made a few changes with the Chatbot responses on Facts and Jokes. Also created the program where the robot has the ability to flip a coin and calculate numbers. Chabot can now also roll a 6 sided dices</a:t>
              </a:r>
            </a:p>
            <a:p>
              <a:pPr marL="0" marR="0" lvl="0" indent="0" algn="l" rtl="0">
                <a:lnSpc>
                  <a:spcPct val="90000"/>
                </a:lnSpc>
                <a:spcBef>
                  <a:spcPts val="0"/>
                </a:spcBef>
                <a:spcAft>
                  <a:spcPts val="0"/>
                </a:spcAft>
                <a:buNone/>
              </a:pPr>
              <a:endParaRPr lang="en-GB" sz="1500" dirty="0">
                <a:solidFill>
                  <a:schemeClr val="tx1"/>
                </a:solidFill>
                <a:latin typeface="Twentieth Century"/>
                <a:ea typeface="Twentieth Century"/>
                <a:cs typeface="Twentieth Century"/>
                <a:sym typeface="Twentieth Century"/>
              </a:endParaRPr>
            </a:p>
            <a:p>
              <a:pPr>
                <a:lnSpc>
                  <a:spcPct val="90000"/>
                </a:lnSpc>
              </a:pPr>
              <a:r>
                <a:rPr lang="en-GB" dirty="0">
                  <a:highlight>
                    <a:srgbClr val="FFFF00"/>
                  </a:highlight>
                </a:rPr>
                <a:t>Helping Akash Join the Code Together in the Chatbot​. Put together the code from the code and the Facts file.</a:t>
              </a:r>
              <a:endParaRPr lang="en-GB" dirty="0">
                <a:solidFill>
                  <a:schemeClr val="dk1"/>
                </a:solidFill>
                <a:highlight>
                  <a:srgbClr val="FFFF00"/>
                </a:highlight>
                <a:latin typeface="Twentieth Century"/>
                <a:ea typeface="Twentieth Century"/>
                <a:cs typeface="Twentieth Century"/>
                <a:sym typeface="Twentieth Century"/>
              </a:endParaRPr>
            </a:p>
            <a:p>
              <a:pPr marL="0" marR="0" lvl="0" indent="0" algn="l" rtl="0">
                <a:lnSpc>
                  <a:spcPct val="90000"/>
                </a:lnSpc>
                <a:spcBef>
                  <a:spcPts val="0"/>
                </a:spcBef>
                <a:spcAft>
                  <a:spcPts val="0"/>
                </a:spcAft>
                <a:buNone/>
              </a:pPr>
              <a:endParaRPr lang="en-GB" sz="1500" dirty="0">
                <a:solidFill>
                  <a:schemeClr val="tx1"/>
                </a:solidFill>
                <a:latin typeface="Twentieth Century"/>
                <a:ea typeface="Twentieth Century"/>
                <a:cs typeface="Twentieth Century"/>
                <a:sym typeface="Twentieth Century"/>
              </a:endParaRPr>
            </a:p>
          </p:txBody>
        </p:sp>
        <p:sp>
          <p:nvSpPr>
            <p:cNvPr id="262" name="Google Shape;262;p20"/>
            <p:cNvSpPr/>
            <p:nvPr/>
          </p:nvSpPr>
          <p:spPr>
            <a:xfrm>
              <a:off x="863199" y="221497"/>
              <a:ext cx="2076152" cy="679696"/>
            </a:xfrm>
            <a:prstGeom prst="rect">
              <a:avLst/>
            </a:prstGeom>
            <a:solidFill>
              <a:schemeClr val="accent1"/>
            </a:solidFill>
            <a:ln>
              <a:noFill/>
            </a:ln>
          </p:spPr>
          <p:txBody>
            <a:bodyPr spcFirstLastPara="1" wrap="square" lIns="360000" tIns="45700" rIns="91425" bIns="45700" anchor="ctr" anchorCtr="0">
              <a:noAutofit/>
            </a:bodyPr>
            <a:lstStyle/>
            <a:p>
              <a:pPr marL="0" marR="0" lvl="0" indent="0" algn="l" rtl="0">
                <a:spcBef>
                  <a:spcPts val="0"/>
                </a:spcBef>
                <a:spcAft>
                  <a:spcPts val="0"/>
                </a:spcAft>
                <a:buNone/>
              </a:pPr>
              <a:r>
                <a:rPr lang="en-GB" sz="3200" dirty="0">
                  <a:solidFill>
                    <a:schemeClr val="lt1"/>
                  </a:solidFill>
                  <a:latin typeface="Twentieth Century"/>
                  <a:ea typeface="Twentieth Century"/>
                  <a:cs typeface="Twentieth Century"/>
                  <a:sym typeface="Twentieth Century"/>
                </a:rPr>
                <a:t>Cacper</a:t>
              </a:r>
              <a:endParaRPr sz="3200" dirty="0">
                <a:solidFill>
                  <a:schemeClr val="lt1"/>
                </a:solidFill>
                <a:latin typeface="Twentieth Century"/>
                <a:ea typeface="Twentieth Century"/>
                <a:cs typeface="Twentieth Century"/>
                <a:sym typeface="Twentieth Century"/>
              </a:endParaRPr>
            </a:p>
          </p:txBody>
        </p:sp>
        <p:sp>
          <p:nvSpPr>
            <p:cNvPr id="263" name="Google Shape;263;p20"/>
            <p:cNvSpPr/>
            <p:nvPr/>
          </p:nvSpPr>
          <p:spPr>
            <a:xfrm>
              <a:off x="155757" y="93626"/>
              <a:ext cx="935438" cy="935438"/>
            </a:xfrm>
            <a:custGeom>
              <a:avLst/>
              <a:gdLst/>
              <a:ahLst/>
              <a:cxnLst/>
              <a:rect l="l" t="t" r="r" b="b"/>
              <a:pathLst>
                <a:path w="1384101" h="1384101" extrusionOk="0">
                  <a:moveTo>
                    <a:pt x="0" y="692051"/>
                  </a:moveTo>
                  <a:cubicBezTo>
                    <a:pt x="0" y="309842"/>
                    <a:pt x="309842" y="0"/>
                    <a:pt x="692051" y="0"/>
                  </a:cubicBezTo>
                  <a:cubicBezTo>
                    <a:pt x="1074260" y="0"/>
                    <a:pt x="1384102" y="309842"/>
                    <a:pt x="1384102" y="692051"/>
                  </a:cubicBezTo>
                  <a:cubicBezTo>
                    <a:pt x="1384102" y="1074260"/>
                    <a:pt x="1074260" y="1384102"/>
                    <a:pt x="692051" y="1384102"/>
                  </a:cubicBezTo>
                  <a:cubicBezTo>
                    <a:pt x="309842" y="1384102"/>
                    <a:pt x="0" y="1074260"/>
                    <a:pt x="0" y="692051"/>
                  </a:cubicBezTo>
                  <a:close/>
                </a:path>
              </a:pathLst>
            </a:custGeom>
            <a:gradFill>
              <a:gsLst>
                <a:gs pos="0">
                  <a:srgbClr val="66D49C"/>
                </a:gs>
                <a:gs pos="100000">
                  <a:srgbClr val="33C27C"/>
                </a:gs>
              </a:gsLst>
              <a:lin ang="5400000" scaled="0"/>
            </a:gradFill>
            <a:ln>
              <a:noFill/>
            </a:ln>
            <a:effectLst>
              <a:outerShdw blurRad="50800" dist="38100" algn="l" rotWithShape="0">
                <a:srgbClr val="000000">
                  <a:alpha val="40000"/>
                </a:srgbClr>
              </a:outerShdw>
            </a:effectLst>
          </p:spPr>
          <p:txBody>
            <a:bodyPr spcFirstLastPara="1" wrap="square" lIns="202675" tIns="202675" rIns="202675" bIns="202675" anchor="ctr" anchorCtr="0">
              <a:noAutofit/>
            </a:bodyPr>
            <a:lstStyle/>
            <a:p>
              <a:pPr marL="0" marR="0" lvl="0" indent="0" algn="ctr" rtl="0">
                <a:lnSpc>
                  <a:spcPct val="90000"/>
                </a:lnSpc>
                <a:spcBef>
                  <a:spcPts val="0"/>
                </a:spcBef>
                <a:spcAft>
                  <a:spcPts val="0"/>
                </a:spcAft>
                <a:buClr>
                  <a:schemeClr val="lt1"/>
                </a:buClr>
                <a:buSzPts val="6000"/>
                <a:buFont typeface="Twentieth Century"/>
                <a:buNone/>
              </a:pPr>
              <a:r>
                <a:rPr lang="en-GB" sz="6000" dirty="0">
                  <a:solidFill>
                    <a:schemeClr val="lt1"/>
                  </a:solidFill>
                  <a:latin typeface="Twentieth Century"/>
                  <a:ea typeface="Twentieth Century"/>
                  <a:cs typeface="Twentieth Century"/>
                  <a:sym typeface="Twentieth Century"/>
                </a:rPr>
                <a:t>3</a:t>
              </a:r>
              <a:endParaRPr sz="6000" dirty="0">
                <a:solidFill>
                  <a:schemeClr val="lt1"/>
                </a:solidFill>
                <a:latin typeface="Twentieth Century"/>
                <a:ea typeface="Twentieth Century"/>
                <a:cs typeface="Twentieth Century"/>
                <a:sym typeface="Twentieth Century"/>
              </a:endParaRPr>
            </a:p>
          </p:txBody>
        </p:sp>
        <p:sp>
          <p:nvSpPr>
            <p:cNvPr id="264" name="Google Shape;264;p20"/>
            <p:cNvSpPr/>
            <p:nvPr/>
          </p:nvSpPr>
          <p:spPr>
            <a:xfrm>
              <a:off x="2497987" y="221497"/>
              <a:ext cx="1189858" cy="679696"/>
            </a:xfrm>
            <a:prstGeom prst="flowChartDisplay">
              <a:avLst/>
            </a:prstGeom>
            <a:gradFill>
              <a:gsLst>
                <a:gs pos="0">
                  <a:srgbClr val="66D49C"/>
                </a:gs>
                <a:gs pos="100000">
                  <a:srgbClr val="33C27C"/>
                </a:gs>
              </a:gsLst>
              <a:lin ang="5400000" scaled="0"/>
            </a:gradFill>
            <a:ln>
              <a:noFill/>
            </a:ln>
          </p:spPr>
          <p:txBody>
            <a:bodyPr spcFirstLastPara="1" wrap="square" lIns="0" tIns="202675" rIns="0" bIns="202675" anchor="ctr" anchorCtr="0">
              <a:noAutofit/>
            </a:bodyPr>
            <a:lstStyle/>
            <a:p>
              <a:pPr marL="0" marR="0" lvl="0" indent="0" algn="r" rtl="0">
                <a:lnSpc>
                  <a:spcPct val="90000"/>
                </a:lnSpc>
                <a:spcBef>
                  <a:spcPts val="0"/>
                </a:spcBef>
                <a:spcAft>
                  <a:spcPts val="0"/>
                </a:spcAft>
                <a:buClr>
                  <a:schemeClr val="lt1"/>
                </a:buClr>
                <a:buSzPts val="3200"/>
                <a:buFont typeface="Twentieth Century"/>
                <a:buNone/>
              </a:pPr>
              <a:endParaRPr sz="3200">
                <a:solidFill>
                  <a:schemeClr val="lt1"/>
                </a:solidFill>
                <a:latin typeface="Twentieth Century"/>
                <a:ea typeface="Twentieth Century"/>
                <a:cs typeface="Twentieth Century"/>
                <a:sym typeface="Twentieth Century"/>
              </a:endParaRPr>
            </a:p>
          </p:txBody>
        </p:sp>
      </p:grpSp>
      <p:grpSp>
        <p:nvGrpSpPr>
          <p:cNvPr id="270" name="Google Shape;270;p20"/>
          <p:cNvGrpSpPr/>
          <p:nvPr/>
        </p:nvGrpSpPr>
        <p:grpSpPr>
          <a:xfrm>
            <a:off x="4119168" y="3535906"/>
            <a:ext cx="4110888" cy="3311651"/>
            <a:chOff x="155757" y="93626"/>
            <a:chExt cx="3532088" cy="3092475"/>
          </a:xfrm>
        </p:grpSpPr>
        <p:sp>
          <p:nvSpPr>
            <p:cNvPr id="271" name="Google Shape;271;p20"/>
            <p:cNvSpPr/>
            <p:nvPr/>
          </p:nvSpPr>
          <p:spPr>
            <a:xfrm>
              <a:off x="440018" y="877271"/>
              <a:ext cx="3147184" cy="2308830"/>
            </a:xfrm>
            <a:custGeom>
              <a:avLst/>
              <a:gdLst/>
              <a:ahLst/>
              <a:cxnLst/>
              <a:rect l="l" t="t" r="r" b="b"/>
              <a:pathLst>
                <a:path w="2076152" h="1384793" extrusionOk="0">
                  <a:moveTo>
                    <a:pt x="0" y="0"/>
                  </a:moveTo>
                  <a:lnTo>
                    <a:pt x="2076152" y="0"/>
                  </a:lnTo>
                  <a:lnTo>
                    <a:pt x="2076152" y="1384793"/>
                  </a:lnTo>
                  <a:lnTo>
                    <a:pt x="0" y="1384793"/>
                  </a:lnTo>
                  <a:lnTo>
                    <a:pt x="0" y="0"/>
                  </a:lnTo>
                  <a:close/>
                </a:path>
              </a:pathLst>
            </a:custGeom>
            <a:solidFill>
              <a:srgbClr val="CFEEDB">
                <a:alpha val="89803"/>
              </a:srgbClr>
            </a:solidFill>
            <a:ln>
              <a:noFill/>
            </a:ln>
            <a:effectLst>
              <a:outerShdw blurRad="50800" dist="38100" dir="2700000" algn="tl" rotWithShape="0">
                <a:srgbClr val="000000">
                  <a:alpha val="40000"/>
                </a:srgbClr>
              </a:outerShdw>
            </a:effectLst>
          </p:spPr>
          <p:txBody>
            <a:bodyPr spcFirstLastPara="1" wrap="square" lIns="108000" tIns="144000" rIns="72000" bIns="113775" anchor="t" anchorCtr="0">
              <a:noAutofit/>
            </a:bodyPr>
            <a:lstStyle/>
            <a:p>
              <a:pPr marL="0" marR="0" lvl="0" indent="0" algn="l" rtl="0">
                <a:lnSpc>
                  <a:spcPct val="90000"/>
                </a:lnSpc>
                <a:spcBef>
                  <a:spcPts val="0"/>
                </a:spcBef>
                <a:spcAft>
                  <a:spcPts val="0"/>
                </a:spcAft>
                <a:buClr>
                  <a:schemeClr val="lt1"/>
                </a:buClr>
                <a:buSzPts val="1600"/>
                <a:buFont typeface="Twentieth Century"/>
                <a:buNone/>
              </a:pPr>
              <a:r>
                <a:rPr lang="en-GB" sz="1050" dirty="0">
                  <a:solidFill>
                    <a:schemeClr val="dk1"/>
                  </a:solidFill>
                  <a:latin typeface="Twentieth Century"/>
                  <a:ea typeface="Twentieth Century"/>
                  <a:cs typeface="Twentieth Century"/>
                  <a:sym typeface="Twentieth Century"/>
                </a:rPr>
                <a:t>Helping Davis with creating the index.html page using HTML and CSS. Also helping Casper and Abdulla to make the code efficient Tried to connect the Python Program from Last week into the chatbot Interface. Also Helped Abdulla Implement the API code for the weather.</a:t>
              </a:r>
            </a:p>
            <a:p>
              <a:pPr marL="0" marR="0" lvl="0" indent="0" algn="l" rtl="0">
                <a:lnSpc>
                  <a:spcPct val="90000"/>
                </a:lnSpc>
                <a:spcBef>
                  <a:spcPts val="0"/>
                </a:spcBef>
                <a:spcAft>
                  <a:spcPts val="0"/>
                </a:spcAft>
                <a:buClr>
                  <a:schemeClr val="lt1"/>
                </a:buClr>
                <a:buSzPts val="1600"/>
                <a:buFont typeface="Twentieth Century"/>
                <a:buNone/>
              </a:pPr>
              <a:endParaRPr lang="en-GB" sz="1100" dirty="0">
                <a:solidFill>
                  <a:schemeClr val="dk1"/>
                </a:solidFill>
                <a:latin typeface="Twentieth Century"/>
                <a:ea typeface="Twentieth Century"/>
                <a:cs typeface="Twentieth Century"/>
                <a:sym typeface="Twentieth Century"/>
              </a:endParaRPr>
            </a:p>
            <a:p>
              <a:pPr marL="0" marR="0" lvl="0" indent="0" algn="l" rtl="0">
                <a:lnSpc>
                  <a:spcPct val="90000"/>
                </a:lnSpc>
                <a:spcBef>
                  <a:spcPts val="0"/>
                </a:spcBef>
                <a:spcAft>
                  <a:spcPts val="0"/>
                </a:spcAft>
                <a:buClr>
                  <a:schemeClr val="lt1"/>
                </a:buClr>
                <a:buSzPts val="1600"/>
                <a:buFont typeface="Twentieth Century"/>
                <a:buNone/>
              </a:pPr>
              <a:r>
                <a:rPr lang="en-GB" sz="1050" dirty="0">
                  <a:solidFill>
                    <a:schemeClr val="dk1"/>
                  </a:solidFill>
                  <a:latin typeface="Twentieth Century"/>
                  <a:ea typeface="Twentieth Century"/>
                  <a:cs typeface="Twentieth Century"/>
                  <a:sym typeface="Twentieth Century"/>
                </a:rPr>
                <a:t>Managed to implement the Time/Date/Facts and Jokes into the chatbot window. Changed code from time/date/facts and jokes to make variables more understandable.</a:t>
              </a:r>
            </a:p>
            <a:p>
              <a:pPr marL="0" marR="0" lvl="0" indent="0" algn="l" rtl="0">
                <a:lnSpc>
                  <a:spcPct val="90000"/>
                </a:lnSpc>
                <a:spcBef>
                  <a:spcPts val="0"/>
                </a:spcBef>
                <a:spcAft>
                  <a:spcPts val="0"/>
                </a:spcAft>
                <a:buClr>
                  <a:schemeClr val="lt1"/>
                </a:buClr>
                <a:buSzPts val="1600"/>
                <a:buFont typeface="Twentieth Century"/>
                <a:buNone/>
              </a:pPr>
              <a:endParaRPr lang="en-GB" sz="1050" dirty="0">
                <a:solidFill>
                  <a:schemeClr val="dk1"/>
                </a:solidFill>
                <a:latin typeface="Twentieth Century"/>
                <a:ea typeface="Twentieth Century"/>
                <a:cs typeface="Twentieth Century"/>
                <a:sym typeface="Twentieth Century"/>
              </a:endParaRPr>
            </a:p>
            <a:p>
              <a:pPr>
                <a:lnSpc>
                  <a:spcPct val="90000"/>
                </a:lnSpc>
                <a:buClr>
                  <a:schemeClr val="lt1"/>
                </a:buClr>
                <a:buSzPts val="1600"/>
              </a:pPr>
              <a:r>
                <a:rPr lang="en-GB" dirty="0">
                  <a:highlight>
                    <a:srgbClr val="FFFF00"/>
                  </a:highlight>
                </a:rPr>
                <a:t>Try to join the Code to the chatbot written by Casper and Abdulla from the beginning of the week so it gives replies from the code they wrote when you type something. ​</a:t>
              </a:r>
              <a:endParaRPr sz="1050" dirty="0">
                <a:solidFill>
                  <a:schemeClr val="dk1"/>
                </a:solidFill>
                <a:latin typeface="Twentieth Century"/>
                <a:ea typeface="Twentieth Century"/>
                <a:cs typeface="Twentieth Century"/>
                <a:sym typeface="Twentieth Century"/>
              </a:endParaRPr>
            </a:p>
          </p:txBody>
        </p:sp>
        <p:sp>
          <p:nvSpPr>
            <p:cNvPr id="272" name="Google Shape;272;p20"/>
            <p:cNvSpPr/>
            <p:nvPr/>
          </p:nvSpPr>
          <p:spPr>
            <a:xfrm>
              <a:off x="863199" y="221497"/>
              <a:ext cx="2076152" cy="679696"/>
            </a:xfrm>
            <a:prstGeom prst="rect">
              <a:avLst/>
            </a:prstGeom>
            <a:solidFill>
              <a:schemeClr val="accent1"/>
            </a:solidFill>
            <a:ln>
              <a:noFill/>
            </a:ln>
          </p:spPr>
          <p:txBody>
            <a:bodyPr spcFirstLastPara="1" wrap="square" lIns="360000" tIns="45700" rIns="91425" bIns="45700" anchor="ctr" anchorCtr="0">
              <a:noAutofit/>
            </a:bodyPr>
            <a:lstStyle/>
            <a:p>
              <a:pPr marL="0" marR="0" lvl="0" indent="0" algn="l" rtl="0">
                <a:spcBef>
                  <a:spcPts val="0"/>
                </a:spcBef>
                <a:spcAft>
                  <a:spcPts val="0"/>
                </a:spcAft>
                <a:buNone/>
              </a:pPr>
              <a:r>
                <a:rPr lang="en-GB" sz="3200" dirty="0">
                  <a:solidFill>
                    <a:schemeClr val="lt1"/>
                  </a:solidFill>
                  <a:latin typeface="Twentieth Century"/>
                  <a:ea typeface="Twentieth Century"/>
                  <a:cs typeface="Twentieth Century"/>
                  <a:sym typeface="Twentieth Century"/>
                </a:rPr>
                <a:t>Akash</a:t>
              </a:r>
              <a:endParaRPr dirty="0"/>
            </a:p>
          </p:txBody>
        </p:sp>
        <p:sp>
          <p:nvSpPr>
            <p:cNvPr id="273" name="Google Shape;273;p20"/>
            <p:cNvSpPr/>
            <p:nvPr/>
          </p:nvSpPr>
          <p:spPr>
            <a:xfrm>
              <a:off x="155757" y="93626"/>
              <a:ext cx="935438" cy="935438"/>
            </a:xfrm>
            <a:custGeom>
              <a:avLst/>
              <a:gdLst/>
              <a:ahLst/>
              <a:cxnLst/>
              <a:rect l="l" t="t" r="r" b="b"/>
              <a:pathLst>
                <a:path w="1384101" h="1384101" extrusionOk="0">
                  <a:moveTo>
                    <a:pt x="0" y="692051"/>
                  </a:moveTo>
                  <a:cubicBezTo>
                    <a:pt x="0" y="309842"/>
                    <a:pt x="309842" y="0"/>
                    <a:pt x="692051" y="0"/>
                  </a:cubicBezTo>
                  <a:cubicBezTo>
                    <a:pt x="1074260" y="0"/>
                    <a:pt x="1384102" y="309842"/>
                    <a:pt x="1384102" y="692051"/>
                  </a:cubicBezTo>
                  <a:cubicBezTo>
                    <a:pt x="1384102" y="1074260"/>
                    <a:pt x="1074260" y="1384102"/>
                    <a:pt x="692051" y="1384102"/>
                  </a:cubicBezTo>
                  <a:cubicBezTo>
                    <a:pt x="309842" y="1384102"/>
                    <a:pt x="0" y="1074260"/>
                    <a:pt x="0" y="692051"/>
                  </a:cubicBezTo>
                  <a:close/>
                </a:path>
              </a:pathLst>
            </a:custGeom>
            <a:gradFill>
              <a:gsLst>
                <a:gs pos="0">
                  <a:srgbClr val="66D49C"/>
                </a:gs>
                <a:gs pos="100000">
                  <a:srgbClr val="33C27C"/>
                </a:gs>
              </a:gsLst>
              <a:lin ang="5400000" scaled="0"/>
            </a:gradFill>
            <a:ln>
              <a:noFill/>
            </a:ln>
            <a:effectLst>
              <a:outerShdw blurRad="50800" dist="38100" algn="l" rotWithShape="0">
                <a:srgbClr val="000000">
                  <a:alpha val="40000"/>
                </a:srgbClr>
              </a:outerShdw>
            </a:effectLst>
          </p:spPr>
          <p:txBody>
            <a:bodyPr spcFirstLastPara="1" wrap="square" lIns="202675" tIns="202675" rIns="202675" bIns="202675" anchor="ctr" anchorCtr="0">
              <a:noAutofit/>
            </a:bodyPr>
            <a:lstStyle/>
            <a:p>
              <a:pPr marL="0" marR="0" lvl="0" indent="0" algn="ctr" rtl="0">
                <a:lnSpc>
                  <a:spcPct val="90000"/>
                </a:lnSpc>
                <a:spcBef>
                  <a:spcPts val="0"/>
                </a:spcBef>
                <a:spcAft>
                  <a:spcPts val="0"/>
                </a:spcAft>
                <a:buClr>
                  <a:schemeClr val="lt1"/>
                </a:buClr>
                <a:buSzPts val="6000"/>
                <a:buFont typeface="Twentieth Century"/>
                <a:buNone/>
              </a:pPr>
              <a:r>
                <a:rPr lang="en-GB" sz="6000" dirty="0">
                  <a:solidFill>
                    <a:schemeClr val="lt1"/>
                  </a:solidFill>
                  <a:latin typeface="Twentieth Century"/>
                  <a:ea typeface="Twentieth Century"/>
                  <a:cs typeface="Twentieth Century"/>
                  <a:sym typeface="Twentieth Century"/>
                </a:rPr>
                <a:t>3</a:t>
              </a:r>
              <a:endParaRPr sz="6000" dirty="0">
                <a:solidFill>
                  <a:schemeClr val="lt1"/>
                </a:solidFill>
                <a:latin typeface="Twentieth Century"/>
                <a:ea typeface="Twentieth Century"/>
                <a:cs typeface="Twentieth Century"/>
                <a:sym typeface="Twentieth Century"/>
              </a:endParaRPr>
            </a:p>
          </p:txBody>
        </p:sp>
        <p:sp>
          <p:nvSpPr>
            <p:cNvPr id="274" name="Google Shape;274;p20"/>
            <p:cNvSpPr/>
            <p:nvPr/>
          </p:nvSpPr>
          <p:spPr>
            <a:xfrm>
              <a:off x="2497987" y="221497"/>
              <a:ext cx="1189858" cy="679696"/>
            </a:xfrm>
            <a:prstGeom prst="flowChartDisplay">
              <a:avLst/>
            </a:prstGeom>
            <a:gradFill>
              <a:gsLst>
                <a:gs pos="0">
                  <a:srgbClr val="66D49C"/>
                </a:gs>
                <a:gs pos="100000">
                  <a:srgbClr val="33C27C"/>
                </a:gs>
              </a:gsLst>
              <a:lin ang="5400000" scaled="0"/>
            </a:gradFill>
            <a:ln>
              <a:noFill/>
            </a:ln>
          </p:spPr>
          <p:txBody>
            <a:bodyPr spcFirstLastPara="1" wrap="square" lIns="0" tIns="202675" rIns="0" bIns="202675" anchor="ctr" anchorCtr="0">
              <a:noAutofit/>
            </a:bodyPr>
            <a:lstStyle/>
            <a:p>
              <a:pPr lvl="0" algn="r">
                <a:lnSpc>
                  <a:spcPct val="90000"/>
                </a:lnSpc>
                <a:buClr>
                  <a:schemeClr val="lt1"/>
                </a:buClr>
                <a:buSzPts val="3200"/>
              </a:pPr>
              <a:r>
                <a:rPr lang="en-GB" sz="2400" dirty="0">
                  <a:solidFill>
                    <a:schemeClr val="lt1"/>
                  </a:solidFill>
                  <a:latin typeface="Twentieth Century"/>
                  <a:ea typeface="Twentieth Century"/>
                  <a:cs typeface="Twentieth Century"/>
                  <a:sym typeface="Twentieth Century"/>
                </a:rPr>
                <a:t>16.2%</a:t>
              </a:r>
            </a:p>
          </p:txBody>
        </p:sp>
      </p:grpSp>
      <p:sp>
        <p:nvSpPr>
          <p:cNvPr id="275" name="Google Shape;275;p20"/>
          <p:cNvSpPr/>
          <p:nvPr/>
        </p:nvSpPr>
        <p:spPr>
          <a:xfrm>
            <a:off x="10893366" y="171956"/>
            <a:ext cx="1189858" cy="679696"/>
          </a:xfrm>
          <a:prstGeom prst="flowChartDisplay">
            <a:avLst/>
          </a:prstGeom>
          <a:gradFill>
            <a:gsLst>
              <a:gs pos="0">
                <a:srgbClr val="66D49C"/>
              </a:gs>
              <a:gs pos="100000">
                <a:srgbClr val="33C27C"/>
              </a:gs>
            </a:gsLst>
            <a:lin ang="5400012" scaled="0"/>
          </a:gradFill>
          <a:ln>
            <a:noFill/>
          </a:ln>
        </p:spPr>
        <p:txBody>
          <a:bodyPr spcFirstLastPara="1" wrap="square" lIns="0" tIns="202675" rIns="0" bIns="202675" anchor="ctr" anchorCtr="0">
            <a:noAutofit/>
          </a:bodyPr>
          <a:lstStyle/>
          <a:p>
            <a:pPr lvl="0" algn="r">
              <a:lnSpc>
                <a:spcPct val="90000"/>
              </a:lnSpc>
              <a:buClr>
                <a:schemeClr val="lt1"/>
              </a:buClr>
              <a:buSzPts val="3200"/>
            </a:pPr>
            <a:r>
              <a:rPr lang="en-GB" sz="2400" dirty="0">
                <a:solidFill>
                  <a:schemeClr val="lt1"/>
                </a:solidFill>
                <a:latin typeface="Twentieth Century"/>
                <a:ea typeface="Twentieth Century"/>
                <a:cs typeface="Twentieth Century"/>
                <a:sym typeface="Twentieth Century"/>
              </a:rPr>
              <a:t>16.2%</a:t>
            </a:r>
          </a:p>
        </p:txBody>
      </p:sp>
      <p:grpSp>
        <p:nvGrpSpPr>
          <p:cNvPr id="28" name="Google Shape;260;p20">
            <a:extLst>
              <a:ext uri="{FF2B5EF4-FFF2-40B4-BE49-F238E27FC236}">
                <a16:creationId xmlns:a16="http://schemas.microsoft.com/office/drawing/2014/main" id="{0ADDA71D-38C0-4148-9E6F-565AD00FAF0D}"/>
              </a:ext>
            </a:extLst>
          </p:cNvPr>
          <p:cNvGrpSpPr/>
          <p:nvPr/>
        </p:nvGrpSpPr>
        <p:grpSpPr>
          <a:xfrm>
            <a:off x="8295626" y="3632986"/>
            <a:ext cx="3906633" cy="3225014"/>
            <a:chOff x="155757" y="93626"/>
            <a:chExt cx="3519868" cy="3130082"/>
          </a:xfrm>
        </p:grpSpPr>
        <p:sp>
          <p:nvSpPr>
            <p:cNvPr id="29" name="Google Shape;261;p20">
              <a:extLst>
                <a:ext uri="{FF2B5EF4-FFF2-40B4-BE49-F238E27FC236}">
                  <a16:creationId xmlns:a16="http://schemas.microsoft.com/office/drawing/2014/main" id="{873E562E-09CD-4871-A464-6AA2656632E4}"/>
                </a:ext>
              </a:extLst>
            </p:cNvPr>
            <p:cNvSpPr/>
            <p:nvPr/>
          </p:nvSpPr>
          <p:spPr>
            <a:xfrm>
              <a:off x="601691" y="836840"/>
              <a:ext cx="2890684" cy="2386868"/>
            </a:xfrm>
            <a:custGeom>
              <a:avLst/>
              <a:gdLst/>
              <a:ahLst/>
              <a:cxnLst/>
              <a:rect l="l" t="t" r="r" b="b"/>
              <a:pathLst>
                <a:path w="2076152" h="1384793" extrusionOk="0">
                  <a:moveTo>
                    <a:pt x="0" y="0"/>
                  </a:moveTo>
                  <a:lnTo>
                    <a:pt x="2076152" y="0"/>
                  </a:lnTo>
                  <a:lnTo>
                    <a:pt x="2076152" y="1384793"/>
                  </a:lnTo>
                  <a:lnTo>
                    <a:pt x="0" y="1384793"/>
                  </a:lnTo>
                  <a:lnTo>
                    <a:pt x="0" y="0"/>
                  </a:lnTo>
                  <a:close/>
                </a:path>
              </a:pathLst>
            </a:custGeom>
            <a:solidFill>
              <a:srgbClr val="CFEEDB">
                <a:alpha val="89803"/>
              </a:srgbClr>
            </a:solidFill>
            <a:ln>
              <a:noFill/>
            </a:ln>
            <a:effectLst>
              <a:outerShdw blurRad="50800" dist="38100" dir="2700000" algn="tl" rotWithShape="0">
                <a:srgbClr val="000000">
                  <a:alpha val="40000"/>
                </a:srgbClr>
              </a:outerShdw>
            </a:effectLst>
          </p:spPr>
          <p:txBody>
            <a:bodyPr spcFirstLastPara="1" wrap="square" lIns="108000" tIns="144000" rIns="72000" bIns="113775" anchor="t" anchorCtr="0">
              <a:noAutofit/>
            </a:bodyPr>
            <a:lstStyle/>
            <a:p>
              <a:pPr>
                <a:lnSpc>
                  <a:spcPct val="90000"/>
                </a:lnSpc>
              </a:pPr>
              <a:r>
                <a:rPr lang="en-GB" sz="1050" dirty="0">
                  <a:solidFill>
                    <a:schemeClr val="dk1"/>
                  </a:solidFill>
                  <a:latin typeface="Twentieth Century"/>
                  <a:ea typeface="Twentieth Century"/>
                  <a:cs typeface="Twentieth Century"/>
                  <a:sym typeface="Twentieth Century"/>
                </a:rPr>
                <a:t>Got the API from Google to implement the Weather from all around the world, Wrote the code for getting user inputs on weather and displaying output.</a:t>
              </a:r>
            </a:p>
            <a:p>
              <a:pPr>
                <a:lnSpc>
                  <a:spcPct val="90000"/>
                </a:lnSpc>
              </a:pPr>
              <a:endParaRPr lang="en-GB" sz="1200" dirty="0">
                <a:solidFill>
                  <a:schemeClr val="dk1"/>
                </a:solidFill>
                <a:latin typeface="Twentieth Century"/>
                <a:ea typeface="Twentieth Century"/>
                <a:cs typeface="Twentieth Century"/>
                <a:sym typeface="Twentieth Century"/>
              </a:endParaRPr>
            </a:p>
            <a:p>
              <a:pPr>
                <a:lnSpc>
                  <a:spcPct val="90000"/>
                </a:lnSpc>
              </a:pPr>
              <a:r>
                <a:rPr lang="en-GB" sz="1050" dirty="0">
                  <a:solidFill>
                    <a:schemeClr val="dk1"/>
                  </a:solidFill>
                  <a:latin typeface="Twentieth Century"/>
                  <a:ea typeface="Twentieth Century"/>
                  <a:cs typeface="Twentieth Century"/>
                  <a:sym typeface="Twentieth Century"/>
                </a:rPr>
                <a:t>Managed to Make the Alarm system for the Chatbot. Were you set the time and just wait for the sound when it ends.</a:t>
              </a:r>
            </a:p>
            <a:p>
              <a:pPr>
                <a:lnSpc>
                  <a:spcPct val="90000"/>
                </a:lnSpc>
              </a:pPr>
              <a:endParaRPr lang="en-GB" sz="1050" dirty="0">
                <a:solidFill>
                  <a:schemeClr val="dk1"/>
                </a:solidFill>
                <a:latin typeface="Twentieth Century"/>
                <a:ea typeface="Twentieth Century"/>
                <a:cs typeface="Twentieth Century"/>
                <a:sym typeface="Twentieth Century"/>
              </a:endParaRPr>
            </a:p>
            <a:p>
              <a:pPr>
                <a:lnSpc>
                  <a:spcPct val="90000"/>
                </a:lnSpc>
              </a:pPr>
              <a:endParaRPr lang="en-GB" sz="1050" dirty="0">
                <a:solidFill>
                  <a:schemeClr val="dk1"/>
                </a:solidFill>
                <a:latin typeface="Twentieth Century"/>
                <a:ea typeface="Twentieth Century"/>
                <a:cs typeface="Twentieth Century"/>
                <a:sym typeface="Twentieth Century"/>
              </a:endParaRPr>
            </a:p>
            <a:p>
              <a:pPr>
                <a:lnSpc>
                  <a:spcPct val="90000"/>
                </a:lnSpc>
              </a:pPr>
              <a:r>
                <a:rPr lang="en-GB" dirty="0">
                  <a:highlight>
                    <a:srgbClr val="FFFF00"/>
                  </a:highlight>
                </a:rPr>
                <a:t>Helping Justas Join the codes together in the Chatbot​. Debugging the files and merging them together.</a:t>
              </a:r>
              <a:endParaRPr lang="en-GB" sz="1050" dirty="0">
                <a:solidFill>
                  <a:schemeClr val="dk1"/>
                </a:solidFill>
                <a:highlight>
                  <a:srgbClr val="FFFF00"/>
                </a:highlight>
                <a:latin typeface="Twentieth Century"/>
                <a:ea typeface="Twentieth Century"/>
                <a:cs typeface="Twentieth Century"/>
                <a:sym typeface="Twentieth Century"/>
              </a:endParaRPr>
            </a:p>
            <a:p>
              <a:pPr>
                <a:lnSpc>
                  <a:spcPct val="90000"/>
                </a:lnSpc>
              </a:pPr>
              <a:endParaRPr lang="en-GB" sz="1200" b="1" dirty="0">
                <a:solidFill>
                  <a:schemeClr val="dk1"/>
                </a:solidFill>
                <a:latin typeface="Twentieth Century"/>
                <a:ea typeface="Twentieth Century"/>
                <a:cs typeface="Twentieth Century"/>
                <a:sym typeface="Twentieth Century"/>
              </a:endParaRPr>
            </a:p>
            <a:p>
              <a:pPr>
                <a:lnSpc>
                  <a:spcPct val="90000"/>
                </a:lnSpc>
              </a:pPr>
              <a:endParaRPr sz="1200" dirty="0">
                <a:solidFill>
                  <a:srgbClr val="FF0000"/>
                </a:solidFill>
                <a:latin typeface="Twentieth Century"/>
                <a:ea typeface="Twentieth Century"/>
                <a:cs typeface="Twentieth Century"/>
                <a:sym typeface="Twentieth Century"/>
              </a:endParaRPr>
            </a:p>
          </p:txBody>
        </p:sp>
        <p:sp>
          <p:nvSpPr>
            <p:cNvPr id="30" name="Google Shape;262;p20">
              <a:extLst>
                <a:ext uri="{FF2B5EF4-FFF2-40B4-BE49-F238E27FC236}">
                  <a16:creationId xmlns:a16="http://schemas.microsoft.com/office/drawing/2014/main" id="{FBCAF547-6917-44FD-A829-47D5EF046FBB}"/>
                </a:ext>
              </a:extLst>
            </p:cNvPr>
            <p:cNvSpPr/>
            <p:nvPr/>
          </p:nvSpPr>
          <p:spPr>
            <a:xfrm>
              <a:off x="863199" y="221497"/>
              <a:ext cx="2076152" cy="679696"/>
            </a:xfrm>
            <a:prstGeom prst="rect">
              <a:avLst/>
            </a:prstGeom>
            <a:solidFill>
              <a:schemeClr val="accent1"/>
            </a:solidFill>
            <a:ln>
              <a:noFill/>
            </a:ln>
          </p:spPr>
          <p:txBody>
            <a:bodyPr spcFirstLastPara="1" wrap="square" lIns="360000" tIns="45700" rIns="91425" bIns="45700" anchor="ctr" anchorCtr="0">
              <a:noAutofit/>
            </a:bodyPr>
            <a:lstStyle/>
            <a:p>
              <a:pPr marL="0" marR="0" lvl="0" indent="0" algn="l" rtl="0">
                <a:spcBef>
                  <a:spcPts val="0"/>
                </a:spcBef>
                <a:spcAft>
                  <a:spcPts val="0"/>
                </a:spcAft>
                <a:buNone/>
              </a:pPr>
              <a:r>
                <a:rPr lang="en-GB" sz="3200" dirty="0">
                  <a:solidFill>
                    <a:schemeClr val="lt1"/>
                  </a:solidFill>
                  <a:latin typeface="Twentieth Century"/>
                  <a:ea typeface="Twentieth Century"/>
                  <a:cs typeface="Twentieth Century"/>
                  <a:sym typeface="Twentieth Century"/>
                </a:rPr>
                <a:t>Abdulla</a:t>
              </a:r>
              <a:endParaRPr sz="3200" dirty="0">
                <a:solidFill>
                  <a:schemeClr val="lt1"/>
                </a:solidFill>
                <a:latin typeface="Twentieth Century"/>
                <a:ea typeface="Twentieth Century"/>
                <a:cs typeface="Twentieth Century"/>
                <a:sym typeface="Twentieth Century"/>
              </a:endParaRPr>
            </a:p>
          </p:txBody>
        </p:sp>
        <p:sp>
          <p:nvSpPr>
            <p:cNvPr id="31" name="Google Shape;263;p20">
              <a:extLst>
                <a:ext uri="{FF2B5EF4-FFF2-40B4-BE49-F238E27FC236}">
                  <a16:creationId xmlns:a16="http://schemas.microsoft.com/office/drawing/2014/main" id="{B77C5AA8-AAC7-4C63-93AF-588014C5A8CB}"/>
                </a:ext>
              </a:extLst>
            </p:cNvPr>
            <p:cNvSpPr/>
            <p:nvPr/>
          </p:nvSpPr>
          <p:spPr>
            <a:xfrm>
              <a:off x="155757" y="93626"/>
              <a:ext cx="935438" cy="935438"/>
            </a:xfrm>
            <a:custGeom>
              <a:avLst/>
              <a:gdLst/>
              <a:ahLst/>
              <a:cxnLst/>
              <a:rect l="l" t="t" r="r" b="b"/>
              <a:pathLst>
                <a:path w="1384101" h="1384101" extrusionOk="0">
                  <a:moveTo>
                    <a:pt x="0" y="692051"/>
                  </a:moveTo>
                  <a:cubicBezTo>
                    <a:pt x="0" y="309842"/>
                    <a:pt x="309842" y="0"/>
                    <a:pt x="692051" y="0"/>
                  </a:cubicBezTo>
                  <a:cubicBezTo>
                    <a:pt x="1074260" y="0"/>
                    <a:pt x="1384102" y="309842"/>
                    <a:pt x="1384102" y="692051"/>
                  </a:cubicBezTo>
                  <a:cubicBezTo>
                    <a:pt x="1384102" y="1074260"/>
                    <a:pt x="1074260" y="1384102"/>
                    <a:pt x="692051" y="1384102"/>
                  </a:cubicBezTo>
                  <a:cubicBezTo>
                    <a:pt x="309842" y="1384102"/>
                    <a:pt x="0" y="1074260"/>
                    <a:pt x="0" y="692051"/>
                  </a:cubicBezTo>
                  <a:close/>
                </a:path>
              </a:pathLst>
            </a:custGeom>
            <a:gradFill>
              <a:gsLst>
                <a:gs pos="0">
                  <a:srgbClr val="66D49C"/>
                </a:gs>
                <a:gs pos="100000">
                  <a:srgbClr val="33C27C"/>
                </a:gs>
              </a:gsLst>
              <a:lin ang="5400000" scaled="0"/>
            </a:gradFill>
            <a:ln>
              <a:noFill/>
            </a:ln>
            <a:effectLst>
              <a:outerShdw blurRad="50800" dist="38100" algn="l" rotWithShape="0">
                <a:srgbClr val="000000">
                  <a:alpha val="40000"/>
                </a:srgbClr>
              </a:outerShdw>
            </a:effectLst>
          </p:spPr>
          <p:txBody>
            <a:bodyPr spcFirstLastPara="1" wrap="square" lIns="202675" tIns="202675" rIns="202675" bIns="202675" anchor="ctr" anchorCtr="0">
              <a:noAutofit/>
            </a:bodyPr>
            <a:lstStyle/>
            <a:p>
              <a:pPr marL="0" marR="0" lvl="0" indent="0" algn="ctr" rtl="0">
                <a:lnSpc>
                  <a:spcPct val="90000"/>
                </a:lnSpc>
                <a:spcBef>
                  <a:spcPts val="0"/>
                </a:spcBef>
                <a:spcAft>
                  <a:spcPts val="0"/>
                </a:spcAft>
                <a:buClr>
                  <a:schemeClr val="lt1"/>
                </a:buClr>
                <a:buSzPts val="6000"/>
                <a:buFont typeface="Twentieth Century"/>
                <a:buNone/>
              </a:pPr>
              <a:r>
                <a:rPr lang="en-GB" sz="6000" dirty="0">
                  <a:solidFill>
                    <a:schemeClr val="lt1"/>
                  </a:solidFill>
                  <a:latin typeface="Twentieth Century"/>
                  <a:ea typeface="Twentieth Century"/>
                  <a:cs typeface="Twentieth Century"/>
                  <a:sym typeface="Twentieth Century"/>
                </a:rPr>
                <a:t>4</a:t>
              </a:r>
              <a:endParaRPr sz="6000" dirty="0">
                <a:solidFill>
                  <a:schemeClr val="lt1"/>
                </a:solidFill>
                <a:latin typeface="Twentieth Century"/>
                <a:ea typeface="Twentieth Century"/>
                <a:cs typeface="Twentieth Century"/>
                <a:sym typeface="Twentieth Century"/>
              </a:endParaRPr>
            </a:p>
          </p:txBody>
        </p:sp>
        <p:sp>
          <p:nvSpPr>
            <p:cNvPr id="32" name="Google Shape;264;p20">
              <a:extLst>
                <a:ext uri="{FF2B5EF4-FFF2-40B4-BE49-F238E27FC236}">
                  <a16:creationId xmlns:a16="http://schemas.microsoft.com/office/drawing/2014/main" id="{0EB78CE3-D695-4102-82EF-6C4D1297EEEC}"/>
                </a:ext>
              </a:extLst>
            </p:cNvPr>
            <p:cNvSpPr/>
            <p:nvPr/>
          </p:nvSpPr>
          <p:spPr>
            <a:xfrm>
              <a:off x="2485767" y="207157"/>
              <a:ext cx="1189858" cy="679696"/>
            </a:xfrm>
            <a:prstGeom prst="flowChartDisplay">
              <a:avLst/>
            </a:prstGeom>
            <a:gradFill>
              <a:gsLst>
                <a:gs pos="0">
                  <a:srgbClr val="66D49C"/>
                </a:gs>
                <a:gs pos="100000">
                  <a:srgbClr val="33C27C"/>
                </a:gs>
              </a:gsLst>
              <a:lin ang="5400000" scaled="0"/>
            </a:gradFill>
            <a:ln>
              <a:noFill/>
            </a:ln>
          </p:spPr>
          <p:txBody>
            <a:bodyPr spcFirstLastPara="1" wrap="square" lIns="0" tIns="202675" rIns="0" bIns="202675" anchor="ctr" anchorCtr="0">
              <a:noAutofit/>
            </a:bodyPr>
            <a:lstStyle/>
            <a:p>
              <a:pPr algn="r">
                <a:lnSpc>
                  <a:spcPct val="90000"/>
                </a:lnSpc>
                <a:buClr>
                  <a:schemeClr val="lt1"/>
                </a:buClr>
                <a:buSzPts val="3200"/>
              </a:pPr>
              <a:endParaRPr lang="en-GB" sz="2400" dirty="0">
                <a:solidFill>
                  <a:schemeClr val="lt1"/>
                </a:solidFill>
                <a:latin typeface="Twentieth Century"/>
                <a:ea typeface="Twentieth Century"/>
                <a:cs typeface="Twentieth Century"/>
                <a:sym typeface="Twentieth Century"/>
              </a:endParaRPr>
            </a:p>
            <a:p>
              <a:pPr algn="r">
                <a:lnSpc>
                  <a:spcPct val="90000"/>
                </a:lnSpc>
                <a:buClr>
                  <a:schemeClr val="lt1"/>
                </a:buClr>
                <a:buSzPts val="3200"/>
              </a:pPr>
              <a:r>
                <a:rPr lang="en-GB" sz="2400" dirty="0">
                  <a:solidFill>
                    <a:schemeClr val="lt1"/>
                  </a:solidFill>
                  <a:latin typeface="Twentieth Century"/>
                  <a:ea typeface="Twentieth Century"/>
                  <a:cs typeface="Twentieth Century"/>
                  <a:sym typeface="Twentieth Century"/>
                </a:rPr>
                <a:t>19%</a:t>
              </a:r>
            </a:p>
            <a:p>
              <a:pPr lvl="0" algn="r">
                <a:lnSpc>
                  <a:spcPct val="90000"/>
                </a:lnSpc>
                <a:buClr>
                  <a:schemeClr val="lt1"/>
                </a:buClr>
                <a:buSzPts val="3200"/>
              </a:pPr>
              <a:endParaRPr lang="en-GB" sz="3200" dirty="0">
                <a:solidFill>
                  <a:schemeClr val="lt1"/>
                </a:solidFill>
                <a:latin typeface="Twentieth Century"/>
                <a:ea typeface="Twentieth Century"/>
                <a:cs typeface="Twentieth Century"/>
                <a:sym typeface="Twentieth Century"/>
              </a:endParaRPr>
            </a:p>
          </p:txBody>
        </p:sp>
      </p:gr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5691</TotalTime>
  <Words>534</Words>
  <Application>Microsoft Office PowerPoint</Application>
  <PresentationFormat>Widescreen</PresentationFormat>
  <Paragraphs>55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Twentieth Century</vt:lpstr>
      <vt:lpstr>Circuit</vt:lpstr>
      <vt:lpstr>CHATBOT PROJECT  Final Week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MBLOCK RANGER PROJECT.</dc:title>
  <dc:creator>Gaurav Bhandari</dc:creator>
  <cp:lastModifiedBy>gaurav bhandari</cp:lastModifiedBy>
  <cp:revision>177</cp:revision>
  <dcterms:modified xsi:type="dcterms:W3CDTF">2019-11-14T10:17:14Z</dcterms:modified>
</cp:coreProperties>
</file>