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3201-2827-4857-99F2-32F7AB020215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803-288E-45C9-AB0F-7249E4A1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9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3201-2827-4857-99F2-32F7AB020215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803-288E-45C9-AB0F-7249E4A1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86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3201-2827-4857-99F2-32F7AB020215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803-288E-45C9-AB0F-7249E4A1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1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365" y="21589"/>
            <a:ext cx="7367269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©</a:t>
            </a:r>
            <a:r>
              <a:rPr spc="5" dirty="0"/>
              <a:t> </a:t>
            </a:r>
            <a:r>
              <a:rPr spc="-5" dirty="0"/>
              <a:t>2001-5</a:t>
            </a:r>
            <a:r>
              <a:rPr spc="-20" dirty="0"/>
              <a:t> </a:t>
            </a:r>
            <a:r>
              <a:rPr spc="-5" dirty="0"/>
              <a:t>by</a:t>
            </a:r>
            <a:r>
              <a:rPr spc="10" dirty="0"/>
              <a:t> </a:t>
            </a:r>
            <a:r>
              <a:rPr spc="-5" dirty="0"/>
              <a:t>Erik</a:t>
            </a:r>
            <a:r>
              <a:rPr spc="10" dirty="0"/>
              <a:t> </a:t>
            </a:r>
            <a:r>
              <a:rPr spc="-5" dirty="0"/>
              <a:t>D.</a:t>
            </a:r>
            <a:r>
              <a:rPr spc="5" dirty="0"/>
              <a:t> </a:t>
            </a:r>
            <a:r>
              <a:rPr spc="-5" dirty="0"/>
              <a:t>Demaine</a:t>
            </a:r>
            <a:r>
              <a:rPr spc="20" dirty="0"/>
              <a:t> </a:t>
            </a:r>
            <a:r>
              <a:rPr spc="-5" dirty="0"/>
              <a:t>and Charles</a:t>
            </a:r>
            <a:r>
              <a:rPr spc="20" dirty="0"/>
              <a:t> </a:t>
            </a:r>
            <a:r>
              <a:rPr spc="-5" dirty="0"/>
              <a:t>E.</a:t>
            </a:r>
            <a:r>
              <a:rPr dirty="0"/>
              <a:t> </a:t>
            </a:r>
            <a:r>
              <a:rPr spc="-5" dirty="0"/>
              <a:t>Leiserson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L1.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74937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3201-2827-4857-99F2-32F7AB020215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803-288E-45C9-AB0F-7249E4A1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4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3201-2827-4857-99F2-32F7AB020215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803-288E-45C9-AB0F-7249E4A1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10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3201-2827-4857-99F2-32F7AB020215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803-288E-45C9-AB0F-7249E4A1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87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3201-2827-4857-99F2-32F7AB020215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803-288E-45C9-AB0F-7249E4A1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0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3201-2827-4857-99F2-32F7AB020215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803-288E-45C9-AB0F-7249E4A1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16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3201-2827-4857-99F2-32F7AB020215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803-288E-45C9-AB0F-7249E4A1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50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3201-2827-4857-99F2-32F7AB020215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803-288E-45C9-AB0F-7249E4A1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6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3201-2827-4857-99F2-32F7AB020215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1803-288E-45C9-AB0F-7249E4A1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09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3201-2827-4857-99F2-32F7AB020215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1803-288E-45C9-AB0F-7249E4A14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5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228600"/>
            <a:ext cx="1066800" cy="1371600"/>
            <a:chOff x="304800" y="228600"/>
            <a:chExt cx="1066800" cy="1371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112" y="319088"/>
              <a:ext cx="942974" cy="11144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4800" y="228600"/>
              <a:ext cx="1066800" cy="1371600"/>
            </a:xfrm>
            <a:custGeom>
              <a:avLst/>
              <a:gdLst/>
              <a:ahLst/>
              <a:cxnLst/>
              <a:rect l="l" t="t" r="r" b="b"/>
              <a:pathLst>
                <a:path w="1066800" h="1371600">
                  <a:moveTo>
                    <a:pt x="10668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066800" y="1371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2530" y="136683"/>
            <a:ext cx="6240145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b="1" i="1" spc="-5" dirty="0">
                <a:latin typeface="Times New Roman"/>
                <a:cs typeface="Times New Roman"/>
              </a:rPr>
              <a:t>Design and Analysis of</a:t>
            </a:r>
            <a:r>
              <a:rPr b="1" i="1" spc="-15" dirty="0">
                <a:latin typeface="Times New Roman"/>
                <a:cs typeface="Times New Roman"/>
              </a:rPr>
              <a:t> </a:t>
            </a:r>
            <a:r>
              <a:rPr b="1" i="1" spc="-5" dirty="0">
                <a:latin typeface="Times New Roman"/>
                <a:cs typeface="Times New Roman"/>
              </a:rPr>
              <a:t>Algorithms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8201" y="1682115"/>
            <a:ext cx="7102348" cy="4614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4339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ECTURE</a:t>
            </a:r>
            <a:r>
              <a:rPr sz="2800" b="1" spc="15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endParaRPr sz="3600" dirty="0">
              <a:latin typeface="Times New Roman"/>
              <a:cs typeface="Times New Roman"/>
            </a:endParaRPr>
          </a:p>
          <a:p>
            <a:pPr marL="1704339">
              <a:lnSpc>
                <a:spcPct val="100000"/>
              </a:lnSpc>
              <a:spcBef>
                <a:spcPts val="15"/>
              </a:spcBef>
            </a:pPr>
            <a:r>
              <a:rPr sz="3200" b="1" spc="-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n</a:t>
            </a:r>
            <a:r>
              <a:rPr sz="3200" b="1" spc="-5" dirty="0">
                <a:latin typeface="Times New Roman"/>
                <a:cs typeface="Times New Roman"/>
              </a:rPr>
              <a:t>aly</a:t>
            </a:r>
            <a:r>
              <a:rPr sz="3200" b="1" spc="-10" dirty="0">
                <a:latin typeface="Times New Roman"/>
                <a:cs typeface="Times New Roman"/>
              </a:rPr>
              <a:t>s</a:t>
            </a:r>
            <a:r>
              <a:rPr sz="3200" b="1" spc="-5" dirty="0">
                <a:latin typeface="Times New Roman"/>
                <a:cs typeface="Times New Roman"/>
              </a:rPr>
              <a:t>is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of</a:t>
            </a:r>
            <a:r>
              <a:rPr sz="3200" b="1" spc="-18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Algori</a:t>
            </a:r>
            <a:r>
              <a:rPr sz="3200" b="1" spc="-10" dirty="0">
                <a:latin typeface="Times New Roman"/>
                <a:cs typeface="Times New Roman"/>
              </a:rPr>
              <a:t>th</a:t>
            </a:r>
            <a:r>
              <a:rPr sz="3200" b="1" spc="-5" dirty="0">
                <a:latin typeface="Times New Roman"/>
                <a:cs typeface="Times New Roman"/>
              </a:rPr>
              <a:t>ms</a:t>
            </a:r>
            <a:endParaRPr sz="3200" dirty="0">
              <a:latin typeface="Times New Roman"/>
              <a:cs typeface="Times New Roman"/>
            </a:endParaRPr>
          </a:p>
          <a:p>
            <a:pPr marL="1929764" indent="-226060">
              <a:lnSpc>
                <a:spcPct val="100000"/>
              </a:lnSpc>
              <a:buClr>
                <a:srgbClr val="CC0000"/>
              </a:buClr>
              <a:buChar char="•"/>
              <a:tabLst>
                <a:tab pos="193040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Insertion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endParaRPr sz="3200" dirty="0">
              <a:latin typeface="Times New Roman"/>
              <a:cs typeface="Times New Roman"/>
            </a:endParaRPr>
          </a:p>
          <a:p>
            <a:pPr marL="1929764" indent="-226060">
              <a:lnSpc>
                <a:spcPct val="100000"/>
              </a:lnSpc>
              <a:buClr>
                <a:srgbClr val="CC0000"/>
              </a:buClr>
              <a:buChar char="•"/>
              <a:tabLst>
                <a:tab pos="1930400" algn="l"/>
              </a:tabLst>
            </a:pPr>
            <a:r>
              <a:rPr sz="3200" spc="-5" dirty="0">
                <a:latin typeface="Times New Roman"/>
                <a:cs typeface="Times New Roman"/>
              </a:rPr>
              <a:t>Asymptotic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analysis</a:t>
            </a:r>
            <a:endParaRPr sz="3200" dirty="0">
              <a:latin typeface="Times New Roman"/>
              <a:cs typeface="Times New Roman"/>
            </a:endParaRPr>
          </a:p>
          <a:p>
            <a:pPr marL="1929764" indent="-226060">
              <a:lnSpc>
                <a:spcPct val="100000"/>
              </a:lnSpc>
              <a:buClr>
                <a:srgbClr val="CC0000"/>
              </a:buClr>
              <a:buChar char="•"/>
              <a:tabLst>
                <a:tab pos="1930400" algn="l"/>
              </a:tabLst>
            </a:pPr>
            <a:r>
              <a:rPr sz="3200" spc="-15" dirty="0">
                <a:latin typeface="Times New Roman"/>
                <a:cs typeface="Times New Roman"/>
              </a:rPr>
              <a:t>Merge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endParaRPr sz="3200" dirty="0">
              <a:latin typeface="Times New Roman"/>
              <a:cs typeface="Times New Roman"/>
            </a:endParaRPr>
          </a:p>
          <a:p>
            <a:pPr marL="1929764" indent="-226060">
              <a:lnSpc>
                <a:spcPct val="100000"/>
              </a:lnSpc>
              <a:buClr>
                <a:srgbClr val="CC0000"/>
              </a:buClr>
              <a:buChar char="•"/>
              <a:tabLst>
                <a:tab pos="1930400" algn="l"/>
              </a:tabLst>
            </a:pPr>
            <a:r>
              <a:rPr sz="3200" spc="-5" dirty="0">
                <a:latin typeface="Times New Roman"/>
                <a:cs typeface="Times New Roman"/>
              </a:rPr>
              <a:t>Recurrences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200" b="1" spc="-5" dirty="0">
                <a:latin typeface="Times New Roman"/>
                <a:cs typeface="Times New Roman"/>
              </a:rPr>
              <a:t>		       Dr. Yeshwant Singh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27251" y="1682115"/>
            <a:ext cx="76200" cy="3254375"/>
          </a:xfrm>
          <a:custGeom>
            <a:avLst/>
            <a:gdLst/>
            <a:ahLst/>
            <a:cxnLst/>
            <a:rect l="l" t="t" r="r" b="b"/>
            <a:pathLst>
              <a:path w="76200" h="3254375">
                <a:moveTo>
                  <a:pt x="12700" y="0"/>
                </a:moveTo>
                <a:lnTo>
                  <a:pt x="0" y="0"/>
                </a:lnTo>
                <a:lnTo>
                  <a:pt x="0" y="3254375"/>
                </a:lnTo>
                <a:lnTo>
                  <a:pt x="12700" y="3254375"/>
                </a:lnTo>
                <a:lnTo>
                  <a:pt x="12700" y="0"/>
                </a:lnTo>
                <a:close/>
              </a:path>
              <a:path w="76200" h="3254375">
                <a:moveTo>
                  <a:pt x="50800" y="0"/>
                </a:moveTo>
                <a:lnTo>
                  <a:pt x="25400" y="0"/>
                </a:lnTo>
                <a:lnTo>
                  <a:pt x="25400" y="3254375"/>
                </a:lnTo>
                <a:lnTo>
                  <a:pt x="50800" y="3254375"/>
                </a:lnTo>
                <a:lnTo>
                  <a:pt x="50800" y="0"/>
                </a:lnTo>
                <a:close/>
              </a:path>
              <a:path w="76200" h="3254375">
                <a:moveTo>
                  <a:pt x="76200" y="0"/>
                </a:moveTo>
                <a:lnTo>
                  <a:pt x="63500" y="0"/>
                </a:lnTo>
                <a:lnTo>
                  <a:pt x="63500" y="3254375"/>
                </a:lnTo>
                <a:lnTo>
                  <a:pt x="76200" y="3254375"/>
                </a:lnTo>
                <a:lnTo>
                  <a:pt x="762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062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insertion</a:t>
            </a:r>
            <a:r>
              <a:rPr spc="-10" dirty="0"/>
              <a:t> </a:t>
            </a:r>
            <a:r>
              <a:rPr spc="-5" dirty="0"/>
              <a:t>sort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60885" y="1600200"/>
            <a:ext cx="1544320" cy="695325"/>
            <a:chOff x="1960885" y="1600200"/>
            <a:chExt cx="1544320" cy="695325"/>
          </a:xfrm>
        </p:grpSpPr>
        <p:sp>
          <p:nvSpPr>
            <p:cNvPr id="5" name="object 5"/>
            <p:cNvSpPr/>
            <p:nvPr/>
          </p:nvSpPr>
          <p:spPr>
            <a:xfrm>
              <a:off x="2971800" y="1600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2464" y="2044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30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0885" y="1995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886200" y="2362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5"/>
                </a:lnTo>
                <a:lnTo>
                  <a:pt x="132091" y="36412"/>
                </a:lnTo>
                <a:lnTo>
                  <a:pt x="94868" y="62724"/>
                </a:lnTo>
                <a:lnTo>
                  <a:pt x="62724" y="94868"/>
                </a:lnTo>
                <a:lnTo>
                  <a:pt x="36412" y="132091"/>
                </a:lnTo>
                <a:lnTo>
                  <a:pt x="16685" y="173639"/>
                </a:lnTo>
                <a:lnTo>
                  <a:pt x="4296" y="218760"/>
                </a:lnTo>
                <a:lnTo>
                  <a:pt x="0" y="266700"/>
                </a:lnTo>
                <a:lnTo>
                  <a:pt x="4296" y="314639"/>
                </a:lnTo>
                <a:lnTo>
                  <a:pt x="16685" y="359760"/>
                </a:lnTo>
                <a:lnTo>
                  <a:pt x="36412" y="401308"/>
                </a:lnTo>
                <a:lnTo>
                  <a:pt x="62724" y="438531"/>
                </a:lnTo>
                <a:lnTo>
                  <a:pt x="94868" y="470675"/>
                </a:lnTo>
                <a:lnTo>
                  <a:pt x="132091" y="496987"/>
                </a:lnTo>
                <a:lnTo>
                  <a:pt x="173639" y="516714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4"/>
                </a:lnTo>
                <a:lnTo>
                  <a:pt x="401308" y="496987"/>
                </a:lnTo>
                <a:lnTo>
                  <a:pt x="438531" y="470675"/>
                </a:lnTo>
                <a:lnTo>
                  <a:pt x="470675" y="438531"/>
                </a:lnTo>
                <a:lnTo>
                  <a:pt x="496987" y="401308"/>
                </a:lnTo>
                <a:lnTo>
                  <a:pt x="516714" y="359760"/>
                </a:lnTo>
                <a:lnTo>
                  <a:pt x="529103" y="314639"/>
                </a:lnTo>
                <a:lnTo>
                  <a:pt x="533400" y="266700"/>
                </a:lnTo>
                <a:lnTo>
                  <a:pt x="529103" y="218760"/>
                </a:lnTo>
                <a:lnTo>
                  <a:pt x="516714" y="173639"/>
                </a:lnTo>
                <a:lnTo>
                  <a:pt x="496987" y="132091"/>
                </a:lnTo>
                <a:lnTo>
                  <a:pt x="470675" y="94868"/>
                </a:lnTo>
                <a:lnTo>
                  <a:pt x="438531" y="62724"/>
                </a:lnTo>
                <a:lnTo>
                  <a:pt x="401308" y="36412"/>
                </a:lnTo>
                <a:lnTo>
                  <a:pt x="359760" y="16685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12975" y="1268679"/>
            <a:ext cx="4799965" cy="154940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  <a:tabLst>
                <a:tab pos="926465" algn="l"/>
                <a:tab pos="1840864" algn="l"/>
                <a:tab pos="2755265" algn="l"/>
                <a:tab pos="3669029" algn="l"/>
                <a:tab pos="4583430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8	2	4	9	3	6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926465" algn="l"/>
                <a:tab pos="1840864" algn="l"/>
                <a:tab pos="2755265" algn="l"/>
                <a:tab pos="3669029" algn="l"/>
                <a:tab pos="4583430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	8	4	9	3	6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75285" y="2757054"/>
            <a:ext cx="1223645" cy="300990"/>
            <a:chOff x="2875285" y="2757054"/>
            <a:chExt cx="1223645" cy="300990"/>
          </a:xfrm>
        </p:grpSpPr>
        <p:sp>
          <p:nvSpPr>
            <p:cNvPr id="11" name="object 11"/>
            <p:cNvSpPr/>
            <p:nvPr/>
          </p:nvSpPr>
          <p:spPr>
            <a:xfrm>
              <a:off x="2906864" y="2806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29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5285" y="2757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062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insertion</a:t>
            </a:r>
            <a:r>
              <a:rPr spc="-10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3925" y="1600227"/>
          <a:ext cx="4838700" cy="1973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5887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87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960885" y="1600200"/>
            <a:ext cx="1544320" cy="695325"/>
            <a:chOff x="1960885" y="1600200"/>
            <a:chExt cx="1544320" cy="695325"/>
          </a:xfrm>
        </p:grpSpPr>
        <p:sp>
          <p:nvSpPr>
            <p:cNvPr id="6" name="object 6"/>
            <p:cNvSpPr/>
            <p:nvPr/>
          </p:nvSpPr>
          <p:spPr>
            <a:xfrm>
              <a:off x="2971800" y="1600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2464" y="2044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30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0885" y="1995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75285" y="2362200"/>
            <a:ext cx="1544320" cy="695325"/>
            <a:chOff x="2875285" y="2362200"/>
            <a:chExt cx="1544320" cy="695325"/>
          </a:xfrm>
        </p:grpSpPr>
        <p:sp>
          <p:nvSpPr>
            <p:cNvPr id="10" name="object 10"/>
            <p:cNvSpPr/>
            <p:nvPr/>
          </p:nvSpPr>
          <p:spPr>
            <a:xfrm>
              <a:off x="3886200" y="2362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6864" y="2806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29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5285" y="2757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062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insertion</a:t>
            </a:r>
            <a:r>
              <a:rPr spc="-10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3925" y="1600227"/>
          <a:ext cx="4838700" cy="1973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5887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87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960885" y="1600200"/>
            <a:ext cx="1544320" cy="695325"/>
            <a:chOff x="1960885" y="1600200"/>
            <a:chExt cx="1544320" cy="695325"/>
          </a:xfrm>
        </p:grpSpPr>
        <p:sp>
          <p:nvSpPr>
            <p:cNvPr id="6" name="object 6"/>
            <p:cNvSpPr/>
            <p:nvPr/>
          </p:nvSpPr>
          <p:spPr>
            <a:xfrm>
              <a:off x="2971800" y="1600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2464" y="2044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30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0885" y="1995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75285" y="2362200"/>
            <a:ext cx="1544320" cy="695325"/>
            <a:chOff x="2875285" y="2362200"/>
            <a:chExt cx="1544320" cy="695325"/>
          </a:xfrm>
        </p:grpSpPr>
        <p:sp>
          <p:nvSpPr>
            <p:cNvPr id="10" name="object 10"/>
            <p:cNvSpPr/>
            <p:nvPr/>
          </p:nvSpPr>
          <p:spPr>
            <a:xfrm>
              <a:off x="3886200" y="2362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6864" y="2806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29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5285" y="2757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800600" y="3124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5"/>
                </a:lnTo>
                <a:lnTo>
                  <a:pt x="132091" y="36412"/>
                </a:lnTo>
                <a:lnTo>
                  <a:pt x="94868" y="62724"/>
                </a:lnTo>
                <a:lnTo>
                  <a:pt x="62724" y="94868"/>
                </a:lnTo>
                <a:lnTo>
                  <a:pt x="36412" y="132091"/>
                </a:lnTo>
                <a:lnTo>
                  <a:pt x="16685" y="173639"/>
                </a:lnTo>
                <a:lnTo>
                  <a:pt x="4296" y="218760"/>
                </a:lnTo>
                <a:lnTo>
                  <a:pt x="0" y="266700"/>
                </a:lnTo>
                <a:lnTo>
                  <a:pt x="4296" y="314639"/>
                </a:lnTo>
                <a:lnTo>
                  <a:pt x="16685" y="359760"/>
                </a:lnTo>
                <a:lnTo>
                  <a:pt x="36412" y="401308"/>
                </a:lnTo>
                <a:lnTo>
                  <a:pt x="62724" y="438531"/>
                </a:lnTo>
                <a:lnTo>
                  <a:pt x="94868" y="470675"/>
                </a:lnTo>
                <a:lnTo>
                  <a:pt x="132091" y="496987"/>
                </a:lnTo>
                <a:lnTo>
                  <a:pt x="173639" y="516714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4"/>
                </a:lnTo>
                <a:lnTo>
                  <a:pt x="401308" y="496987"/>
                </a:lnTo>
                <a:lnTo>
                  <a:pt x="438531" y="470675"/>
                </a:lnTo>
                <a:lnTo>
                  <a:pt x="470675" y="438531"/>
                </a:lnTo>
                <a:lnTo>
                  <a:pt x="496987" y="401308"/>
                </a:lnTo>
                <a:lnTo>
                  <a:pt x="516714" y="359760"/>
                </a:lnTo>
                <a:lnTo>
                  <a:pt x="529103" y="314639"/>
                </a:lnTo>
                <a:lnTo>
                  <a:pt x="533400" y="266700"/>
                </a:lnTo>
                <a:lnTo>
                  <a:pt x="529103" y="218760"/>
                </a:lnTo>
                <a:lnTo>
                  <a:pt x="516714" y="173639"/>
                </a:lnTo>
                <a:lnTo>
                  <a:pt x="496987" y="132091"/>
                </a:lnTo>
                <a:lnTo>
                  <a:pt x="470675" y="94868"/>
                </a:lnTo>
                <a:lnTo>
                  <a:pt x="438531" y="62724"/>
                </a:lnTo>
                <a:lnTo>
                  <a:pt x="401308" y="36412"/>
                </a:lnTo>
                <a:lnTo>
                  <a:pt x="359760" y="16685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0740" y="3569671"/>
            <a:ext cx="500380" cy="237490"/>
          </a:xfrm>
          <a:custGeom>
            <a:avLst/>
            <a:gdLst/>
            <a:ahLst/>
            <a:cxnLst/>
            <a:rect l="l" t="t" r="r" b="b"/>
            <a:pathLst>
              <a:path w="500379" h="237489">
                <a:moveTo>
                  <a:pt x="499884" y="31267"/>
                </a:moveTo>
                <a:lnTo>
                  <a:pt x="481410" y="81277"/>
                </a:lnTo>
                <a:lnTo>
                  <a:pt x="455827" y="125705"/>
                </a:lnTo>
                <a:lnTo>
                  <a:pt x="424057" y="163779"/>
                </a:lnTo>
                <a:lnTo>
                  <a:pt x="387019" y="194731"/>
                </a:lnTo>
                <a:lnTo>
                  <a:pt x="345632" y="217789"/>
                </a:lnTo>
                <a:lnTo>
                  <a:pt x="300816" y="232184"/>
                </a:lnTo>
                <a:lnTo>
                  <a:pt x="253491" y="237147"/>
                </a:lnTo>
                <a:lnTo>
                  <a:pt x="207662" y="232517"/>
                </a:lnTo>
                <a:lnTo>
                  <a:pt x="164450" y="219157"/>
                </a:lnTo>
                <a:lnTo>
                  <a:pt x="124568" y="197858"/>
                </a:lnTo>
                <a:lnTo>
                  <a:pt x="88726" y="169413"/>
                </a:lnTo>
                <a:lnTo>
                  <a:pt x="57637" y="134612"/>
                </a:lnTo>
                <a:lnTo>
                  <a:pt x="32012" y="94248"/>
                </a:lnTo>
                <a:lnTo>
                  <a:pt x="12562" y="49114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5273" y="3519056"/>
            <a:ext cx="76200" cy="80010"/>
          </a:xfrm>
          <a:custGeom>
            <a:avLst/>
            <a:gdLst/>
            <a:ahLst/>
            <a:cxnLst/>
            <a:rect l="l" t="t" r="r" b="b"/>
            <a:pathLst>
              <a:path w="76200" h="80010">
                <a:moveTo>
                  <a:pt x="30530" y="0"/>
                </a:moveTo>
                <a:lnTo>
                  <a:pt x="0" y="79540"/>
                </a:lnTo>
                <a:lnTo>
                  <a:pt x="35458" y="50558"/>
                </a:lnTo>
                <a:lnTo>
                  <a:pt x="75844" y="72135"/>
                </a:lnTo>
                <a:lnTo>
                  <a:pt x="30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062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insertion</a:t>
            </a:r>
            <a:r>
              <a:rPr spc="-10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3925" y="1600227"/>
          <a:ext cx="4838700" cy="2735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5887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87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960885" y="1600200"/>
            <a:ext cx="1544320" cy="695325"/>
            <a:chOff x="1960885" y="1600200"/>
            <a:chExt cx="1544320" cy="695325"/>
          </a:xfrm>
        </p:grpSpPr>
        <p:sp>
          <p:nvSpPr>
            <p:cNvPr id="6" name="object 6"/>
            <p:cNvSpPr/>
            <p:nvPr/>
          </p:nvSpPr>
          <p:spPr>
            <a:xfrm>
              <a:off x="2971800" y="1600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2464" y="2044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30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0885" y="1995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75285" y="2362200"/>
            <a:ext cx="1544320" cy="695325"/>
            <a:chOff x="2875285" y="2362200"/>
            <a:chExt cx="1544320" cy="695325"/>
          </a:xfrm>
        </p:grpSpPr>
        <p:sp>
          <p:nvSpPr>
            <p:cNvPr id="10" name="object 10"/>
            <p:cNvSpPr/>
            <p:nvPr/>
          </p:nvSpPr>
          <p:spPr>
            <a:xfrm>
              <a:off x="3886200" y="2362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6864" y="2806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29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5285" y="2757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65273" y="3124200"/>
            <a:ext cx="869315" cy="695325"/>
            <a:chOff x="4465273" y="3124200"/>
            <a:chExt cx="869315" cy="695325"/>
          </a:xfrm>
        </p:grpSpPr>
        <p:sp>
          <p:nvSpPr>
            <p:cNvPr id="14" name="object 14"/>
            <p:cNvSpPr/>
            <p:nvPr/>
          </p:nvSpPr>
          <p:spPr>
            <a:xfrm>
              <a:off x="4800600" y="3124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0740" y="3569671"/>
              <a:ext cx="500380" cy="237490"/>
            </a:xfrm>
            <a:custGeom>
              <a:avLst/>
              <a:gdLst/>
              <a:ahLst/>
              <a:cxnLst/>
              <a:rect l="l" t="t" r="r" b="b"/>
              <a:pathLst>
                <a:path w="500379" h="237489">
                  <a:moveTo>
                    <a:pt x="499884" y="31267"/>
                  </a:moveTo>
                  <a:lnTo>
                    <a:pt x="481410" y="81277"/>
                  </a:lnTo>
                  <a:lnTo>
                    <a:pt x="455827" y="125705"/>
                  </a:lnTo>
                  <a:lnTo>
                    <a:pt x="424057" y="163779"/>
                  </a:lnTo>
                  <a:lnTo>
                    <a:pt x="387019" y="194731"/>
                  </a:lnTo>
                  <a:lnTo>
                    <a:pt x="345632" y="217789"/>
                  </a:lnTo>
                  <a:lnTo>
                    <a:pt x="300816" y="232184"/>
                  </a:lnTo>
                  <a:lnTo>
                    <a:pt x="253491" y="237147"/>
                  </a:lnTo>
                  <a:lnTo>
                    <a:pt x="207662" y="232517"/>
                  </a:lnTo>
                  <a:lnTo>
                    <a:pt x="164450" y="219157"/>
                  </a:lnTo>
                  <a:lnTo>
                    <a:pt x="124568" y="197858"/>
                  </a:lnTo>
                  <a:lnTo>
                    <a:pt x="88726" y="169413"/>
                  </a:lnTo>
                  <a:lnTo>
                    <a:pt x="57637" y="134612"/>
                  </a:lnTo>
                  <a:lnTo>
                    <a:pt x="32012" y="94248"/>
                  </a:lnTo>
                  <a:lnTo>
                    <a:pt x="12562" y="4911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5273" y="3519056"/>
              <a:ext cx="76200" cy="80010"/>
            </a:xfrm>
            <a:custGeom>
              <a:avLst/>
              <a:gdLst/>
              <a:ahLst/>
              <a:cxnLst/>
              <a:rect l="l" t="t" r="r" b="b"/>
              <a:pathLst>
                <a:path w="76200" h="80010">
                  <a:moveTo>
                    <a:pt x="30530" y="0"/>
                  </a:moveTo>
                  <a:lnTo>
                    <a:pt x="0" y="79540"/>
                  </a:lnTo>
                  <a:lnTo>
                    <a:pt x="35458" y="50558"/>
                  </a:lnTo>
                  <a:lnTo>
                    <a:pt x="75844" y="72135"/>
                  </a:lnTo>
                  <a:lnTo>
                    <a:pt x="30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062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insertion</a:t>
            </a:r>
            <a:r>
              <a:rPr spc="-10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3925" y="1600227"/>
          <a:ext cx="4838700" cy="2799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5887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960885" y="1600200"/>
            <a:ext cx="1544320" cy="695325"/>
            <a:chOff x="1960885" y="1600200"/>
            <a:chExt cx="1544320" cy="695325"/>
          </a:xfrm>
        </p:grpSpPr>
        <p:sp>
          <p:nvSpPr>
            <p:cNvPr id="6" name="object 6"/>
            <p:cNvSpPr/>
            <p:nvPr/>
          </p:nvSpPr>
          <p:spPr>
            <a:xfrm>
              <a:off x="2971800" y="1600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2464" y="2044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30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0885" y="1995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75285" y="2362200"/>
            <a:ext cx="1544320" cy="695325"/>
            <a:chOff x="2875285" y="2362200"/>
            <a:chExt cx="1544320" cy="695325"/>
          </a:xfrm>
        </p:grpSpPr>
        <p:sp>
          <p:nvSpPr>
            <p:cNvPr id="10" name="object 10"/>
            <p:cNvSpPr/>
            <p:nvPr/>
          </p:nvSpPr>
          <p:spPr>
            <a:xfrm>
              <a:off x="3886200" y="2362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6864" y="2806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29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5285" y="2757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65273" y="3124200"/>
            <a:ext cx="869315" cy="695325"/>
            <a:chOff x="4465273" y="3124200"/>
            <a:chExt cx="869315" cy="695325"/>
          </a:xfrm>
        </p:grpSpPr>
        <p:sp>
          <p:nvSpPr>
            <p:cNvPr id="14" name="object 14"/>
            <p:cNvSpPr/>
            <p:nvPr/>
          </p:nvSpPr>
          <p:spPr>
            <a:xfrm>
              <a:off x="4800600" y="3124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0740" y="3569671"/>
              <a:ext cx="500380" cy="237490"/>
            </a:xfrm>
            <a:custGeom>
              <a:avLst/>
              <a:gdLst/>
              <a:ahLst/>
              <a:cxnLst/>
              <a:rect l="l" t="t" r="r" b="b"/>
              <a:pathLst>
                <a:path w="500379" h="237489">
                  <a:moveTo>
                    <a:pt x="499884" y="31267"/>
                  </a:moveTo>
                  <a:lnTo>
                    <a:pt x="481410" y="81277"/>
                  </a:lnTo>
                  <a:lnTo>
                    <a:pt x="455827" y="125705"/>
                  </a:lnTo>
                  <a:lnTo>
                    <a:pt x="424057" y="163779"/>
                  </a:lnTo>
                  <a:lnTo>
                    <a:pt x="387019" y="194731"/>
                  </a:lnTo>
                  <a:lnTo>
                    <a:pt x="345632" y="217789"/>
                  </a:lnTo>
                  <a:lnTo>
                    <a:pt x="300816" y="232184"/>
                  </a:lnTo>
                  <a:lnTo>
                    <a:pt x="253491" y="237147"/>
                  </a:lnTo>
                  <a:lnTo>
                    <a:pt x="207662" y="232517"/>
                  </a:lnTo>
                  <a:lnTo>
                    <a:pt x="164450" y="219157"/>
                  </a:lnTo>
                  <a:lnTo>
                    <a:pt x="124568" y="197858"/>
                  </a:lnTo>
                  <a:lnTo>
                    <a:pt x="88726" y="169413"/>
                  </a:lnTo>
                  <a:lnTo>
                    <a:pt x="57637" y="134612"/>
                  </a:lnTo>
                  <a:lnTo>
                    <a:pt x="32012" y="94248"/>
                  </a:lnTo>
                  <a:lnTo>
                    <a:pt x="12562" y="4911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5273" y="3519056"/>
              <a:ext cx="76200" cy="80010"/>
            </a:xfrm>
            <a:custGeom>
              <a:avLst/>
              <a:gdLst/>
              <a:ahLst/>
              <a:cxnLst/>
              <a:rect l="l" t="t" r="r" b="b"/>
              <a:pathLst>
                <a:path w="76200" h="80010">
                  <a:moveTo>
                    <a:pt x="30530" y="0"/>
                  </a:moveTo>
                  <a:lnTo>
                    <a:pt x="0" y="79540"/>
                  </a:lnTo>
                  <a:lnTo>
                    <a:pt x="35458" y="50558"/>
                  </a:lnTo>
                  <a:lnTo>
                    <a:pt x="75844" y="72135"/>
                  </a:lnTo>
                  <a:lnTo>
                    <a:pt x="30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715000" y="3886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5"/>
                </a:lnTo>
                <a:lnTo>
                  <a:pt x="132091" y="36412"/>
                </a:lnTo>
                <a:lnTo>
                  <a:pt x="94868" y="62724"/>
                </a:lnTo>
                <a:lnTo>
                  <a:pt x="62724" y="94868"/>
                </a:lnTo>
                <a:lnTo>
                  <a:pt x="36412" y="132091"/>
                </a:lnTo>
                <a:lnTo>
                  <a:pt x="16685" y="173639"/>
                </a:lnTo>
                <a:lnTo>
                  <a:pt x="4296" y="218760"/>
                </a:lnTo>
                <a:lnTo>
                  <a:pt x="0" y="266700"/>
                </a:lnTo>
                <a:lnTo>
                  <a:pt x="4296" y="314639"/>
                </a:lnTo>
                <a:lnTo>
                  <a:pt x="16685" y="359760"/>
                </a:lnTo>
                <a:lnTo>
                  <a:pt x="36412" y="401308"/>
                </a:lnTo>
                <a:lnTo>
                  <a:pt x="62724" y="438531"/>
                </a:lnTo>
                <a:lnTo>
                  <a:pt x="94868" y="470675"/>
                </a:lnTo>
                <a:lnTo>
                  <a:pt x="132091" y="496987"/>
                </a:lnTo>
                <a:lnTo>
                  <a:pt x="173639" y="516714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4"/>
                </a:lnTo>
                <a:lnTo>
                  <a:pt x="401308" y="496987"/>
                </a:lnTo>
                <a:lnTo>
                  <a:pt x="438531" y="470675"/>
                </a:lnTo>
                <a:lnTo>
                  <a:pt x="470675" y="438531"/>
                </a:lnTo>
                <a:lnTo>
                  <a:pt x="496987" y="401308"/>
                </a:lnTo>
                <a:lnTo>
                  <a:pt x="516714" y="359760"/>
                </a:lnTo>
                <a:lnTo>
                  <a:pt x="529103" y="314639"/>
                </a:lnTo>
                <a:lnTo>
                  <a:pt x="533400" y="266700"/>
                </a:lnTo>
                <a:lnTo>
                  <a:pt x="529103" y="218760"/>
                </a:lnTo>
                <a:lnTo>
                  <a:pt x="516714" y="173639"/>
                </a:lnTo>
                <a:lnTo>
                  <a:pt x="496987" y="132091"/>
                </a:lnTo>
                <a:lnTo>
                  <a:pt x="470675" y="94868"/>
                </a:lnTo>
                <a:lnTo>
                  <a:pt x="438531" y="62724"/>
                </a:lnTo>
                <a:lnTo>
                  <a:pt x="401308" y="36412"/>
                </a:lnTo>
                <a:lnTo>
                  <a:pt x="359760" y="16685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3631" y="4325727"/>
            <a:ext cx="3071495" cy="243204"/>
          </a:xfrm>
          <a:custGeom>
            <a:avLst/>
            <a:gdLst/>
            <a:ahLst/>
            <a:cxnLst/>
            <a:rect l="l" t="t" r="r" b="b"/>
            <a:pathLst>
              <a:path w="3071495" h="243204">
                <a:moveTo>
                  <a:pt x="3071393" y="37211"/>
                </a:moveTo>
                <a:lnTo>
                  <a:pt x="3025990" y="60438"/>
                </a:lnTo>
                <a:lnTo>
                  <a:pt x="2971066" y="82613"/>
                </a:lnTo>
                <a:lnTo>
                  <a:pt x="2907141" y="103664"/>
                </a:lnTo>
                <a:lnTo>
                  <a:pt x="2834734" y="123521"/>
                </a:lnTo>
                <a:lnTo>
                  <a:pt x="2795513" y="132980"/>
                </a:lnTo>
                <a:lnTo>
                  <a:pt x="2754366" y="142113"/>
                </a:lnTo>
                <a:lnTo>
                  <a:pt x="2711358" y="150912"/>
                </a:lnTo>
                <a:lnTo>
                  <a:pt x="2666555" y="159369"/>
                </a:lnTo>
                <a:lnTo>
                  <a:pt x="2620021" y="167473"/>
                </a:lnTo>
                <a:lnTo>
                  <a:pt x="2571821" y="175217"/>
                </a:lnTo>
                <a:lnTo>
                  <a:pt x="2522020" y="182591"/>
                </a:lnTo>
                <a:lnTo>
                  <a:pt x="2470684" y="189587"/>
                </a:lnTo>
                <a:lnTo>
                  <a:pt x="2417877" y="196196"/>
                </a:lnTo>
                <a:lnTo>
                  <a:pt x="2363663" y="202408"/>
                </a:lnTo>
                <a:lnTo>
                  <a:pt x="2308109" y="208216"/>
                </a:lnTo>
                <a:lnTo>
                  <a:pt x="2251279" y="213610"/>
                </a:lnTo>
                <a:lnTo>
                  <a:pt x="2193237" y="218580"/>
                </a:lnTo>
                <a:lnTo>
                  <a:pt x="2134049" y="223120"/>
                </a:lnTo>
                <a:lnTo>
                  <a:pt x="2073781" y="227219"/>
                </a:lnTo>
                <a:lnTo>
                  <a:pt x="2012495" y="230868"/>
                </a:lnTo>
                <a:lnTo>
                  <a:pt x="1950259" y="234060"/>
                </a:lnTo>
                <a:lnTo>
                  <a:pt x="1887136" y="236784"/>
                </a:lnTo>
                <a:lnTo>
                  <a:pt x="1823192" y="239033"/>
                </a:lnTo>
                <a:lnTo>
                  <a:pt x="1758491" y="240796"/>
                </a:lnTo>
                <a:lnTo>
                  <a:pt x="1693099" y="242066"/>
                </a:lnTo>
                <a:lnTo>
                  <a:pt x="1627080" y="242834"/>
                </a:lnTo>
                <a:lnTo>
                  <a:pt x="1560499" y="243090"/>
                </a:lnTo>
                <a:lnTo>
                  <a:pt x="1487940" y="242786"/>
                </a:lnTo>
                <a:lnTo>
                  <a:pt x="1416204" y="241882"/>
                </a:lnTo>
                <a:lnTo>
                  <a:pt x="1345362" y="240391"/>
                </a:lnTo>
                <a:lnTo>
                  <a:pt x="1275486" y="238327"/>
                </a:lnTo>
                <a:lnTo>
                  <a:pt x="1206647" y="235701"/>
                </a:lnTo>
                <a:lnTo>
                  <a:pt x="1138915" y="232528"/>
                </a:lnTo>
                <a:lnTo>
                  <a:pt x="1072363" y="228819"/>
                </a:lnTo>
                <a:lnTo>
                  <a:pt x="1007061" y="224588"/>
                </a:lnTo>
                <a:lnTo>
                  <a:pt x="943081" y="219848"/>
                </a:lnTo>
                <a:lnTo>
                  <a:pt x="880493" y="214612"/>
                </a:lnTo>
                <a:lnTo>
                  <a:pt x="819369" y="208892"/>
                </a:lnTo>
                <a:lnTo>
                  <a:pt x="759780" y="202702"/>
                </a:lnTo>
                <a:lnTo>
                  <a:pt x="701798" y="196054"/>
                </a:lnTo>
                <a:lnTo>
                  <a:pt x="645493" y="188961"/>
                </a:lnTo>
                <a:lnTo>
                  <a:pt x="590937" y="181437"/>
                </a:lnTo>
                <a:lnTo>
                  <a:pt x="538200" y="173494"/>
                </a:lnTo>
                <a:lnTo>
                  <a:pt x="487355" y="165145"/>
                </a:lnTo>
                <a:lnTo>
                  <a:pt x="438471" y="156404"/>
                </a:lnTo>
                <a:lnTo>
                  <a:pt x="391621" y="147282"/>
                </a:lnTo>
                <a:lnTo>
                  <a:pt x="346876" y="137793"/>
                </a:lnTo>
                <a:lnTo>
                  <a:pt x="304306" y="127950"/>
                </a:lnTo>
                <a:lnTo>
                  <a:pt x="263984" y="117766"/>
                </a:lnTo>
                <a:lnTo>
                  <a:pt x="225979" y="107253"/>
                </a:lnTo>
                <a:lnTo>
                  <a:pt x="157209" y="85295"/>
                </a:lnTo>
                <a:lnTo>
                  <a:pt x="98566" y="62179"/>
                </a:lnTo>
                <a:lnTo>
                  <a:pt x="50619" y="38008"/>
                </a:lnTo>
                <a:lnTo>
                  <a:pt x="13938" y="12885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19402" y="4281055"/>
            <a:ext cx="69850" cy="85725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0" y="0"/>
                </a:moveTo>
                <a:lnTo>
                  <a:pt x="2844" y="85140"/>
                </a:lnTo>
                <a:lnTo>
                  <a:pt x="24218" y="44653"/>
                </a:lnTo>
                <a:lnTo>
                  <a:pt x="69824" y="488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062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insertion</a:t>
            </a:r>
            <a:r>
              <a:rPr spc="-10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3925" y="1600227"/>
          <a:ext cx="4839969" cy="3497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5887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3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538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379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379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379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79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9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960885" y="1600200"/>
            <a:ext cx="1544320" cy="695325"/>
            <a:chOff x="1960885" y="1600200"/>
            <a:chExt cx="1544320" cy="695325"/>
          </a:xfrm>
        </p:grpSpPr>
        <p:sp>
          <p:nvSpPr>
            <p:cNvPr id="6" name="object 6"/>
            <p:cNvSpPr/>
            <p:nvPr/>
          </p:nvSpPr>
          <p:spPr>
            <a:xfrm>
              <a:off x="2971800" y="1600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2464" y="2044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30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0885" y="1995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75285" y="2362200"/>
            <a:ext cx="1544320" cy="695325"/>
            <a:chOff x="2875285" y="2362200"/>
            <a:chExt cx="1544320" cy="695325"/>
          </a:xfrm>
        </p:grpSpPr>
        <p:sp>
          <p:nvSpPr>
            <p:cNvPr id="10" name="object 10"/>
            <p:cNvSpPr/>
            <p:nvPr/>
          </p:nvSpPr>
          <p:spPr>
            <a:xfrm>
              <a:off x="3886200" y="2362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6864" y="2806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29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5285" y="2757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65273" y="3124200"/>
            <a:ext cx="869315" cy="695325"/>
            <a:chOff x="4465273" y="3124200"/>
            <a:chExt cx="869315" cy="695325"/>
          </a:xfrm>
        </p:grpSpPr>
        <p:sp>
          <p:nvSpPr>
            <p:cNvPr id="14" name="object 14"/>
            <p:cNvSpPr/>
            <p:nvPr/>
          </p:nvSpPr>
          <p:spPr>
            <a:xfrm>
              <a:off x="4800600" y="3124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0740" y="3569671"/>
              <a:ext cx="500380" cy="237490"/>
            </a:xfrm>
            <a:custGeom>
              <a:avLst/>
              <a:gdLst/>
              <a:ahLst/>
              <a:cxnLst/>
              <a:rect l="l" t="t" r="r" b="b"/>
              <a:pathLst>
                <a:path w="500379" h="237489">
                  <a:moveTo>
                    <a:pt x="499884" y="31267"/>
                  </a:moveTo>
                  <a:lnTo>
                    <a:pt x="481410" y="81277"/>
                  </a:lnTo>
                  <a:lnTo>
                    <a:pt x="455827" y="125705"/>
                  </a:lnTo>
                  <a:lnTo>
                    <a:pt x="424057" y="163779"/>
                  </a:lnTo>
                  <a:lnTo>
                    <a:pt x="387019" y="194731"/>
                  </a:lnTo>
                  <a:lnTo>
                    <a:pt x="345632" y="217789"/>
                  </a:lnTo>
                  <a:lnTo>
                    <a:pt x="300816" y="232184"/>
                  </a:lnTo>
                  <a:lnTo>
                    <a:pt x="253491" y="237147"/>
                  </a:lnTo>
                  <a:lnTo>
                    <a:pt x="207662" y="232517"/>
                  </a:lnTo>
                  <a:lnTo>
                    <a:pt x="164450" y="219157"/>
                  </a:lnTo>
                  <a:lnTo>
                    <a:pt x="124568" y="197858"/>
                  </a:lnTo>
                  <a:lnTo>
                    <a:pt x="88726" y="169413"/>
                  </a:lnTo>
                  <a:lnTo>
                    <a:pt x="57637" y="134612"/>
                  </a:lnTo>
                  <a:lnTo>
                    <a:pt x="32012" y="94248"/>
                  </a:lnTo>
                  <a:lnTo>
                    <a:pt x="12562" y="4911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5273" y="3519056"/>
              <a:ext cx="76200" cy="80010"/>
            </a:xfrm>
            <a:custGeom>
              <a:avLst/>
              <a:gdLst/>
              <a:ahLst/>
              <a:cxnLst/>
              <a:rect l="l" t="t" r="r" b="b"/>
              <a:pathLst>
                <a:path w="76200" h="80010">
                  <a:moveTo>
                    <a:pt x="30530" y="0"/>
                  </a:moveTo>
                  <a:lnTo>
                    <a:pt x="0" y="79540"/>
                  </a:lnTo>
                  <a:lnTo>
                    <a:pt x="35458" y="50558"/>
                  </a:lnTo>
                  <a:lnTo>
                    <a:pt x="75844" y="72135"/>
                  </a:lnTo>
                  <a:lnTo>
                    <a:pt x="30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819402" y="3886200"/>
            <a:ext cx="3429000" cy="695325"/>
            <a:chOff x="2819402" y="3886200"/>
            <a:chExt cx="3429000" cy="695325"/>
          </a:xfrm>
        </p:grpSpPr>
        <p:sp>
          <p:nvSpPr>
            <p:cNvPr id="18" name="object 18"/>
            <p:cNvSpPr/>
            <p:nvPr/>
          </p:nvSpPr>
          <p:spPr>
            <a:xfrm>
              <a:off x="5715000" y="3886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43631" y="4325727"/>
              <a:ext cx="3071495" cy="243204"/>
            </a:xfrm>
            <a:custGeom>
              <a:avLst/>
              <a:gdLst/>
              <a:ahLst/>
              <a:cxnLst/>
              <a:rect l="l" t="t" r="r" b="b"/>
              <a:pathLst>
                <a:path w="3071495" h="243204">
                  <a:moveTo>
                    <a:pt x="3071393" y="37211"/>
                  </a:moveTo>
                  <a:lnTo>
                    <a:pt x="3025990" y="60438"/>
                  </a:lnTo>
                  <a:lnTo>
                    <a:pt x="2971066" y="82613"/>
                  </a:lnTo>
                  <a:lnTo>
                    <a:pt x="2907141" y="103664"/>
                  </a:lnTo>
                  <a:lnTo>
                    <a:pt x="2834734" y="123521"/>
                  </a:lnTo>
                  <a:lnTo>
                    <a:pt x="2795513" y="132980"/>
                  </a:lnTo>
                  <a:lnTo>
                    <a:pt x="2754366" y="142113"/>
                  </a:lnTo>
                  <a:lnTo>
                    <a:pt x="2711358" y="150912"/>
                  </a:lnTo>
                  <a:lnTo>
                    <a:pt x="2666555" y="159369"/>
                  </a:lnTo>
                  <a:lnTo>
                    <a:pt x="2620021" y="167473"/>
                  </a:lnTo>
                  <a:lnTo>
                    <a:pt x="2571821" y="175217"/>
                  </a:lnTo>
                  <a:lnTo>
                    <a:pt x="2522020" y="182591"/>
                  </a:lnTo>
                  <a:lnTo>
                    <a:pt x="2470684" y="189587"/>
                  </a:lnTo>
                  <a:lnTo>
                    <a:pt x="2417877" y="196196"/>
                  </a:lnTo>
                  <a:lnTo>
                    <a:pt x="2363663" y="202408"/>
                  </a:lnTo>
                  <a:lnTo>
                    <a:pt x="2308109" y="208216"/>
                  </a:lnTo>
                  <a:lnTo>
                    <a:pt x="2251279" y="213610"/>
                  </a:lnTo>
                  <a:lnTo>
                    <a:pt x="2193237" y="218580"/>
                  </a:lnTo>
                  <a:lnTo>
                    <a:pt x="2134049" y="223120"/>
                  </a:lnTo>
                  <a:lnTo>
                    <a:pt x="2073781" y="227219"/>
                  </a:lnTo>
                  <a:lnTo>
                    <a:pt x="2012495" y="230868"/>
                  </a:lnTo>
                  <a:lnTo>
                    <a:pt x="1950259" y="234060"/>
                  </a:lnTo>
                  <a:lnTo>
                    <a:pt x="1887136" y="236784"/>
                  </a:lnTo>
                  <a:lnTo>
                    <a:pt x="1823192" y="239033"/>
                  </a:lnTo>
                  <a:lnTo>
                    <a:pt x="1758491" y="240796"/>
                  </a:lnTo>
                  <a:lnTo>
                    <a:pt x="1693099" y="242066"/>
                  </a:lnTo>
                  <a:lnTo>
                    <a:pt x="1627080" y="242834"/>
                  </a:lnTo>
                  <a:lnTo>
                    <a:pt x="1560499" y="243090"/>
                  </a:lnTo>
                  <a:lnTo>
                    <a:pt x="1487940" y="242786"/>
                  </a:lnTo>
                  <a:lnTo>
                    <a:pt x="1416204" y="241882"/>
                  </a:lnTo>
                  <a:lnTo>
                    <a:pt x="1345362" y="240391"/>
                  </a:lnTo>
                  <a:lnTo>
                    <a:pt x="1275486" y="238327"/>
                  </a:lnTo>
                  <a:lnTo>
                    <a:pt x="1206647" y="235701"/>
                  </a:lnTo>
                  <a:lnTo>
                    <a:pt x="1138915" y="232528"/>
                  </a:lnTo>
                  <a:lnTo>
                    <a:pt x="1072363" y="228819"/>
                  </a:lnTo>
                  <a:lnTo>
                    <a:pt x="1007061" y="224588"/>
                  </a:lnTo>
                  <a:lnTo>
                    <a:pt x="943081" y="219848"/>
                  </a:lnTo>
                  <a:lnTo>
                    <a:pt x="880493" y="214612"/>
                  </a:lnTo>
                  <a:lnTo>
                    <a:pt x="819369" y="208892"/>
                  </a:lnTo>
                  <a:lnTo>
                    <a:pt x="759780" y="202702"/>
                  </a:lnTo>
                  <a:lnTo>
                    <a:pt x="701798" y="196054"/>
                  </a:lnTo>
                  <a:lnTo>
                    <a:pt x="645493" y="188961"/>
                  </a:lnTo>
                  <a:lnTo>
                    <a:pt x="590937" y="181437"/>
                  </a:lnTo>
                  <a:lnTo>
                    <a:pt x="538200" y="173494"/>
                  </a:lnTo>
                  <a:lnTo>
                    <a:pt x="487355" y="165145"/>
                  </a:lnTo>
                  <a:lnTo>
                    <a:pt x="438471" y="156404"/>
                  </a:lnTo>
                  <a:lnTo>
                    <a:pt x="391621" y="147282"/>
                  </a:lnTo>
                  <a:lnTo>
                    <a:pt x="346876" y="137793"/>
                  </a:lnTo>
                  <a:lnTo>
                    <a:pt x="304306" y="127950"/>
                  </a:lnTo>
                  <a:lnTo>
                    <a:pt x="263984" y="117766"/>
                  </a:lnTo>
                  <a:lnTo>
                    <a:pt x="225979" y="107253"/>
                  </a:lnTo>
                  <a:lnTo>
                    <a:pt x="157209" y="85295"/>
                  </a:lnTo>
                  <a:lnTo>
                    <a:pt x="98566" y="62179"/>
                  </a:lnTo>
                  <a:lnTo>
                    <a:pt x="50619" y="38008"/>
                  </a:lnTo>
                  <a:lnTo>
                    <a:pt x="13938" y="1288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19402" y="4281055"/>
              <a:ext cx="69850" cy="85725"/>
            </a:xfrm>
            <a:custGeom>
              <a:avLst/>
              <a:gdLst/>
              <a:ahLst/>
              <a:cxnLst/>
              <a:rect l="l" t="t" r="r" b="b"/>
              <a:pathLst>
                <a:path w="69850" h="85725">
                  <a:moveTo>
                    <a:pt x="0" y="0"/>
                  </a:moveTo>
                  <a:lnTo>
                    <a:pt x="2844" y="85140"/>
                  </a:lnTo>
                  <a:lnTo>
                    <a:pt x="24218" y="44653"/>
                  </a:lnTo>
                  <a:lnTo>
                    <a:pt x="69824" y="48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062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insertion</a:t>
            </a:r>
            <a:r>
              <a:rPr spc="-10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3925" y="1600227"/>
          <a:ext cx="4839969" cy="3497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5887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3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538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379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379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379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79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9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960885" y="1600200"/>
            <a:ext cx="1544320" cy="695325"/>
            <a:chOff x="1960885" y="1600200"/>
            <a:chExt cx="1544320" cy="695325"/>
          </a:xfrm>
        </p:grpSpPr>
        <p:sp>
          <p:nvSpPr>
            <p:cNvPr id="6" name="object 6"/>
            <p:cNvSpPr/>
            <p:nvPr/>
          </p:nvSpPr>
          <p:spPr>
            <a:xfrm>
              <a:off x="2971800" y="1600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2464" y="2044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30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0885" y="1995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75285" y="2362200"/>
            <a:ext cx="1544320" cy="695325"/>
            <a:chOff x="2875285" y="2362200"/>
            <a:chExt cx="1544320" cy="695325"/>
          </a:xfrm>
        </p:grpSpPr>
        <p:sp>
          <p:nvSpPr>
            <p:cNvPr id="10" name="object 10"/>
            <p:cNvSpPr/>
            <p:nvPr/>
          </p:nvSpPr>
          <p:spPr>
            <a:xfrm>
              <a:off x="3886200" y="2362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6864" y="2806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29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5285" y="2757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65273" y="3124200"/>
            <a:ext cx="869315" cy="695325"/>
            <a:chOff x="4465273" y="3124200"/>
            <a:chExt cx="869315" cy="695325"/>
          </a:xfrm>
        </p:grpSpPr>
        <p:sp>
          <p:nvSpPr>
            <p:cNvPr id="14" name="object 14"/>
            <p:cNvSpPr/>
            <p:nvPr/>
          </p:nvSpPr>
          <p:spPr>
            <a:xfrm>
              <a:off x="4800600" y="3124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0740" y="3569671"/>
              <a:ext cx="500380" cy="237490"/>
            </a:xfrm>
            <a:custGeom>
              <a:avLst/>
              <a:gdLst/>
              <a:ahLst/>
              <a:cxnLst/>
              <a:rect l="l" t="t" r="r" b="b"/>
              <a:pathLst>
                <a:path w="500379" h="237489">
                  <a:moveTo>
                    <a:pt x="499884" y="31267"/>
                  </a:moveTo>
                  <a:lnTo>
                    <a:pt x="481410" y="81277"/>
                  </a:lnTo>
                  <a:lnTo>
                    <a:pt x="455827" y="125705"/>
                  </a:lnTo>
                  <a:lnTo>
                    <a:pt x="424057" y="163779"/>
                  </a:lnTo>
                  <a:lnTo>
                    <a:pt x="387019" y="194731"/>
                  </a:lnTo>
                  <a:lnTo>
                    <a:pt x="345632" y="217789"/>
                  </a:lnTo>
                  <a:lnTo>
                    <a:pt x="300816" y="232184"/>
                  </a:lnTo>
                  <a:lnTo>
                    <a:pt x="253491" y="237147"/>
                  </a:lnTo>
                  <a:lnTo>
                    <a:pt x="207662" y="232517"/>
                  </a:lnTo>
                  <a:lnTo>
                    <a:pt x="164450" y="219157"/>
                  </a:lnTo>
                  <a:lnTo>
                    <a:pt x="124568" y="197858"/>
                  </a:lnTo>
                  <a:lnTo>
                    <a:pt x="88726" y="169413"/>
                  </a:lnTo>
                  <a:lnTo>
                    <a:pt x="57637" y="134612"/>
                  </a:lnTo>
                  <a:lnTo>
                    <a:pt x="32012" y="94248"/>
                  </a:lnTo>
                  <a:lnTo>
                    <a:pt x="12562" y="4911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5273" y="3519056"/>
              <a:ext cx="76200" cy="80010"/>
            </a:xfrm>
            <a:custGeom>
              <a:avLst/>
              <a:gdLst/>
              <a:ahLst/>
              <a:cxnLst/>
              <a:rect l="l" t="t" r="r" b="b"/>
              <a:pathLst>
                <a:path w="76200" h="80010">
                  <a:moveTo>
                    <a:pt x="30530" y="0"/>
                  </a:moveTo>
                  <a:lnTo>
                    <a:pt x="0" y="79540"/>
                  </a:lnTo>
                  <a:lnTo>
                    <a:pt x="35458" y="50558"/>
                  </a:lnTo>
                  <a:lnTo>
                    <a:pt x="75844" y="72135"/>
                  </a:lnTo>
                  <a:lnTo>
                    <a:pt x="30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819402" y="3886200"/>
            <a:ext cx="3429000" cy="695325"/>
            <a:chOff x="2819402" y="3886200"/>
            <a:chExt cx="3429000" cy="695325"/>
          </a:xfrm>
        </p:grpSpPr>
        <p:sp>
          <p:nvSpPr>
            <p:cNvPr id="18" name="object 18"/>
            <p:cNvSpPr/>
            <p:nvPr/>
          </p:nvSpPr>
          <p:spPr>
            <a:xfrm>
              <a:off x="5715000" y="3886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43631" y="4325727"/>
              <a:ext cx="3071495" cy="243204"/>
            </a:xfrm>
            <a:custGeom>
              <a:avLst/>
              <a:gdLst/>
              <a:ahLst/>
              <a:cxnLst/>
              <a:rect l="l" t="t" r="r" b="b"/>
              <a:pathLst>
                <a:path w="3071495" h="243204">
                  <a:moveTo>
                    <a:pt x="3071393" y="37211"/>
                  </a:moveTo>
                  <a:lnTo>
                    <a:pt x="3025990" y="60438"/>
                  </a:lnTo>
                  <a:lnTo>
                    <a:pt x="2971066" y="82613"/>
                  </a:lnTo>
                  <a:lnTo>
                    <a:pt x="2907141" y="103664"/>
                  </a:lnTo>
                  <a:lnTo>
                    <a:pt x="2834734" y="123521"/>
                  </a:lnTo>
                  <a:lnTo>
                    <a:pt x="2795513" y="132980"/>
                  </a:lnTo>
                  <a:lnTo>
                    <a:pt x="2754366" y="142113"/>
                  </a:lnTo>
                  <a:lnTo>
                    <a:pt x="2711358" y="150912"/>
                  </a:lnTo>
                  <a:lnTo>
                    <a:pt x="2666555" y="159369"/>
                  </a:lnTo>
                  <a:lnTo>
                    <a:pt x="2620021" y="167473"/>
                  </a:lnTo>
                  <a:lnTo>
                    <a:pt x="2571821" y="175217"/>
                  </a:lnTo>
                  <a:lnTo>
                    <a:pt x="2522020" y="182591"/>
                  </a:lnTo>
                  <a:lnTo>
                    <a:pt x="2470684" y="189587"/>
                  </a:lnTo>
                  <a:lnTo>
                    <a:pt x="2417877" y="196196"/>
                  </a:lnTo>
                  <a:lnTo>
                    <a:pt x="2363663" y="202408"/>
                  </a:lnTo>
                  <a:lnTo>
                    <a:pt x="2308109" y="208216"/>
                  </a:lnTo>
                  <a:lnTo>
                    <a:pt x="2251279" y="213610"/>
                  </a:lnTo>
                  <a:lnTo>
                    <a:pt x="2193237" y="218580"/>
                  </a:lnTo>
                  <a:lnTo>
                    <a:pt x="2134049" y="223120"/>
                  </a:lnTo>
                  <a:lnTo>
                    <a:pt x="2073781" y="227219"/>
                  </a:lnTo>
                  <a:lnTo>
                    <a:pt x="2012495" y="230868"/>
                  </a:lnTo>
                  <a:lnTo>
                    <a:pt x="1950259" y="234060"/>
                  </a:lnTo>
                  <a:lnTo>
                    <a:pt x="1887136" y="236784"/>
                  </a:lnTo>
                  <a:lnTo>
                    <a:pt x="1823192" y="239033"/>
                  </a:lnTo>
                  <a:lnTo>
                    <a:pt x="1758491" y="240796"/>
                  </a:lnTo>
                  <a:lnTo>
                    <a:pt x="1693099" y="242066"/>
                  </a:lnTo>
                  <a:lnTo>
                    <a:pt x="1627080" y="242834"/>
                  </a:lnTo>
                  <a:lnTo>
                    <a:pt x="1560499" y="243090"/>
                  </a:lnTo>
                  <a:lnTo>
                    <a:pt x="1487940" y="242786"/>
                  </a:lnTo>
                  <a:lnTo>
                    <a:pt x="1416204" y="241882"/>
                  </a:lnTo>
                  <a:lnTo>
                    <a:pt x="1345362" y="240391"/>
                  </a:lnTo>
                  <a:lnTo>
                    <a:pt x="1275486" y="238327"/>
                  </a:lnTo>
                  <a:lnTo>
                    <a:pt x="1206647" y="235701"/>
                  </a:lnTo>
                  <a:lnTo>
                    <a:pt x="1138915" y="232528"/>
                  </a:lnTo>
                  <a:lnTo>
                    <a:pt x="1072363" y="228819"/>
                  </a:lnTo>
                  <a:lnTo>
                    <a:pt x="1007061" y="224588"/>
                  </a:lnTo>
                  <a:lnTo>
                    <a:pt x="943081" y="219848"/>
                  </a:lnTo>
                  <a:lnTo>
                    <a:pt x="880493" y="214612"/>
                  </a:lnTo>
                  <a:lnTo>
                    <a:pt x="819369" y="208892"/>
                  </a:lnTo>
                  <a:lnTo>
                    <a:pt x="759780" y="202702"/>
                  </a:lnTo>
                  <a:lnTo>
                    <a:pt x="701798" y="196054"/>
                  </a:lnTo>
                  <a:lnTo>
                    <a:pt x="645493" y="188961"/>
                  </a:lnTo>
                  <a:lnTo>
                    <a:pt x="590937" y="181437"/>
                  </a:lnTo>
                  <a:lnTo>
                    <a:pt x="538200" y="173494"/>
                  </a:lnTo>
                  <a:lnTo>
                    <a:pt x="487355" y="165145"/>
                  </a:lnTo>
                  <a:lnTo>
                    <a:pt x="438471" y="156404"/>
                  </a:lnTo>
                  <a:lnTo>
                    <a:pt x="391621" y="147282"/>
                  </a:lnTo>
                  <a:lnTo>
                    <a:pt x="346876" y="137793"/>
                  </a:lnTo>
                  <a:lnTo>
                    <a:pt x="304306" y="127950"/>
                  </a:lnTo>
                  <a:lnTo>
                    <a:pt x="263984" y="117766"/>
                  </a:lnTo>
                  <a:lnTo>
                    <a:pt x="225979" y="107253"/>
                  </a:lnTo>
                  <a:lnTo>
                    <a:pt x="157209" y="85295"/>
                  </a:lnTo>
                  <a:lnTo>
                    <a:pt x="98566" y="62179"/>
                  </a:lnTo>
                  <a:lnTo>
                    <a:pt x="50619" y="38008"/>
                  </a:lnTo>
                  <a:lnTo>
                    <a:pt x="13938" y="1288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19402" y="4281055"/>
              <a:ext cx="69850" cy="85725"/>
            </a:xfrm>
            <a:custGeom>
              <a:avLst/>
              <a:gdLst/>
              <a:ahLst/>
              <a:cxnLst/>
              <a:rect l="l" t="t" r="r" b="b"/>
              <a:pathLst>
                <a:path w="69850" h="85725">
                  <a:moveTo>
                    <a:pt x="0" y="0"/>
                  </a:moveTo>
                  <a:lnTo>
                    <a:pt x="2844" y="85140"/>
                  </a:lnTo>
                  <a:lnTo>
                    <a:pt x="24218" y="44653"/>
                  </a:lnTo>
                  <a:lnTo>
                    <a:pt x="69824" y="48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6629400" y="464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5"/>
                </a:lnTo>
                <a:lnTo>
                  <a:pt x="132091" y="36412"/>
                </a:lnTo>
                <a:lnTo>
                  <a:pt x="94868" y="62724"/>
                </a:lnTo>
                <a:lnTo>
                  <a:pt x="62724" y="94868"/>
                </a:lnTo>
                <a:lnTo>
                  <a:pt x="36412" y="132091"/>
                </a:lnTo>
                <a:lnTo>
                  <a:pt x="16685" y="173639"/>
                </a:lnTo>
                <a:lnTo>
                  <a:pt x="4296" y="218760"/>
                </a:lnTo>
                <a:lnTo>
                  <a:pt x="0" y="266700"/>
                </a:lnTo>
                <a:lnTo>
                  <a:pt x="4296" y="314639"/>
                </a:lnTo>
                <a:lnTo>
                  <a:pt x="16685" y="359760"/>
                </a:lnTo>
                <a:lnTo>
                  <a:pt x="36412" y="401308"/>
                </a:lnTo>
                <a:lnTo>
                  <a:pt x="62724" y="438531"/>
                </a:lnTo>
                <a:lnTo>
                  <a:pt x="94868" y="470675"/>
                </a:lnTo>
                <a:lnTo>
                  <a:pt x="132091" y="496987"/>
                </a:lnTo>
                <a:lnTo>
                  <a:pt x="173639" y="516714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4"/>
                </a:lnTo>
                <a:lnTo>
                  <a:pt x="401308" y="496987"/>
                </a:lnTo>
                <a:lnTo>
                  <a:pt x="438531" y="470675"/>
                </a:lnTo>
                <a:lnTo>
                  <a:pt x="470675" y="438531"/>
                </a:lnTo>
                <a:lnTo>
                  <a:pt x="496987" y="401308"/>
                </a:lnTo>
                <a:lnTo>
                  <a:pt x="516714" y="359760"/>
                </a:lnTo>
                <a:lnTo>
                  <a:pt x="529103" y="314639"/>
                </a:lnTo>
                <a:lnTo>
                  <a:pt x="533400" y="266700"/>
                </a:lnTo>
                <a:lnTo>
                  <a:pt x="529103" y="218760"/>
                </a:lnTo>
                <a:lnTo>
                  <a:pt x="516714" y="173639"/>
                </a:lnTo>
                <a:lnTo>
                  <a:pt x="496987" y="132091"/>
                </a:lnTo>
                <a:lnTo>
                  <a:pt x="470675" y="94868"/>
                </a:lnTo>
                <a:lnTo>
                  <a:pt x="438531" y="62724"/>
                </a:lnTo>
                <a:lnTo>
                  <a:pt x="401308" y="36412"/>
                </a:lnTo>
                <a:lnTo>
                  <a:pt x="359760" y="16685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91646" y="5090471"/>
            <a:ext cx="2238375" cy="240665"/>
          </a:xfrm>
          <a:custGeom>
            <a:avLst/>
            <a:gdLst/>
            <a:ahLst/>
            <a:cxnLst/>
            <a:rect l="l" t="t" r="r" b="b"/>
            <a:pathLst>
              <a:path w="2238375" h="240664">
                <a:moveTo>
                  <a:pt x="2237778" y="34467"/>
                </a:moveTo>
                <a:lnTo>
                  <a:pt x="2191505" y="65531"/>
                </a:lnTo>
                <a:lnTo>
                  <a:pt x="2132860" y="94637"/>
                </a:lnTo>
                <a:lnTo>
                  <a:pt x="2062768" y="121613"/>
                </a:lnTo>
                <a:lnTo>
                  <a:pt x="2023721" y="134248"/>
                </a:lnTo>
                <a:lnTo>
                  <a:pt x="1982159" y="146285"/>
                </a:lnTo>
                <a:lnTo>
                  <a:pt x="1938201" y="157703"/>
                </a:lnTo>
                <a:lnTo>
                  <a:pt x="1891960" y="168479"/>
                </a:lnTo>
                <a:lnTo>
                  <a:pt x="1843555" y="178592"/>
                </a:lnTo>
                <a:lnTo>
                  <a:pt x="1793099" y="188021"/>
                </a:lnTo>
                <a:lnTo>
                  <a:pt x="1740711" y="196744"/>
                </a:lnTo>
                <a:lnTo>
                  <a:pt x="1686504" y="204738"/>
                </a:lnTo>
                <a:lnTo>
                  <a:pt x="1630596" y="211983"/>
                </a:lnTo>
                <a:lnTo>
                  <a:pt x="1573102" y="218457"/>
                </a:lnTo>
                <a:lnTo>
                  <a:pt x="1514139" y="224137"/>
                </a:lnTo>
                <a:lnTo>
                  <a:pt x="1453821" y="229002"/>
                </a:lnTo>
                <a:lnTo>
                  <a:pt x="1392267" y="233031"/>
                </a:lnTo>
                <a:lnTo>
                  <a:pt x="1329590" y="236202"/>
                </a:lnTo>
                <a:lnTo>
                  <a:pt x="1265907" y="238492"/>
                </a:lnTo>
                <a:lnTo>
                  <a:pt x="1201335" y="239881"/>
                </a:lnTo>
                <a:lnTo>
                  <a:pt x="1135989" y="240347"/>
                </a:lnTo>
                <a:lnTo>
                  <a:pt x="1066034" y="239815"/>
                </a:lnTo>
                <a:lnTo>
                  <a:pt x="997161" y="238238"/>
                </a:lnTo>
                <a:lnTo>
                  <a:pt x="929491" y="235646"/>
                </a:lnTo>
                <a:lnTo>
                  <a:pt x="863145" y="232069"/>
                </a:lnTo>
                <a:lnTo>
                  <a:pt x="798244" y="227538"/>
                </a:lnTo>
                <a:lnTo>
                  <a:pt x="734907" y="222083"/>
                </a:lnTo>
                <a:lnTo>
                  <a:pt x="673257" y="215732"/>
                </a:lnTo>
                <a:lnTo>
                  <a:pt x="613412" y="208518"/>
                </a:lnTo>
                <a:lnTo>
                  <a:pt x="555495" y="200468"/>
                </a:lnTo>
                <a:lnTo>
                  <a:pt x="499625" y="191614"/>
                </a:lnTo>
                <a:lnTo>
                  <a:pt x="445923" y="181986"/>
                </a:lnTo>
                <a:lnTo>
                  <a:pt x="394511" y="171613"/>
                </a:lnTo>
                <a:lnTo>
                  <a:pt x="345507" y="160526"/>
                </a:lnTo>
                <a:lnTo>
                  <a:pt x="299034" y="148754"/>
                </a:lnTo>
                <a:lnTo>
                  <a:pt x="255212" y="136328"/>
                </a:lnTo>
                <a:lnTo>
                  <a:pt x="214161" y="123277"/>
                </a:lnTo>
                <a:lnTo>
                  <a:pt x="176002" y="109633"/>
                </a:lnTo>
                <a:lnTo>
                  <a:pt x="108843" y="80680"/>
                </a:lnTo>
                <a:lnTo>
                  <a:pt x="54699" y="49710"/>
                </a:lnTo>
                <a:lnTo>
                  <a:pt x="14537" y="16964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5965" y="5043049"/>
            <a:ext cx="70485" cy="85090"/>
          </a:xfrm>
          <a:custGeom>
            <a:avLst/>
            <a:gdLst/>
            <a:ahLst/>
            <a:cxnLst/>
            <a:rect l="l" t="t" r="r" b="b"/>
            <a:pathLst>
              <a:path w="70485" h="85089">
                <a:moveTo>
                  <a:pt x="6032" y="0"/>
                </a:moveTo>
                <a:lnTo>
                  <a:pt x="0" y="84988"/>
                </a:lnTo>
                <a:lnTo>
                  <a:pt x="25476" y="46939"/>
                </a:lnTo>
                <a:lnTo>
                  <a:pt x="70396" y="55829"/>
                </a:lnTo>
                <a:lnTo>
                  <a:pt x="6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object 21"/>
          <p:cNvGrpSpPr/>
          <p:nvPr/>
        </p:nvGrpSpPr>
        <p:grpSpPr>
          <a:xfrm>
            <a:off x="4565965" y="4648200"/>
            <a:ext cx="2597150" cy="695325"/>
            <a:chOff x="4565965" y="4648200"/>
            <a:chExt cx="2597150" cy="695325"/>
          </a:xfrm>
        </p:grpSpPr>
        <p:sp>
          <p:nvSpPr>
            <p:cNvPr id="22" name="object 22"/>
            <p:cNvSpPr/>
            <p:nvPr/>
          </p:nvSpPr>
          <p:spPr>
            <a:xfrm>
              <a:off x="6629400" y="4648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91647" y="5090471"/>
              <a:ext cx="2238375" cy="240665"/>
            </a:xfrm>
            <a:custGeom>
              <a:avLst/>
              <a:gdLst/>
              <a:ahLst/>
              <a:cxnLst/>
              <a:rect l="l" t="t" r="r" b="b"/>
              <a:pathLst>
                <a:path w="2238375" h="240664">
                  <a:moveTo>
                    <a:pt x="2237778" y="34467"/>
                  </a:moveTo>
                  <a:lnTo>
                    <a:pt x="2191505" y="65531"/>
                  </a:lnTo>
                  <a:lnTo>
                    <a:pt x="2132860" y="94637"/>
                  </a:lnTo>
                  <a:lnTo>
                    <a:pt x="2062768" y="121613"/>
                  </a:lnTo>
                  <a:lnTo>
                    <a:pt x="2023721" y="134248"/>
                  </a:lnTo>
                  <a:lnTo>
                    <a:pt x="1982159" y="146285"/>
                  </a:lnTo>
                  <a:lnTo>
                    <a:pt x="1938201" y="157703"/>
                  </a:lnTo>
                  <a:lnTo>
                    <a:pt x="1891960" y="168479"/>
                  </a:lnTo>
                  <a:lnTo>
                    <a:pt x="1843555" y="178592"/>
                  </a:lnTo>
                  <a:lnTo>
                    <a:pt x="1793099" y="188021"/>
                  </a:lnTo>
                  <a:lnTo>
                    <a:pt x="1740711" y="196744"/>
                  </a:lnTo>
                  <a:lnTo>
                    <a:pt x="1686504" y="204738"/>
                  </a:lnTo>
                  <a:lnTo>
                    <a:pt x="1630596" y="211983"/>
                  </a:lnTo>
                  <a:lnTo>
                    <a:pt x="1573102" y="218457"/>
                  </a:lnTo>
                  <a:lnTo>
                    <a:pt x="1514139" y="224137"/>
                  </a:lnTo>
                  <a:lnTo>
                    <a:pt x="1453821" y="229002"/>
                  </a:lnTo>
                  <a:lnTo>
                    <a:pt x="1392267" y="233031"/>
                  </a:lnTo>
                  <a:lnTo>
                    <a:pt x="1329590" y="236202"/>
                  </a:lnTo>
                  <a:lnTo>
                    <a:pt x="1265907" y="238492"/>
                  </a:lnTo>
                  <a:lnTo>
                    <a:pt x="1201335" y="239881"/>
                  </a:lnTo>
                  <a:lnTo>
                    <a:pt x="1135989" y="240347"/>
                  </a:lnTo>
                  <a:lnTo>
                    <a:pt x="1066034" y="239815"/>
                  </a:lnTo>
                  <a:lnTo>
                    <a:pt x="997161" y="238238"/>
                  </a:lnTo>
                  <a:lnTo>
                    <a:pt x="929491" y="235646"/>
                  </a:lnTo>
                  <a:lnTo>
                    <a:pt x="863145" y="232069"/>
                  </a:lnTo>
                  <a:lnTo>
                    <a:pt x="798244" y="227538"/>
                  </a:lnTo>
                  <a:lnTo>
                    <a:pt x="734907" y="222083"/>
                  </a:lnTo>
                  <a:lnTo>
                    <a:pt x="673257" y="215732"/>
                  </a:lnTo>
                  <a:lnTo>
                    <a:pt x="613412" y="208518"/>
                  </a:lnTo>
                  <a:lnTo>
                    <a:pt x="555495" y="200468"/>
                  </a:lnTo>
                  <a:lnTo>
                    <a:pt x="499625" y="191614"/>
                  </a:lnTo>
                  <a:lnTo>
                    <a:pt x="445923" y="181986"/>
                  </a:lnTo>
                  <a:lnTo>
                    <a:pt x="394511" y="171613"/>
                  </a:lnTo>
                  <a:lnTo>
                    <a:pt x="345507" y="160526"/>
                  </a:lnTo>
                  <a:lnTo>
                    <a:pt x="299034" y="148754"/>
                  </a:lnTo>
                  <a:lnTo>
                    <a:pt x="255212" y="136328"/>
                  </a:lnTo>
                  <a:lnTo>
                    <a:pt x="214161" y="123277"/>
                  </a:lnTo>
                  <a:lnTo>
                    <a:pt x="176002" y="109633"/>
                  </a:lnTo>
                  <a:lnTo>
                    <a:pt x="108843" y="80680"/>
                  </a:lnTo>
                  <a:lnTo>
                    <a:pt x="54699" y="49710"/>
                  </a:lnTo>
                  <a:lnTo>
                    <a:pt x="14537" y="1696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65965" y="5043049"/>
              <a:ext cx="70485" cy="85090"/>
            </a:xfrm>
            <a:custGeom>
              <a:avLst/>
              <a:gdLst/>
              <a:ahLst/>
              <a:cxnLst/>
              <a:rect l="l" t="t" r="r" b="b"/>
              <a:pathLst>
                <a:path w="70485" h="85089">
                  <a:moveTo>
                    <a:pt x="6032" y="0"/>
                  </a:moveTo>
                  <a:lnTo>
                    <a:pt x="0" y="84988"/>
                  </a:lnTo>
                  <a:lnTo>
                    <a:pt x="25476" y="46939"/>
                  </a:lnTo>
                  <a:lnTo>
                    <a:pt x="70396" y="55829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819402" y="3886200"/>
            <a:ext cx="3429000" cy="695325"/>
            <a:chOff x="2819402" y="3886200"/>
            <a:chExt cx="3429000" cy="695325"/>
          </a:xfrm>
        </p:grpSpPr>
        <p:sp>
          <p:nvSpPr>
            <p:cNvPr id="18" name="object 18"/>
            <p:cNvSpPr/>
            <p:nvPr/>
          </p:nvSpPr>
          <p:spPr>
            <a:xfrm>
              <a:off x="5715000" y="3886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43631" y="4325727"/>
              <a:ext cx="3071495" cy="243204"/>
            </a:xfrm>
            <a:custGeom>
              <a:avLst/>
              <a:gdLst/>
              <a:ahLst/>
              <a:cxnLst/>
              <a:rect l="l" t="t" r="r" b="b"/>
              <a:pathLst>
                <a:path w="3071495" h="243204">
                  <a:moveTo>
                    <a:pt x="3071393" y="37211"/>
                  </a:moveTo>
                  <a:lnTo>
                    <a:pt x="3025990" y="60438"/>
                  </a:lnTo>
                  <a:lnTo>
                    <a:pt x="2971066" y="82613"/>
                  </a:lnTo>
                  <a:lnTo>
                    <a:pt x="2907141" y="103664"/>
                  </a:lnTo>
                  <a:lnTo>
                    <a:pt x="2834734" y="123521"/>
                  </a:lnTo>
                  <a:lnTo>
                    <a:pt x="2795513" y="132980"/>
                  </a:lnTo>
                  <a:lnTo>
                    <a:pt x="2754366" y="142113"/>
                  </a:lnTo>
                  <a:lnTo>
                    <a:pt x="2711358" y="150912"/>
                  </a:lnTo>
                  <a:lnTo>
                    <a:pt x="2666555" y="159369"/>
                  </a:lnTo>
                  <a:lnTo>
                    <a:pt x="2620021" y="167473"/>
                  </a:lnTo>
                  <a:lnTo>
                    <a:pt x="2571821" y="175217"/>
                  </a:lnTo>
                  <a:lnTo>
                    <a:pt x="2522020" y="182591"/>
                  </a:lnTo>
                  <a:lnTo>
                    <a:pt x="2470684" y="189587"/>
                  </a:lnTo>
                  <a:lnTo>
                    <a:pt x="2417877" y="196196"/>
                  </a:lnTo>
                  <a:lnTo>
                    <a:pt x="2363663" y="202408"/>
                  </a:lnTo>
                  <a:lnTo>
                    <a:pt x="2308109" y="208216"/>
                  </a:lnTo>
                  <a:lnTo>
                    <a:pt x="2251279" y="213610"/>
                  </a:lnTo>
                  <a:lnTo>
                    <a:pt x="2193237" y="218580"/>
                  </a:lnTo>
                  <a:lnTo>
                    <a:pt x="2134049" y="223120"/>
                  </a:lnTo>
                  <a:lnTo>
                    <a:pt x="2073781" y="227219"/>
                  </a:lnTo>
                  <a:lnTo>
                    <a:pt x="2012495" y="230868"/>
                  </a:lnTo>
                  <a:lnTo>
                    <a:pt x="1950259" y="234060"/>
                  </a:lnTo>
                  <a:lnTo>
                    <a:pt x="1887136" y="236784"/>
                  </a:lnTo>
                  <a:lnTo>
                    <a:pt x="1823192" y="239033"/>
                  </a:lnTo>
                  <a:lnTo>
                    <a:pt x="1758491" y="240796"/>
                  </a:lnTo>
                  <a:lnTo>
                    <a:pt x="1693099" y="242066"/>
                  </a:lnTo>
                  <a:lnTo>
                    <a:pt x="1627080" y="242834"/>
                  </a:lnTo>
                  <a:lnTo>
                    <a:pt x="1560499" y="243090"/>
                  </a:lnTo>
                  <a:lnTo>
                    <a:pt x="1487940" y="242786"/>
                  </a:lnTo>
                  <a:lnTo>
                    <a:pt x="1416204" y="241882"/>
                  </a:lnTo>
                  <a:lnTo>
                    <a:pt x="1345362" y="240391"/>
                  </a:lnTo>
                  <a:lnTo>
                    <a:pt x="1275486" y="238327"/>
                  </a:lnTo>
                  <a:lnTo>
                    <a:pt x="1206647" y="235701"/>
                  </a:lnTo>
                  <a:lnTo>
                    <a:pt x="1138915" y="232528"/>
                  </a:lnTo>
                  <a:lnTo>
                    <a:pt x="1072363" y="228819"/>
                  </a:lnTo>
                  <a:lnTo>
                    <a:pt x="1007061" y="224588"/>
                  </a:lnTo>
                  <a:lnTo>
                    <a:pt x="943081" y="219848"/>
                  </a:lnTo>
                  <a:lnTo>
                    <a:pt x="880493" y="214612"/>
                  </a:lnTo>
                  <a:lnTo>
                    <a:pt x="819369" y="208892"/>
                  </a:lnTo>
                  <a:lnTo>
                    <a:pt x="759780" y="202702"/>
                  </a:lnTo>
                  <a:lnTo>
                    <a:pt x="701798" y="196054"/>
                  </a:lnTo>
                  <a:lnTo>
                    <a:pt x="645493" y="188961"/>
                  </a:lnTo>
                  <a:lnTo>
                    <a:pt x="590937" y="181437"/>
                  </a:lnTo>
                  <a:lnTo>
                    <a:pt x="538200" y="173494"/>
                  </a:lnTo>
                  <a:lnTo>
                    <a:pt x="487355" y="165145"/>
                  </a:lnTo>
                  <a:lnTo>
                    <a:pt x="438471" y="156404"/>
                  </a:lnTo>
                  <a:lnTo>
                    <a:pt x="391621" y="147282"/>
                  </a:lnTo>
                  <a:lnTo>
                    <a:pt x="346876" y="137793"/>
                  </a:lnTo>
                  <a:lnTo>
                    <a:pt x="304306" y="127950"/>
                  </a:lnTo>
                  <a:lnTo>
                    <a:pt x="263984" y="117766"/>
                  </a:lnTo>
                  <a:lnTo>
                    <a:pt x="225979" y="107253"/>
                  </a:lnTo>
                  <a:lnTo>
                    <a:pt x="157209" y="85295"/>
                  </a:lnTo>
                  <a:lnTo>
                    <a:pt x="98566" y="62179"/>
                  </a:lnTo>
                  <a:lnTo>
                    <a:pt x="50619" y="38008"/>
                  </a:lnTo>
                  <a:lnTo>
                    <a:pt x="13938" y="1288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19402" y="4281055"/>
              <a:ext cx="69850" cy="85725"/>
            </a:xfrm>
            <a:custGeom>
              <a:avLst/>
              <a:gdLst/>
              <a:ahLst/>
              <a:cxnLst/>
              <a:rect l="l" t="t" r="r" b="b"/>
              <a:pathLst>
                <a:path w="69850" h="85725">
                  <a:moveTo>
                    <a:pt x="0" y="0"/>
                  </a:moveTo>
                  <a:lnTo>
                    <a:pt x="2844" y="85140"/>
                  </a:lnTo>
                  <a:lnTo>
                    <a:pt x="24218" y="44653"/>
                  </a:lnTo>
                  <a:lnTo>
                    <a:pt x="69824" y="48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65273" y="3124200"/>
            <a:ext cx="869315" cy="695325"/>
            <a:chOff x="4465273" y="3124200"/>
            <a:chExt cx="869315" cy="695325"/>
          </a:xfrm>
        </p:grpSpPr>
        <p:sp>
          <p:nvSpPr>
            <p:cNvPr id="14" name="object 14"/>
            <p:cNvSpPr/>
            <p:nvPr/>
          </p:nvSpPr>
          <p:spPr>
            <a:xfrm>
              <a:off x="4800600" y="3124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0740" y="3569671"/>
              <a:ext cx="500380" cy="237490"/>
            </a:xfrm>
            <a:custGeom>
              <a:avLst/>
              <a:gdLst/>
              <a:ahLst/>
              <a:cxnLst/>
              <a:rect l="l" t="t" r="r" b="b"/>
              <a:pathLst>
                <a:path w="500379" h="237489">
                  <a:moveTo>
                    <a:pt x="499884" y="31267"/>
                  </a:moveTo>
                  <a:lnTo>
                    <a:pt x="481410" y="81277"/>
                  </a:lnTo>
                  <a:lnTo>
                    <a:pt x="455827" y="125705"/>
                  </a:lnTo>
                  <a:lnTo>
                    <a:pt x="424057" y="163779"/>
                  </a:lnTo>
                  <a:lnTo>
                    <a:pt x="387019" y="194731"/>
                  </a:lnTo>
                  <a:lnTo>
                    <a:pt x="345632" y="217789"/>
                  </a:lnTo>
                  <a:lnTo>
                    <a:pt x="300816" y="232184"/>
                  </a:lnTo>
                  <a:lnTo>
                    <a:pt x="253491" y="237147"/>
                  </a:lnTo>
                  <a:lnTo>
                    <a:pt x="207662" y="232517"/>
                  </a:lnTo>
                  <a:lnTo>
                    <a:pt x="164450" y="219157"/>
                  </a:lnTo>
                  <a:lnTo>
                    <a:pt x="124568" y="197858"/>
                  </a:lnTo>
                  <a:lnTo>
                    <a:pt x="88726" y="169413"/>
                  </a:lnTo>
                  <a:lnTo>
                    <a:pt x="57637" y="134612"/>
                  </a:lnTo>
                  <a:lnTo>
                    <a:pt x="32012" y="94248"/>
                  </a:lnTo>
                  <a:lnTo>
                    <a:pt x="12562" y="4911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5273" y="3519056"/>
              <a:ext cx="76200" cy="80010"/>
            </a:xfrm>
            <a:custGeom>
              <a:avLst/>
              <a:gdLst/>
              <a:ahLst/>
              <a:cxnLst/>
              <a:rect l="l" t="t" r="r" b="b"/>
              <a:pathLst>
                <a:path w="76200" h="80010">
                  <a:moveTo>
                    <a:pt x="30530" y="0"/>
                  </a:moveTo>
                  <a:lnTo>
                    <a:pt x="0" y="79540"/>
                  </a:lnTo>
                  <a:lnTo>
                    <a:pt x="35458" y="50558"/>
                  </a:lnTo>
                  <a:lnTo>
                    <a:pt x="75844" y="72135"/>
                  </a:lnTo>
                  <a:lnTo>
                    <a:pt x="30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75285" y="2362200"/>
            <a:ext cx="1544320" cy="695325"/>
            <a:chOff x="2875285" y="2362200"/>
            <a:chExt cx="1544320" cy="695325"/>
          </a:xfrm>
        </p:grpSpPr>
        <p:sp>
          <p:nvSpPr>
            <p:cNvPr id="10" name="object 10"/>
            <p:cNvSpPr/>
            <p:nvPr/>
          </p:nvSpPr>
          <p:spPr>
            <a:xfrm>
              <a:off x="3886200" y="2362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6864" y="2806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29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5285" y="2757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60885" y="1600200"/>
            <a:ext cx="1544320" cy="695325"/>
            <a:chOff x="1960885" y="1600200"/>
            <a:chExt cx="1544320" cy="695325"/>
          </a:xfrm>
        </p:grpSpPr>
        <p:sp>
          <p:nvSpPr>
            <p:cNvPr id="6" name="object 6"/>
            <p:cNvSpPr/>
            <p:nvPr/>
          </p:nvSpPr>
          <p:spPr>
            <a:xfrm>
              <a:off x="2971800" y="1600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2464" y="2044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30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0885" y="1995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062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insertion</a:t>
            </a:r>
            <a:r>
              <a:rPr spc="-10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3925" y="1600227"/>
          <a:ext cx="5976618" cy="4259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56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5887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3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65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887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dirty="0">
                          <a:solidFill>
                            <a:srgbClr val="00999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3200" i="1" spc="-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done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3032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Running</a:t>
            </a:r>
            <a:r>
              <a:rPr spc="-70" dirty="0"/>
              <a:t> </a:t>
            </a:r>
            <a:r>
              <a:rPr spc="-5" dirty="0"/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2640" y="1851151"/>
            <a:ext cx="7465059" cy="36588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3840" marR="314325" indent="-231775" algn="just">
              <a:lnSpc>
                <a:spcPts val="3270"/>
              </a:lnSpc>
              <a:spcBef>
                <a:spcPts val="68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running time depends on the input: an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already sorted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sequence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easier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sort.</a:t>
            </a:r>
            <a:endParaRPr sz="3200">
              <a:latin typeface="Times New Roman"/>
              <a:cs typeface="Times New Roman"/>
            </a:endParaRPr>
          </a:p>
          <a:p>
            <a:pPr marL="243840" marR="5080" indent="-231775" algn="just">
              <a:lnSpc>
                <a:spcPts val="3270"/>
              </a:lnSpc>
              <a:spcBef>
                <a:spcPts val="95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Parameterize the running time by the size of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input, since short sequences are easier to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ones.</a:t>
            </a:r>
            <a:endParaRPr sz="3200">
              <a:latin typeface="Times New Roman"/>
              <a:cs typeface="Times New Roman"/>
            </a:endParaRPr>
          </a:p>
          <a:p>
            <a:pPr marL="243840" marR="662940" indent="-231775" algn="just">
              <a:lnSpc>
                <a:spcPts val="3270"/>
              </a:lnSpc>
              <a:spcBef>
                <a:spcPts val="94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25" dirty="0">
                <a:latin typeface="Times New Roman"/>
                <a:cs typeface="Times New Roman"/>
              </a:rPr>
              <a:t>Generally, </a:t>
            </a:r>
            <a:r>
              <a:rPr sz="3200" spc="-5" dirty="0">
                <a:latin typeface="Times New Roman"/>
                <a:cs typeface="Times New Roman"/>
              </a:rPr>
              <a:t>we seek upper bounds on 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running time, because everybody likes 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guarantee.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1884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Kinds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analyses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0663" y="1470151"/>
            <a:ext cx="6441440" cy="4951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745"/>
              </a:lnSpc>
              <a:spcBef>
                <a:spcPts val="95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Worst-case: </a:t>
            </a:r>
            <a:r>
              <a:rPr sz="3200" spc="-5" dirty="0">
                <a:latin typeface="Times New Roman"/>
                <a:cs typeface="Times New Roman"/>
              </a:rPr>
              <a:t>(usually)</a:t>
            </a:r>
            <a:endParaRPr sz="3200">
              <a:latin typeface="Times New Roman"/>
              <a:cs typeface="Times New Roman"/>
            </a:endParaRPr>
          </a:p>
          <a:p>
            <a:pPr marL="703580" marR="5080" indent="-238760">
              <a:lnSpc>
                <a:spcPts val="3270"/>
              </a:lnSpc>
              <a:spcBef>
                <a:spcPts val="490"/>
              </a:spcBef>
              <a:buClr>
                <a:srgbClr val="CC0000"/>
              </a:buClr>
              <a:buFont typeface="Times New Roman"/>
              <a:buChar char="•"/>
              <a:tabLst>
                <a:tab pos="70421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-5" dirty="0">
                <a:latin typeface="Times New Roman"/>
                <a:cs typeface="Times New Roman"/>
              </a:rPr>
              <a:t>maximum time of algorithm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input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size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35"/>
              </a:lnSpc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Average-case: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(sometimes)</a:t>
            </a:r>
            <a:endParaRPr sz="3200">
              <a:latin typeface="Times New Roman"/>
              <a:cs typeface="Times New Roman"/>
            </a:endParaRPr>
          </a:p>
          <a:p>
            <a:pPr marL="703580" marR="207010" indent="-238760">
              <a:lnSpc>
                <a:spcPts val="3270"/>
              </a:lnSpc>
              <a:spcBef>
                <a:spcPts val="484"/>
              </a:spcBef>
              <a:buClr>
                <a:srgbClr val="CC0000"/>
              </a:buClr>
              <a:buFont typeface="Times New Roman"/>
              <a:buChar char="•"/>
              <a:tabLst>
                <a:tab pos="70421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-5" dirty="0">
                <a:latin typeface="Times New Roman"/>
                <a:cs typeface="Times New Roman"/>
              </a:rPr>
              <a:t>expected time of algorithm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over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inputs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size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703580" marR="840105" indent="-238760">
              <a:lnSpc>
                <a:spcPts val="3270"/>
              </a:lnSpc>
              <a:spcBef>
                <a:spcPts val="375"/>
              </a:spcBef>
              <a:buClr>
                <a:srgbClr val="CC0000"/>
              </a:buClr>
              <a:buChar char="•"/>
              <a:tabLst>
                <a:tab pos="704215" algn="l"/>
              </a:tabLst>
            </a:pPr>
            <a:r>
              <a:rPr sz="3200" spc="-5" dirty="0">
                <a:latin typeface="Times New Roman"/>
                <a:cs typeface="Times New Roman"/>
              </a:rPr>
              <a:t>Need assumption of statistical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distribution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inputs.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35"/>
              </a:lnSpc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Best-case: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(bogus)</a:t>
            </a:r>
            <a:endParaRPr sz="3200">
              <a:latin typeface="Times New Roman"/>
              <a:cs typeface="Times New Roman"/>
            </a:endParaRPr>
          </a:p>
          <a:p>
            <a:pPr marL="703580" marR="410845" indent="-238760">
              <a:lnSpc>
                <a:spcPts val="3270"/>
              </a:lnSpc>
              <a:spcBef>
                <a:spcPts val="484"/>
              </a:spcBef>
              <a:buClr>
                <a:srgbClr val="CC0000"/>
              </a:buClr>
              <a:buChar char="•"/>
              <a:tabLst>
                <a:tab pos="704215" algn="l"/>
              </a:tabLst>
            </a:pPr>
            <a:r>
              <a:rPr sz="3200" spc="-5" dirty="0">
                <a:latin typeface="Times New Roman"/>
                <a:cs typeface="Times New Roman"/>
              </a:rPr>
              <a:t>Cheat with a slow algorithm that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works fast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 </a:t>
            </a:r>
            <a:r>
              <a:rPr sz="3200" i="1" spc="-5" dirty="0">
                <a:latin typeface="Times New Roman"/>
                <a:cs typeface="Times New Roman"/>
              </a:rPr>
              <a:t>some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input.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764" y="509269"/>
            <a:ext cx="53682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2989" y="1619503"/>
            <a:ext cx="7032625" cy="1675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latin typeface="Times New Roman"/>
                <a:cs typeface="Times New Roman"/>
              </a:rPr>
              <a:t>The </a:t>
            </a:r>
            <a:r>
              <a:rPr sz="3200" i="1" spc="-15" dirty="0">
                <a:latin typeface="Times New Roman"/>
                <a:cs typeface="Times New Roman"/>
              </a:rPr>
              <a:t>theoretical </a:t>
            </a:r>
            <a:r>
              <a:rPr sz="3200" i="1" spc="-5" dirty="0">
                <a:latin typeface="Times New Roman"/>
                <a:cs typeface="Times New Roman"/>
              </a:rPr>
              <a:t>study of </a:t>
            </a:r>
            <a:r>
              <a:rPr sz="3200" i="1" spc="-15" dirty="0">
                <a:latin typeface="Times New Roman"/>
                <a:cs typeface="Times New Roman"/>
              </a:rPr>
              <a:t>computer-program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performance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and </a:t>
            </a:r>
            <a:r>
              <a:rPr sz="3200" i="1" spc="-35" dirty="0">
                <a:latin typeface="Times New Roman"/>
                <a:cs typeface="Times New Roman"/>
              </a:rPr>
              <a:t>resource</a:t>
            </a:r>
            <a:r>
              <a:rPr sz="3200" i="1" spc="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usage.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200" spc="-35" dirty="0">
                <a:latin typeface="Times New Roman"/>
                <a:cs typeface="Times New Roman"/>
              </a:rPr>
              <a:t>What’s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important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than performance?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0964" y="3314953"/>
            <a:ext cx="273113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modularity</a:t>
            </a:r>
            <a:endParaRPr sz="320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correctness</a:t>
            </a:r>
            <a:endParaRPr sz="320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maintainability</a:t>
            </a:r>
            <a:endParaRPr sz="320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functionality</a:t>
            </a:r>
            <a:endParaRPr sz="320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robustness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9640" y="3314953"/>
            <a:ext cx="310324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10" dirty="0">
                <a:latin typeface="Times New Roman"/>
                <a:cs typeface="Times New Roman"/>
              </a:rPr>
              <a:t>user-friendliness</a:t>
            </a:r>
            <a:endParaRPr sz="320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programmer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endParaRPr sz="320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simplicity</a:t>
            </a:r>
            <a:endParaRPr sz="320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extensibility</a:t>
            </a:r>
            <a:endParaRPr sz="320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reliability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4376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Machine-independent</a:t>
            </a:r>
            <a:r>
              <a:rPr spc="-50" dirty="0"/>
              <a:t> </a:t>
            </a:r>
            <a:r>
              <a:rPr spc="-5" dirty="0"/>
              <a:t>time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8869" y="5529833"/>
            <a:ext cx="4528564" cy="6111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6976" y="1790954"/>
            <a:ext cx="7110095" cy="360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latin typeface="Times New Roman"/>
                <a:cs typeface="Times New Roman"/>
              </a:rPr>
              <a:t>What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is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insertion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75" dirty="0">
                <a:latin typeface="Times New Roman"/>
                <a:cs typeface="Times New Roman"/>
              </a:rPr>
              <a:t>sort’s</a:t>
            </a:r>
            <a:r>
              <a:rPr sz="3200" i="1" spc="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worst-case</a:t>
            </a:r>
            <a:r>
              <a:rPr sz="3200" i="1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time?</a:t>
            </a:r>
            <a:endParaRPr sz="3200" dirty="0">
              <a:latin typeface="Times New Roman"/>
              <a:cs typeface="Times New Roman"/>
            </a:endParaRPr>
          </a:p>
          <a:p>
            <a:pPr marL="227329" marR="210820" indent="-227329" algn="r">
              <a:lnSpc>
                <a:spcPct val="100000"/>
              </a:lnSpc>
              <a:buClr>
                <a:srgbClr val="CC0000"/>
              </a:buClr>
              <a:buChar char="•"/>
              <a:tabLst>
                <a:tab pos="227329" algn="l"/>
              </a:tabLst>
            </a:pP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depends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 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speed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our computer:</a:t>
            </a:r>
            <a:endParaRPr sz="3200" dirty="0">
              <a:latin typeface="Times New Roman"/>
              <a:cs typeface="Times New Roman"/>
            </a:endParaRPr>
          </a:p>
          <a:p>
            <a:pPr marL="238760" marR="254000" lvl="1" indent="-238760" algn="r">
              <a:lnSpc>
                <a:spcPct val="100000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relative speed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(on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machine),</a:t>
            </a:r>
            <a:endParaRPr sz="3200" dirty="0">
              <a:latin typeface="Times New Roman"/>
              <a:cs typeface="Times New Roman"/>
            </a:endParaRPr>
          </a:p>
          <a:p>
            <a:pPr marL="703580" lvl="1" indent="-239395">
              <a:lnSpc>
                <a:spcPct val="100000"/>
              </a:lnSpc>
              <a:buClr>
                <a:srgbClr val="CC0000"/>
              </a:buClr>
              <a:buChar char="•"/>
              <a:tabLst>
                <a:tab pos="704215" algn="l"/>
              </a:tabLst>
            </a:pPr>
            <a:r>
              <a:rPr sz="3200" spc="-5" dirty="0">
                <a:latin typeface="Times New Roman"/>
                <a:cs typeface="Times New Roman"/>
              </a:rPr>
              <a:t>absolute speed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(on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different</a:t>
            </a:r>
            <a:r>
              <a:rPr sz="3200" spc="-5" dirty="0">
                <a:latin typeface="Times New Roman"/>
                <a:cs typeface="Times New Roman"/>
              </a:rPr>
              <a:t> machines).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ts val="3720"/>
              </a:lnSpc>
              <a:spcBef>
                <a:spcPts val="144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IG</a:t>
            </a:r>
            <a:r>
              <a:rPr sz="2400" b="1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239395" indent="-227329">
              <a:lnSpc>
                <a:spcPts val="3720"/>
              </a:lnSpc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Ignore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machine-dependent constants.</a:t>
            </a:r>
            <a:endParaRPr sz="3200" dirty="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Look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growth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→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∞</a:t>
            </a:r>
            <a:r>
              <a:rPr sz="3200" spc="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11556"/>
            <a:ext cx="2614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Symbol"/>
                <a:cs typeface="Symbol"/>
              </a:rPr>
              <a:t></a:t>
            </a:r>
            <a:r>
              <a:rPr spc="-5" dirty="0"/>
              <a:t>-notation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40" y="1878167"/>
            <a:ext cx="8335009" cy="3258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ts val="342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Math:</a:t>
            </a:r>
            <a:endParaRPr sz="3200">
              <a:latin typeface="Times New Roman"/>
              <a:cs typeface="Times New Roman"/>
            </a:endParaRPr>
          </a:p>
          <a:p>
            <a:pPr marL="50800">
              <a:lnSpc>
                <a:spcPts val="3420"/>
              </a:lnSpc>
            </a:pPr>
            <a:r>
              <a:rPr sz="2800" dirty="0">
                <a:solidFill>
                  <a:srgbClr val="008080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))</a:t>
            </a:r>
            <a:r>
              <a:rPr sz="2800" spc="-1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{</a:t>
            </a:r>
            <a:r>
              <a:rPr sz="3200" spc="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:</a:t>
            </a:r>
            <a:r>
              <a:rPr sz="2800" spc="-13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exist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positive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constants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8080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8080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2682240" marR="140335">
              <a:lnSpc>
                <a:spcPct val="99400"/>
              </a:lnSpc>
              <a:spcBef>
                <a:spcPts val="45"/>
              </a:spcBef>
            </a:pP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8080"/>
                </a:solidFill>
                <a:latin typeface="Times New Roman"/>
                <a:cs typeface="Times New Roman"/>
              </a:rPr>
              <a:t>0</a:t>
            </a:r>
            <a:r>
              <a:rPr sz="2775" spc="330" baseline="-21021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0 </a:t>
            </a:r>
            <a:r>
              <a:rPr sz="2800" dirty="0">
                <a:solidFill>
                  <a:srgbClr val="008080"/>
                </a:solidFill>
                <a:latin typeface="Symbol"/>
                <a:cs typeface="Symbol"/>
              </a:rPr>
              <a:t></a:t>
            </a:r>
            <a:r>
              <a:rPr sz="2800" spc="-1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8080"/>
                </a:solidFill>
                <a:latin typeface="Times New Roman"/>
                <a:cs typeface="Times New Roman"/>
              </a:rPr>
              <a:t>1</a:t>
            </a:r>
            <a:r>
              <a:rPr sz="2775" spc="-7" baseline="-21021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r>
              <a:rPr sz="2800" spc="-1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080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f</a:t>
            </a:r>
            <a:r>
              <a:rPr sz="2800" i="1" spc="-1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080"/>
                </a:solidFill>
                <a:latin typeface="Symbol"/>
                <a:cs typeface="Symbol"/>
              </a:rPr>
              <a:t></a:t>
            </a:r>
            <a:r>
              <a:rPr sz="2800" spc="-1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spc="5" dirty="0">
                <a:solidFill>
                  <a:srgbClr val="008080"/>
                </a:solidFill>
                <a:latin typeface="Times New Roman"/>
                <a:cs typeface="Times New Roman"/>
              </a:rPr>
              <a:t>c</a:t>
            </a:r>
            <a:r>
              <a:rPr sz="2775" spc="7" baseline="-21021" dirty="0">
                <a:solidFill>
                  <a:srgbClr val="008080"/>
                </a:solidFill>
                <a:latin typeface="Times New Roman"/>
                <a:cs typeface="Times New Roman"/>
              </a:rPr>
              <a:t>2</a:t>
            </a:r>
            <a:r>
              <a:rPr sz="2775" baseline="-21021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) </a:t>
            </a:r>
            <a:r>
              <a:rPr sz="2800" spc="-68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800" i="1" spc="-1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080"/>
                </a:solidFill>
                <a:latin typeface="Symbol"/>
                <a:cs typeface="Symbol"/>
              </a:rPr>
              <a:t>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i="1" spc="5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775" spc="7" baseline="-21021" dirty="0">
                <a:solidFill>
                  <a:srgbClr val="008080"/>
                </a:solidFill>
                <a:latin typeface="Times New Roman"/>
                <a:cs typeface="Times New Roman"/>
              </a:rPr>
              <a:t>0</a:t>
            </a:r>
            <a:r>
              <a:rPr sz="2775" spc="-7" baseline="-21021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  <a:p>
            <a:pPr marL="50800">
              <a:lnSpc>
                <a:spcPts val="3720"/>
              </a:lnSpc>
              <a:spcBef>
                <a:spcPts val="12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Engineering:</a:t>
            </a:r>
            <a:endParaRPr sz="3200">
              <a:latin typeface="Times New Roman"/>
              <a:cs typeface="Times New Roman"/>
            </a:endParaRPr>
          </a:p>
          <a:p>
            <a:pPr marL="277495" indent="-227329">
              <a:lnSpc>
                <a:spcPts val="3720"/>
              </a:lnSpc>
              <a:buClr>
                <a:srgbClr val="CC0000"/>
              </a:buClr>
              <a:buChar char="•"/>
              <a:tabLst>
                <a:tab pos="278130" algn="l"/>
              </a:tabLst>
            </a:pPr>
            <a:r>
              <a:rPr sz="3200" spc="-5" dirty="0">
                <a:latin typeface="Times New Roman"/>
                <a:cs typeface="Times New Roman"/>
              </a:rPr>
              <a:t>Drop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low-order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terms;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ignore leading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constants.</a:t>
            </a:r>
            <a:endParaRPr sz="3200">
              <a:latin typeface="Times New Roman"/>
              <a:cs typeface="Times New Roman"/>
            </a:endParaRPr>
          </a:p>
          <a:p>
            <a:pPr marL="277495" indent="-227329"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Char char="•"/>
              <a:tabLst>
                <a:tab pos="278130" algn="l"/>
              </a:tabLst>
            </a:pPr>
            <a:r>
              <a:rPr sz="3200" spc="-5" dirty="0">
                <a:latin typeface="Times New Roman"/>
                <a:cs typeface="Times New Roman"/>
              </a:rPr>
              <a:t>Example: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080"/>
                </a:solidFill>
                <a:latin typeface="Times New Roman"/>
                <a:cs typeface="Times New Roman"/>
              </a:rPr>
              <a:t>3</a:t>
            </a:r>
            <a:r>
              <a:rPr sz="3200" i="1" spc="5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080"/>
                </a:solidFill>
                <a:latin typeface="Times New Roman"/>
                <a:cs typeface="Times New Roman"/>
              </a:rPr>
              <a:t>3</a:t>
            </a:r>
            <a:r>
              <a:rPr sz="3150" baseline="25132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+ 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90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150" i="1" baseline="25132" dirty="0">
                <a:solidFill>
                  <a:srgbClr val="008080"/>
                </a:solidFill>
                <a:latin typeface="Times New Roman"/>
                <a:cs typeface="Times New Roman"/>
              </a:rPr>
              <a:t>2</a:t>
            </a:r>
            <a:r>
              <a:rPr sz="3150" i="1" spc="397" baseline="25132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5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+ 6046 = </a:t>
            </a:r>
            <a:r>
              <a:rPr sz="3200" spc="-5" dirty="0">
                <a:solidFill>
                  <a:srgbClr val="0080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150" spc="-7" baseline="25132" dirty="0">
                <a:solidFill>
                  <a:srgbClr val="008080"/>
                </a:solidFill>
                <a:latin typeface="Times New Roman"/>
                <a:cs typeface="Times New Roman"/>
              </a:rPr>
              <a:t>3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9664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Asymptotic</a:t>
            </a:r>
            <a:r>
              <a:rPr spc="-55" dirty="0"/>
              <a:t> </a:t>
            </a:r>
            <a:r>
              <a:rPr spc="-5" dirty="0"/>
              <a:t>performance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6305" y="2971800"/>
            <a:ext cx="3619500" cy="3009900"/>
            <a:chOff x="876305" y="2971800"/>
            <a:chExt cx="3619500" cy="3009900"/>
          </a:xfrm>
        </p:grpSpPr>
        <p:sp>
          <p:nvSpPr>
            <p:cNvPr id="5" name="object 5"/>
            <p:cNvSpPr/>
            <p:nvPr/>
          </p:nvSpPr>
          <p:spPr>
            <a:xfrm>
              <a:off x="914399" y="3022600"/>
              <a:ext cx="0" cy="2921000"/>
            </a:xfrm>
            <a:custGeom>
              <a:avLst/>
              <a:gdLst/>
              <a:ahLst/>
              <a:cxnLst/>
              <a:rect l="l" t="t" r="r" b="b"/>
              <a:pathLst>
                <a:path h="2921000">
                  <a:moveTo>
                    <a:pt x="0" y="292100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6305" y="2971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399" y="5943600"/>
              <a:ext cx="3530600" cy="0"/>
            </a:xfrm>
            <a:custGeom>
              <a:avLst/>
              <a:gdLst/>
              <a:ahLst/>
              <a:cxnLst/>
              <a:rect l="l" t="t" r="r" b="b"/>
              <a:pathLst>
                <a:path w="3530600">
                  <a:moveTo>
                    <a:pt x="0" y="0"/>
                  </a:moveTo>
                  <a:lnTo>
                    <a:pt x="353060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0" y="59054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2829" y="3764851"/>
              <a:ext cx="3277235" cy="960119"/>
            </a:xfrm>
            <a:custGeom>
              <a:avLst/>
              <a:gdLst/>
              <a:ahLst/>
              <a:cxnLst/>
              <a:rect l="l" t="t" r="r" b="b"/>
              <a:pathLst>
                <a:path w="3277235" h="960120">
                  <a:moveTo>
                    <a:pt x="0" y="959548"/>
                  </a:moveTo>
                  <a:lnTo>
                    <a:pt x="59240" y="959321"/>
                  </a:lnTo>
                  <a:lnTo>
                    <a:pt x="118328" y="958643"/>
                  </a:lnTo>
                  <a:lnTo>
                    <a:pt x="177254" y="957516"/>
                  </a:lnTo>
                  <a:lnTo>
                    <a:pt x="236008" y="955943"/>
                  </a:lnTo>
                  <a:lnTo>
                    <a:pt x="294583" y="953927"/>
                  </a:lnTo>
                  <a:lnTo>
                    <a:pt x="352967" y="951470"/>
                  </a:lnTo>
                  <a:lnTo>
                    <a:pt x="411153" y="948574"/>
                  </a:lnTo>
                  <a:lnTo>
                    <a:pt x="469132" y="945244"/>
                  </a:lnTo>
                  <a:lnTo>
                    <a:pt x="526893" y="941480"/>
                  </a:lnTo>
                  <a:lnTo>
                    <a:pt x="584428" y="937287"/>
                  </a:lnTo>
                  <a:lnTo>
                    <a:pt x="641729" y="932666"/>
                  </a:lnTo>
                  <a:lnTo>
                    <a:pt x="698784" y="927620"/>
                  </a:lnTo>
                  <a:lnTo>
                    <a:pt x="755586" y="922153"/>
                  </a:lnTo>
                  <a:lnTo>
                    <a:pt x="812126" y="916266"/>
                  </a:lnTo>
                  <a:lnTo>
                    <a:pt x="868393" y="909963"/>
                  </a:lnTo>
                  <a:lnTo>
                    <a:pt x="924380" y="903245"/>
                  </a:lnTo>
                  <a:lnTo>
                    <a:pt x="980077" y="896116"/>
                  </a:lnTo>
                  <a:lnTo>
                    <a:pt x="1035474" y="888579"/>
                  </a:lnTo>
                  <a:lnTo>
                    <a:pt x="1090563" y="880636"/>
                  </a:lnTo>
                  <a:lnTo>
                    <a:pt x="1145334" y="872289"/>
                  </a:lnTo>
                  <a:lnTo>
                    <a:pt x="1199778" y="863542"/>
                  </a:lnTo>
                  <a:lnTo>
                    <a:pt x="1253887" y="854397"/>
                  </a:lnTo>
                  <a:lnTo>
                    <a:pt x="1307650" y="844856"/>
                  </a:lnTo>
                  <a:lnTo>
                    <a:pt x="1361060" y="834924"/>
                  </a:lnTo>
                  <a:lnTo>
                    <a:pt x="1414106" y="824601"/>
                  </a:lnTo>
                  <a:lnTo>
                    <a:pt x="1466779" y="813891"/>
                  </a:lnTo>
                  <a:lnTo>
                    <a:pt x="1519071" y="802797"/>
                  </a:lnTo>
                  <a:lnTo>
                    <a:pt x="1570972" y="791320"/>
                  </a:lnTo>
                  <a:lnTo>
                    <a:pt x="1622474" y="779465"/>
                  </a:lnTo>
                  <a:lnTo>
                    <a:pt x="1673566" y="767233"/>
                  </a:lnTo>
                  <a:lnTo>
                    <a:pt x="1724240" y="754627"/>
                  </a:lnTo>
                  <a:lnTo>
                    <a:pt x="1774486" y="741651"/>
                  </a:lnTo>
                  <a:lnTo>
                    <a:pt x="1824296" y="728305"/>
                  </a:lnTo>
                  <a:lnTo>
                    <a:pt x="1873660" y="714594"/>
                  </a:lnTo>
                  <a:lnTo>
                    <a:pt x="1922570" y="700520"/>
                  </a:lnTo>
                  <a:lnTo>
                    <a:pt x="1971015" y="686086"/>
                  </a:lnTo>
                  <a:lnTo>
                    <a:pt x="2018988" y="671294"/>
                  </a:lnTo>
                  <a:lnTo>
                    <a:pt x="2066478" y="656147"/>
                  </a:lnTo>
                  <a:lnTo>
                    <a:pt x="2113477" y="640647"/>
                  </a:lnTo>
                  <a:lnTo>
                    <a:pt x="2159975" y="624798"/>
                  </a:lnTo>
                  <a:lnTo>
                    <a:pt x="2205963" y="608601"/>
                  </a:lnTo>
                  <a:lnTo>
                    <a:pt x="2251432" y="592061"/>
                  </a:lnTo>
                  <a:lnTo>
                    <a:pt x="2296374" y="575178"/>
                  </a:lnTo>
                  <a:lnTo>
                    <a:pt x="2340778" y="557957"/>
                  </a:lnTo>
                  <a:lnTo>
                    <a:pt x="2384636" y="540400"/>
                  </a:lnTo>
                  <a:lnTo>
                    <a:pt x="2427939" y="522508"/>
                  </a:lnTo>
                  <a:lnTo>
                    <a:pt x="2470676" y="504286"/>
                  </a:lnTo>
                  <a:lnTo>
                    <a:pt x="2512840" y="485736"/>
                  </a:lnTo>
                  <a:lnTo>
                    <a:pt x="2554422" y="466860"/>
                  </a:lnTo>
                  <a:lnTo>
                    <a:pt x="2595411" y="447661"/>
                  </a:lnTo>
                  <a:lnTo>
                    <a:pt x="2635798" y="428142"/>
                  </a:lnTo>
                  <a:lnTo>
                    <a:pt x="2675576" y="408305"/>
                  </a:lnTo>
                  <a:lnTo>
                    <a:pt x="2714734" y="388154"/>
                  </a:lnTo>
                  <a:lnTo>
                    <a:pt x="2753263" y="367690"/>
                  </a:lnTo>
                  <a:lnTo>
                    <a:pt x="2791154" y="346917"/>
                  </a:lnTo>
                  <a:lnTo>
                    <a:pt x="2828399" y="325837"/>
                  </a:lnTo>
                  <a:lnTo>
                    <a:pt x="2864987" y="304453"/>
                  </a:lnTo>
                  <a:lnTo>
                    <a:pt x="2900910" y="282767"/>
                  </a:lnTo>
                  <a:lnTo>
                    <a:pt x="2936159" y="260783"/>
                  </a:lnTo>
                  <a:lnTo>
                    <a:pt x="2970724" y="238502"/>
                  </a:lnTo>
                  <a:lnTo>
                    <a:pt x="3004596" y="215928"/>
                  </a:lnTo>
                  <a:lnTo>
                    <a:pt x="3037767" y="193064"/>
                  </a:lnTo>
                  <a:lnTo>
                    <a:pt x="3070226" y="169911"/>
                  </a:lnTo>
                  <a:lnTo>
                    <a:pt x="3101965" y="146472"/>
                  </a:lnTo>
                  <a:lnTo>
                    <a:pt x="3132975" y="122751"/>
                  </a:lnTo>
                  <a:lnTo>
                    <a:pt x="3163247" y="98750"/>
                  </a:lnTo>
                  <a:lnTo>
                    <a:pt x="3192770" y="74472"/>
                  </a:lnTo>
                  <a:lnTo>
                    <a:pt x="3249539" y="25094"/>
                  </a:lnTo>
                  <a:lnTo>
                    <a:pt x="3276765" y="0"/>
                  </a:lnTo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026" y="3205606"/>
              <a:ext cx="3300729" cy="2204720"/>
            </a:xfrm>
            <a:custGeom>
              <a:avLst/>
              <a:gdLst/>
              <a:ahLst/>
              <a:cxnLst/>
              <a:rect l="l" t="t" r="r" b="b"/>
              <a:pathLst>
                <a:path w="3300729" h="2204720">
                  <a:moveTo>
                    <a:pt x="0" y="2204593"/>
                  </a:moveTo>
                  <a:lnTo>
                    <a:pt x="53618" y="2193829"/>
                  </a:lnTo>
                  <a:lnTo>
                    <a:pt x="107003" y="2182610"/>
                  </a:lnTo>
                  <a:lnTo>
                    <a:pt x="160151" y="2170939"/>
                  </a:lnTo>
                  <a:lnTo>
                    <a:pt x="213057" y="2158819"/>
                  </a:lnTo>
                  <a:lnTo>
                    <a:pt x="265718" y="2146251"/>
                  </a:lnTo>
                  <a:lnTo>
                    <a:pt x="318129" y="2133238"/>
                  </a:lnTo>
                  <a:lnTo>
                    <a:pt x="370288" y="2119784"/>
                  </a:lnTo>
                  <a:lnTo>
                    <a:pt x="422189" y="2105890"/>
                  </a:lnTo>
                  <a:lnTo>
                    <a:pt x="473830" y="2091559"/>
                  </a:lnTo>
                  <a:lnTo>
                    <a:pt x="525207" y="2076794"/>
                  </a:lnTo>
                  <a:lnTo>
                    <a:pt x="576315" y="2061597"/>
                  </a:lnTo>
                  <a:lnTo>
                    <a:pt x="627150" y="2045971"/>
                  </a:lnTo>
                  <a:lnTo>
                    <a:pt x="677710" y="2029919"/>
                  </a:lnTo>
                  <a:lnTo>
                    <a:pt x="727989" y="2013442"/>
                  </a:lnTo>
                  <a:lnTo>
                    <a:pt x="777985" y="1996544"/>
                  </a:lnTo>
                  <a:lnTo>
                    <a:pt x="827692" y="1979227"/>
                  </a:lnTo>
                  <a:lnTo>
                    <a:pt x="877109" y="1961494"/>
                  </a:lnTo>
                  <a:lnTo>
                    <a:pt x="926229" y="1943348"/>
                  </a:lnTo>
                  <a:lnTo>
                    <a:pt x="975051" y="1924790"/>
                  </a:lnTo>
                  <a:lnTo>
                    <a:pt x="1023569" y="1905824"/>
                  </a:lnTo>
                  <a:lnTo>
                    <a:pt x="1071780" y="1886451"/>
                  </a:lnTo>
                  <a:lnTo>
                    <a:pt x="1119680" y="1866676"/>
                  </a:lnTo>
                  <a:lnTo>
                    <a:pt x="1167265" y="1846499"/>
                  </a:lnTo>
                  <a:lnTo>
                    <a:pt x="1214532" y="1825925"/>
                  </a:lnTo>
                  <a:lnTo>
                    <a:pt x="1261476" y="1804955"/>
                  </a:lnTo>
                  <a:lnTo>
                    <a:pt x="1308094" y="1783591"/>
                  </a:lnTo>
                  <a:lnTo>
                    <a:pt x="1354382" y="1761838"/>
                  </a:lnTo>
                  <a:lnTo>
                    <a:pt x="1400335" y="1739696"/>
                  </a:lnTo>
                  <a:lnTo>
                    <a:pt x="1445951" y="1717169"/>
                  </a:lnTo>
                  <a:lnTo>
                    <a:pt x="1491225" y="1694260"/>
                  </a:lnTo>
                  <a:lnTo>
                    <a:pt x="1536153" y="1670970"/>
                  </a:lnTo>
                  <a:lnTo>
                    <a:pt x="1580732" y="1647303"/>
                  </a:lnTo>
                  <a:lnTo>
                    <a:pt x="1624957" y="1623260"/>
                  </a:lnTo>
                  <a:lnTo>
                    <a:pt x="1668825" y="1598846"/>
                  </a:lnTo>
                  <a:lnTo>
                    <a:pt x="1712332" y="1574061"/>
                  </a:lnTo>
                  <a:lnTo>
                    <a:pt x="1755474" y="1548909"/>
                  </a:lnTo>
                  <a:lnTo>
                    <a:pt x="1798247" y="1523393"/>
                  </a:lnTo>
                  <a:lnTo>
                    <a:pt x="1840648" y="1497514"/>
                  </a:lnTo>
                  <a:lnTo>
                    <a:pt x="1882672" y="1471276"/>
                  </a:lnTo>
                  <a:lnTo>
                    <a:pt x="1924315" y="1444681"/>
                  </a:lnTo>
                  <a:lnTo>
                    <a:pt x="1965575" y="1417731"/>
                  </a:lnTo>
                  <a:lnTo>
                    <a:pt x="2006446" y="1390430"/>
                  </a:lnTo>
                  <a:lnTo>
                    <a:pt x="2046925" y="1362779"/>
                  </a:lnTo>
                  <a:lnTo>
                    <a:pt x="2087008" y="1334782"/>
                  </a:lnTo>
                  <a:lnTo>
                    <a:pt x="2126692" y="1306441"/>
                  </a:lnTo>
                  <a:lnTo>
                    <a:pt x="2165972" y="1277758"/>
                  </a:lnTo>
                  <a:lnTo>
                    <a:pt x="2204844" y="1248737"/>
                  </a:lnTo>
                  <a:lnTo>
                    <a:pt x="2243306" y="1219379"/>
                  </a:lnTo>
                  <a:lnTo>
                    <a:pt x="2281352" y="1189687"/>
                  </a:lnTo>
                  <a:lnTo>
                    <a:pt x="2318979" y="1159664"/>
                  </a:lnTo>
                  <a:lnTo>
                    <a:pt x="2356184" y="1129313"/>
                  </a:lnTo>
                  <a:lnTo>
                    <a:pt x="2392961" y="1098635"/>
                  </a:lnTo>
                  <a:lnTo>
                    <a:pt x="2429308" y="1067634"/>
                  </a:lnTo>
                  <a:lnTo>
                    <a:pt x="2465221" y="1036313"/>
                  </a:lnTo>
                  <a:lnTo>
                    <a:pt x="2500695" y="1004673"/>
                  </a:lnTo>
                  <a:lnTo>
                    <a:pt x="2535727" y="972717"/>
                  </a:lnTo>
                  <a:lnTo>
                    <a:pt x="2570313" y="940448"/>
                  </a:lnTo>
                  <a:lnTo>
                    <a:pt x="2604449" y="907869"/>
                  </a:lnTo>
                  <a:lnTo>
                    <a:pt x="2638132" y="874982"/>
                  </a:lnTo>
                  <a:lnTo>
                    <a:pt x="2671357" y="841789"/>
                  </a:lnTo>
                  <a:lnTo>
                    <a:pt x="2704120" y="808293"/>
                  </a:lnTo>
                  <a:lnTo>
                    <a:pt x="2736418" y="774498"/>
                  </a:lnTo>
                  <a:lnTo>
                    <a:pt x="2768247" y="740404"/>
                  </a:lnTo>
                  <a:lnTo>
                    <a:pt x="2799603" y="706016"/>
                  </a:lnTo>
                  <a:lnTo>
                    <a:pt x="2830481" y="671335"/>
                  </a:lnTo>
                  <a:lnTo>
                    <a:pt x="2860880" y="636364"/>
                  </a:lnTo>
                  <a:lnTo>
                    <a:pt x="2890793" y="601106"/>
                  </a:lnTo>
                  <a:lnTo>
                    <a:pt x="2920218" y="565563"/>
                  </a:lnTo>
                  <a:lnTo>
                    <a:pt x="2949151" y="529737"/>
                  </a:lnTo>
                  <a:lnTo>
                    <a:pt x="2977587" y="493633"/>
                  </a:lnTo>
                  <a:lnTo>
                    <a:pt x="3005523" y="457251"/>
                  </a:lnTo>
                  <a:lnTo>
                    <a:pt x="3032956" y="420595"/>
                  </a:lnTo>
                  <a:lnTo>
                    <a:pt x="3059880" y="383666"/>
                  </a:lnTo>
                  <a:lnTo>
                    <a:pt x="3086293" y="346469"/>
                  </a:lnTo>
                  <a:lnTo>
                    <a:pt x="3112191" y="309005"/>
                  </a:lnTo>
                  <a:lnTo>
                    <a:pt x="3137569" y="271277"/>
                  </a:lnTo>
                  <a:lnTo>
                    <a:pt x="3162424" y="233287"/>
                  </a:lnTo>
                  <a:lnTo>
                    <a:pt x="3186751" y="195038"/>
                  </a:lnTo>
                  <a:lnTo>
                    <a:pt x="3210548" y="156533"/>
                  </a:lnTo>
                  <a:lnTo>
                    <a:pt x="3233810" y="117774"/>
                  </a:lnTo>
                  <a:lnTo>
                    <a:pt x="3256533" y="78763"/>
                  </a:lnTo>
                  <a:lnTo>
                    <a:pt x="3278714" y="39505"/>
                  </a:lnTo>
                  <a:lnTo>
                    <a:pt x="3300349" y="0"/>
                  </a:lnTo>
                </a:path>
              </a:pathLst>
            </a:custGeom>
            <a:ln w="254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5200" y="4343400"/>
              <a:ext cx="0" cy="1600200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0" y="1600200"/>
                  </a:lnTo>
                </a:path>
              </a:pathLst>
            </a:custGeom>
            <a:ln w="158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69539" y="591686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4" y="4381634"/>
            <a:ext cx="724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6140" y="5911977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00" baseline="-20833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3465" y="3708400"/>
            <a:ext cx="3782695" cy="27139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39395" marR="5080" indent="-227329">
              <a:lnSpc>
                <a:spcPts val="2860"/>
              </a:lnSpc>
              <a:spcBef>
                <a:spcPts val="61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2800" spc="-5" dirty="0">
                <a:latin typeface="Times New Roman"/>
                <a:cs typeface="Times New Roman"/>
              </a:rPr>
              <a:t>Real-world </a:t>
            </a:r>
            <a:r>
              <a:rPr sz="2800" dirty="0">
                <a:latin typeface="Times New Roman"/>
                <a:cs typeface="Times New Roman"/>
              </a:rPr>
              <a:t>design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situations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often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careful balancing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engineering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objectives.</a:t>
            </a:r>
            <a:endParaRPr sz="2800">
              <a:latin typeface="Times New Roman"/>
              <a:cs typeface="Times New Roman"/>
            </a:endParaRPr>
          </a:p>
          <a:p>
            <a:pPr marL="239395" marR="74295" indent="-227329">
              <a:lnSpc>
                <a:spcPts val="2860"/>
              </a:lnSpc>
              <a:spcBef>
                <a:spcPts val="65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2800" spc="-5" dirty="0">
                <a:latin typeface="Times New Roman"/>
                <a:cs typeface="Times New Roman"/>
              </a:rPr>
              <a:t>Asymptotic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useful </a:t>
            </a:r>
            <a:r>
              <a:rPr sz="2800" dirty="0">
                <a:latin typeface="Times New Roman"/>
                <a:cs typeface="Times New Roman"/>
              </a:rPr>
              <a:t>tool to </a:t>
            </a:r>
            <a:r>
              <a:rPr sz="2800" spc="-5" dirty="0">
                <a:latin typeface="Times New Roman"/>
                <a:cs typeface="Times New Roman"/>
              </a:rPr>
              <a:t>help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thinking.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840" y="1468627"/>
            <a:ext cx="7630159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When </a:t>
            </a:r>
            <a:r>
              <a:rPr sz="3200" i="1" spc="-5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large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enough,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008080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808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always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beats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080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8080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008080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  <a:p>
            <a:pPr marL="4478020" marR="17780" indent="-227329">
              <a:lnSpc>
                <a:spcPts val="2860"/>
              </a:lnSpc>
              <a:spcBef>
                <a:spcPts val="1235"/>
              </a:spcBef>
              <a:buClr>
                <a:srgbClr val="CC0000"/>
              </a:buClr>
              <a:buChar char="•"/>
              <a:tabLst>
                <a:tab pos="4478655" algn="l"/>
              </a:tabLst>
            </a:pP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shouldn’t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ignore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asymptotically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slower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algorithms,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however.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3047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Insertion</a:t>
            </a:r>
            <a:r>
              <a:rPr spc="-30" dirty="0"/>
              <a:t> </a:t>
            </a:r>
            <a:r>
              <a:rPr spc="-5" dirty="0"/>
              <a:t>sort</a:t>
            </a:r>
            <a:r>
              <a:rPr spc="-3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840" y="1467103"/>
            <a:ext cx="53828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5" dirty="0">
                <a:solidFill>
                  <a:srgbClr val="CC0000"/>
                </a:solidFill>
                <a:latin typeface="Times New Roman"/>
                <a:cs typeface="Times New Roman"/>
              </a:rPr>
              <a:t>Worst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case: </a:t>
            </a:r>
            <a:r>
              <a:rPr sz="3200" spc="-5" dirty="0">
                <a:latin typeface="Times New Roman"/>
                <a:cs typeface="Times New Roman"/>
              </a:rPr>
              <a:t>Input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reverse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sorted.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8615" y="184507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935" y="2000247"/>
            <a:ext cx="3943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i="1" spc="-3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3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6600" spc="465" baseline="-7575" dirty="0">
                <a:solidFill>
                  <a:srgbClr val="009999"/>
                </a:solidFill>
                <a:latin typeface="Symbol"/>
                <a:cs typeface="Symbol"/>
              </a:rPr>
              <a:t></a:t>
            </a:r>
            <a:r>
              <a:rPr sz="3200" spc="3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11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160" dirty="0">
                <a:solidFill>
                  <a:srgbClr val="009999"/>
                </a:solidFill>
                <a:latin typeface="Times New Roman"/>
                <a:cs typeface="Times New Roman"/>
              </a:rPr>
              <a:t>j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4250" spc="-430" dirty="0">
                <a:solidFill>
                  <a:srgbClr val="009999"/>
                </a:solidFill>
                <a:latin typeface="Symbol"/>
                <a:cs typeface="Symbol"/>
              </a:rPr>
              <a:t></a:t>
            </a:r>
            <a:r>
              <a:rPr sz="3200" i="1" spc="16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-247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250" spc="-365" dirty="0">
                <a:solidFill>
                  <a:srgbClr val="009999"/>
                </a:solidFill>
                <a:latin typeface="Symbol"/>
                <a:cs typeface="Symbol"/>
              </a:rPr>
              <a:t>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8636" y="34516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2688739"/>
            <a:ext cx="7609205" cy="354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0375">
              <a:lnSpc>
                <a:spcPct val="100000"/>
              </a:lnSpc>
              <a:spcBef>
                <a:spcPts val="100"/>
              </a:spcBef>
            </a:pPr>
            <a:r>
              <a:rPr sz="2400" i="1" spc="100" dirty="0">
                <a:solidFill>
                  <a:srgbClr val="009999"/>
                </a:solidFill>
                <a:latin typeface="Times New Roman"/>
                <a:cs typeface="Times New Roman"/>
              </a:rPr>
              <a:t>j</a:t>
            </a:r>
            <a:r>
              <a:rPr sz="2400" spc="1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2400" spc="1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b="1" i="1" spc="-40" dirty="0">
                <a:solidFill>
                  <a:srgbClr val="CC0000"/>
                </a:solidFill>
                <a:latin typeface="Times New Roman"/>
                <a:cs typeface="Times New Roman"/>
              </a:rPr>
              <a:t>Average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case:</a:t>
            </a:r>
            <a:r>
              <a:rPr sz="3200" b="1" i="1" spc="-1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permutations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equally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likely.</a:t>
            </a:r>
            <a:endParaRPr sz="3200">
              <a:latin typeface="Times New Roman"/>
              <a:cs typeface="Times New Roman"/>
            </a:endParaRPr>
          </a:p>
          <a:p>
            <a:pPr marL="488950">
              <a:lnSpc>
                <a:spcPct val="100000"/>
              </a:lnSpc>
              <a:spcBef>
                <a:spcPts val="409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i="1" spc="-3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3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6600" spc="465" baseline="-7575" dirty="0">
                <a:solidFill>
                  <a:srgbClr val="009999"/>
                </a:solidFill>
                <a:latin typeface="Symbol"/>
                <a:cs typeface="Symbol"/>
              </a:rPr>
              <a:t></a:t>
            </a:r>
            <a:r>
              <a:rPr sz="3200" spc="3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11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j</a:t>
            </a:r>
            <a:r>
              <a:rPr sz="3200" i="1" spc="-2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200" spc="-3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2)</a:t>
            </a:r>
            <a:r>
              <a:rPr sz="3200" spc="-7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4250" spc="-430" dirty="0">
                <a:solidFill>
                  <a:srgbClr val="009999"/>
                </a:solidFill>
                <a:latin typeface="Symbol"/>
                <a:cs typeface="Symbol"/>
              </a:rPr>
              <a:t></a:t>
            </a:r>
            <a:r>
              <a:rPr sz="3200" i="1" spc="16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600" spc="-240" baseline="18518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250" spc="-365" dirty="0">
                <a:solidFill>
                  <a:srgbClr val="009999"/>
                </a:solidFill>
                <a:latin typeface="Symbol"/>
                <a:cs typeface="Symbol"/>
              </a:rPr>
              <a:t></a:t>
            </a:r>
            <a:endParaRPr sz="4250">
              <a:latin typeface="Symbol"/>
              <a:cs typeface="Symbol"/>
            </a:endParaRPr>
          </a:p>
          <a:p>
            <a:pPr marL="1730375">
              <a:lnSpc>
                <a:spcPct val="100000"/>
              </a:lnSpc>
              <a:spcBef>
                <a:spcPts val="145"/>
              </a:spcBef>
            </a:pPr>
            <a:r>
              <a:rPr sz="2400" i="1" spc="100" dirty="0">
                <a:solidFill>
                  <a:srgbClr val="009999"/>
                </a:solidFill>
                <a:latin typeface="Times New Roman"/>
                <a:cs typeface="Times New Roman"/>
              </a:rPr>
              <a:t>j</a:t>
            </a:r>
            <a:r>
              <a:rPr sz="2400" spc="100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2400" spc="1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45"/>
              </a:spcBef>
            </a:pPr>
            <a:r>
              <a:rPr sz="3200" i="1" spc="-5" dirty="0">
                <a:latin typeface="Times New Roman"/>
                <a:cs typeface="Times New Roman"/>
              </a:rPr>
              <a:t>Is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insertion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sort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 fast sorting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algorithm?</a:t>
            </a:r>
            <a:endParaRPr sz="3200">
              <a:latin typeface="Times New Roman"/>
              <a:cs typeface="Times New Roman"/>
            </a:endParaRPr>
          </a:p>
          <a:p>
            <a:pPr marL="264795" indent="-227329">
              <a:lnSpc>
                <a:spcPct val="100000"/>
              </a:lnSpc>
              <a:buClr>
                <a:srgbClr val="CC0000"/>
              </a:buClr>
              <a:buChar char="•"/>
              <a:tabLst>
                <a:tab pos="265430" algn="l"/>
              </a:tabLst>
            </a:pPr>
            <a:r>
              <a:rPr sz="3200" spc="-5" dirty="0">
                <a:latin typeface="Times New Roman"/>
                <a:cs typeface="Times New Roman"/>
              </a:rPr>
              <a:t>Moderately so,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small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64795" indent="-227329">
              <a:lnSpc>
                <a:spcPct val="100000"/>
              </a:lnSpc>
              <a:buClr>
                <a:srgbClr val="CC0000"/>
              </a:buClr>
              <a:buChar char="•"/>
              <a:tabLst>
                <a:tab pos="265430" algn="l"/>
              </a:tabLst>
            </a:pPr>
            <a:r>
              <a:rPr sz="3200" spc="-5" dirty="0">
                <a:latin typeface="Times New Roman"/>
                <a:cs typeface="Times New Roman"/>
              </a:rPr>
              <a:t>Not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 all, for</a:t>
            </a:r>
            <a:r>
              <a:rPr sz="3200" spc="-15" dirty="0">
                <a:latin typeface="Times New Roman"/>
                <a:cs typeface="Times New Roman"/>
              </a:rPr>
              <a:t> large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5632" y="2106801"/>
            <a:ext cx="29692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[arithmetic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series]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6447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Merge</a:t>
            </a:r>
            <a:r>
              <a:rPr spc="-95" dirty="0"/>
              <a:t> </a:t>
            </a:r>
            <a:r>
              <a:rPr spc="-5" dirty="0"/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3364" y="1949704"/>
            <a:ext cx="5957570" cy="3383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779"/>
              </a:lnSpc>
              <a:spcBef>
                <a:spcPts val="95"/>
              </a:spcBef>
              <a:tabLst>
                <a:tab pos="2421890" algn="l"/>
              </a:tabLst>
            </a:pPr>
            <a:r>
              <a:rPr sz="3200" b="1" spc="-15" dirty="0">
                <a:latin typeface="Times New Roman"/>
                <a:cs typeface="Times New Roman"/>
              </a:rPr>
              <a:t>M</a:t>
            </a:r>
            <a:r>
              <a:rPr sz="2400" b="1" spc="-15" dirty="0">
                <a:latin typeface="Times New Roman"/>
                <a:cs typeface="Times New Roman"/>
              </a:rPr>
              <a:t>ERGE</a:t>
            </a:r>
            <a:r>
              <a:rPr sz="3200" b="1" spc="-15" dirty="0">
                <a:latin typeface="Times New Roman"/>
                <a:cs typeface="Times New Roman"/>
              </a:rPr>
              <a:t>-S</a:t>
            </a:r>
            <a:r>
              <a:rPr sz="2400" b="1" spc="-15" dirty="0">
                <a:latin typeface="Times New Roman"/>
                <a:cs typeface="Times New Roman"/>
              </a:rPr>
              <a:t>ORT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[1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.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.</a:t>
            </a:r>
            <a:r>
              <a:rPr sz="3200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1003300" indent="-457834">
              <a:lnSpc>
                <a:spcPts val="3779"/>
              </a:lnSpc>
              <a:buClr>
                <a:srgbClr val="CC0000"/>
              </a:buClr>
              <a:buAutoNum type="arabicPeriod"/>
              <a:tabLst>
                <a:tab pos="1003300" algn="l"/>
              </a:tabLst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done.</a:t>
            </a:r>
            <a:endParaRPr sz="3200">
              <a:latin typeface="Times New Roman"/>
              <a:cs typeface="Times New Roman"/>
            </a:endParaRPr>
          </a:p>
          <a:p>
            <a:pPr marL="1003300" marR="5080" indent="-457834">
              <a:lnSpc>
                <a:spcPts val="3270"/>
              </a:lnSpc>
              <a:spcBef>
                <a:spcPts val="780"/>
              </a:spcBef>
              <a:buClr>
                <a:srgbClr val="CC0000"/>
              </a:buClr>
              <a:buAutoNum type="arabicPeriod"/>
              <a:tabLst>
                <a:tab pos="1003300" algn="l"/>
              </a:tabLst>
            </a:pPr>
            <a:r>
              <a:rPr sz="3200" spc="-5" dirty="0">
                <a:latin typeface="Times New Roman"/>
                <a:cs typeface="Times New Roman"/>
              </a:rPr>
              <a:t>Recursively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1 .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.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Symbol"/>
                <a:cs typeface="Symbol"/>
              </a:rPr>
              <a:t>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r>
              <a:rPr sz="2400" spc="-5" dirty="0">
                <a:solidFill>
                  <a:srgbClr val="009999"/>
                </a:solidFill>
                <a:latin typeface="Symbol"/>
                <a:cs typeface="Symbol"/>
              </a:rPr>
              <a:t></a:t>
            </a:r>
            <a:r>
              <a:rPr sz="2400" spc="19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] </a:t>
            </a:r>
            <a:r>
              <a:rPr sz="3200" spc="-7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Symbol"/>
                <a:cs typeface="Symbol"/>
              </a:rPr>
              <a:t>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r>
              <a:rPr sz="2400" spc="-5" dirty="0">
                <a:solidFill>
                  <a:srgbClr val="009999"/>
                </a:solidFill>
                <a:latin typeface="Symbol"/>
                <a:cs typeface="Symbol"/>
              </a:rPr>
              <a:t>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+1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. .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003300" indent="-457834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1003300" algn="l"/>
              </a:tabLst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“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Merge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”</a:t>
            </a:r>
            <a:r>
              <a:rPr sz="3200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 </a:t>
            </a:r>
            <a:r>
              <a:rPr sz="3200" spc="-5" dirty="0">
                <a:latin typeface="Times New Roman"/>
                <a:cs typeface="Times New Roman"/>
              </a:rPr>
              <a:t>sorted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lists.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Times New Roman"/>
              <a:cs typeface="Times New Roman"/>
            </a:endParaRPr>
          </a:p>
          <a:p>
            <a:pPr marL="137795" algn="ctr">
              <a:lnSpc>
                <a:spcPct val="100000"/>
              </a:lnSpc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Key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subroutine: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ERGE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400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Merging</a:t>
            </a:r>
            <a:r>
              <a:rPr spc="-20" dirty="0"/>
              <a:t> </a:t>
            </a:r>
            <a:r>
              <a:rPr spc="-5" dirty="0"/>
              <a:t>two</a:t>
            </a:r>
            <a:r>
              <a:rPr spc="-15" dirty="0"/>
              <a:t> </a:t>
            </a:r>
            <a:r>
              <a:rPr spc="-5" dirty="0"/>
              <a:t>sorted</a:t>
            </a:r>
            <a:r>
              <a:rPr spc="-15" dirty="0"/>
              <a:t> </a:t>
            </a:r>
            <a:r>
              <a:rPr spc="-5" dirty="0"/>
              <a:t>arrays</a:t>
            </a:r>
          </a:p>
        </p:txBody>
      </p:sp>
      <p:sp>
        <p:nvSpPr>
          <p:cNvPr id="4" name="object 4"/>
          <p:cNvSpPr/>
          <p:nvPr/>
        </p:nvSpPr>
        <p:spPr>
          <a:xfrm>
            <a:off x="942975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575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3075" y="1633219"/>
            <a:ext cx="879475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20	12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67055" algn="l"/>
              </a:tabLst>
            </a:pPr>
            <a:r>
              <a:rPr sz="2400" dirty="0">
                <a:latin typeface="Times New Roman"/>
                <a:cs typeface="Times New Roman"/>
              </a:rPr>
              <a:t>13	</a:t>
            </a:r>
            <a:r>
              <a:rPr sz="2400" spc="-4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440"/>
              </a:spcBef>
              <a:tabLst>
                <a:tab pos="637540" algn="l"/>
              </a:tabLst>
            </a:pPr>
            <a:r>
              <a:rPr sz="2400" dirty="0">
                <a:latin typeface="Times New Roman"/>
                <a:cs typeface="Times New Roman"/>
              </a:rPr>
              <a:t>7	9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440"/>
              </a:spcBef>
              <a:tabLst>
                <a:tab pos="637540" algn="l"/>
              </a:tabLst>
            </a:pPr>
            <a:r>
              <a:rPr sz="2400" dirty="0">
                <a:latin typeface="Times New Roman"/>
                <a:cs typeface="Times New Roman"/>
              </a:rPr>
              <a:t>2	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400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Merging</a:t>
            </a:r>
            <a:r>
              <a:rPr spc="-20" dirty="0"/>
              <a:t> </a:t>
            </a:r>
            <a:r>
              <a:rPr spc="-5" dirty="0"/>
              <a:t>two</a:t>
            </a:r>
            <a:r>
              <a:rPr spc="-15" dirty="0"/>
              <a:t> </a:t>
            </a:r>
            <a:r>
              <a:rPr spc="-5" dirty="0"/>
              <a:t>sorted</a:t>
            </a:r>
            <a:r>
              <a:rPr spc="-15" dirty="0"/>
              <a:t> </a:t>
            </a:r>
            <a:r>
              <a:rPr spc="-5" dirty="0"/>
              <a:t>arrays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37" y="3486148"/>
            <a:ext cx="495261" cy="8572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9575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3075" y="1633219"/>
            <a:ext cx="879475" cy="31242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0"/>
              </a:spcBef>
              <a:tabLst>
                <a:tab pos="548640" algn="l"/>
              </a:tabLst>
            </a:pPr>
            <a:r>
              <a:rPr sz="2400" dirty="0">
                <a:latin typeface="Times New Roman"/>
                <a:cs typeface="Times New Roman"/>
              </a:rPr>
              <a:t>20	12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  <a:tabLst>
                <a:tab pos="554355" algn="l"/>
              </a:tabLst>
            </a:pPr>
            <a:r>
              <a:rPr sz="2400" dirty="0">
                <a:latin typeface="Times New Roman"/>
                <a:cs typeface="Times New Roman"/>
              </a:rPr>
              <a:t>13	</a:t>
            </a:r>
            <a:r>
              <a:rPr sz="2400" spc="-4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  <a:tabLst>
                <a:tab pos="548640" algn="l"/>
              </a:tabLst>
            </a:pPr>
            <a:r>
              <a:rPr sz="2400" dirty="0">
                <a:latin typeface="Times New Roman"/>
                <a:cs typeface="Times New Roman"/>
              </a:rPr>
              <a:t>7	9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  <a:tabLst>
                <a:tab pos="548640" algn="l"/>
              </a:tabLst>
            </a:pPr>
            <a:r>
              <a:rPr sz="2400" dirty="0">
                <a:latin typeface="Times New Roman"/>
                <a:cs typeface="Times New Roman"/>
              </a:rPr>
              <a:t>2	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imes New Roman"/>
              <a:cs typeface="Times New Roman"/>
            </a:endParaRPr>
          </a:p>
          <a:p>
            <a:pPr marR="53340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40665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250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400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Merging</a:t>
            </a:r>
            <a:r>
              <a:rPr spc="-20" dirty="0"/>
              <a:t> </a:t>
            </a:r>
            <a:r>
              <a:rPr spc="-5" dirty="0"/>
              <a:t>two</a:t>
            </a:r>
            <a:r>
              <a:rPr spc="-15" dirty="0"/>
              <a:t> </a:t>
            </a:r>
            <a:r>
              <a:rPr spc="-5" dirty="0"/>
              <a:t>sorted</a:t>
            </a:r>
            <a:r>
              <a:rPr spc="-15" dirty="0"/>
              <a:t> </a:t>
            </a:r>
            <a:r>
              <a:rPr spc="-5" dirty="0"/>
              <a:t>arrays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37" y="3486148"/>
            <a:ext cx="495261" cy="8572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9575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4025" y="1828800"/>
          <a:ext cx="2379979" cy="292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7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04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400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Merging</a:t>
            </a:r>
            <a:r>
              <a:rPr spc="-20" dirty="0"/>
              <a:t> </a:t>
            </a:r>
            <a:r>
              <a:rPr spc="-5" dirty="0"/>
              <a:t>two</a:t>
            </a:r>
            <a:r>
              <a:rPr spc="-15" dirty="0"/>
              <a:t> </a:t>
            </a:r>
            <a:r>
              <a:rPr spc="-5" dirty="0"/>
              <a:t>sorted</a:t>
            </a:r>
            <a:r>
              <a:rPr spc="-15" dirty="0"/>
              <a:t> </a:t>
            </a:r>
            <a:r>
              <a:rPr spc="-5" dirty="0"/>
              <a:t>arrays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37" y="3486148"/>
            <a:ext cx="495261" cy="8572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9575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4025" y="1828800"/>
          <a:ext cx="2378074" cy="292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7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04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40665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4212" y="3486148"/>
            <a:ext cx="495261" cy="85725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8100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665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212" y="3486148"/>
            <a:ext cx="495261" cy="857252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400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Merging</a:t>
            </a:r>
            <a:r>
              <a:rPr spc="-20" dirty="0"/>
              <a:t> </a:t>
            </a:r>
            <a:r>
              <a:rPr spc="-5" dirty="0"/>
              <a:t>two</a:t>
            </a:r>
            <a:r>
              <a:rPr spc="-15" dirty="0"/>
              <a:t> </a:t>
            </a:r>
            <a:r>
              <a:rPr spc="-5" dirty="0"/>
              <a:t>sorted</a:t>
            </a:r>
            <a:r>
              <a:rPr spc="-15" dirty="0"/>
              <a:t> </a:t>
            </a:r>
            <a:r>
              <a:rPr spc="-5" dirty="0"/>
              <a:t>arrays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37" y="3486148"/>
            <a:ext cx="495261" cy="8572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9575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4025" y="1828800"/>
          <a:ext cx="3839844" cy="292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627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04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173989"/>
            <a:ext cx="6378575" cy="126555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 marR="5080">
              <a:lnSpc>
                <a:spcPts val="4490"/>
              </a:lnSpc>
              <a:spcBef>
                <a:spcPts val="905"/>
              </a:spcBef>
            </a:pPr>
            <a:r>
              <a:rPr spc="-5" dirty="0"/>
              <a:t>Why study algorithms and </a:t>
            </a:r>
            <a:r>
              <a:rPr spc="-1085" dirty="0"/>
              <a:t> </a:t>
            </a:r>
            <a:r>
              <a:rPr spc="-5" dirty="0"/>
              <a:t>performance?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3865" y="1521663"/>
            <a:ext cx="8009255" cy="48539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Algorithms help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understand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scalability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9395" marR="15240" indent="-227329">
              <a:lnSpc>
                <a:spcPts val="3460"/>
              </a:lnSpc>
              <a:spcBef>
                <a:spcPts val="1200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Performance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often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draws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between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what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feasible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what 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impossible.</a:t>
            </a:r>
            <a:endParaRPr sz="3200">
              <a:latin typeface="Times New Roman"/>
              <a:cs typeface="Times New Roman"/>
            </a:endParaRPr>
          </a:p>
          <a:p>
            <a:pPr marL="239395" indent="-227329">
              <a:lnSpc>
                <a:spcPts val="3650"/>
              </a:lnSpc>
              <a:spcBef>
                <a:spcPts val="71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Algorithmic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mathematics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provides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language</a:t>
            </a:r>
            <a:endParaRPr sz="3200">
              <a:latin typeface="Times New Roman"/>
              <a:cs typeface="Times New Roman"/>
            </a:endParaRPr>
          </a:p>
          <a:p>
            <a:pPr marL="239395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talking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about program </a:t>
            </a:r>
            <a:r>
              <a:rPr sz="3200" spc="-25" dirty="0">
                <a:latin typeface="Times New Roman"/>
                <a:cs typeface="Times New Roman"/>
              </a:rPr>
              <a:t>behavior.</a:t>
            </a:r>
            <a:endParaRPr sz="32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Performance 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currency</a:t>
            </a:r>
            <a:r>
              <a:rPr sz="3200" b="1" i="1" spc="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computing.</a:t>
            </a:r>
            <a:endParaRPr sz="3200">
              <a:latin typeface="Times New Roman"/>
              <a:cs typeface="Times New Roman"/>
            </a:endParaRPr>
          </a:p>
          <a:p>
            <a:pPr marL="239395" marR="5080" indent="-227329">
              <a:lnSpc>
                <a:spcPts val="3460"/>
              </a:lnSpc>
              <a:spcBef>
                <a:spcPts val="1200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lessons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program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performance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generalize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other computing resources.</a:t>
            </a:r>
            <a:endParaRPr sz="3200">
              <a:latin typeface="Times New Roman"/>
              <a:cs typeface="Times New Roman"/>
            </a:endParaRPr>
          </a:p>
          <a:p>
            <a:pPr marL="239395" indent="-227329">
              <a:lnSpc>
                <a:spcPct val="100000"/>
              </a:lnSpc>
              <a:spcBef>
                <a:spcPts val="71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Speed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400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Merging</a:t>
            </a:r>
            <a:r>
              <a:rPr spc="-20" dirty="0"/>
              <a:t> </a:t>
            </a:r>
            <a:r>
              <a:rPr spc="-5" dirty="0"/>
              <a:t>two</a:t>
            </a:r>
            <a:r>
              <a:rPr spc="-15" dirty="0"/>
              <a:t> </a:t>
            </a:r>
            <a:r>
              <a:rPr spc="-5" dirty="0"/>
              <a:t>sorted</a:t>
            </a:r>
            <a:r>
              <a:rPr spc="-15" dirty="0"/>
              <a:t> </a:t>
            </a:r>
            <a:r>
              <a:rPr spc="-5" dirty="0"/>
              <a:t>arrays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37" y="3486148"/>
            <a:ext cx="495261" cy="8572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9575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4025" y="1828800"/>
          <a:ext cx="3837303" cy="292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627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04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40665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4212" y="3486148"/>
            <a:ext cx="495261" cy="85725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870325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17902" y="2952750"/>
            <a:ext cx="495170" cy="139065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533400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0600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0325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7902" y="2952750"/>
            <a:ext cx="495170" cy="139065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40665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4212" y="3486148"/>
            <a:ext cx="495261" cy="857252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400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Merging</a:t>
            </a:r>
            <a:r>
              <a:rPr spc="-20" dirty="0"/>
              <a:t> </a:t>
            </a:r>
            <a:r>
              <a:rPr spc="-5" dirty="0"/>
              <a:t>two</a:t>
            </a:r>
            <a:r>
              <a:rPr spc="-15" dirty="0"/>
              <a:t> </a:t>
            </a:r>
            <a:r>
              <a:rPr spc="-5" dirty="0"/>
              <a:t>sorted</a:t>
            </a:r>
            <a:r>
              <a:rPr spc="-15" dirty="0"/>
              <a:t> </a:t>
            </a:r>
            <a:r>
              <a:rPr spc="-5" dirty="0"/>
              <a:t>arrays</a:t>
            </a: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937" y="3486148"/>
            <a:ext cx="495261" cy="8572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9575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4025" y="1828800"/>
          <a:ext cx="5297803" cy="292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627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04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400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Merging</a:t>
            </a:r>
            <a:r>
              <a:rPr spc="-20" dirty="0"/>
              <a:t> </a:t>
            </a:r>
            <a:r>
              <a:rPr spc="-5" dirty="0"/>
              <a:t>two</a:t>
            </a:r>
            <a:r>
              <a:rPr spc="-15" dirty="0"/>
              <a:t> </a:t>
            </a:r>
            <a:r>
              <a:rPr spc="-5" dirty="0"/>
              <a:t>sorted</a:t>
            </a:r>
            <a:r>
              <a:rPr spc="-15" dirty="0"/>
              <a:t> </a:t>
            </a:r>
            <a:r>
              <a:rPr spc="-5" dirty="0"/>
              <a:t>arrays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37" y="3486148"/>
            <a:ext cx="495261" cy="8572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9575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4025" y="1828800"/>
          <a:ext cx="5294626" cy="292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62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27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27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04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40665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4212" y="3486148"/>
            <a:ext cx="495261" cy="85725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870325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17902" y="2952750"/>
            <a:ext cx="495170" cy="13906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2415" y="2952750"/>
            <a:ext cx="497809" cy="139065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800600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40665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212" y="3486148"/>
            <a:ext cx="495261" cy="85725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870325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7902" y="2952750"/>
            <a:ext cx="495170" cy="13906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2415" y="2952750"/>
            <a:ext cx="497809" cy="139065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800600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97675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4275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object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400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Merging</a:t>
            </a:r>
            <a:r>
              <a:rPr spc="-20" dirty="0"/>
              <a:t> </a:t>
            </a:r>
            <a:r>
              <a:rPr spc="-5" dirty="0"/>
              <a:t>two</a:t>
            </a:r>
            <a:r>
              <a:rPr spc="-15" dirty="0"/>
              <a:t> </a:t>
            </a:r>
            <a:r>
              <a:rPr spc="-5" dirty="0"/>
              <a:t>sorted</a:t>
            </a:r>
            <a:r>
              <a:rPr spc="-15" dirty="0"/>
              <a:t> </a:t>
            </a:r>
            <a:r>
              <a:rPr spc="-5" dirty="0"/>
              <a:t>arrays</a:t>
            </a: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3937" y="3486148"/>
            <a:ext cx="495261" cy="8572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9575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4025" y="1828800"/>
          <a:ext cx="6753854" cy="292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62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9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65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7627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04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400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Merging</a:t>
            </a:r>
            <a:r>
              <a:rPr spc="-20" dirty="0"/>
              <a:t> </a:t>
            </a:r>
            <a:r>
              <a:rPr spc="-5" dirty="0"/>
              <a:t>two</a:t>
            </a:r>
            <a:r>
              <a:rPr spc="-15" dirty="0"/>
              <a:t> </a:t>
            </a:r>
            <a:r>
              <a:rPr spc="-5" dirty="0"/>
              <a:t>sorted</a:t>
            </a:r>
            <a:r>
              <a:rPr spc="-15" dirty="0"/>
              <a:t> </a:t>
            </a:r>
            <a:r>
              <a:rPr spc="-5" dirty="0"/>
              <a:t>arrays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37" y="3486148"/>
            <a:ext cx="495261" cy="8572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9575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4025" y="1828800"/>
          <a:ext cx="6769098" cy="2514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6279"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462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462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1752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52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17462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462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040"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R="17462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93115" y="43657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0665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4212" y="3486148"/>
            <a:ext cx="495261" cy="85725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56789" y="43657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70325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17902" y="2952750"/>
            <a:ext cx="495170" cy="139065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720465" y="43657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2415" y="2952750"/>
            <a:ext cx="497809" cy="139065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4800600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84140" y="43657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67460" y="2419350"/>
            <a:ext cx="506440" cy="1924048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6264275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48119" y="4365752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40665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212" y="3486148"/>
            <a:ext cx="495261" cy="85725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870325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7902" y="2952750"/>
            <a:ext cx="495170" cy="13906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2415" y="2952750"/>
            <a:ext cx="497809" cy="139065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800600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7460" y="2419350"/>
            <a:ext cx="506440" cy="192404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264275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6135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27950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object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400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Merging</a:t>
            </a:r>
            <a:r>
              <a:rPr spc="-20" dirty="0"/>
              <a:t> </a:t>
            </a:r>
            <a:r>
              <a:rPr spc="-5" dirty="0"/>
              <a:t>two</a:t>
            </a:r>
            <a:r>
              <a:rPr spc="-15" dirty="0"/>
              <a:t> </a:t>
            </a:r>
            <a:r>
              <a:rPr spc="-5" dirty="0"/>
              <a:t>sorted</a:t>
            </a:r>
            <a:r>
              <a:rPr spc="-15" dirty="0"/>
              <a:t> </a:t>
            </a:r>
            <a:r>
              <a:rPr spc="-5" dirty="0"/>
              <a:t>arrays</a:t>
            </a: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3937" y="3486148"/>
            <a:ext cx="495261" cy="8572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9575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4025" y="1828800"/>
          <a:ext cx="8214989" cy="292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62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445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627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04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40665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0325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7902" y="2952750"/>
            <a:ext cx="495170" cy="13906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2415" y="2952750"/>
            <a:ext cx="497809" cy="139065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800600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7460" y="2419350"/>
            <a:ext cx="506440" cy="192404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264275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8227103" y="1809750"/>
            <a:ext cx="510540" cy="2533650"/>
            <a:chOff x="8227103" y="1809750"/>
            <a:chExt cx="510540" cy="2533650"/>
          </a:xfrm>
        </p:grpSpPr>
        <p:sp>
          <p:nvSpPr>
            <p:cNvPr id="16" name="object 16"/>
            <p:cNvSpPr/>
            <p:nvPr/>
          </p:nvSpPr>
          <p:spPr>
            <a:xfrm>
              <a:off x="8266963" y="2057400"/>
              <a:ext cx="220345" cy="2229485"/>
            </a:xfrm>
            <a:custGeom>
              <a:avLst/>
              <a:gdLst/>
              <a:ahLst/>
              <a:cxnLst/>
              <a:rect l="l" t="t" r="r" b="b"/>
              <a:pathLst>
                <a:path w="220345" h="2229485">
                  <a:moveTo>
                    <a:pt x="219811" y="0"/>
                  </a:moveTo>
                  <a:lnTo>
                    <a:pt x="0" y="222912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27103" y="4253886"/>
              <a:ext cx="85725" cy="89535"/>
            </a:xfrm>
            <a:custGeom>
              <a:avLst/>
              <a:gdLst/>
              <a:ahLst/>
              <a:cxnLst/>
              <a:rect l="l" t="t" r="r" b="b"/>
              <a:pathLst>
                <a:path w="85725" h="89535">
                  <a:moveTo>
                    <a:pt x="0" y="0"/>
                  </a:moveTo>
                  <a:lnTo>
                    <a:pt x="34251" y="89509"/>
                  </a:lnTo>
                  <a:lnTo>
                    <a:pt x="85305" y="8407"/>
                  </a:lnTo>
                  <a:lnTo>
                    <a:pt x="39852" y="32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2312" y="1809750"/>
              <a:ext cx="495261" cy="495300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7727950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54212" y="3486148"/>
            <a:ext cx="495261" cy="857252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400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Merging</a:t>
            </a:r>
            <a:r>
              <a:rPr spc="-20" dirty="0"/>
              <a:t> </a:t>
            </a:r>
            <a:r>
              <a:rPr spc="-5" dirty="0"/>
              <a:t>two</a:t>
            </a:r>
            <a:r>
              <a:rPr spc="-15" dirty="0"/>
              <a:t> </a:t>
            </a:r>
            <a:r>
              <a:rPr spc="-5" dirty="0"/>
              <a:t>sorted</a:t>
            </a:r>
            <a:r>
              <a:rPr spc="-15" dirty="0"/>
              <a:t> </a:t>
            </a:r>
            <a:r>
              <a:rPr spc="-5" dirty="0"/>
              <a:t>arrays</a:t>
            </a:r>
          </a:p>
        </p:txBody>
      </p:sp>
      <p:pic>
        <p:nvPicPr>
          <p:cNvPr id="4" name="object 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3937" y="3486148"/>
            <a:ext cx="495261" cy="8572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9575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4025" y="1828800"/>
          <a:ext cx="8214354" cy="292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62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445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627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04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406650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0145" y="3486148"/>
            <a:ext cx="495261" cy="85725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870325" y="2971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7902" y="2952750"/>
            <a:ext cx="495170" cy="13906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2415" y="2952750"/>
            <a:ext cx="497809" cy="139065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800600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7460" y="2419350"/>
            <a:ext cx="506440" cy="192404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264275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8227103" y="1809750"/>
            <a:ext cx="510540" cy="2533650"/>
            <a:chOff x="8227103" y="1809750"/>
            <a:chExt cx="510540" cy="2533650"/>
          </a:xfrm>
        </p:grpSpPr>
        <p:sp>
          <p:nvSpPr>
            <p:cNvPr id="16" name="object 16"/>
            <p:cNvSpPr/>
            <p:nvPr/>
          </p:nvSpPr>
          <p:spPr>
            <a:xfrm>
              <a:off x="8266963" y="2057400"/>
              <a:ext cx="220345" cy="2229485"/>
            </a:xfrm>
            <a:custGeom>
              <a:avLst/>
              <a:gdLst/>
              <a:ahLst/>
              <a:cxnLst/>
              <a:rect l="l" t="t" r="r" b="b"/>
              <a:pathLst>
                <a:path w="220345" h="2229485">
                  <a:moveTo>
                    <a:pt x="219811" y="0"/>
                  </a:moveTo>
                  <a:lnTo>
                    <a:pt x="0" y="222912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27103" y="4253886"/>
              <a:ext cx="85725" cy="89535"/>
            </a:xfrm>
            <a:custGeom>
              <a:avLst/>
              <a:gdLst/>
              <a:ahLst/>
              <a:cxnLst/>
              <a:rect l="l" t="t" r="r" b="b"/>
              <a:pathLst>
                <a:path w="85725" h="89535">
                  <a:moveTo>
                    <a:pt x="0" y="0"/>
                  </a:moveTo>
                  <a:lnTo>
                    <a:pt x="34251" y="89509"/>
                  </a:lnTo>
                  <a:lnTo>
                    <a:pt x="85305" y="8407"/>
                  </a:lnTo>
                  <a:lnTo>
                    <a:pt x="39852" y="32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2312" y="1809750"/>
              <a:ext cx="495261" cy="495300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7727950" y="243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object 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400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Merging</a:t>
            </a:r>
            <a:r>
              <a:rPr spc="-20" dirty="0"/>
              <a:t> </a:t>
            </a:r>
            <a:r>
              <a:rPr spc="-5" dirty="0"/>
              <a:t>two</a:t>
            </a:r>
            <a:r>
              <a:rPr spc="-15" dirty="0"/>
              <a:t> </a:t>
            </a:r>
            <a:r>
              <a:rPr spc="-5" dirty="0"/>
              <a:t>sorted</a:t>
            </a:r>
            <a:r>
              <a:rPr spc="-15" dirty="0"/>
              <a:t> </a:t>
            </a:r>
            <a:r>
              <a:rPr spc="-5" dirty="0"/>
              <a:t>arrays</a:t>
            </a:r>
          </a:p>
        </p:txBody>
      </p:sp>
      <p:pic>
        <p:nvPicPr>
          <p:cNvPr id="4" name="object 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3937" y="3486148"/>
            <a:ext cx="495261" cy="8572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9575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4025" y="1828800"/>
          <a:ext cx="8214354" cy="292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62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445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627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04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2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217261" y="5050028"/>
            <a:ext cx="4709160" cy="9994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47320" marR="5080" indent="-135255">
              <a:lnSpc>
                <a:spcPts val="3829"/>
              </a:lnSpc>
              <a:spcBef>
                <a:spcPts val="204"/>
              </a:spcBef>
            </a:pPr>
            <a:r>
              <a:rPr sz="3200" spc="-35" dirty="0">
                <a:latin typeface="Times New Roman"/>
                <a:cs typeface="Times New Roman"/>
              </a:rPr>
              <a:t>Time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merge</a:t>
            </a:r>
            <a:r>
              <a:rPr sz="3200" spc="-5" dirty="0">
                <a:latin typeface="Times New Roman"/>
                <a:cs typeface="Times New Roman"/>
              </a:rPr>
              <a:t>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total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elements (linear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145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Analyzing</a:t>
            </a:r>
            <a:r>
              <a:rPr spc="-35" dirty="0"/>
              <a:t> </a:t>
            </a:r>
            <a:r>
              <a:rPr spc="-5" dirty="0"/>
              <a:t>merge</a:t>
            </a:r>
            <a:r>
              <a:rPr spc="-45" dirty="0"/>
              <a:t> </a:t>
            </a:r>
            <a:r>
              <a:rPr spc="-5" dirty="0"/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31502" y="1932241"/>
            <a:ext cx="5560695" cy="2449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latin typeface="Times New Roman"/>
                <a:cs typeface="Times New Roman"/>
              </a:rPr>
              <a:t>M</a:t>
            </a:r>
            <a:r>
              <a:rPr sz="2400" b="1" spc="-15" dirty="0">
                <a:latin typeface="Times New Roman"/>
                <a:cs typeface="Times New Roman"/>
              </a:rPr>
              <a:t>ERGE</a:t>
            </a:r>
            <a:r>
              <a:rPr sz="3200" b="1" spc="-15" dirty="0">
                <a:latin typeface="Times New Roman"/>
                <a:cs typeface="Times New Roman"/>
              </a:rPr>
              <a:t>-S</a:t>
            </a:r>
            <a:r>
              <a:rPr sz="2400" b="1" spc="-15" dirty="0">
                <a:latin typeface="Times New Roman"/>
                <a:cs typeface="Times New Roman"/>
              </a:rPr>
              <a:t>ORT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[1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.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.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606425" indent="-45720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AutoNum type="arabicPeriod"/>
              <a:tabLst>
                <a:tab pos="606425" algn="l"/>
              </a:tabLst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done.</a:t>
            </a:r>
            <a:endParaRPr sz="3200">
              <a:latin typeface="Times New Roman"/>
              <a:cs typeface="Times New Roman"/>
            </a:endParaRPr>
          </a:p>
          <a:p>
            <a:pPr marL="606425" marR="5080" indent="-457834">
              <a:lnSpc>
                <a:spcPts val="3270"/>
              </a:lnSpc>
              <a:spcBef>
                <a:spcPts val="775"/>
              </a:spcBef>
              <a:buClr>
                <a:srgbClr val="CC0000"/>
              </a:buClr>
              <a:buAutoNum type="arabicPeriod"/>
              <a:tabLst>
                <a:tab pos="606425" algn="l"/>
              </a:tabLst>
            </a:pPr>
            <a:r>
              <a:rPr sz="3200" spc="-5" dirty="0">
                <a:latin typeface="Times New Roman"/>
                <a:cs typeface="Times New Roman"/>
              </a:rPr>
              <a:t>Recursively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1 .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.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Symbol"/>
                <a:cs typeface="Symbol"/>
              </a:rPr>
              <a:t>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r>
              <a:rPr sz="2400" spc="-5" dirty="0">
                <a:solidFill>
                  <a:srgbClr val="009999"/>
                </a:solidFill>
                <a:latin typeface="Symbol"/>
                <a:cs typeface="Symbol"/>
              </a:rPr>
              <a:t></a:t>
            </a:r>
            <a:r>
              <a:rPr sz="2400" spc="19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] </a:t>
            </a:r>
            <a:r>
              <a:rPr sz="3200" spc="-7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Symbol"/>
                <a:cs typeface="Symbol"/>
              </a:rPr>
              <a:t>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r>
              <a:rPr sz="2400" spc="-5" dirty="0">
                <a:solidFill>
                  <a:srgbClr val="009999"/>
                </a:solidFill>
                <a:latin typeface="Symbol"/>
                <a:cs typeface="Symbol"/>
              </a:rPr>
              <a:t>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+1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. .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606425" indent="-457200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60642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“Merge”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7988" y="1924212"/>
            <a:ext cx="1244600" cy="2315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829"/>
              </a:lnSpc>
              <a:spcBef>
                <a:spcPts val="150"/>
              </a:spcBef>
            </a:pP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(1)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7513" y="2038338"/>
            <a:ext cx="40005" cy="2237105"/>
          </a:xfrm>
          <a:custGeom>
            <a:avLst/>
            <a:gdLst/>
            <a:ahLst/>
            <a:cxnLst/>
            <a:rect l="l" t="t" r="r" b="b"/>
            <a:pathLst>
              <a:path w="40005" h="2237104">
                <a:moveTo>
                  <a:pt x="12700" y="12"/>
                </a:moveTo>
                <a:lnTo>
                  <a:pt x="0" y="25"/>
                </a:lnTo>
                <a:lnTo>
                  <a:pt x="1587" y="2236812"/>
                </a:lnTo>
                <a:lnTo>
                  <a:pt x="14287" y="2236800"/>
                </a:lnTo>
                <a:lnTo>
                  <a:pt x="12700" y="12"/>
                </a:lnTo>
                <a:close/>
              </a:path>
              <a:path w="40005" h="2237104">
                <a:moveTo>
                  <a:pt x="38100" y="0"/>
                </a:moveTo>
                <a:lnTo>
                  <a:pt x="25400" y="12"/>
                </a:lnTo>
                <a:lnTo>
                  <a:pt x="26987" y="2236800"/>
                </a:lnTo>
                <a:lnTo>
                  <a:pt x="39687" y="2236787"/>
                </a:lnTo>
                <a:lnTo>
                  <a:pt x="38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06462" y="2713728"/>
            <a:ext cx="622935" cy="566420"/>
            <a:chOff x="906462" y="2713728"/>
            <a:chExt cx="622935" cy="566420"/>
          </a:xfrm>
        </p:grpSpPr>
        <p:sp>
          <p:nvSpPr>
            <p:cNvPr id="8" name="object 8"/>
            <p:cNvSpPr/>
            <p:nvPr/>
          </p:nvSpPr>
          <p:spPr>
            <a:xfrm>
              <a:off x="919162" y="2751768"/>
              <a:ext cx="558800" cy="515620"/>
            </a:xfrm>
            <a:custGeom>
              <a:avLst/>
              <a:gdLst/>
              <a:ahLst/>
              <a:cxnLst/>
              <a:rect l="l" t="t" r="r" b="b"/>
              <a:pathLst>
                <a:path w="558800" h="515620">
                  <a:moveTo>
                    <a:pt x="0" y="515581"/>
                  </a:moveTo>
                  <a:lnTo>
                    <a:pt x="8980" y="468309"/>
                  </a:lnTo>
                  <a:lnTo>
                    <a:pt x="21355" y="422522"/>
                  </a:lnTo>
                  <a:lnTo>
                    <a:pt x="36975" y="378355"/>
                  </a:lnTo>
                  <a:lnTo>
                    <a:pt x="55689" y="335938"/>
                  </a:lnTo>
                  <a:lnTo>
                    <a:pt x="77349" y="295405"/>
                  </a:lnTo>
                  <a:lnTo>
                    <a:pt x="101804" y="256888"/>
                  </a:lnTo>
                  <a:lnTo>
                    <a:pt x="128903" y="220517"/>
                  </a:lnTo>
                  <a:lnTo>
                    <a:pt x="158497" y="186427"/>
                  </a:lnTo>
                  <a:lnTo>
                    <a:pt x="190436" y="154749"/>
                  </a:lnTo>
                  <a:lnTo>
                    <a:pt x="224570" y="125615"/>
                  </a:lnTo>
                  <a:lnTo>
                    <a:pt x="260748" y="99157"/>
                  </a:lnTo>
                  <a:lnTo>
                    <a:pt x="298821" y="75509"/>
                  </a:lnTo>
                  <a:lnTo>
                    <a:pt x="338639" y="54800"/>
                  </a:lnTo>
                  <a:lnTo>
                    <a:pt x="380051" y="37165"/>
                  </a:lnTo>
                  <a:lnTo>
                    <a:pt x="422908" y="22736"/>
                  </a:lnTo>
                  <a:lnTo>
                    <a:pt x="467060" y="11643"/>
                  </a:lnTo>
                  <a:lnTo>
                    <a:pt x="512356" y="4020"/>
                  </a:lnTo>
                  <a:lnTo>
                    <a:pt x="55864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2501" y="2713728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0" y="0"/>
                  </a:moveTo>
                  <a:lnTo>
                    <a:pt x="25488" y="38036"/>
                  </a:lnTo>
                  <a:lnTo>
                    <a:pt x="177" y="76200"/>
                  </a:lnTo>
                  <a:lnTo>
                    <a:pt x="76288" y="37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7340" y="3281616"/>
            <a:ext cx="10636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Ab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use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105" y="4599154"/>
            <a:ext cx="72993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Sloppiness: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Should 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Symbol"/>
                <a:cs typeface="Symbol"/>
              </a:rPr>
              <a:t>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r>
              <a:rPr sz="2400" spc="-5" dirty="0">
                <a:solidFill>
                  <a:srgbClr val="009999"/>
                </a:solidFill>
                <a:latin typeface="Symbol"/>
                <a:cs typeface="Symbol"/>
              </a:rPr>
              <a:t>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 </a:t>
            </a:r>
            <a:r>
              <a:rPr sz="2400" spc="-5" dirty="0">
                <a:solidFill>
                  <a:srgbClr val="009999"/>
                </a:solidFill>
                <a:latin typeface="Symbol"/>
                <a:cs typeface="Symbol"/>
              </a:rPr>
              <a:t>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r>
              <a:rPr sz="2400" spc="-5" dirty="0">
                <a:solidFill>
                  <a:srgbClr val="009999"/>
                </a:solidFill>
                <a:latin typeface="Symbol"/>
                <a:cs typeface="Symbol"/>
              </a:rPr>
              <a:t></a:t>
            </a:r>
            <a:r>
              <a:rPr sz="2400" spc="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but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 turns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out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asymptotically.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35062" y="3513134"/>
            <a:ext cx="546100" cy="1003300"/>
            <a:chOff x="1135062" y="3513134"/>
            <a:chExt cx="546100" cy="1003300"/>
          </a:xfrm>
        </p:grpSpPr>
        <p:sp>
          <p:nvSpPr>
            <p:cNvPr id="13" name="object 13"/>
            <p:cNvSpPr/>
            <p:nvPr/>
          </p:nvSpPr>
          <p:spPr>
            <a:xfrm>
              <a:off x="1147762" y="3557866"/>
              <a:ext cx="509905" cy="946150"/>
            </a:xfrm>
            <a:custGeom>
              <a:avLst/>
              <a:gdLst/>
              <a:ahLst/>
              <a:cxnLst/>
              <a:rect l="l" t="t" r="r" b="b"/>
              <a:pathLst>
                <a:path w="509905" h="946150">
                  <a:moveTo>
                    <a:pt x="0" y="945870"/>
                  </a:moveTo>
                  <a:lnTo>
                    <a:pt x="50932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11483" y="3513134"/>
              <a:ext cx="69850" cy="85725"/>
            </a:xfrm>
            <a:custGeom>
              <a:avLst/>
              <a:gdLst/>
              <a:ahLst/>
              <a:cxnLst/>
              <a:rect l="l" t="t" r="r" b="b"/>
              <a:pathLst>
                <a:path w="69850" h="85725">
                  <a:moveTo>
                    <a:pt x="69684" y="0"/>
                  </a:moveTo>
                  <a:lnTo>
                    <a:pt x="0" y="49034"/>
                  </a:lnTo>
                  <a:lnTo>
                    <a:pt x="45593" y="44729"/>
                  </a:lnTo>
                  <a:lnTo>
                    <a:pt x="67094" y="85153"/>
                  </a:lnTo>
                  <a:lnTo>
                    <a:pt x="69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3334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Recurrence</a:t>
            </a:r>
            <a:r>
              <a:rPr spc="-25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spc="-5" dirty="0"/>
              <a:t>merge</a:t>
            </a:r>
            <a:r>
              <a:rPr spc="-35" dirty="0"/>
              <a:t> </a:t>
            </a:r>
            <a:r>
              <a:rPr spc="-5" dirty="0"/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3239" y="1908429"/>
            <a:ext cx="1054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9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7099" y="1528682"/>
            <a:ext cx="3840479" cy="11849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r>
              <a:rPr sz="32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9900" y="1731963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228600" y="990600"/>
                </a:moveTo>
                <a:lnTo>
                  <a:pt x="184106" y="984113"/>
                </a:lnTo>
                <a:lnTo>
                  <a:pt x="147775" y="966422"/>
                </a:lnTo>
                <a:lnTo>
                  <a:pt x="123281" y="940182"/>
                </a:lnTo>
                <a:lnTo>
                  <a:pt x="114300" y="908050"/>
                </a:lnTo>
                <a:lnTo>
                  <a:pt x="114300" y="577850"/>
                </a:lnTo>
                <a:lnTo>
                  <a:pt x="105318" y="545717"/>
                </a:lnTo>
                <a:lnTo>
                  <a:pt x="80824" y="519477"/>
                </a:lnTo>
                <a:lnTo>
                  <a:pt x="44493" y="501786"/>
                </a:lnTo>
                <a:lnTo>
                  <a:pt x="0" y="495300"/>
                </a:lnTo>
                <a:lnTo>
                  <a:pt x="44493" y="488813"/>
                </a:lnTo>
                <a:lnTo>
                  <a:pt x="80824" y="471122"/>
                </a:lnTo>
                <a:lnTo>
                  <a:pt x="105318" y="444882"/>
                </a:lnTo>
                <a:lnTo>
                  <a:pt x="114300" y="412750"/>
                </a:lnTo>
                <a:lnTo>
                  <a:pt x="114300" y="82550"/>
                </a:lnTo>
                <a:lnTo>
                  <a:pt x="123281" y="50417"/>
                </a:lnTo>
                <a:lnTo>
                  <a:pt x="147775" y="24177"/>
                </a:lnTo>
                <a:lnTo>
                  <a:pt x="184106" y="6486"/>
                </a:lnTo>
                <a:lnTo>
                  <a:pt x="228600" y="0"/>
                </a:lnTo>
              </a:path>
            </a:pathLst>
          </a:custGeom>
          <a:ln w="12700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7264" y="2900490"/>
            <a:ext cx="7141845" cy="26835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39395" marR="165735" indent="-227329">
              <a:lnSpc>
                <a:spcPct val="85000"/>
              </a:lnSpc>
              <a:spcBef>
                <a:spcPts val="67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135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usually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omit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stating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base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 when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(1)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10" dirty="0">
                <a:latin typeface="Times New Roman"/>
                <a:cs typeface="Times New Roman"/>
              </a:rPr>
              <a:t>sufficiently </a:t>
            </a:r>
            <a:r>
              <a:rPr sz="3200" spc="-5" dirty="0">
                <a:latin typeface="Times New Roman"/>
                <a:cs typeface="Times New Roman"/>
              </a:rPr>
              <a:t> small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, but only when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effect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asymptotic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solution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recurrence.</a:t>
            </a:r>
            <a:endParaRPr sz="3200">
              <a:latin typeface="Times New Roman"/>
              <a:cs typeface="Times New Roman"/>
            </a:endParaRPr>
          </a:p>
          <a:p>
            <a:pPr marL="239395" marR="5080" indent="-227329">
              <a:lnSpc>
                <a:spcPts val="3270"/>
              </a:lnSpc>
              <a:spcBef>
                <a:spcPts val="775"/>
              </a:spcBef>
              <a:buClr>
                <a:srgbClr val="CC0000"/>
              </a:buClr>
              <a:buChar char="•"/>
              <a:tabLst>
                <a:tab pos="240029" algn="l"/>
              </a:tabLst>
            </a:pPr>
            <a:r>
              <a:rPr sz="3200" spc="-5" dirty="0">
                <a:latin typeface="Times New Roman"/>
                <a:cs typeface="Times New Roman"/>
              </a:rPr>
              <a:t>CLRS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Lecture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provide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several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ways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good upper bound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535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problem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sorting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299" y="2013140"/>
            <a:ext cx="7374255" cy="4062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94330" algn="l"/>
                <a:tab pos="539432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Input: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sequence	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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…,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150" i="1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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numbers.</a:t>
            </a:r>
            <a:endParaRPr sz="3200">
              <a:latin typeface="Times New Roman"/>
              <a:cs typeface="Times New Roman"/>
            </a:endParaRPr>
          </a:p>
          <a:p>
            <a:pPr marL="38100" marR="311150">
              <a:lnSpc>
                <a:spcPct val="100000"/>
              </a:lnSpc>
              <a:spcBef>
                <a:spcPts val="2910"/>
              </a:spcBef>
              <a:tabLst>
                <a:tab pos="850265" algn="l"/>
                <a:tab pos="361378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Output: </a:t>
            </a:r>
            <a:r>
              <a:rPr sz="3200" spc="-5" dirty="0">
                <a:latin typeface="Times New Roman"/>
                <a:cs typeface="Times New Roman"/>
              </a:rPr>
              <a:t>permutation	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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a'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,</a:t>
            </a:r>
            <a:r>
              <a:rPr sz="3200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a'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,</a:t>
            </a:r>
            <a:r>
              <a:rPr sz="3200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,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a'</a:t>
            </a:r>
            <a:r>
              <a:rPr sz="3150" i="1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</a:t>
            </a:r>
            <a:r>
              <a:rPr sz="3200" spc="25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such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	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a'</a:t>
            </a:r>
            <a:r>
              <a:rPr sz="3150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150" spc="39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a'</a:t>
            </a:r>
            <a:r>
              <a:rPr sz="3150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150" spc="39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350" spc="44" baseline="17241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r>
              <a:rPr sz="4350" spc="112" baseline="1724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a'</a:t>
            </a:r>
            <a:r>
              <a:rPr sz="3150" i="1" spc="7" baseline="-21164" dirty="0">
                <a:solidFill>
                  <a:srgbClr val="009999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684020">
              <a:lnSpc>
                <a:spcPct val="100000"/>
              </a:lnSpc>
              <a:spcBef>
                <a:spcPts val="3470"/>
              </a:spcBef>
            </a:pPr>
            <a:r>
              <a:rPr sz="3200" b="1" spc="-5" dirty="0"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2080895">
              <a:lnSpc>
                <a:spcPct val="100000"/>
              </a:lnSpc>
              <a:spcBef>
                <a:spcPts val="810"/>
              </a:spcBef>
              <a:tabLst>
                <a:tab pos="3343275" algn="l"/>
                <a:tab pos="3750310" algn="l"/>
                <a:tab pos="4156710" algn="l"/>
                <a:tab pos="4562475" algn="l"/>
                <a:tab pos="4969510" algn="l"/>
                <a:tab pos="537591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Input:	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8	2	4	9	3	6</a:t>
            </a:r>
            <a:endParaRPr sz="3200">
              <a:latin typeface="Times New Roman"/>
              <a:cs typeface="Times New Roman"/>
            </a:endParaRPr>
          </a:p>
          <a:p>
            <a:pPr marL="2080895">
              <a:lnSpc>
                <a:spcPct val="100000"/>
              </a:lnSpc>
              <a:spcBef>
                <a:spcPts val="1560"/>
              </a:spcBef>
              <a:tabLst>
                <a:tab pos="3590925" algn="l"/>
                <a:tab pos="3997960" algn="l"/>
                <a:tab pos="4404360" algn="l"/>
                <a:tab pos="4810760" algn="l"/>
                <a:tab pos="5217795" algn="l"/>
                <a:tab pos="562356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Output:	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	3	4	6	8	9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6539" y="509269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Recursion</a:t>
            </a:r>
            <a:r>
              <a:rPr sz="4400" b="1" spc="-7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tree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102" y="1562353"/>
            <a:ext cx="82619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5"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102" y="1382837"/>
            <a:ext cx="8261984" cy="135953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1410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5" dirty="0"/>
              <a:t> </a:t>
            </a:r>
            <a:r>
              <a:rPr spc="-5" dirty="0"/>
              <a:t>tree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362200" y="2505075"/>
            <a:ext cx="3895725" cy="986155"/>
            <a:chOff x="2362200" y="2505075"/>
            <a:chExt cx="3895725" cy="986155"/>
          </a:xfrm>
        </p:grpSpPr>
        <p:sp>
          <p:nvSpPr>
            <p:cNvPr id="5" name="object 5"/>
            <p:cNvSpPr/>
            <p:nvPr/>
          </p:nvSpPr>
          <p:spPr>
            <a:xfrm>
              <a:off x="3048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200" y="2911475"/>
              <a:ext cx="1198880" cy="579755"/>
            </a:xfrm>
            <a:custGeom>
              <a:avLst/>
              <a:gdLst/>
              <a:ahLst/>
              <a:cxnLst/>
              <a:rect l="l" t="t" r="r" b="b"/>
              <a:pathLst>
                <a:path w="1198879" h="579754">
                  <a:moveTo>
                    <a:pt x="1198562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1198562" y="579437"/>
                  </a:lnTo>
                  <a:lnTo>
                    <a:pt x="1198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41448" y="2930779"/>
            <a:ext cx="1040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83237" y="2895600"/>
            <a:ext cx="1198880" cy="579755"/>
          </a:xfrm>
          <a:custGeom>
            <a:avLst/>
            <a:gdLst/>
            <a:ahLst/>
            <a:cxnLst/>
            <a:rect l="l" t="t" r="r" b="b"/>
            <a:pathLst>
              <a:path w="1198879" h="579754">
                <a:moveTo>
                  <a:pt x="1198562" y="0"/>
                </a:moveTo>
                <a:lnTo>
                  <a:pt x="0" y="0"/>
                </a:lnTo>
                <a:lnTo>
                  <a:pt x="0" y="579437"/>
                </a:lnTo>
                <a:lnTo>
                  <a:pt x="1198562" y="579437"/>
                </a:lnTo>
                <a:lnTo>
                  <a:pt x="11985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62485" y="2914904"/>
            <a:ext cx="1040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86250" y="2133600"/>
            <a:ext cx="568325" cy="579755"/>
          </a:xfrm>
          <a:custGeom>
            <a:avLst/>
            <a:gdLst/>
            <a:ahLst/>
            <a:cxnLst/>
            <a:rect l="l" t="t" r="r" b="b"/>
            <a:pathLst>
              <a:path w="568325" h="579755">
                <a:moveTo>
                  <a:pt x="568325" y="0"/>
                </a:moveTo>
                <a:lnTo>
                  <a:pt x="0" y="0"/>
                </a:lnTo>
                <a:lnTo>
                  <a:pt x="0" y="579437"/>
                </a:lnTo>
                <a:lnTo>
                  <a:pt x="568325" y="579437"/>
                </a:lnTo>
                <a:lnTo>
                  <a:pt x="568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9102" y="1459179"/>
            <a:ext cx="8261984" cy="12065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810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5" dirty="0"/>
              <a:t> </a:t>
            </a:r>
            <a:r>
              <a:rPr spc="-5" dirty="0"/>
              <a:t>tree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38475" y="2133600"/>
            <a:ext cx="3219450" cy="1076325"/>
            <a:chOff x="3038475" y="2133600"/>
            <a:chExt cx="3219450" cy="1076325"/>
          </a:xfrm>
        </p:grpSpPr>
        <p:sp>
          <p:nvSpPr>
            <p:cNvPr id="5" name="object 5"/>
            <p:cNvSpPr/>
            <p:nvPr/>
          </p:nvSpPr>
          <p:spPr>
            <a:xfrm>
              <a:off x="3048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6250" y="2133600"/>
              <a:ext cx="568325" cy="579755"/>
            </a:xfrm>
            <a:custGeom>
              <a:avLst/>
              <a:gdLst/>
              <a:ahLst/>
              <a:cxnLst/>
              <a:rect l="l" t="t" r="r" b="b"/>
              <a:pathLst>
                <a:path w="568325" h="579755">
                  <a:moveTo>
                    <a:pt x="568325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568325" y="579437"/>
                  </a:lnTo>
                  <a:lnTo>
                    <a:pt x="568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9102" y="1459179"/>
            <a:ext cx="8261984" cy="12065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810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4000" y="3190875"/>
            <a:ext cx="5572125" cy="1122680"/>
            <a:chOff x="1524000" y="3190875"/>
            <a:chExt cx="5572125" cy="1122680"/>
          </a:xfrm>
        </p:grpSpPr>
        <p:sp>
          <p:nvSpPr>
            <p:cNvPr id="9" name="object 9"/>
            <p:cNvSpPr/>
            <p:nvPr/>
          </p:nvSpPr>
          <p:spPr>
            <a:xfrm>
              <a:off x="220980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0"/>
                  </a:moveTo>
                  <a:lnTo>
                    <a:pt x="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4000" y="32004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38200" y="0"/>
                  </a:moveTo>
                  <a:lnTo>
                    <a:pt x="0" y="838200"/>
                  </a:lnTo>
                </a:path>
                <a:path w="1752600" h="838200">
                  <a:moveTo>
                    <a:pt x="838200" y="0"/>
                  </a:moveTo>
                  <a:lnTo>
                    <a:pt x="17526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8000" y="32004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0"/>
                  </a:moveTo>
                  <a:lnTo>
                    <a:pt x="9144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733800"/>
              <a:ext cx="1198880" cy="579755"/>
            </a:xfrm>
            <a:custGeom>
              <a:avLst/>
              <a:gdLst/>
              <a:ahLst/>
              <a:cxnLst/>
              <a:rect l="l" t="t" r="r" b="b"/>
              <a:pathLst>
                <a:path w="1198880" h="579754">
                  <a:moveTo>
                    <a:pt x="1198562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1198562" y="579437"/>
                  </a:lnTo>
                  <a:lnTo>
                    <a:pt x="1198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03247" y="3753103"/>
            <a:ext cx="1040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75000" y="3733800"/>
            <a:ext cx="1198880" cy="579755"/>
          </a:xfrm>
          <a:custGeom>
            <a:avLst/>
            <a:gdLst/>
            <a:ahLst/>
            <a:cxnLst/>
            <a:rect l="l" t="t" r="r" b="b"/>
            <a:pathLst>
              <a:path w="1198879" h="579754">
                <a:moveTo>
                  <a:pt x="1198562" y="0"/>
                </a:moveTo>
                <a:lnTo>
                  <a:pt x="0" y="0"/>
                </a:lnTo>
                <a:lnTo>
                  <a:pt x="0" y="579437"/>
                </a:lnTo>
                <a:lnTo>
                  <a:pt x="1198562" y="579437"/>
                </a:lnTo>
                <a:lnTo>
                  <a:pt x="11985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54247" y="3753103"/>
            <a:ext cx="1040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24400" y="3732212"/>
            <a:ext cx="1198880" cy="579755"/>
          </a:xfrm>
          <a:custGeom>
            <a:avLst/>
            <a:gdLst/>
            <a:ahLst/>
            <a:cxnLst/>
            <a:rect l="l" t="t" r="r" b="b"/>
            <a:pathLst>
              <a:path w="1198879" h="579754">
                <a:moveTo>
                  <a:pt x="1198562" y="0"/>
                </a:moveTo>
                <a:lnTo>
                  <a:pt x="0" y="0"/>
                </a:lnTo>
                <a:lnTo>
                  <a:pt x="0" y="579437"/>
                </a:lnTo>
                <a:lnTo>
                  <a:pt x="1198562" y="579437"/>
                </a:lnTo>
                <a:lnTo>
                  <a:pt x="11985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03647" y="3751516"/>
            <a:ext cx="1040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75400" y="3732212"/>
            <a:ext cx="1198880" cy="579755"/>
          </a:xfrm>
          <a:custGeom>
            <a:avLst/>
            <a:gdLst/>
            <a:ahLst/>
            <a:cxnLst/>
            <a:rect l="l" t="t" r="r" b="b"/>
            <a:pathLst>
              <a:path w="1198879" h="579754">
                <a:moveTo>
                  <a:pt x="1198562" y="0"/>
                </a:moveTo>
                <a:lnTo>
                  <a:pt x="0" y="0"/>
                </a:lnTo>
                <a:lnTo>
                  <a:pt x="0" y="579437"/>
                </a:lnTo>
                <a:lnTo>
                  <a:pt x="1198562" y="579437"/>
                </a:lnTo>
                <a:lnTo>
                  <a:pt x="11985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54647" y="3751516"/>
            <a:ext cx="1040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19362" y="2911475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98610" y="2930779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40400" y="2895600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19647" y="2914904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5" dirty="0"/>
              <a:t> </a:t>
            </a:r>
            <a:r>
              <a:rPr spc="-5" dirty="0"/>
              <a:t>tree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66875" y="2133600"/>
            <a:ext cx="4591050" cy="3362325"/>
            <a:chOff x="1666875" y="2133600"/>
            <a:chExt cx="4591050" cy="3362325"/>
          </a:xfrm>
        </p:grpSpPr>
        <p:sp>
          <p:nvSpPr>
            <p:cNvPr id="5" name="object 5"/>
            <p:cNvSpPr/>
            <p:nvPr/>
          </p:nvSpPr>
          <p:spPr>
            <a:xfrm>
              <a:off x="1676400" y="40386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6250" y="2133600"/>
              <a:ext cx="568325" cy="579755"/>
            </a:xfrm>
            <a:custGeom>
              <a:avLst/>
              <a:gdLst/>
              <a:ahLst/>
              <a:cxnLst/>
              <a:rect l="l" t="t" r="r" b="b"/>
              <a:pathLst>
                <a:path w="568325" h="579755">
                  <a:moveTo>
                    <a:pt x="568325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568325" y="579437"/>
                  </a:lnTo>
                  <a:lnTo>
                    <a:pt x="568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9102" y="1459179"/>
            <a:ext cx="8261984" cy="12065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810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81162" y="3190875"/>
            <a:ext cx="5415280" cy="1122680"/>
            <a:chOff x="1681162" y="3190875"/>
            <a:chExt cx="5415280" cy="1122680"/>
          </a:xfrm>
        </p:grpSpPr>
        <p:sp>
          <p:nvSpPr>
            <p:cNvPr id="10" name="object 10"/>
            <p:cNvSpPr/>
            <p:nvPr/>
          </p:nvSpPr>
          <p:spPr>
            <a:xfrm>
              <a:off x="220980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0"/>
                  </a:moveTo>
                  <a:lnTo>
                    <a:pt x="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4000" y="32004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38200" y="0"/>
                  </a:moveTo>
                  <a:lnTo>
                    <a:pt x="0" y="838200"/>
                  </a:lnTo>
                </a:path>
                <a:path w="1752600" h="838200">
                  <a:moveTo>
                    <a:pt x="838200" y="0"/>
                  </a:moveTo>
                  <a:lnTo>
                    <a:pt x="17526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000" y="32004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0"/>
                  </a:moveTo>
                  <a:lnTo>
                    <a:pt x="9144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1162" y="3733800"/>
              <a:ext cx="884555" cy="579755"/>
            </a:xfrm>
            <a:custGeom>
              <a:avLst/>
              <a:gdLst/>
              <a:ahLst/>
              <a:cxnLst/>
              <a:rect l="l" t="t" r="r" b="b"/>
              <a:pathLst>
                <a:path w="884555" h="579754">
                  <a:moveTo>
                    <a:pt x="884237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884237" y="579437"/>
                  </a:lnTo>
                  <a:lnTo>
                    <a:pt x="884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60410" y="3753103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0575" y="3733800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09822" y="3753103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79975" y="3732212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59222" y="3751516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30975" y="3732212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10222" y="3751516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19362" y="2911475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8610" y="2930779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40400" y="2895600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19647" y="2914904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27150" y="5181600"/>
            <a:ext cx="958850" cy="579755"/>
          </a:xfrm>
          <a:custGeom>
            <a:avLst/>
            <a:gdLst/>
            <a:ahLst/>
            <a:cxnLst/>
            <a:rect l="l" t="t" r="r" b="b"/>
            <a:pathLst>
              <a:path w="958850" h="579754">
                <a:moveTo>
                  <a:pt x="958850" y="0"/>
                </a:moveTo>
                <a:lnTo>
                  <a:pt x="0" y="0"/>
                </a:lnTo>
                <a:lnTo>
                  <a:pt x="0" y="579437"/>
                </a:lnTo>
                <a:lnTo>
                  <a:pt x="958850" y="579437"/>
                </a:lnTo>
                <a:lnTo>
                  <a:pt x="958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06525" y="5202428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72385" y="4339992"/>
            <a:ext cx="743585" cy="749935"/>
            <a:chOff x="1472385" y="4339992"/>
            <a:chExt cx="743585" cy="749935"/>
          </a:xfrm>
        </p:grpSpPr>
        <p:sp>
          <p:nvSpPr>
            <p:cNvPr id="28" name="object 28"/>
            <p:cNvSpPr/>
            <p:nvPr/>
          </p:nvSpPr>
          <p:spPr>
            <a:xfrm>
              <a:off x="1472385" y="43399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00411" y="46084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89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6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89" h="301625">
                  <a:moveTo>
                    <a:pt x="69468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4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1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8" y="127711"/>
                  </a:lnTo>
                  <a:close/>
                </a:path>
                <a:path w="135889" h="301625">
                  <a:moveTo>
                    <a:pt x="114553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3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8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5" dirty="0"/>
              <a:t> </a:t>
            </a:r>
            <a:r>
              <a:rPr spc="-5" dirty="0"/>
              <a:t>tree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66875" y="2133600"/>
            <a:ext cx="4591050" cy="3362325"/>
            <a:chOff x="1666875" y="2133600"/>
            <a:chExt cx="4591050" cy="3362325"/>
          </a:xfrm>
        </p:grpSpPr>
        <p:sp>
          <p:nvSpPr>
            <p:cNvPr id="5" name="object 5"/>
            <p:cNvSpPr/>
            <p:nvPr/>
          </p:nvSpPr>
          <p:spPr>
            <a:xfrm>
              <a:off x="1676400" y="40386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6250" y="2133600"/>
              <a:ext cx="568325" cy="579755"/>
            </a:xfrm>
            <a:custGeom>
              <a:avLst/>
              <a:gdLst/>
              <a:ahLst/>
              <a:cxnLst/>
              <a:rect l="l" t="t" r="r" b="b"/>
              <a:pathLst>
                <a:path w="568325" h="579755">
                  <a:moveTo>
                    <a:pt x="568325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568325" y="579437"/>
                  </a:lnTo>
                  <a:lnTo>
                    <a:pt x="568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9102" y="1459179"/>
            <a:ext cx="8261984" cy="12065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810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81162" y="3190875"/>
            <a:ext cx="5415280" cy="1122680"/>
            <a:chOff x="1681162" y="3190875"/>
            <a:chExt cx="5415280" cy="1122680"/>
          </a:xfrm>
        </p:grpSpPr>
        <p:sp>
          <p:nvSpPr>
            <p:cNvPr id="10" name="object 10"/>
            <p:cNvSpPr/>
            <p:nvPr/>
          </p:nvSpPr>
          <p:spPr>
            <a:xfrm>
              <a:off x="220980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0"/>
                  </a:moveTo>
                  <a:lnTo>
                    <a:pt x="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4000" y="32004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38200" y="0"/>
                  </a:moveTo>
                  <a:lnTo>
                    <a:pt x="0" y="838200"/>
                  </a:lnTo>
                </a:path>
                <a:path w="1752600" h="838200">
                  <a:moveTo>
                    <a:pt x="838200" y="0"/>
                  </a:moveTo>
                  <a:lnTo>
                    <a:pt x="17526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000" y="32004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0"/>
                  </a:moveTo>
                  <a:lnTo>
                    <a:pt x="9144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1162" y="3733800"/>
              <a:ext cx="884555" cy="579755"/>
            </a:xfrm>
            <a:custGeom>
              <a:avLst/>
              <a:gdLst/>
              <a:ahLst/>
              <a:cxnLst/>
              <a:rect l="l" t="t" r="r" b="b"/>
              <a:pathLst>
                <a:path w="884555" h="579754">
                  <a:moveTo>
                    <a:pt x="884237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884237" y="579437"/>
                  </a:lnTo>
                  <a:lnTo>
                    <a:pt x="884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60410" y="3753103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0575" y="3733800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09822" y="3753103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79975" y="3732212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59222" y="3751516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30975" y="3732212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10222" y="3751516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19362" y="2911475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8610" y="2930779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40400" y="2895600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19647" y="2914904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27150" y="5181600"/>
            <a:ext cx="958850" cy="579755"/>
          </a:xfrm>
          <a:custGeom>
            <a:avLst/>
            <a:gdLst/>
            <a:ahLst/>
            <a:cxnLst/>
            <a:rect l="l" t="t" r="r" b="b"/>
            <a:pathLst>
              <a:path w="958850" h="579754">
                <a:moveTo>
                  <a:pt x="958850" y="0"/>
                </a:moveTo>
                <a:lnTo>
                  <a:pt x="0" y="0"/>
                </a:lnTo>
                <a:lnTo>
                  <a:pt x="0" y="579437"/>
                </a:lnTo>
                <a:lnTo>
                  <a:pt x="958850" y="579437"/>
                </a:lnTo>
                <a:lnTo>
                  <a:pt x="958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06525" y="5202428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72385" y="4339992"/>
            <a:ext cx="743585" cy="749935"/>
            <a:chOff x="1472385" y="4339992"/>
            <a:chExt cx="743585" cy="749935"/>
          </a:xfrm>
        </p:grpSpPr>
        <p:sp>
          <p:nvSpPr>
            <p:cNvPr id="28" name="object 28"/>
            <p:cNvSpPr/>
            <p:nvPr/>
          </p:nvSpPr>
          <p:spPr>
            <a:xfrm>
              <a:off x="1472385" y="43399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00411" y="46084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89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6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89" h="301625">
                  <a:moveTo>
                    <a:pt x="69468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4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1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8" y="127711"/>
                  </a:lnTo>
                  <a:close/>
                </a:path>
                <a:path w="135889" h="301625">
                  <a:moveTo>
                    <a:pt x="114553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3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8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57233" y="2362200"/>
            <a:ext cx="76200" cy="1219200"/>
            <a:chOff x="757233" y="2362200"/>
            <a:chExt cx="76200" cy="1219200"/>
          </a:xfrm>
        </p:grpSpPr>
        <p:sp>
          <p:nvSpPr>
            <p:cNvPr id="31" name="object 31"/>
            <p:cNvSpPr/>
            <p:nvPr/>
          </p:nvSpPr>
          <p:spPr>
            <a:xfrm>
              <a:off x="795337" y="2413000"/>
              <a:ext cx="0" cy="1168400"/>
            </a:xfrm>
            <a:custGeom>
              <a:avLst/>
              <a:gdLst/>
              <a:ahLst/>
              <a:cxnLst/>
              <a:rect l="l" t="t" r="r" b="b"/>
              <a:pathLst>
                <a:path h="1168400">
                  <a:moveTo>
                    <a:pt x="0" y="0"/>
                  </a:moveTo>
                  <a:lnTo>
                    <a:pt x="0" y="1168400"/>
                  </a:lnTo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233" y="2362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57237" y="4160837"/>
            <a:ext cx="76200" cy="1478280"/>
            <a:chOff x="757237" y="4160837"/>
            <a:chExt cx="76200" cy="1478280"/>
          </a:xfrm>
        </p:grpSpPr>
        <p:sp>
          <p:nvSpPr>
            <p:cNvPr id="34" name="object 34"/>
            <p:cNvSpPr/>
            <p:nvPr/>
          </p:nvSpPr>
          <p:spPr>
            <a:xfrm>
              <a:off x="795337" y="4160837"/>
              <a:ext cx="0" cy="1427480"/>
            </a:xfrm>
            <a:custGeom>
              <a:avLst/>
              <a:gdLst/>
              <a:ahLst/>
              <a:cxnLst/>
              <a:rect l="l" t="t" r="r" b="b"/>
              <a:pathLst>
                <a:path h="1427479">
                  <a:moveTo>
                    <a:pt x="0" y="0"/>
                  </a:moveTo>
                  <a:lnTo>
                    <a:pt x="0" y="1427162"/>
                  </a:lnTo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7237" y="556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25400"/>
                  </a:ln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5447" y="3600703"/>
            <a:ext cx="1280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spli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57237" y="4160837"/>
            <a:ext cx="76200" cy="1478280"/>
            <a:chOff x="757237" y="4160837"/>
            <a:chExt cx="76200" cy="1478280"/>
          </a:xfrm>
        </p:grpSpPr>
        <p:sp>
          <p:nvSpPr>
            <p:cNvPr id="4" name="object 4"/>
            <p:cNvSpPr/>
            <p:nvPr/>
          </p:nvSpPr>
          <p:spPr>
            <a:xfrm>
              <a:off x="795337" y="4160837"/>
              <a:ext cx="0" cy="1427480"/>
            </a:xfrm>
            <a:custGeom>
              <a:avLst/>
              <a:gdLst/>
              <a:ahLst/>
              <a:cxnLst/>
              <a:rect l="l" t="t" r="r" b="b"/>
              <a:pathLst>
                <a:path h="1427479">
                  <a:moveTo>
                    <a:pt x="0" y="0"/>
                  </a:moveTo>
                  <a:lnTo>
                    <a:pt x="0" y="1427162"/>
                  </a:lnTo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556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25400"/>
                  </a:ln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57233" y="2362200"/>
            <a:ext cx="76200" cy="1219200"/>
            <a:chOff x="757233" y="2362200"/>
            <a:chExt cx="76200" cy="1219200"/>
          </a:xfrm>
        </p:grpSpPr>
        <p:sp>
          <p:nvSpPr>
            <p:cNvPr id="7" name="object 7"/>
            <p:cNvSpPr/>
            <p:nvPr/>
          </p:nvSpPr>
          <p:spPr>
            <a:xfrm>
              <a:off x="795337" y="2413000"/>
              <a:ext cx="0" cy="1168400"/>
            </a:xfrm>
            <a:custGeom>
              <a:avLst/>
              <a:gdLst/>
              <a:ahLst/>
              <a:cxnLst/>
              <a:rect l="l" t="t" r="r" b="b"/>
              <a:pathLst>
                <a:path h="1168400">
                  <a:moveTo>
                    <a:pt x="0" y="0"/>
                  </a:moveTo>
                  <a:lnTo>
                    <a:pt x="0" y="1168400"/>
                  </a:lnTo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7233" y="2362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5" dirty="0"/>
              <a:t> </a:t>
            </a:r>
            <a:r>
              <a:rPr spc="-5" dirty="0"/>
              <a:t>tree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666875" y="2133600"/>
            <a:ext cx="5429250" cy="3362325"/>
            <a:chOff x="1666875" y="2133600"/>
            <a:chExt cx="5429250" cy="3362325"/>
          </a:xfrm>
        </p:grpSpPr>
        <p:sp>
          <p:nvSpPr>
            <p:cNvPr id="11" name="object 11"/>
            <p:cNvSpPr/>
            <p:nvPr/>
          </p:nvSpPr>
          <p:spPr>
            <a:xfrm>
              <a:off x="1676400" y="40386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86250" y="2133600"/>
              <a:ext cx="568325" cy="579755"/>
            </a:xfrm>
            <a:custGeom>
              <a:avLst/>
              <a:gdLst/>
              <a:ahLst/>
              <a:cxnLst/>
              <a:rect l="l" t="t" r="r" b="b"/>
              <a:pathLst>
                <a:path w="568325" h="579755">
                  <a:moveTo>
                    <a:pt x="568325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568325" y="579437"/>
                  </a:lnTo>
                  <a:lnTo>
                    <a:pt x="568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980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0"/>
                  </a:moveTo>
                  <a:lnTo>
                    <a:pt x="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4000" y="32004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38200" y="0"/>
                  </a:moveTo>
                  <a:lnTo>
                    <a:pt x="0" y="838200"/>
                  </a:lnTo>
                </a:path>
                <a:path w="1752600" h="838200">
                  <a:moveTo>
                    <a:pt x="838200" y="0"/>
                  </a:moveTo>
                  <a:lnTo>
                    <a:pt x="17526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48000" y="32004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0"/>
                  </a:moveTo>
                  <a:lnTo>
                    <a:pt x="9144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1162" y="3733800"/>
              <a:ext cx="884555" cy="579755"/>
            </a:xfrm>
            <a:custGeom>
              <a:avLst/>
              <a:gdLst/>
              <a:ahLst/>
              <a:cxnLst/>
              <a:rect l="l" t="t" r="r" b="b"/>
              <a:pathLst>
                <a:path w="884555" h="579754">
                  <a:moveTo>
                    <a:pt x="884237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884237" y="579437"/>
                  </a:lnTo>
                  <a:lnTo>
                    <a:pt x="884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60410" y="3753103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30575" y="3733800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09822" y="3753103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79975" y="3732212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59222" y="3751516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30975" y="3732212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10222" y="3751516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19362" y="2911475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98610" y="2930779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40400" y="2895600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19647" y="2914904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27150" y="5181600"/>
            <a:ext cx="958850" cy="579755"/>
          </a:xfrm>
          <a:custGeom>
            <a:avLst/>
            <a:gdLst/>
            <a:ahLst/>
            <a:cxnLst/>
            <a:rect l="l" t="t" r="r" b="b"/>
            <a:pathLst>
              <a:path w="958850" h="579754">
                <a:moveTo>
                  <a:pt x="958850" y="0"/>
                </a:moveTo>
                <a:lnTo>
                  <a:pt x="0" y="0"/>
                </a:lnTo>
                <a:lnTo>
                  <a:pt x="0" y="579437"/>
                </a:lnTo>
                <a:lnTo>
                  <a:pt x="958850" y="579437"/>
                </a:lnTo>
                <a:lnTo>
                  <a:pt x="958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06525" y="5202428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72385" y="4339992"/>
            <a:ext cx="743585" cy="749935"/>
            <a:chOff x="1472385" y="4339992"/>
            <a:chExt cx="743585" cy="749935"/>
          </a:xfrm>
        </p:grpSpPr>
        <p:sp>
          <p:nvSpPr>
            <p:cNvPr id="32" name="object 32"/>
            <p:cNvSpPr/>
            <p:nvPr/>
          </p:nvSpPr>
          <p:spPr>
            <a:xfrm>
              <a:off x="1472385" y="43399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00411" y="46084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89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6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89" h="301625">
                  <a:moveTo>
                    <a:pt x="69468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4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1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8" y="127711"/>
                  </a:lnTo>
                  <a:close/>
                </a:path>
                <a:path w="135889" h="301625">
                  <a:moveTo>
                    <a:pt x="114553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3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8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5447" y="3600703"/>
            <a:ext cx="1280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9102" y="1459179"/>
            <a:ext cx="8261984" cy="12065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3938904">
              <a:lnSpc>
                <a:spcPct val="100000"/>
              </a:lnSpc>
              <a:spcBef>
                <a:spcPts val="810"/>
              </a:spcBef>
              <a:tabLst>
                <a:tab pos="4589780" algn="l"/>
                <a:tab pos="756158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	</a:t>
            </a:r>
            <a:r>
              <a:rPr sz="3200" i="1" u="dash" spc="-10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i="1" u="dash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57237" y="4160837"/>
            <a:ext cx="76200" cy="1478280"/>
            <a:chOff x="757237" y="4160837"/>
            <a:chExt cx="76200" cy="1478280"/>
          </a:xfrm>
        </p:grpSpPr>
        <p:sp>
          <p:nvSpPr>
            <p:cNvPr id="4" name="object 4"/>
            <p:cNvSpPr/>
            <p:nvPr/>
          </p:nvSpPr>
          <p:spPr>
            <a:xfrm>
              <a:off x="795337" y="4160837"/>
              <a:ext cx="0" cy="1427480"/>
            </a:xfrm>
            <a:custGeom>
              <a:avLst/>
              <a:gdLst/>
              <a:ahLst/>
              <a:cxnLst/>
              <a:rect l="l" t="t" r="r" b="b"/>
              <a:pathLst>
                <a:path h="1427479">
                  <a:moveTo>
                    <a:pt x="0" y="0"/>
                  </a:moveTo>
                  <a:lnTo>
                    <a:pt x="0" y="1427162"/>
                  </a:lnTo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556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25400"/>
                  </a:ln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57233" y="2362200"/>
            <a:ext cx="76200" cy="1219200"/>
            <a:chOff x="757233" y="2362200"/>
            <a:chExt cx="76200" cy="1219200"/>
          </a:xfrm>
        </p:grpSpPr>
        <p:sp>
          <p:nvSpPr>
            <p:cNvPr id="7" name="object 7"/>
            <p:cNvSpPr/>
            <p:nvPr/>
          </p:nvSpPr>
          <p:spPr>
            <a:xfrm>
              <a:off x="795337" y="2413000"/>
              <a:ext cx="0" cy="1168400"/>
            </a:xfrm>
            <a:custGeom>
              <a:avLst/>
              <a:gdLst/>
              <a:ahLst/>
              <a:cxnLst/>
              <a:rect l="l" t="t" r="r" b="b"/>
              <a:pathLst>
                <a:path h="1168400">
                  <a:moveTo>
                    <a:pt x="0" y="0"/>
                  </a:moveTo>
                  <a:lnTo>
                    <a:pt x="0" y="1168400"/>
                  </a:lnTo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7233" y="2362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5" dirty="0"/>
              <a:t> </a:t>
            </a:r>
            <a:r>
              <a:rPr spc="-5" dirty="0"/>
              <a:t>tree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9102" y="1562353"/>
            <a:ext cx="82619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66875" y="2133600"/>
            <a:ext cx="6339205" cy="3362325"/>
            <a:chOff x="1666875" y="2133600"/>
            <a:chExt cx="6339205" cy="3362325"/>
          </a:xfrm>
        </p:grpSpPr>
        <p:sp>
          <p:nvSpPr>
            <p:cNvPr id="12" name="object 12"/>
            <p:cNvSpPr/>
            <p:nvPr/>
          </p:nvSpPr>
          <p:spPr>
            <a:xfrm>
              <a:off x="6624637" y="3200400"/>
              <a:ext cx="1376680" cy="0"/>
            </a:xfrm>
            <a:custGeom>
              <a:avLst/>
              <a:gdLst/>
              <a:ahLst/>
              <a:cxnLst/>
              <a:rect l="l" t="t" r="r" b="b"/>
              <a:pathLst>
                <a:path w="1376679">
                  <a:moveTo>
                    <a:pt x="0" y="0"/>
                  </a:moveTo>
                  <a:lnTo>
                    <a:pt x="1376362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6400" y="40386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8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6250" y="2133600"/>
              <a:ext cx="568325" cy="579755"/>
            </a:xfrm>
            <a:custGeom>
              <a:avLst/>
              <a:gdLst/>
              <a:ahLst/>
              <a:cxnLst/>
              <a:rect l="l" t="t" r="r" b="b"/>
              <a:pathLst>
                <a:path w="568325" h="579755">
                  <a:moveTo>
                    <a:pt x="568325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568325" y="579437"/>
                  </a:lnTo>
                  <a:lnTo>
                    <a:pt x="568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0"/>
                  </a:moveTo>
                  <a:lnTo>
                    <a:pt x="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32004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38200" y="0"/>
                  </a:moveTo>
                  <a:lnTo>
                    <a:pt x="0" y="838200"/>
                  </a:lnTo>
                </a:path>
                <a:path w="1752600" h="838200">
                  <a:moveTo>
                    <a:pt x="838200" y="0"/>
                  </a:moveTo>
                  <a:lnTo>
                    <a:pt x="17526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8000" y="32004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0"/>
                  </a:moveTo>
                  <a:lnTo>
                    <a:pt x="9144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81162" y="3733800"/>
              <a:ext cx="884555" cy="579755"/>
            </a:xfrm>
            <a:custGeom>
              <a:avLst/>
              <a:gdLst/>
              <a:ahLst/>
              <a:cxnLst/>
              <a:rect l="l" t="t" r="r" b="b"/>
              <a:pathLst>
                <a:path w="884555" h="579754">
                  <a:moveTo>
                    <a:pt x="884237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884237" y="579437"/>
                  </a:lnTo>
                  <a:lnTo>
                    <a:pt x="884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60410" y="3753103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30575" y="3733800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09822" y="3753103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79975" y="3732212"/>
            <a:ext cx="2535555" cy="579755"/>
          </a:xfrm>
          <a:custGeom>
            <a:avLst/>
            <a:gdLst/>
            <a:ahLst/>
            <a:cxnLst/>
            <a:rect l="l" t="t" r="r" b="b"/>
            <a:pathLst>
              <a:path w="2535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  <a:path w="2535554" h="579754">
                <a:moveTo>
                  <a:pt x="2535237" y="0"/>
                </a:moveTo>
                <a:lnTo>
                  <a:pt x="1651000" y="0"/>
                </a:lnTo>
                <a:lnTo>
                  <a:pt x="1651000" y="579437"/>
                </a:lnTo>
                <a:lnTo>
                  <a:pt x="2535237" y="579437"/>
                </a:lnTo>
                <a:lnTo>
                  <a:pt x="2535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59222" y="3751516"/>
            <a:ext cx="2376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3064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19362" y="2911475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98610" y="2930779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27150" y="2895599"/>
            <a:ext cx="5297805" cy="2865755"/>
          </a:xfrm>
          <a:custGeom>
            <a:avLst/>
            <a:gdLst/>
            <a:ahLst/>
            <a:cxnLst/>
            <a:rect l="l" t="t" r="r" b="b"/>
            <a:pathLst>
              <a:path w="5297805" h="2865754">
                <a:moveTo>
                  <a:pt x="958850" y="2286000"/>
                </a:moveTo>
                <a:lnTo>
                  <a:pt x="0" y="2286000"/>
                </a:lnTo>
                <a:lnTo>
                  <a:pt x="0" y="2865437"/>
                </a:lnTo>
                <a:lnTo>
                  <a:pt x="958850" y="2865437"/>
                </a:lnTo>
                <a:lnTo>
                  <a:pt x="958850" y="2286000"/>
                </a:lnTo>
                <a:close/>
              </a:path>
              <a:path w="5297805" h="2865754">
                <a:moveTo>
                  <a:pt x="5297487" y="0"/>
                </a:moveTo>
                <a:lnTo>
                  <a:pt x="4413250" y="0"/>
                </a:lnTo>
                <a:lnTo>
                  <a:pt x="4413250" y="579437"/>
                </a:lnTo>
                <a:lnTo>
                  <a:pt x="5297487" y="579437"/>
                </a:lnTo>
                <a:lnTo>
                  <a:pt x="5297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06525" y="5202428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472385" y="4339992"/>
            <a:ext cx="743585" cy="749935"/>
            <a:chOff x="1472385" y="4339992"/>
            <a:chExt cx="743585" cy="749935"/>
          </a:xfrm>
        </p:grpSpPr>
        <p:sp>
          <p:nvSpPr>
            <p:cNvPr id="30" name="object 30"/>
            <p:cNvSpPr/>
            <p:nvPr/>
          </p:nvSpPr>
          <p:spPr>
            <a:xfrm>
              <a:off x="1472385" y="43399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00411" y="46084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89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6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89" h="301625">
                  <a:moveTo>
                    <a:pt x="69468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4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1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8" y="127711"/>
                  </a:lnTo>
                  <a:close/>
                </a:path>
                <a:path w="135889" h="301625">
                  <a:moveTo>
                    <a:pt x="114553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3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8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55447" y="3600703"/>
            <a:ext cx="1280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5625" y="1878279"/>
            <a:ext cx="4124960" cy="154940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60"/>
              </a:spcBef>
              <a:tabLst>
                <a:tab pos="650240" algn="l"/>
                <a:tab pos="36220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	</a:t>
            </a:r>
            <a:r>
              <a:rPr sz="3200" i="1" u="dash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160"/>
              </a:spcBef>
              <a:tabLst>
                <a:tab pos="226060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57237" y="4160837"/>
            <a:ext cx="76200" cy="1478280"/>
            <a:chOff x="757237" y="4160837"/>
            <a:chExt cx="76200" cy="1478280"/>
          </a:xfrm>
        </p:grpSpPr>
        <p:sp>
          <p:nvSpPr>
            <p:cNvPr id="4" name="object 4"/>
            <p:cNvSpPr/>
            <p:nvPr/>
          </p:nvSpPr>
          <p:spPr>
            <a:xfrm>
              <a:off x="795337" y="4160837"/>
              <a:ext cx="0" cy="1427480"/>
            </a:xfrm>
            <a:custGeom>
              <a:avLst/>
              <a:gdLst/>
              <a:ahLst/>
              <a:cxnLst/>
              <a:rect l="l" t="t" r="r" b="b"/>
              <a:pathLst>
                <a:path h="1427479">
                  <a:moveTo>
                    <a:pt x="0" y="0"/>
                  </a:moveTo>
                  <a:lnTo>
                    <a:pt x="0" y="1427162"/>
                  </a:lnTo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556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25400"/>
                  </a:ln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57233" y="2362200"/>
            <a:ext cx="76200" cy="1219200"/>
            <a:chOff x="757233" y="2362200"/>
            <a:chExt cx="76200" cy="1219200"/>
          </a:xfrm>
        </p:grpSpPr>
        <p:sp>
          <p:nvSpPr>
            <p:cNvPr id="7" name="object 7"/>
            <p:cNvSpPr/>
            <p:nvPr/>
          </p:nvSpPr>
          <p:spPr>
            <a:xfrm>
              <a:off x="795337" y="2413000"/>
              <a:ext cx="0" cy="1168400"/>
            </a:xfrm>
            <a:custGeom>
              <a:avLst/>
              <a:gdLst/>
              <a:ahLst/>
              <a:cxnLst/>
              <a:rect l="l" t="t" r="r" b="b"/>
              <a:pathLst>
                <a:path h="1168400">
                  <a:moveTo>
                    <a:pt x="0" y="0"/>
                  </a:moveTo>
                  <a:lnTo>
                    <a:pt x="0" y="1168400"/>
                  </a:lnTo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7233" y="2362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5" dirty="0"/>
              <a:t> </a:t>
            </a:r>
            <a:r>
              <a:rPr spc="-5" dirty="0"/>
              <a:t>tree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9102" y="1562353"/>
            <a:ext cx="82619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66875" y="2133600"/>
            <a:ext cx="6339205" cy="3362325"/>
            <a:chOff x="1666875" y="2133600"/>
            <a:chExt cx="6339205" cy="3362325"/>
          </a:xfrm>
        </p:grpSpPr>
        <p:sp>
          <p:nvSpPr>
            <p:cNvPr id="12" name="object 12"/>
            <p:cNvSpPr/>
            <p:nvPr/>
          </p:nvSpPr>
          <p:spPr>
            <a:xfrm>
              <a:off x="6624637" y="3200400"/>
              <a:ext cx="1376680" cy="0"/>
            </a:xfrm>
            <a:custGeom>
              <a:avLst/>
              <a:gdLst/>
              <a:ahLst/>
              <a:cxnLst/>
              <a:rect l="l" t="t" r="r" b="b"/>
              <a:pathLst>
                <a:path w="1376679">
                  <a:moveTo>
                    <a:pt x="0" y="0"/>
                  </a:moveTo>
                  <a:lnTo>
                    <a:pt x="1376362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6400" y="40386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8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6250" y="2133600"/>
              <a:ext cx="568325" cy="579755"/>
            </a:xfrm>
            <a:custGeom>
              <a:avLst/>
              <a:gdLst/>
              <a:ahLst/>
              <a:cxnLst/>
              <a:rect l="l" t="t" r="r" b="b"/>
              <a:pathLst>
                <a:path w="568325" h="579755">
                  <a:moveTo>
                    <a:pt x="568325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568325" y="579437"/>
                  </a:lnTo>
                  <a:lnTo>
                    <a:pt x="568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0"/>
                  </a:moveTo>
                  <a:lnTo>
                    <a:pt x="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32004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38200" y="0"/>
                  </a:moveTo>
                  <a:lnTo>
                    <a:pt x="0" y="838200"/>
                  </a:lnTo>
                </a:path>
                <a:path w="1752600" h="838200">
                  <a:moveTo>
                    <a:pt x="838200" y="0"/>
                  </a:moveTo>
                  <a:lnTo>
                    <a:pt x="17526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8000" y="32004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0"/>
                  </a:moveTo>
                  <a:lnTo>
                    <a:pt x="9144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81162" y="3733800"/>
              <a:ext cx="884555" cy="579755"/>
            </a:xfrm>
            <a:custGeom>
              <a:avLst/>
              <a:gdLst/>
              <a:ahLst/>
              <a:cxnLst/>
              <a:rect l="l" t="t" r="r" b="b"/>
              <a:pathLst>
                <a:path w="884555" h="579754">
                  <a:moveTo>
                    <a:pt x="884237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884237" y="579437"/>
                  </a:lnTo>
                  <a:lnTo>
                    <a:pt x="884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60410" y="3753103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30575" y="3733800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09822" y="3753103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19362" y="2911474"/>
            <a:ext cx="4895850" cy="1400175"/>
          </a:xfrm>
          <a:custGeom>
            <a:avLst/>
            <a:gdLst/>
            <a:ahLst/>
            <a:cxnLst/>
            <a:rect l="l" t="t" r="r" b="b"/>
            <a:pathLst>
              <a:path w="4895850" h="1400175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  <a:path w="4895850" h="1400175">
                <a:moveTo>
                  <a:pt x="3244850" y="820737"/>
                </a:moveTo>
                <a:lnTo>
                  <a:pt x="2360612" y="820737"/>
                </a:lnTo>
                <a:lnTo>
                  <a:pt x="2360612" y="1400175"/>
                </a:lnTo>
                <a:lnTo>
                  <a:pt x="3244850" y="1400175"/>
                </a:lnTo>
                <a:lnTo>
                  <a:pt x="3244850" y="820737"/>
                </a:lnTo>
                <a:close/>
              </a:path>
              <a:path w="4895850" h="1400175">
                <a:moveTo>
                  <a:pt x="4895850" y="820737"/>
                </a:moveTo>
                <a:lnTo>
                  <a:pt x="4011612" y="820737"/>
                </a:lnTo>
                <a:lnTo>
                  <a:pt x="4011612" y="1400175"/>
                </a:lnTo>
                <a:lnTo>
                  <a:pt x="4895850" y="1400175"/>
                </a:lnTo>
                <a:lnTo>
                  <a:pt x="4895850" y="820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98610" y="2930779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27150" y="2895599"/>
            <a:ext cx="5297805" cy="2865755"/>
          </a:xfrm>
          <a:custGeom>
            <a:avLst/>
            <a:gdLst/>
            <a:ahLst/>
            <a:cxnLst/>
            <a:rect l="l" t="t" r="r" b="b"/>
            <a:pathLst>
              <a:path w="5297805" h="2865754">
                <a:moveTo>
                  <a:pt x="958850" y="2286000"/>
                </a:moveTo>
                <a:lnTo>
                  <a:pt x="0" y="2286000"/>
                </a:lnTo>
                <a:lnTo>
                  <a:pt x="0" y="2865437"/>
                </a:lnTo>
                <a:lnTo>
                  <a:pt x="958850" y="2865437"/>
                </a:lnTo>
                <a:lnTo>
                  <a:pt x="958850" y="2286000"/>
                </a:lnTo>
                <a:close/>
              </a:path>
              <a:path w="5297805" h="2865754">
                <a:moveTo>
                  <a:pt x="5297487" y="0"/>
                </a:moveTo>
                <a:lnTo>
                  <a:pt x="4413250" y="0"/>
                </a:lnTo>
                <a:lnTo>
                  <a:pt x="4413250" y="579437"/>
                </a:lnTo>
                <a:lnTo>
                  <a:pt x="5297487" y="579437"/>
                </a:lnTo>
                <a:lnTo>
                  <a:pt x="5297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06525" y="5202428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72385" y="4339992"/>
            <a:ext cx="743585" cy="749935"/>
            <a:chOff x="1472385" y="4339992"/>
            <a:chExt cx="743585" cy="749935"/>
          </a:xfrm>
        </p:grpSpPr>
        <p:sp>
          <p:nvSpPr>
            <p:cNvPr id="28" name="object 28"/>
            <p:cNvSpPr/>
            <p:nvPr/>
          </p:nvSpPr>
          <p:spPr>
            <a:xfrm>
              <a:off x="1472385" y="4339992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56"/>
                  </a:lnTo>
                  <a:lnTo>
                    <a:pt x="546379" y="749769"/>
                  </a:lnTo>
                  <a:lnTo>
                    <a:pt x="742988" y="192913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00411" y="46084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89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6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89" h="301625">
                  <a:moveTo>
                    <a:pt x="69468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4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1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8" y="127711"/>
                  </a:lnTo>
                  <a:close/>
                </a:path>
                <a:path w="135889" h="301625">
                  <a:moveTo>
                    <a:pt x="114553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3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8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55447" y="3600703"/>
            <a:ext cx="1280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65625" y="1878279"/>
            <a:ext cx="4124960" cy="154940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60"/>
              </a:spcBef>
              <a:tabLst>
                <a:tab pos="650240" algn="l"/>
                <a:tab pos="36220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	</a:t>
            </a:r>
            <a:r>
              <a:rPr sz="3200" i="1" u="dash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160"/>
              </a:spcBef>
              <a:tabLst>
                <a:tab pos="226060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59222" y="3751516"/>
            <a:ext cx="3531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3064" algn="l"/>
                <a:tab pos="30416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r>
              <a:rPr sz="3200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u="dash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dash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200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57237" y="4160837"/>
            <a:ext cx="76200" cy="1478280"/>
            <a:chOff x="757237" y="4160837"/>
            <a:chExt cx="76200" cy="1478280"/>
          </a:xfrm>
        </p:grpSpPr>
        <p:sp>
          <p:nvSpPr>
            <p:cNvPr id="4" name="object 4"/>
            <p:cNvSpPr/>
            <p:nvPr/>
          </p:nvSpPr>
          <p:spPr>
            <a:xfrm>
              <a:off x="795337" y="4160837"/>
              <a:ext cx="0" cy="1427480"/>
            </a:xfrm>
            <a:custGeom>
              <a:avLst/>
              <a:gdLst/>
              <a:ahLst/>
              <a:cxnLst/>
              <a:rect l="l" t="t" r="r" b="b"/>
              <a:pathLst>
                <a:path h="1427479">
                  <a:moveTo>
                    <a:pt x="0" y="0"/>
                  </a:moveTo>
                  <a:lnTo>
                    <a:pt x="0" y="1427162"/>
                  </a:lnTo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556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25400"/>
                  </a:ln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57233" y="2362200"/>
            <a:ext cx="76200" cy="1219200"/>
            <a:chOff x="757233" y="2362200"/>
            <a:chExt cx="76200" cy="1219200"/>
          </a:xfrm>
        </p:grpSpPr>
        <p:sp>
          <p:nvSpPr>
            <p:cNvPr id="7" name="object 7"/>
            <p:cNvSpPr/>
            <p:nvPr/>
          </p:nvSpPr>
          <p:spPr>
            <a:xfrm>
              <a:off x="795337" y="2413000"/>
              <a:ext cx="0" cy="1168400"/>
            </a:xfrm>
            <a:custGeom>
              <a:avLst/>
              <a:gdLst/>
              <a:ahLst/>
              <a:cxnLst/>
              <a:rect l="l" t="t" r="r" b="b"/>
              <a:pathLst>
                <a:path h="1168400">
                  <a:moveTo>
                    <a:pt x="0" y="0"/>
                  </a:moveTo>
                  <a:lnTo>
                    <a:pt x="0" y="1168400"/>
                  </a:lnTo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7233" y="2362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424237" y="5176840"/>
            <a:ext cx="2372360" cy="695960"/>
            <a:chOff x="3424237" y="5176840"/>
            <a:chExt cx="2372360" cy="6959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9865" y="5252466"/>
              <a:ext cx="2296667" cy="62026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29000" y="5181602"/>
              <a:ext cx="2286000" cy="609600"/>
            </a:xfrm>
            <a:custGeom>
              <a:avLst/>
              <a:gdLst/>
              <a:ahLst/>
              <a:cxnLst/>
              <a:rect l="l" t="t" r="r" b="b"/>
              <a:pathLst>
                <a:path w="2286000" h="609600">
                  <a:moveTo>
                    <a:pt x="2184400" y="0"/>
                  </a:moveTo>
                  <a:lnTo>
                    <a:pt x="101600" y="0"/>
                  </a:lnTo>
                  <a:lnTo>
                    <a:pt x="62054" y="7984"/>
                  </a:lnTo>
                  <a:lnTo>
                    <a:pt x="29759" y="29759"/>
                  </a:lnTo>
                  <a:lnTo>
                    <a:pt x="7984" y="62054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2184400" y="609600"/>
                  </a:lnTo>
                  <a:lnTo>
                    <a:pt x="2223945" y="601615"/>
                  </a:lnTo>
                  <a:lnTo>
                    <a:pt x="2256240" y="579840"/>
                  </a:lnTo>
                  <a:lnTo>
                    <a:pt x="2278015" y="547545"/>
                  </a:lnTo>
                  <a:lnTo>
                    <a:pt x="2286000" y="508000"/>
                  </a:lnTo>
                  <a:lnTo>
                    <a:pt x="2286000" y="101600"/>
                  </a:lnTo>
                  <a:lnTo>
                    <a:pt x="2278015" y="62054"/>
                  </a:lnTo>
                  <a:lnTo>
                    <a:pt x="2256240" y="29759"/>
                  </a:lnTo>
                  <a:lnTo>
                    <a:pt x="2223945" y="7984"/>
                  </a:lnTo>
                  <a:lnTo>
                    <a:pt x="21844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29000" y="5181602"/>
              <a:ext cx="2286000" cy="609600"/>
            </a:xfrm>
            <a:custGeom>
              <a:avLst/>
              <a:gdLst/>
              <a:ahLst/>
              <a:cxnLst/>
              <a:rect l="l" t="t" r="r" b="b"/>
              <a:pathLst>
                <a:path w="22860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2184400" y="0"/>
                  </a:lnTo>
                  <a:lnTo>
                    <a:pt x="2223945" y="7984"/>
                  </a:lnTo>
                  <a:lnTo>
                    <a:pt x="2256240" y="29759"/>
                  </a:lnTo>
                  <a:lnTo>
                    <a:pt x="2278015" y="62054"/>
                  </a:lnTo>
                  <a:lnTo>
                    <a:pt x="2286000" y="101600"/>
                  </a:lnTo>
                  <a:lnTo>
                    <a:pt x="2286000" y="508000"/>
                  </a:lnTo>
                  <a:lnTo>
                    <a:pt x="2278015" y="547545"/>
                  </a:lnTo>
                  <a:lnTo>
                    <a:pt x="2256240" y="579840"/>
                  </a:lnTo>
                  <a:lnTo>
                    <a:pt x="2223945" y="601615"/>
                  </a:lnTo>
                  <a:lnTo>
                    <a:pt x="21844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5" dirty="0"/>
              <a:t> </a:t>
            </a:r>
            <a:r>
              <a:rPr spc="-5" dirty="0"/>
              <a:t>tree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9102" y="1562353"/>
            <a:ext cx="82619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66875" y="2133600"/>
            <a:ext cx="6339205" cy="3362325"/>
            <a:chOff x="1666875" y="2133600"/>
            <a:chExt cx="6339205" cy="3362325"/>
          </a:xfrm>
        </p:grpSpPr>
        <p:sp>
          <p:nvSpPr>
            <p:cNvPr id="16" name="object 16"/>
            <p:cNvSpPr/>
            <p:nvPr/>
          </p:nvSpPr>
          <p:spPr>
            <a:xfrm>
              <a:off x="6624637" y="3200400"/>
              <a:ext cx="1376680" cy="0"/>
            </a:xfrm>
            <a:custGeom>
              <a:avLst/>
              <a:gdLst/>
              <a:ahLst/>
              <a:cxnLst/>
              <a:rect l="l" t="t" r="r" b="b"/>
              <a:pathLst>
                <a:path w="1376679">
                  <a:moveTo>
                    <a:pt x="0" y="0"/>
                  </a:moveTo>
                  <a:lnTo>
                    <a:pt x="1376362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400" y="40386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8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86250" y="2133600"/>
              <a:ext cx="568325" cy="579755"/>
            </a:xfrm>
            <a:custGeom>
              <a:avLst/>
              <a:gdLst/>
              <a:ahLst/>
              <a:cxnLst/>
              <a:rect l="l" t="t" r="r" b="b"/>
              <a:pathLst>
                <a:path w="568325" h="579755">
                  <a:moveTo>
                    <a:pt x="568325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568325" y="579437"/>
                  </a:lnTo>
                  <a:lnTo>
                    <a:pt x="568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980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0"/>
                  </a:moveTo>
                  <a:lnTo>
                    <a:pt x="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4000" y="32004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38200" y="0"/>
                  </a:moveTo>
                  <a:lnTo>
                    <a:pt x="0" y="838200"/>
                  </a:lnTo>
                </a:path>
                <a:path w="1752600" h="838200">
                  <a:moveTo>
                    <a:pt x="838200" y="0"/>
                  </a:moveTo>
                  <a:lnTo>
                    <a:pt x="17526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48000" y="32004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0"/>
                  </a:moveTo>
                  <a:lnTo>
                    <a:pt x="9144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1162" y="3733800"/>
              <a:ext cx="884555" cy="579755"/>
            </a:xfrm>
            <a:custGeom>
              <a:avLst/>
              <a:gdLst/>
              <a:ahLst/>
              <a:cxnLst/>
              <a:rect l="l" t="t" r="r" b="b"/>
              <a:pathLst>
                <a:path w="884555" h="579754">
                  <a:moveTo>
                    <a:pt x="884237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884237" y="579437"/>
                  </a:lnTo>
                  <a:lnTo>
                    <a:pt x="884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60410" y="3753103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30575" y="3733800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09822" y="3753103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19362" y="2911474"/>
            <a:ext cx="4895850" cy="1400175"/>
          </a:xfrm>
          <a:custGeom>
            <a:avLst/>
            <a:gdLst/>
            <a:ahLst/>
            <a:cxnLst/>
            <a:rect l="l" t="t" r="r" b="b"/>
            <a:pathLst>
              <a:path w="4895850" h="1400175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  <a:path w="4895850" h="1400175">
                <a:moveTo>
                  <a:pt x="3244850" y="820737"/>
                </a:moveTo>
                <a:lnTo>
                  <a:pt x="2360612" y="820737"/>
                </a:lnTo>
                <a:lnTo>
                  <a:pt x="2360612" y="1400175"/>
                </a:lnTo>
                <a:lnTo>
                  <a:pt x="3244850" y="1400175"/>
                </a:lnTo>
                <a:lnTo>
                  <a:pt x="3244850" y="820737"/>
                </a:lnTo>
                <a:close/>
              </a:path>
              <a:path w="4895850" h="1400175">
                <a:moveTo>
                  <a:pt x="4895850" y="820737"/>
                </a:moveTo>
                <a:lnTo>
                  <a:pt x="4011612" y="820737"/>
                </a:lnTo>
                <a:lnTo>
                  <a:pt x="4011612" y="1400175"/>
                </a:lnTo>
                <a:lnTo>
                  <a:pt x="4895850" y="1400175"/>
                </a:lnTo>
                <a:lnTo>
                  <a:pt x="4895850" y="820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98610" y="2930779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27150" y="2895599"/>
            <a:ext cx="5297805" cy="2865755"/>
          </a:xfrm>
          <a:custGeom>
            <a:avLst/>
            <a:gdLst/>
            <a:ahLst/>
            <a:cxnLst/>
            <a:rect l="l" t="t" r="r" b="b"/>
            <a:pathLst>
              <a:path w="5297805" h="2865754">
                <a:moveTo>
                  <a:pt x="888212" y="1637309"/>
                </a:moveTo>
                <a:lnTo>
                  <a:pt x="341833" y="1444396"/>
                </a:lnTo>
                <a:lnTo>
                  <a:pt x="145224" y="2001253"/>
                </a:lnTo>
                <a:lnTo>
                  <a:pt x="691603" y="2194166"/>
                </a:lnTo>
                <a:lnTo>
                  <a:pt x="888212" y="1637309"/>
                </a:lnTo>
                <a:close/>
              </a:path>
              <a:path w="5297805" h="2865754">
                <a:moveTo>
                  <a:pt x="958850" y="2286000"/>
                </a:moveTo>
                <a:lnTo>
                  <a:pt x="0" y="2286000"/>
                </a:lnTo>
                <a:lnTo>
                  <a:pt x="0" y="2865437"/>
                </a:lnTo>
                <a:lnTo>
                  <a:pt x="958850" y="2865437"/>
                </a:lnTo>
                <a:lnTo>
                  <a:pt x="958850" y="2286000"/>
                </a:lnTo>
                <a:close/>
              </a:path>
              <a:path w="5297805" h="2865754">
                <a:moveTo>
                  <a:pt x="5297487" y="0"/>
                </a:moveTo>
                <a:lnTo>
                  <a:pt x="4413250" y="0"/>
                </a:lnTo>
                <a:lnTo>
                  <a:pt x="4413250" y="579437"/>
                </a:lnTo>
                <a:lnTo>
                  <a:pt x="5297487" y="579437"/>
                </a:lnTo>
                <a:lnTo>
                  <a:pt x="5297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06525" y="5202428"/>
            <a:ext cx="1882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69439" algn="l"/>
              </a:tabLst>
            </a:pP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r>
              <a:rPr sz="3200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00411" y="4608432"/>
            <a:ext cx="135890" cy="301625"/>
          </a:xfrm>
          <a:custGeom>
            <a:avLst/>
            <a:gdLst/>
            <a:ahLst/>
            <a:cxnLst/>
            <a:rect l="l" t="t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5447" y="3600703"/>
            <a:ext cx="1280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5625" y="1878279"/>
            <a:ext cx="4124960" cy="154940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60"/>
              </a:spcBef>
              <a:tabLst>
                <a:tab pos="650240" algn="l"/>
                <a:tab pos="36220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	</a:t>
            </a:r>
            <a:r>
              <a:rPr sz="3200" i="1" u="dash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160"/>
              </a:spcBef>
              <a:tabLst>
                <a:tab pos="226060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59222" y="3751516"/>
            <a:ext cx="3531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3064" algn="l"/>
                <a:tab pos="30416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r>
              <a:rPr sz="3200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u="dash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dash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200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30638" y="5201051"/>
            <a:ext cx="1880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#leaves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54700" y="5202428"/>
            <a:ext cx="2832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1989" algn="l"/>
              </a:tabLst>
            </a:pPr>
            <a:r>
              <a:rPr sz="3200" i="1" u="heavy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2683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Insertion</a:t>
            </a:r>
            <a:r>
              <a:rPr spc="-65" dirty="0"/>
              <a:t> </a:t>
            </a:r>
            <a:r>
              <a:rPr spc="-5" dirty="0"/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3940" y="1527301"/>
            <a:ext cx="2920365" cy="1534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1800" spc="-20" dirty="0">
                <a:latin typeface="Times New Roman"/>
                <a:cs typeface="Times New Roman"/>
              </a:rPr>
              <a:t>NSERTION</a:t>
            </a:r>
            <a:r>
              <a:rPr sz="2400" spc="-20" dirty="0">
                <a:latin typeface="Times New Roman"/>
                <a:cs typeface="Times New Roman"/>
              </a:rPr>
              <a:t>-S</a:t>
            </a:r>
            <a:r>
              <a:rPr sz="1800" spc="-20" dirty="0">
                <a:latin typeface="Times New Roman"/>
                <a:cs typeface="Times New Roman"/>
              </a:rPr>
              <a:t>ORT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,</a:t>
            </a:r>
            <a:r>
              <a:rPr sz="24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  <a:spcBef>
                <a:spcPts val="180"/>
              </a:spcBef>
            </a:pPr>
            <a:r>
              <a:rPr sz="2400" b="1" spc="-5" dirty="0">
                <a:latin typeface="Times New Roman"/>
                <a:cs typeface="Times New Roman"/>
              </a:rPr>
              <a:t>for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j</a:t>
            </a:r>
            <a:r>
              <a:rPr sz="2400" i="1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←</a:t>
            </a:r>
            <a:r>
              <a:rPr sz="24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4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501775" marR="5080" indent="-44132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do</a:t>
            </a:r>
            <a:r>
              <a:rPr sz="2400" b="1" spc="30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key</a:t>
            </a:r>
            <a:r>
              <a:rPr sz="2400" i="1" spc="-4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←</a:t>
            </a:r>
            <a:r>
              <a:rPr sz="2400" i="1" spc="-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4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j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] </a:t>
            </a:r>
            <a:r>
              <a:rPr sz="2400" spc="-5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400" i="1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←</a:t>
            </a:r>
            <a:r>
              <a:rPr sz="24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j</a:t>
            </a:r>
            <a:r>
              <a:rPr sz="24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24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7388" y="1448815"/>
            <a:ext cx="14947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3200" spc="60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[1</a:t>
            </a:r>
            <a:r>
              <a:rPr sz="24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.</a:t>
            </a:r>
            <a:r>
              <a:rPr sz="24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.</a:t>
            </a:r>
            <a:r>
              <a:rPr sz="24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3192" y="3036061"/>
            <a:ext cx="31857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while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4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&gt;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24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]</a:t>
            </a:r>
            <a:r>
              <a:rPr sz="24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&gt;</a:t>
            </a:r>
            <a:r>
              <a:rPr sz="24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L="1155700" marR="259715" indent="-44132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do</a:t>
            </a:r>
            <a:r>
              <a:rPr sz="2400" b="1" spc="30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i+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1]</a:t>
            </a:r>
            <a:r>
              <a:rPr sz="24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←</a:t>
            </a:r>
            <a:r>
              <a:rPr sz="24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] </a:t>
            </a:r>
            <a:r>
              <a:rPr sz="2400" spc="-5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400" i="1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←</a:t>
            </a:r>
            <a:r>
              <a:rPr sz="24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4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24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i+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1]</a:t>
            </a:r>
            <a:r>
              <a:rPr sz="24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24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4687" y="1620837"/>
            <a:ext cx="228600" cy="2819400"/>
          </a:xfrm>
          <a:custGeom>
            <a:avLst/>
            <a:gdLst/>
            <a:ahLst/>
            <a:cxnLst/>
            <a:rect l="l" t="t" r="r" b="b"/>
            <a:pathLst>
              <a:path w="228600" h="2819400">
                <a:moveTo>
                  <a:pt x="228600" y="0"/>
                </a:moveTo>
                <a:lnTo>
                  <a:pt x="170908" y="32078"/>
                </a:lnTo>
                <a:lnTo>
                  <a:pt x="147775" y="68816"/>
                </a:lnTo>
                <a:lnTo>
                  <a:pt x="129904" y="116367"/>
                </a:lnTo>
                <a:lnTo>
                  <a:pt x="118382" y="172492"/>
                </a:lnTo>
                <a:lnTo>
                  <a:pt x="114300" y="234950"/>
                </a:lnTo>
                <a:lnTo>
                  <a:pt x="114300" y="1174750"/>
                </a:lnTo>
                <a:lnTo>
                  <a:pt x="110217" y="1237207"/>
                </a:lnTo>
                <a:lnTo>
                  <a:pt x="98695" y="1293332"/>
                </a:lnTo>
                <a:lnTo>
                  <a:pt x="80824" y="1340883"/>
                </a:lnTo>
                <a:lnTo>
                  <a:pt x="57691" y="1377621"/>
                </a:lnTo>
                <a:lnTo>
                  <a:pt x="0" y="1409700"/>
                </a:lnTo>
                <a:lnTo>
                  <a:pt x="30387" y="1418092"/>
                </a:lnTo>
                <a:lnTo>
                  <a:pt x="80824" y="1478516"/>
                </a:lnTo>
                <a:lnTo>
                  <a:pt x="98695" y="1526067"/>
                </a:lnTo>
                <a:lnTo>
                  <a:pt x="110217" y="1582192"/>
                </a:lnTo>
                <a:lnTo>
                  <a:pt x="114300" y="1644650"/>
                </a:lnTo>
                <a:lnTo>
                  <a:pt x="114300" y="2584450"/>
                </a:lnTo>
                <a:lnTo>
                  <a:pt x="118382" y="2646907"/>
                </a:lnTo>
                <a:lnTo>
                  <a:pt x="129904" y="2703032"/>
                </a:lnTo>
                <a:lnTo>
                  <a:pt x="147775" y="2750583"/>
                </a:lnTo>
                <a:lnTo>
                  <a:pt x="170908" y="2787321"/>
                </a:lnTo>
                <a:lnTo>
                  <a:pt x="198212" y="2811007"/>
                </a:lnTo>
                <a:lnTo>
                  <a:pt x="228600" y="28194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5965" y="2759329"/>
            <a:ext cx="2308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“pseudocode”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57237" y="4160837"/>
            <a:ext cx="76200" cy="1478280"/>
            <a:chOff x="757237" y="4160837"/>
            <a:chExt cx="76200" cy="1478280"/>
          </a:xfrm>
        </p:grpSpPr>
        <p:sp>
          <p:nvSpPr>
            <p:cNvPr id="4" name="object 4"/>
            <p:cNvSpPr/>
            <p:nvPr/>
          </p:nvSpPr>
          <p:spPr>
            <a:xfrm>
              <a:off x="795337" y="4160837"/>
              <a:ext cx="0" cy="1427480"/>
            </a:xfrm>
            <a:custGeom>
              <a:avLst/>
              <a:gdLst/>
              <a:ahLst/>
              <a:cxnLst/>
              <a:rect l="l" t="t" r="r" b="b"/>
              <a:pathLst>
                <a:path h="1427479">
                  <a:moveTo>
                    <a:pt x="0" y="0"/>
                  </a:moveTo>
                  <a:lnTo>
                    <a:pt x="0" y="1427162"/>
                  </a:lnTo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556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25400"/>
                  </a:ln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57233" y="2362200"/>
            <a:ext cx="76200" cy="1219200"/>
            <a:chOff x="757233" y="2362200"/>
            <a:chExt cx="76200" cy="1219200"/>
          </a:xfrm>
        </p:grpSpPr>
        <p:sp>
          <p:nvSpPr>
            <p:cNvPr id="7" name="object 7"/>
            <p:cNvSpPr/>
            <p:nvPr/>
          </p:nvSpPr>
          <p:spPr>
            <a:xfrm>
              <a:off x="795337" y="2413000"/>
              <a:ext cx="0" cy="1168400"/>
            </a:xfrm>
            <a:custGeom>
              <a:avLst/>
              <a:gdLst/>
              <a:ahLst/>
              <a:cxnLst/>
              <a:rect l="l" t="t" r="r" b="b"/>
              <a:pathLst>
                <a:path h="1168400">
                  <a:moveTo>
                    <a:pt x="0" y="0"/>
                  </a:moveTo>
                  <a:lnTo>
                    <a:pt x="0" y="1168400"/>
                  </a:lnTo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7233" y="2362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424237" y="5176840"/>
            <a:ext cx="2372360" cy="695960"/>
            <a:chOff x="3424237" y="5176840"/>
            <a:chExt cx="2372360" cy="6959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9865" y="5252466"/>
              <a:ext cx="2296667" cy="62026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29000" y="5181602"/>
              <a:ext cx="2286000" cy="609600"/>
            </a:xfrm>
            <a:custGeom>
              <a:avLst/>
              <a:gdLst/>
              <a:ahLst/>
              <a:cxnLst/>
              <a:rect l="l" t="t" r="r" b="b"/>
              <a:pathLst>
                <a:path w="2286000" h="609600">
                  <a:moveTo>
                    <a:pt x="2184400" y="0"/>
                  </a:moveTo>
                  <a:lnTo>
                    <a:pt x="101600" y="0"/>
                  </a:lnTo>
                  <a:lnTo>
                    <a:pt x="62054" y="7984"/>
                  </a:lnTo>
                  <a:lnTo>
                    <a:pt x="29759" y="29759"/>
                  </a:lnTo>
                  <a:lnTo>
                    <a:pt x="7984" y="62054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2184400" y="609600"/>
                  </a:lnTo>
                  <a:lnTo>
                    <a:pt x="2223945" y="601615"/>
                  </a:lnTo>
                  <a:lnTo>
                    <a:pt x="2256240" y="579840"/>
                  </a:lnTo>
                  <a:lnTo>
                    <a:pt x="2278015" y="547545"/>
                  </a:lnTo>
                  <a:lnTo>
                    <a:pt x="2286000" y="508000"/>
                  </a:lnTo>
                  <a:lnTo>
                    <a:pt x="2286000" y="101600"/>
                  </a:lnTo>
                  <a:lnTo>
                    <a:pt x="2278015" y="62054"/>
                  </a:lnTo>
                  <a:lnTo>
                    <a:pt x="2256240" y="29759"/>
                  </a:lnTo>
                  <a:lnTo>
                    <a:pt x="2223945" y="7984"/>
                  </a:lnTo>
                  <a:lnTo>
                    <a:pt x="21844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29000" y="5181602"/>
              <a:ext cx="2286000" cy="609600"/>
            </a:xfrm>
            <a:custGeom>
              <a:avLst/>
              <a:gdLst/>
              <a:ahLst/>
              <a:cxnLst/>
              <a:rect l="l" t="t" r="r" b="b"/>
              <a:pathLst>
                <a:path w="22860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2184400" y="0"/>
                  </a:lnTo>
                  <a:lnTo>
                    <a:pt x="2223945" y="7984"/>
                  </a:lnTo>
                  <a:lnTo>
                    <a:pt x="2256240" y="29759"/>
                  </a:lnTo>
                  <a:lnTo>
                    <a:pt x="2278015" y="62054"/>
                  </a:lnTo>
                  <a:lnTo>
                    <a:pt x="2286000" y="101600"/>
                  </a:lnTo>
                  <a:lnTo>
                    <a:pt x="2286000" y="508000"/>
                  </a:lnTo>
                  <a:lnTo>
                    <a:pt x="2278015" y="547545"/>
                  </a:lnTo>
                  <a:lnTo>
                    <a:pt x="2256240" y="579840"/>
                  </a:lnTo>
                  <a:lnTo>
                    <a:pt x="2223945" y="601615"/>
                  </a:lnTo>
                  <a:lnTo>
                    <a:pt x="21844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1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Recursion</a:t>
            </a:r>
            <a:r>
              <a:rPr spc="-75" dirty="0"/>
              <a:t> </a:t>
            </a:r>
            <a:r>
              <a:rPr spc="-5" dirty="0"/>
              <a:t>tree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9102" y="1562353"/>
            <a:ext cx="82619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Solve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66875" y="2133600"/>
            <a:ext cx="6339205" cy="3362325"/>
            <a:chOff x="1666875" y="2133600"/>
            <a:chExt cx="6339205" cy="3362325"/>
          </a:xfrm>
        </p:grpSpPr>
        <p:sp>
          <p:nvSpPr>
            <p:cNvPr id="16" name="object 16"/>
            <p:cNvSpPr/>
            <p:nvPr/>
          </p:nvSpPr>
          <p:spPr>
            <a:xfrm>
              <a:off x="6624637" y="3200400"/>
              <a:ext cx="1376680" cy="0"/>
            </a:xfrm>
            <a:custGeom>
              <a:avLst/>
              <a:gdLst/>
              <a:ahLst/>
              <a:cxnLst/>
              <a:rect l="l" t="t" r="r" b="b"/>
              <a:pathLst>
                <a:path w="1376679">
                  <a:moveTo>
                    <a:pt x="0" y="0"/>
                  </a:moveTo>
                  <a:lnTo>
                    <a:pt x="1376362" y="0"/>
                  </a:lnTo>
                </a:path>
              </a:pathLst>
            </a:custGeom>
            <a:ln w="9525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400" y="4038600"/>
              <a:ext cx="533400" cy="1447800"/>
            </a:xfrm>
            <a:custGeom>
              <a:avLst/>
              <a:gdLst/>
              <a:ahLst/>
              <a:cxnLst/>
              <a:rect l="l" t="t" r="r" b="b"/>
              <a:pathLst>
                <a:path w="533400" h="1447800">
                  <a:moveTo>
                    <a:pt x="533400" y="0"/>
                  </a:moveTo>
                  <a:lnTo>
                    <a:pt x="0" y="1447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8000" y="25146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86250" y="2133600"/>
              <a:ext cx="568325" cy="579755"/>
            </a:xfrm>
            <a:custGeom>
              <a:avLst/>
              <a:gdLst/>
              <a:ahLst/>
              <a:cxnLst/>
              <a:rect l="l" t="t" r="r" b="b"/>
              <a:pathLst>
                <a:path w="568325" h="579755">
                  <a:moveTo>
                    <a:pt x="568325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568325" y="579437"/>
                  </a:lnTo>
                  <a:lnTo>
                    <a:pt x="568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9800" y="32004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0"/>
                  </a:moveTo>
                  <a:lnTo>
                    <a:pt x="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4000" y="32004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838200" y="0"/>
                  </a:moveTo>
                  <a:lnTo>
                    <a:pt x="0" y="838200"/>
                  </a:lnTo>
                </a:path>
                <a:path w="1752600" h="838200">
                  <a:moveTo>
                    <a:pt x="838200" y="0"/>
                  </a:moveTo>
                  <a:lnTo>
                    <a:pt x="17526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48000" y="32004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0"/>
                  </a:moveTo>
                  <a:lnTo>
                    <a:pt x="914400" y="838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1162" y="3733800"/>
              <a:ext cx="884555" cy="579755"/>
            </a:xfrm>
            <a:custGeom>
              <a:avLst/>
              <a:gdLst/>
              <a:ahLst/>
              <a:cxnLst/>
              <a:rect l="l" t="t" r="r" b="b"/>
              <a:pathLst>
                <a:path w="884555" h="579754">
                  <a:moveTo>
                    <a:pt x="884237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884237" y="579437"/>
                  </a:lnTo>
                  <a:lnTo>
                    <a:pt x="884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60410" y="3753103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30575" y="3733800"/>
            <a:ext cx="884555" cy="579755"/>
          </a:xfrm>
          <a:custGeom>
            <a:avLst/>
            <a:gdLst/>
            <a:ahLst/>
            <a:cxnLst/>
            <a:rect l="l" t="t" r="r" b="b"/>
            <a:pathLst>
              <a:path w="884554" h="579754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09822" y="3753103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19362" y="2911474"/>
            <a:ext cx="4895850" cy="1400175"/>
          </a:xfrm>
          <a:custGeom>
            <a:avLst/>
            <a:gdLst/>
            <a:ahLst/>
            <a:cxnLst/>
            <a:rect l="l" t="t" r="r" b="b"/>
            <a:pathLst>
              <a:path w="4895850" h="1400175">
                <a:moveTo>
                  <a:pt x="884237" y="0"/>
                </a:moveTo>
                <a:lnTo>
                  <a:pt x="0" y="0"/>
                </a:lnTo>
                <a:lnTo>
                  <a:pt x="0" y="579437"/>
                </a:lnTo>
                <a:lnTo>
                  <a:pt x="884237" y="579437"/>
                </a:lnTo>
                <a:lnTo>
                  <a:pt x="884237" y="0"/>
                </a:lnTo>
                <a:close/>
              </a:path>
              <a:path w="4895850" h="1400175">
                <a:moveTo>
                  <a:pt x="3244850" y="820737"/>
                </a:moveTo>
                <a:lnTo>
                  <a:pt x="2360612" y="820737"/>
                </a:lnTo>
                <a:lnTo>
                  <a:pt x="2360612" y="1400175"/>
                </a:lnTo>
                <a:lnTo>
                  <a:pt x="3244850" y="1400175"/>
                </a:lnTo>
                <a:lnTo>
                  <a:pt x="3244850" y="820737"/>
                </a:lnTo>
                <a:close/>
              </a:path>
              <a:path w="4895850" h="1400175">
                <a:moveTo>
                  <a:pt x="4895850" y="820737"/>
                </a:moveTo>
                <a:lnTo>
                  <a:pt x="4011612" y="820737"/>
                </a:lnTo>
                <a:lnTo>
                  <a:pt x="4011612" y="1400175"/>
                </a:lnTo>
                <a:lnTo>
                  <a:pt x="4895850" y="1400175"/>
                </a:lnTo>
                <a:lnTo>
                  <a:pt x="4895850" y="820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98610" y="2930779"/>
            <a:ext cx="725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27150" y="2895599"/>
            <a:ext cx="5297805" cy="2865755"/>
          </a:xfrm>
          <a:custGeom>
            <a:avLst/>
            <a:gdLst/>
            <a:ahLst/>
            <a:cxnLst/>
            <a:rect l="l" t="t" r="r" b="b"/>
            <a:pathLst>
              <a:path w="5297805" h="2865754">
                <a:moveTo>
                  <a:pt x="888212" y="1637309"/>
                </a:moveTo>
                <a:lnTo>
                  <a:pt x="341833" y="1444396"/>
                </a:lnTo>
                <a:lnTo>
                  <a:pt x="145224" y="2001253"/>
                </a:lnTo>
                <a:lnTo>
                  <a:pt x="691603" y="2194166"/>
                </a:lnTo>
                <a:lnTo>
                  <a:pt x="888212" y="1637309"/>
                </a:lnTo>
                <a:close/>
              </a:path>
              <a:path w="5297805" h="2865754">
                <a:moveTo>
                  <a:pt x="958850" y="2286000"/>
                </a:moveTo>
                <a:lnTo>
                  <a:pt x="0" y="2286000"/>
                </a:lnTo>
                <a:lnTo>
                  <a:pt x="0" y="2865437"/>
                </a:lnTo>
                <a:lnTo>
                  <a:pt x="958850" y="2865437"/>
                </a:lnTo>
                <a:lnTo>
                  <a:pt x="958850" y="2286000"/>
                </a:lnTo>
                <a:close/>
              </a:path>
              <a:path w="5297805" h="2865754">
                <a:moveTo>
                  <a:pt x="5297487" y="0"/>
                </a:moveTo>
                <a:lnTo>
                  <a:pt x="4413250" y="0"/>
                </a:lnTo>
                <a:lnTo>
                  <a:pt x="4413250" y="579437"/>
                </a:lnTo>
                <a:lnTo>
                  <a:pt x="5297487" y="579437"/>
                </a:lnTo>
                <a:lnTo>
                  <a:pt x="5297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06525" y="5202428"/>
            <a:ext cx="1882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69439" algn="l"/>
              </a:tabLst>
            </a:pP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r>
              <a:rPr sz="3200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00411" y="4608432"/>
            <a:ext cx="7015480" cy="1197610"/>
            <a:chOff x="1900411" y="4608432"/>
            <a:chExt cx="7015480" cy="1197610"/>
          </a:xfrm>
        </p:grpSpPr>
        <p:sp>
          <p:nvSpPr>
            <p:cNvPr id="32" name="object 32"/>
            <p:cNvSpPr/>
            <p:nvPr/>
          </p:nvSpPr>
          <p:spPr>
            <a:xfrm>
              <a:off x="1900411" y="4608432"/>
              <a:ext cx="135890" cy="301625"/>
            </a:xfrm>
            <a:custGeom>
              <a:avLst/>
              <a:gdLst/>
              <a:ahLst/>
              <a:cxnLst/>
              <a:rect l="l" t="t" r="r" b="b"/>
              <a:pathLst>
                <a:path w="135889" h="301625">
                  <a:moveTo>
                    <a:pt x="24371" y="255435"/>
                  </a:moveTo>
                  <a:lnTo>
                    <a:pt x="18770" y="255701"/>
                  </a:lnTo>
                  <a:lnTo>
                    <a:pt x="7848" y="260819"/>
                  </a:lnTo>
                  <a:lnTo>
                    <a:pt x="4089" y="265036"/>
                  </a:lnTo>
                  <a:lnTo>
                    <a:pt x="0" y="276631"/>
                  </a:lnTo>
                  <a:lnTo>
                    <a:pt x="266" y="282219"/>
                  </a:lnTo>
                  <a:lnTo>
                    <a:pt x="5384" y="293141"/>
                  </a:lnTo>
                  <a:lnTo>
                    <a:pt x="9588" y="296913"/>
                  </a:lnTo>
                  <a:lnTo>
                    <a:pt x="21183" y="301002"/>
                  </a:lnTo>
                  <a:lnTo>
                    <a:pt x="26796" y="300697"/>
                  </a:lnTo>
                  <a:lnTo>
                    <a:pt x="37757" y="295465"/>
                  </a:lnTo>
                  <a:lnTo>
                    <a:pt x="41503" y="291287"/>
                  </a:lnTo>
                  <a:lnTo>
                    <a:pt x="45554" y="279819"/>
                  </a:lnTo>
                  <a:lnTo>
                    <a:pt x="45262" y="274205"/>
                  </a:lnTo>
                  <a:lnTo>
                    <a:pt x="40017" y="263245"/>
                  </a:lnTo>
                  <a:lnTo>
                    <a:pt x="35839" y="259486"/>
                  </a:lnTo>
                  <a:lnTo>
                    <a:pt x="24371" y="255435"/>
                  </a:lnTo>
                  <a:close/>
                </a:path>
                <a:path w="135889" h="301625">
                  <a:moveTo>
                    <a:pt x="69468" y="127711"/>
                  </a:moveTo>
                  <a:lnTo>
                    <a:pt x="63855" y="128016"/>
                  </a:lnTo>
                  <a:lnTo>
                    <a:pt x="52895" y="133261"/>
                  </a:lnTo>
                  <a:lnTo>
                    <a:pt x="49136" y="137439"/>
                  </a:lnTo>
                  <a:lnTo>
                    <a:pt x="45084" y="148907"/>
                  </a:lnTo>
                  <a:lnTo>
                    <a:pt x="45351" y="154508"/>
                  </a:lnTo>
                  <a:lnTo>
                    <a:pt x="50469" y="165417"/>
                  </a:lnTo>
                  <a:lnTo>
                    <a:pt x="54686" y="169189"/>
                  </a:lnTo>
                  <a:lnTo>
                    <a:pt x="66281" y="173278"/>
                  </a:lnTo>
                  <a:lnTo>
                    <a:pt x="71881" y="172986"/>
                  </a:lnTo>
                  <a:lnTo>
                    <a:pt x="82854" y="167741"/>
                  </a:lnTo>
                  <a:lnTo>
                    <a:pt x="86601" y="163563"/>
                  </a:lnTo>
                  <a:lnTo>
                    <a:pt x="90652" y="152095"/>
                  </a:lnTo>
                  <a:lnTo>
                    <a:pt x="90360" y="146481"/>
                  </a:lnTo>
                  <a:lnTo>
                    <a:pt x="85115" y="135521"/>
                  </a:lnTo>
                  <a:lnTo>
                    <a:pt x="80937" y="131762"/>
                  </a:lnTo>
                  <a:lnTo>
                    <a:pt x="69468" y="127711"/>
                  </a:lnTo>
                  <a:close/>
                </a:path>
                <a:path w="135889" h="301625">
                  <a:moveTo>
                    <a:pt x="114553" y="0"/>
                  </a:moveTo>
                  <a:lnTo>
                    <a:pt x="108953" y="292"/>
                  </a:lnTo>
                  <a:lnTo>
                    <a:pt x="97980" y="5537"/>
                  </a:lnTo>
                  <a:lnTo>
                    <a:pt x="94233" y="9715"/>
                  </a:lnTo>
                  <a:lnTo>
                    <a:pt x="90144" y="21310"/>
                  </a:lnTo>
                  <a:lnTo>
                    <a:pt x="90398" y="26936"/>
                  </a:lnTo>
                  <a:lnTo>
                    <a:pt x="95554" y="37731"/>
                  </a:lnTo>
                  <a:lnTo>
                    <a:pt x="99771" y="41465"/>
                  </a:lnTo>
                  <a:lnTo>
                    <a:pt x="111366" y="45554"/>
                  </a:lnTo>
                  <a:lnTo>
                    <a:pt x="116979" y="45262"/>
                  </a:lnTo>
                  <a:lnTo>
                    <a:pt x="127939" y="40017"/>
                  </a:lnTo>
                  <a:lnTo>
                    <a:pt x="131698" y="35839"/>
                  </a:lnTo>
                  <a:lnTo>
                    <a:pt x="135750" y="24371"/>
                  </a:lnTo>
                  <a:lnTo>
                    <a:pt x="135445" y="18757"/>
                  </a:lnTo>
                  <a:lnTo>
                    <a:pt x="130213" y="7797"/>
                  </a:lnTo>
                  <a:lnTo>
                    <a:pt x="126034" y="4051"/>
                  </a:lnTo>
                  <a:lnTo>
                    <a:pt x="1145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91400" y="5791200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5447" y="3600703"/>
            <a:ext cx="1280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3200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2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65625" y="1878279"/>
            <a:ext cx="4124960" cy="154940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60"/>
              </a:spcBef>
              <a:tabLst>
                <a:tab pos="650240" algn="l"/>
                <a:tab pos="36220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	</a:t>
            </a:r>
            <a:r>
              <a:rPr sz="3200" i="1" u="dash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160"/>
              </a:spcBef>
              <a:tabLst>
                <a:tab pos="226060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59222" y="3751516"/>
            <a:ext cx="3531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3064" algn="l"/>
                <a:tab pos="30416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r>
              <a:rPr sz="3200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u="dash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dash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200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30638" y="5201051"/>
            <a:ext cx="1880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#leaves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54700" y="5202428"/>
            <a:ext cx="2832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1989" algn="l"/>
              </a:tabLst>
            </a:pPr>
            <a:r>
              <a:rPr sz="3200" i="1" u="heavy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33846" y="5842190"/>
            <a:ext cx="2778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latin typeface="Times New Roman"/>
                <a:cs typeface="Times New Roman"/>
              </a:rPr>
              <a:t>Total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9152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7589" y="1704543"/>
            <a:ext cx="7033895" cy="32410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65760" indent="-328295">
              <a:lnSpc>
                <a:spcPct val="100000"/>
              </a:lnSpc>
              <a:spcBef>
                <a:spcPts val="855"/>
              </a:spcBef>
              <a:buClr>
                <a:srgbClr val="CC0000"/>
              </a:buClr>
              <a:buFont typeface="Times New Roman"/>
              <a:buChar char="•"/>
              <a:tabLst>
                <a:tab pos="365760" algn="l"/>
                <a:tab pos="366395" algn="l"/>
              </a:tabLst>
            </a:pP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slowly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than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-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64795" marR="740410" indent="-227329">
              <a:lnSpc>
                <a:spcPts val="3460"/>
              </a:lnSpc>
              <a:spcBef>
                <a:spcPts val="1190"/>
              </a:spcBef>
              <a:buClr>
                <a:srgbClr val="CC0000"/>
              </a:buClr>
              <a:buChar char="•"/>
              <a:tabLst>
                <a:tab pos="26543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Therefore, </a:t>
            </a:r>
            <a:r>
              <a:rPr sz="3200" spc="-15" dirty="0">
                <a:latin typeface="Times New Roman"/>
                <a:cs typeface="Times New Roman"/>
              </a:rPr>
              <a:t>merge </a:t>
            </a:r>
            <a:r>
              <a:rPr sz="3200" spc="-5" dirty="0">
                <a:latin typeface="Times New Roman"/>
                <a:cs typeface="Times New Roman"/>
              </a:rPr>
              <a:t>sort asymptotically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beats insertion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the worst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case.</a:t>
            </a:r>
            <a:endParaRPr sz="3200">
              <a:latin typeface="Times New Roman"/>
              <a:cs typeface="Times New Roman"/>
            </a:endParaRPr>
          </a:p>
          <a:p>
            <a:pPr marL="264795" marR="648335" indent="-227329">
              <a:lnSpc>
                <a:spcPts val="3460"/>
              </a:lnSpc>
              <a:spcBef>
                <a:spcPts val="1140"/>
              </a:spcBef>
              <a:buClr>
                <a:srgbClr val="CC0000"/>
              </a:buClr>
              <a:buChar char="•"/>
              <a:tabLst>
                <a:tab pos="265430" algn="l"/>
              </a:tabLst>
            </a:pP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practice,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merge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 beats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insertion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30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so.</a:t>
            </a:r>
            <a:endParaRPr sz="3200">
              <a:latin typeface="Times New Roman"/>
              <a:cs typeface="Times New Roman"/>
            </a:endParaRPr>
          </a:p>
          <a:p>
            <a:pPr marL="264795" indent="-227329">
              <a:lnSpc>
                <a:spcPct val="100000"/>
              </a:lnSpc>
              <a:spcBef>
                <a:spcPts val="715"/>
              </a:spcBef>
              <a:buClr>
                <a:srgbClr val="CC0000"/>
              </a:buClr>
              <a:buChar char="•"/>
              <a:tabLst>
                <a:tab pos="265430" algn="l"/>
              </a:tabLst>
            </a:pPr>
            <a:r>
              <a:rPr sz="3200" spc="-5" dirty="0">
                <a:latin typeface="Times New Roman"/>
                <a:cs typeface="Times New Roman"/>
              </a:rPr>
              <a:t>Go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out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yourself!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2683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Insertion</a:t>
            </a:r>
            <a:r>
              <a:rPr spc="-65" dirty="0"/>
              <a:t> </a:t>
            </a:r>
            <a:r>
              <a:rPr spc="-5" dirty="0"/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3940" y="1527301"/>
            <a:ext cx="2920365" cy="1534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1800" spc="-20" dirty="0">
                <a:latin typeface="Times New Roman"/>
                <a:cs typeface="Times New Roman"/>
              </a:rPr>
              <a:t>NSERTION</a:t>
            </a:r>
            <a:r>
              <a:rPr sz="2400" spc="-20" dirty="0">
                <a:latin typeface="Times New Roman"/>
                <a:cs typeface="Times New Roman"/>
              </a:rPr>
              <a:t>-S</a:t>
            </a:r>
            <a:r>
              <a:rPr sz="1800" spc="-20" dirty="0">
                <a:latin typeface="Times New Roman"/>
                <a:cs typeface="Times New Roman"/>
              </a:rPr>
              <a:t>ORT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,</a:t>
            </a:r>
            <a:r>
              <a:rPr sz="24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  <a:spcBef>
                <a:spcPts val="180"/>
              </a:spcBef>
            </a:pPr>
            <a:r>
              <a:rPr sz="2400" b="1" spc="-5" dirty="0">
                <a:latin typeface="Times New Roman"/>
                <a:cs typeface="Times New Roman"/>
              </a:rPr>
              <a:t>for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j</a:t>
            </a:r>
            <a:r>
              <a:rPr sz="2400" i="1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←</a:t>
            </a:r>
            <a:r>
              <a:rPr sz="24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4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501775" marR="5080" indent="-44132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do</a:t>
            </a:r>
            <a:r>
              <a:rPr sz="2400" b="1" spc="30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key</a:t>
            </a:r>
            <a:r>
              <a:rPr sz="2400" i="1" spc="-4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←</a:t>
            </a:r>
            <a:r>
              <a:rPr sz="2400" i="1" spc="-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4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j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] </a:t>
            </a:r>
            <a:r>
              <a:rPr sz="2400" spc="-5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400" i="1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←</a:t>
            </a:r>
            <a:r>
              <a:rPr sz="24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j</a:t>
            </a:r>
            <a:r>
              <a:rPr sz="24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24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7388" y="1448815"/>
            <a:ext cx="14947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3200" spc="60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[1</a:t>
            </a:r>
            <a:r>
              <a:rPr sz="24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.</a:t>
            </a:r>
            <a:r>
              <a:rPr sz="24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.</a:t>
            </a:r>
            <a:r>
              <a:rPr sz="24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3192" y="3036061"/>
            <a:ext cx="3185795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while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400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&gt;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24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]</a:t>
            </a:r>
            <a:r>
              <a:rPr sz="24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&gt;</a:t>
            </a:r>
            <a:r>
              <a:rPr sz="24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L="1155700" marR="259715" indent="-44132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do</a:t>
            </a:r>
            <a:r>
              <a:rPr sz="2400" b="1" spc="30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i+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1]</a:t>
            </a:r>
            <a:r>
              <a:rPr sz="24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←</a:t>
            </a:r>
            <a:r>
              <a:rPr sz="24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] </a:t>
            </a:r>
            <a:r>
              <a:rPr sz="2400" spc="-5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400" i="1" spc="-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←</a:t>
            </a:r>
            <a:r>
              <a:rPr sz="24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4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–</a:t>
            </a:r>
            <a:r>
              <a:rPr sz="24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i+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1]</a:t>
            </a:r>
            <a:r>
              <a:rPr sz="24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2400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999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L="2795270">
              <a:lnSpc>
                <a:spcPct val="100000"/>
              </a:lnSpc>
              <a:spcBef>
                <a:spcPts val="135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4687" y="1620837"/>
            <a:ext cx="228600" cy="2819400"/>
          </a:xfrm>
          <a:custGeom>
            <a:avLst/>
            <a:gdLst/>
            <a:ahLst/>
            <a:cxnLst/>
            <a:rect l="l" t="t" r="r" b="b"/>
            <a:pathLst>
              <a:path w="228600" h="2819400">
                <a:moveTo>
                  <a:pt x="228600" y="0"/>
                </a:moveTo>
                <a:lnTo>
                  <a:pt x="170908" y="32078"/>
                </a:lnTo>
                <a:lnTo>
                  <a:pt x="147775" y="68816"/>
                </a:lnTo>
                <a:lnTo>
                  <a:pt x="129904" y="116367"/>
                </a:lnTo>
                <a:lnTo>
                  <a:pt x="118382" y="172492"/>
                </a:lnTo>
                <a:lnTo>
                  <a:pt x="114300" y="234950"/>
                </a:lnTo>
                <a:lnTo>
                  <a:pt x="114300" y="1174750"/>
                </a:lnTo>
                <a:lnTo>
                  <a:pt x="110217" y="1237207"/>
                </a:lnTo>
                <a:lnTo>
                  <a:pt x="98695" y="1293332"/>
                </a:lnTo>
                <a:lnTo>
                  <a:pt x="80824" y="1340883"/>
                </a:lnTo>
                <a:lnTo>
                  <a:pt x="57691" y="1377621"/>
                </a:lnTo>
                <a:lnTo>
                  <a:pt x="0" y="1409700"/>
                </a:lnTo>
                <a:lnTo>
                  <a:pt x="30387" y="1418092"/>
                </a:lnTo>
                <a:lnTo>
                  <a:pt x="80824" y="1478516"/>
                </a:lnTo>
                <a:lnTo>
                  <a:pt x="98695" y="1526067"/>
                </a:lnTo>
                <a:lnTo>
                  <a:pt x="110217" y="1582192"/>
                </a:lnTo>
                <a:lnTo>
                  <a:pt x="114300" y="1644650"/>
                </a:lnTo>
                <a:lnTo>
                  <a:pt x="114300" y="2584450"/>
                </a:lnTo>
                <a:lnTo>
                  <a:pt x="118382" y="2646907"/>
                </a:lnTo>
                <a:lnTo>
                  <a:pt x="129904" y="2703032"/>
                </a:lnTo>
                <a:lnTo>
                  <a:pt x="147775" y="2750583"/>
                </a:lnTo>
                <a:lnTo>
                  <a:pt x="170908" y="2787321"/>
                </a:lnTo>
                <a:lnTo>
                  <a:pt x="198212" y="2811007"/>
                </a:lnTo>
                <a:lnTo>
                  <a:pt x="228600" y="28194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5965" y="2759329"/>
            <a:ext cx="2308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“pseudocode”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9779" y="5810703"/>
            <a:ext cx="10179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rt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ed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24037" y="5100637"/>
            <a:ext cx="6410960" cy="467359"/>
            <a:chOff x="1824037" y="5100637"/>
            <a:chExt cx="6410960" cy="467359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9665" y="5176265"/>
              <a:ext cx="6335266" cy="39166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28800" y="5105399"/>
              <a:ext cx="6324600" cy="381000"/>
            </a:xfrm>
            <a:custGeom>
              <a:avLst/>
              <a:gdLst/>
              <a:ahLst/>
              <a:cxnLst/>
              <a:rect l="l" t="t" r="r" b="b"/>
              <a:pathLst>
                <a:path w="6324600" h="381000">
                  <a:moveTo>
                    <a:pt x="2743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743200" y="381000"/>
                  </a:lnTo>
                  <a:lnTo>
                    <a:pt x="2743200" y="0"/>
                  </a:lnTo>
                  <a:close/>
                </a:path>
                <a:path w="6324600" h="381000">
                  <a:moveTo>
                    <a:pt x="6324600" y="0"/>
                  </a:moveTo>
                  <a:lnTo>
                    <a:pt x="2971800" y="0"/>
                  </a:lnTo>
                  <a:lnTo>
                    <a:pt x="2971800" y="381000"/>
                  </a:lnTo>
                  <a:lnTo>
                    <a:pt x="6324600" y="381000"/>
                  </a:lnTo>
                  <a:lnTo>
                    <a:pt x="632460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8800" y="5105400"/>
              <a:ext cx="6324600" cy="381000"/>
            </a:xfrm>
            <a:custGeom>
              <a:avLst/>
              <a:gdLst/>
              <a:ahLst/>
              <a:cxnLst/>
              <a:rect l="l" t="t" r="r" b="b"/>
              <a:pathLst>
                <a:path w="6324600" h="381000">
                  <a:moveTo>
                    <a:pt x="0" y="0"/>
                  </a:moveTo>
                  <a:lnTo>
                    <a:pt x="6324600" y="0"/>
                  </a:lnTo>
                  <a:lnTo>
                    <a:pt x="632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0" y="51054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0" y="51054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0"/>
                  </a:moveTo>
                  <a:lnTo>
                    <a:pt x="228600" y="0"/>
                  </a:lnTo>
                  <a:lnTo>
                    <a:pt x="228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00400" y="5295900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2540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0" y="52577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1400" y="5295900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2540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0" y="52577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2400" y="5295900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2540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91000" y="52577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43400" y="5295900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2540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0" y="52577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126739" y="46705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58969" y="46705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31474" y="5581903"/>
            <a:ext cx="5676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key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19273" y="5321300"/>
            <a:ext cx="2905125" cy="557530"/>
            <a:chOff x="1819273" y="5321300"/>
            <a:chExt cx="2905125" cy="557530"/>
          </a:xfrm>
        </p:grpSpPr>
        <p:sp>
          <p:nvSpPr>
            <p:cNvPr id="28" name="object 28"/>
            <p:cNvSpPr/>
            <p:nvPr/>
          </p:nvSpPr>
          <p:spPr>
            <a:xfrm>
              <a:off x="4684712" y="5334000"/>
              <a:ext cx="1905" cy="330200"/>
            </a:xfrm>
            <a:custGeom>
              <a:avLst/>
              <a:gdLst/>
              <a:ahLst/>
              <a:cxnLst/>
              <a:rect l="l" t="t" r="r" b="b"/>
              <a:pathLst>
                <a:path w="1904" h="330200">
                  <a:moveTo>
                    <a:pt x="0" y="0"/>
                  </a:moveTo>
                  <a:lnTo>
                    <a:pt x="1371" y="330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47889" y="5638648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76199" y="0"/>
                  </a:moveTo>
                  <a:lnTo>
                    <a:pt x="38201" y="25552"/>
                  </a:lnTo>
                  <a:lnTo>
                    <a:pt x="0" y="304"/>
                  </a:lnTo>
                  <a:lnTo>
                    <a:pt x="38404" y="76352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28798" y="5562601"/>
              <a:ext cx="2743200" cy="301625"/>
            </a:xfrm>
            <a:custGeom>
              <a:avLst/>
              <a:gdLst/>
              <a:ahLst/>
              <a:cxnLst/>
              <a:rect l="l" t="t" r="r" b="b"/>
              <a:pathLst>
                <a:path w="2743200" h="301625">
                  <a:moveTo>
                    <a:pt x="2743200" y="0"/>
                  </a:moveTo>
                  <a:lnTo>
                    <a:pt x="2719964" y="66321"/>
                  </a:lnTo>
                  <a:lnTo>
                    <a:pt x="2692978" y="94323"/>
                  </a:lnTo>
                  <a:lnTo>
                    <a:pt x="2657576" y="117679"/>
                  </a:lnTo>
                  <a:lnTo>
                    <a:pt x="2615131" y="135482"/>
                  </a:lnTo>
                  <a:lnTo>
                    <a:pt x="2567015" y="146829"/>
                  </a:lnTo>
                  <a:lnTo>
                    <a:pt x="2514600" y="150812"/>
                  </a:lnTo>
                  <a:lnTo>
                    <a:pt x="1600200" y="150812"/>
                  </a:lnTo>
                  <a:lnTo>
                    <a:pt x="1547784" y="154795"/>
                  </a:lnTo>
                  <a:lnTo>
                    <a:pt x="1499668" y="166142"/>
                  </a:lnTo>
                  <a:lnTo>
                    <a:pt x="1457223" y="183945"/>
                  </a:lnTo>
                  <a:lnTo>
                    <a:pt x="1421821" y="207301"/>
                  </a:lnTo>
                  <a:lnTo>
                    <a:pt x="1394835" y="235303"/>
                  </a:lnTo>
                  <a:lnTo>
                    <a:pt x="1371600" y="301625"/>
                  </a:lnTo>
                  <a:lnTo>
                    <a:pt x="1365562" y="267046"/>
                  </a:lnTo>
                  <a:lnTo>
                    <a:pt x="1321378" y="207301"/>
                  </a:lnTo>
                  <a:lnTo>
                    <a:pt x="1285976" y="183945"/>
                  </a:lnTo>
                  <a:lnTo>
                    <a:pt x="1243531" y="166142"/>
                  </a:lnTo>
                  <a:lnTo>
                    <a:pt x="1195415" y="154795"/>
                  </a:lnTo>
                  <a:lnTo>
                    <a:pt x="1143000" y="150812"/>
                  </a:lnTo>
                  <a:lnTo>
                    <a:pt x="228600" y="150812"/>
                  </a:lnTo>
                  <a:lnTo>
                    <a:pt x="176184" y="146829"/>
                  </a:lnTo>
                  <a:lnTo>
                    <a:pt x="128068" y="135482"/>
                  </a:lnTo>
                  <a:lnTo>
                    <a:pt x="85623" y="117679"/>
                  </a:lnTo>
                  <a:lnTo>
                    <a:pt x="50221" y="94323"/>
                  </a:lnTo>
                  <a:lnTo>
                    <a:pt x="23235" y="66321"/>
                  </a:lnTo>
                  <a:lnTo>
                    <a:pt x="6037" y="34578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04914" y="5413909"/>
              <a:ext cx="1094740" cy="452120"/>
            </a:xfrm>
            <a:custGeom>
              <a:avLst/>
              <a:gdLst/>
              <a:ahLst/>
              <a:cxnLst/>
              <a:rect l="l" t="t" r="r" b="b"/>
              <a:pathLst>
                <a:path w="1094739" h="452120">
                  <a:moveTo>
                    <a:pt x="1094359" y="451904"/>
                  </a:moveTo>
                  <a:lnTo>
                    <a:pt x="1037387" y="450486"/>
                  </a:lnTo>
                  <a:lnTo>
                    <a:pt x="980975" y="447441"/>
                  </a:lnTo>
                  <a:lnTo>
                    <a:pt x="925194" y="442801"/>
                  </a:lnTo>
                  <a:lnTo>
                    <a:pt x="870112" y="436597"/>
                  </a:lnTo>
                  <a:lnTo>
                    <a:pt x="815802" y="428859"/>
                  </a:lnTo>
                  <a:lnTo>
                    <a:pt x="762333" y="419619"/>
                  </a:lnTo>
                  <a:lnTo>
                    <a:pt x="709776" y="408909"/>
                  </a:lnTo>
                  <a:lnTo>
                    <a:pt x="658201" y="396758"/>
                  </a:lnTo>
                  <a:lnTo>
                    <a:pt x="607680" y="383198"/>
                  </a:lnTo>
                  <a:lnTo>
                    <a:pt x="558281" y="368260"/>
                  </a:lnTo>
                  <a:lnTo>
                    <a:pt x="510076" y="351976"/>
                  </a:lnTo>
                  <a:lnTo>
                    <a:pt x="463135" y="334376"/>
                  </a:lnTo>
                  <a:lnTo>
                    <a:pt x="417529" y="315492"/>
                  </a:lnTo>
                  <a:lnTo>
                    <a:pt x="373328" y="295354"/>
                  </a:lnTo>
                  <a:lnTo>
                    <a:pt x="330602" y="273993"/>
                  </a:lnTo>
                  <a:lnTo>
                    <a:pt x="289423" y="251442"/>
                  </a:lnTo>
                  <a:lnTo>
                    <a:pt x="249859" y="227730"/>
                  </a:lnTo>
                  <a:lnTo>
                    <a:pt x="211983" y="202889"/>
                  </a:lnTo>
                  <a:lnTo>
                    <a:pt x="175864" y="176950"/>
                  </a:lnTo>
                  <a:lnTo>
                    <a:pt x="141573" y="149944"/>
                  </a:lnTo>
                  <a:lnTo>
                    <a:pt x="109180" y="121903"/>
                  </a:lnTo>
                  <a:lnTo>
                    <a:pt x="78756" y="92856"/>
                  </a:lnTo>
                  <a:lnTo>
                    <a:pt x="50370" y="62836"/>
                  </a:lnTo>
                  <a:lnTo>
                    <a:pt x="24095" y="3187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76662" y="5370629"/>
              <a:ext cx="73660" cy="85090"/>
            </a:xfrm>
            <a:custGeom>
              <a:avLst/>
              <a:gdLst/>
              <a:ahLst/>
              <a:cxnLst/>
              <a:rect l="l" t="t" r="r" b="b"/>
              <a:pathLst>
                <a:path w="73660" h="85089">
                  <a:moveTo>
                    <a:pt x="0" y="0"/>
                  </a:moveTo>
                  <a:lnTo>
                    <a:pt x="9766" y="84632"/>
                  </a:lnTo>
                  <a:lnTo>
                    <a:pt x="27774" y="42532"/>
                  </a:lnTo>
                  <a:lnTo>
                    <a:pt x="73558" y="4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19047" y="5002466"/>
            <a:ext cx="387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44052" y="4670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6539" y="509269"/>
            <a:ext cx="6062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Example</a:t>
            </a:r>
            <a:r>
              <a:rPr sz="4400" b="1" spc="-3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of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insertion</a:t>
            </a:r>
            <a:r>
              <a:rPr sz="4400" b="1" spc="-1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sort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975" y="1543303"/>
            <a:ext cx="4799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  <a:tab pos="1840864" algn="l"/>
                <a:tab pos="2755265" algn="l"/>
                <a:tab pos="3669029" algn="l"/>
                <a:tab pos="4583430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8	2	4	9	3	6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6539" y="509269"/>
            <a:ext cx="6062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Example</a:t>
            </a:r>
            <a:r>
              <a:rPr sz="4400" b="1" spc="-3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of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insertion</a:t>
            </a:r>
            <a:r>
              <a:rPr sz="4400" b="1" spc="-1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sort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160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5"/>
                </a:lnTo>
                <a:lnTo>
                  <a:pt x="132091" y="36412"/>
                </a:lnTo>
                <a:lnTo>
                  <a:pt x="94868" y="62724"/>
                </a:lnTo>
                <a:lnTo>
                  <a:pt x="62724" y="94868"/>
                </a:lnTo>
                <a:lnTo>
                  <a:pt x="36412" y="132091"/>
                </a:lnTo>
                <a:lnTo>
                  <a:pt x="16685" y="173639"/>
                </a:lnTo>
                <a:lnTo>
                  <a:pt x="4296" y="218760"/>
                </a:lnTo>
                <a:lnTo>
                  <a:pt x="0" y="266700"/>
                </a:lnTo>
                <a:lnTo>
                  <a:pt x="4296" y="314639"/>
                </a:lnTo>
                <a:lnTo>
                  <a:pt x="16685" y="359760"/>
                </a:lnTo>
                <a:lnTo>
                  <a:pt x="36412" y="401308"/>
                </a:lnTo>
                <a:lnTo>
                  <a:pt x="62724" y="438531"/>
                </a:lnTo>
                <a:lnTo>
                  <a:pt x="94868" y="470675"/>
                </a:lnTo>
                <a:lnTo>
                  <a:pt x="132091" y="496987"/>
                </a:lnTo>
                <a:lnTo>
                  <a:pt x="173639" y="516714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39" y="529103"/>
                </a:lnTo>
                <a:lnTo>
                  <a:pt x="359760" y="516714"/>
                </a:lnTo>
                <a:lnTo>
                  <a:pt x="401308" y="496987"/>
                </a:lnTo>
                <a:lnTo>
                  <a:pt x="438531" y="470675"/>
                </a:lnTo>
                <a:lnTo>
                  <a:pt x="470675" y="438531"/>
                </a:lnTo>
                <a:lnTo>
                  <a:pt x="496987" y="401308"/>
                </a:lnTo>
                <a:lnTo>
                  <a:pt x="516714" y="359760"/>
                </a:lnTo>
                <a:lnTo>
                  <a:pt x="529103" y="314639"/>
                </a:lnTo>
                <a:lnTo>
                  <a:pt x="533400" y="266700"/>
                </a:lnTo>
                <a:lnTo>
                  <a:pt x="529103" y="218760"/>
                </a:lnTo>
                <a:lnTo>
                  <a:pt x="516714" y="173639"/>
                </a:lnTo>
                <a:lnTo>
                  <a:pt x="496987" y="132091"/>
                </a:lnTo>
                <a:lnTo>
                  <a:pt x="470675" y="94868"/>
                </a:lnTo>
                <a:lnTo>
                  <a:pt x="438531" y="62724"/>
                </a:lnTo>
                <a:lnTo>
                  <a:pt x="401308" y="36412"/>
                </a:lnTo>
                <a:lnTo>
                  <a:pt x="359760" y="16685"/>
                </a:lnTo>
                <a:lnTo>
                  <a:pt x="314639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2975" y="1543303"/>
            <a:ext cx="4799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  <a:tab pos="1840864" algn="l"/>
                <a:tab pos="2755265" algn="l"/>
                <a:tab pos="3669029" algn="l"/>
                <a:tab pos="4583430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8	2	4	9	3	6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60885" y="1995054"/>
            <a:ext cx="1223645" cy="300990"/>
            <a:chOff x="1960885" y="1995054"/>
            <a:chExt cx="1223645" cy="300990"/>
          </a:xfrm>
        </p:grpSpPr>
        <p:sp>
          <p:nvSpPr>
            <p:cNvPr id="7" name="object 7"/>
            <p:cNvSpPr/>
            <p:nvPr/>
          </p:nvSpPr>
          <p:spPr>
            <a:xfrm>
              <a:off x="1992464" y="2044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30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0885" y="1995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062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insertion</a:t>
            </a:r>
            <a:r>
              <a:rPr spc="-10" dirty="0"/>
              <a:t> </a:t>
            </a:r>
            <a:r>
              <a:rPr spc="-5" dirty="0"/>
              <a:t>sort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60885" y="1600200"/>
            <a:ext cx="1544320" cy="695325"/>
            <a:chOff x="1960885" y="1600200"/>
            <a:chExt cx="1544320" cy="695325"/>
          </a:xfrm>
        </p:grpSpPr>
        <p:sp>
          <p:nvSpPr>
            <p:cNvPr id="5" name="object 5"/>
            <p:cNvSpPr/>
            <p:nvPr/>
          </p:nvSpPr>
          <p:spPr>
            <a:xfrm>
              <a:off x="2971800" y="1600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2464" y="2044757"/>
              <a:ext cx="1179830" cy="238125"/>
            </a:xfrm>
            <a:custGeom>
              <a:avLst/>
              <a:gdLst/>
              <a:ahLst/>
              <a:cxnLst/>
              <a:rect l="l" t="t" r="r" b="b"/>
              <a:pathLst>
                <a:path w="1179830" h="238125">
                  <a:moveTo>
                    <a:pt x="1179360" y="32181"/>
                  </a:moveTo>
                  <a:lnTo>
                    <a:pt x="1131716" y="85817"/>
                  </a:lnTo>
                  <a:lnTo>
                    <a:pt x="1100506" y="110242"/>
                  </a:lnTo>
                  <a:lnTo>
                    <a:pt x="1064822" y="132910"/>
                  </a:lnTo>
                  <a:lnTo>
                    <a:pt x="1025004" y="153701"/>
                  </a:lnTo>
                  <a:lnTo>
                    <a:pt x="981389" y="172497"/>
                  </a:lnTo>
                  <a:lnTo>
                    <a:pt x="934317" y="189175"/>
                  </a:lnTo>
                  <a:lnTo>
                    <a:pt x="884125" y="203616"/>
                  </a:lnTo>
                  <a:lnTo>
                    <a:pt x="831154" y="215701"/>
                  </a:lnTo>
                  <a:lnTo>
                    <a:pt x="775742" y="225307"/>
                  </a:lnTo>
                  <a:lnTo>
                    <a:pt x="718227" y="232316"/>
                  </a:lnTo>
                  <a:lnTo>
                    <a:pt x="658949" y="236608"/>
                  </a:lnTo>
                  <a:lnTo>
                    <a:pt x="598246" y="238061"/>
                  </a:lnTo>
                  <a:lnTo>
                    <a:pt x="535686" y="236524"/>
                  </a:lnTo>
                  <a:lnTo>
                    <a:pt x="474916" y="232013"/>
                  </a:lnTo>
                  <a:lnTo>
                    <a:pt x="416251" y="224675"/>
                  </a:lnTo>
                  <a:lnTo>
                    <a:pt x="360007" y="214660"/>
                  </a:lnTo>
                  <a:lnTo>
                    <a:pt x="306497" y="202117"/>
                  </a:lnTo>
                  <a:lnTo>
                    <a:pt x="256038" y="187195"/>
                  </a:lnTo>
                  <a:lnTo>
                    <a:pt x="208945" y="170041"/>
                  </a:lnTo>
                  <a:lnTo>
                    <a:pt x="165532" y="150806"/>
                  </a:lnTo>
                  <a:lnTo>
                    <a:pt x="126115" y="129637"/>
                  </a:lnTo>
                  <a:lnTo>
                    <a:pt x="91009" y="106684"/>
                  </a:lnTo>
                  <a:lnTo>
                    <a:pt x="60530" y="82094"/>
                  </a:lnTo>
                  <a:lnTo>
                    <a:pt x="14710" y="2860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0885" y="1995054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30" h="83185">
                  <a:moveTo>
                    <a:pt x="20320" y="0"/>
                  </a:moveTo>
                  <a:lnTo>
                    <a:pt x="0" y="82740"/>
                  </a:lnTo>
                  <a:lnTo>
                    <a:pt x="31546" y="49542"/>
                  </a:lnTo>
                  <a:lnTo>
                    <a:pt x="74320" y="6588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12975" y="1268679"/>
            <a:ext cx="4799965" cy="154940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  <a:tabLst>
                <a:tab pos="926465" algn="l"/>
                <a:tab pos="1840864" algn="l"/>
                <a:tab pos="2755265" algn="l"/>
                <a:tab pos="3669029" algn="l"/>
                <a:tab pos="4583430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8	2	4	9	3	6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926465" algn="l"/>
                <a:tab pos="1840864" algn="l"/>
                <a:tab pos="2755265" algn="l"/>
                <a:tab pos="3669029" algn="l"/>
                <a:tab pos="4583430" algn="l"/>
              </a:tabLst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	8	4	9	3	6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2333</Words>
  <Application>Microsoft Office PowerPoint</Application>
  <PresentationFormat>On-screen Show (4:3)</PresentationFormat>
  <Paragraphs>784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Design and Analysis of Algorithms</vt:lpstr>
      <vt:lpstr>Analysis of algorithms</vt:lpstr>
      <vt:lpstr>Why study algorithms and  performance?</vt:lpstr>
      <vt:lpstr>The problem of sorting</vt:lpstr>
      <vt:lpstr>Insertion sort</vt:lpstr>
      <vt:lpstr>Insertion sort</vt:lpstr>
      <vt:lpstr>PowerPoint Presentation</vt:lpstr>
      <vt:lpstr>PowerPoint Presentation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Running time</vt:lpstr>
      <vt:lpstr>Kinds of analyses</vt:lpstr>
      <vt:lpstr>Machine-independent time</vt:lpstr>
      <vt:lpstr>-notation</vt:lpstr>
      <vt:lpstr>Asymptotic performance</vt:lpstr>
      <vt:lpstr>Insertion sort analysis</vt:lpstr>
      <vt:lpstr>Merge sort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Analyzing merge sort</vt:lpstr>
      <vt:lpstr>Recurrence for merge sort</vt:lpstr>
      <vt:lpstr>PowerPoint Presentation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Yeshwant Singh</dc:creator>
  <cp:lastModifiedBy>Yeshwant Singh</cp:lastModifiedBy>
  <cp:revision>1</cp:revision>
  <dcterms:created xsi:type="dcterms:W3CDTF">2023-08-27T16:54:00Z</dcterms:created>
  <dcterms:modified xsi:type="dcterms:W3CDTF">2023-08-27T16:55:48Z</dcterms:modified>
</cp:coreProperties>
</file>