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4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4" r:id="rId52"/>
    <p:sldId id="415" r:id="rId53"/>
    <p:sldId id="416" r:id="rId54"/>
    <p:sldId id="417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11A3-DC4F-4B25-B0E9-B5F23E22B1C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5DA8-21E6-460A-A17F-CC29FD7C2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9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11A3-DC4F-4B25-B0E9-B5F23E22B1C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5DA8-21E6-460A-A17F-CC29FD7C2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0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11A3-DC4F-4B25-B0E9-B5F23E22B1C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5DA8-21E6-460A-A17F-CC29FD7C2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56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365" y="21589"/>
            <a:ext cx="7367269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©</a:t>
            </a:r>
            <a:r>
              <a:rPr spc="5" dirty="0"/>
              <a:t> </a:t>
            </a:r>
            <a:r>
              <a:rPr spc="-5" dirty="0"/>
              <a:t>2001-5</a:t>
            </a:r>
            <a:r>
              <a:rPr spc="-20" dirty="0"/>
              <a:t> </a:t>
            </a:r>
            <a:r>
              <a:rPr spc="-5" dirty="0"/>
              <a:t>by</a:t>
            </a:r>
            <a:r>
              <a:rPr spc="10" dirty="0"/>
              <a:t> </a:t>
            </a:r>
            <a:r>
              <a:rPr spc="-5" dirty="0"/>
              <a:t>Erik</a:t>
            </a:r>
            <a:r>
              <a:rPr spc="10" dirty="0"/>
              <a:t> </a:t>
            </a:r>
            <a:r>
              <a:rPr spc="-5" dirty="0"/>
              <a:t>D.</a:t>
            </a:r>
            <a:r>
              <a:rPr spc="5" dirty="0"/>
              <a:t> </a:t>
            </a:r>
            <a:r>
              <a:rPr spc="-5" dirty="0"/>
              <a:t>Demaine</a:t>
            </a:r>
            <a:r>
              <a:rPr spc="20" dirty="0"/>
              <a:t> </a:t>
            </a:r>
            <a:r>
              <a:rPr spc="-5" dirty="0"/>
              <a:t>and Charles</a:t>
            </a:r>
            <a:r>
              <a:rPr spc="20" dirty="0"/>
              <a:t> </a:t>
            </a:r>
            <a:r>
              <a:rPr spc="-5" dirty="0"/>
              <a:t>E.</a:t>
            </a:r>
            <a:r>
              <a:rPr dirty="0"/>
              <a:t> </a:t>
            </a:r>
            <a:r>
              <a:rPr spc="-5" dirty="0"/>
              <a:t>Leiserson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L1.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4540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11A3-DC4F-4B25-B0E9-B5F23E22B1C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5DA8-21E6-460A-A17F-CC29FD7C2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87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11A3-DC4F-4B25-B0E9-B5F23E22B1C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5DA8-21E6-460A-A17F-CC29FD7C2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67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11A3-DC4F-4B25-B0E9-B5F23E22B1C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5DA8-21E6-460A-A17F-CC29FD7C2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2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11A3-DC4F-4B25-B0E9-B5F23E22B1C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5DA8-21E6-460A-A17F-CC29FD7C2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7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11A3-DC4F-4B25-B0E9-B5F23E22B1C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5DA8-21E6-460A-A17F-CC29FD7C2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3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11A3-DC4F-4B25-B0E9-B5F23E22B1C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5DA8-21E6-460A-A17F-CC29FD7C2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2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11A3-DC4F-4B25-B0E9-B5F23E22B1C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5DA8-21E6-460A-A17F-CC29FD7C2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55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11A3-DC4F-4B25-B0E9-B5F23E22B1C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5DA8-21E6-460A-A17F-CC29FD7C2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1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11A3-DC4F-4B25-B0E9-B5F23E22B1C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55DA8-21E6-460A-A17F-CC29FD7C2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8200" y="669988"/>
            <a:ext cx="6869334" cy="5034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0" marR="1593215" indent="-841375">
              <a:lnSpc>
                <a:spcPct val="1422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               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ECTURE</a:t>
            </a:r>
            <a:r>
              <a:rPr sz="2800" b="1" spc="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600" dirty="0">
              <a:latin typeface="Times New Roman"/>
              <a:cs typeface="Times New Roman"/>
            </a:endParaRPr>
          </a:p>
          <a:p>
            <a:pPr marL="1365250">
              <a:lnSpc>
                <a:spcPct val="100000"/>
              </a:lnSpc>
              <a:spcBef>
                <a:spcPts val="15"/>
              </a:spcBef>
            </a:pPr>
            <a:r>
              <a:rPr sz="3200" b="1" spc="-5" dirty="0">
                <a:latin typeface="Times New Roman"/>
                <a:cs typeface="Times New Roman"/>
              </a:rPr>
              <a:t>Divide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and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Conquer</a:t>
            </a:r>
            <a:endParaRPr sz="3200" dirty="0">
              <a:latin typeface="Times New Roman"/>
              <a:cs typeface="Times New Roman"/>
            </a:endParaRPr>
          </a:p>
          <a:p>
            <a:pPr marL="1593850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594485" algn="l"/>
              </a:tabLst>
            </a:pPr>
            <a:r>
              <a:rPr sz="3200" spc="-5" dirty="0">
                <a:latin typeface="Times New Roman"/>
                <a:cs typeface="Times New Roman"/>
              </a:rPr>
              <a:t>Binary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search</a:t>
            </a:r>
            <a:endParaRPr sz="3200" dirty="0">
              <a:latin typeface="Times New Roman"/>
              <a:cs typeface="Times New Roman"/>
            </a:endParaRPr>
          </a:p>
          <a:p>
            <a:pPr marL="1593850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594485" algn="l"/>
              </a:tabLst>
            </a:pPr>
            <a:r>
              <a:rPr sz="3200" spc="-5" dirty="0">
                <a:latin typeface="Times New Roman"/>
                <a:cs typeface="Times New Roman"/>
              </a:rPr>
              <a:t>Powering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</a:t>
            </a:r>
            <a:endParaRPr sz="3200" dirty="0">
              <a:latin typeface="Times New Roman"/>
              <a:cs typeface="Times New Roman"/>
            </a:endParaRPr>
          </a:p>
          <a:p>
            <a:pPr marL="1593850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594485" algn="l"/>
              </a:tabLst>
            </a:pPr>
            <a:r>
              <a:rPr sz="3200" spc="-5" dirty="0">
                <a:latin typeface="Times New Roman"/>
                <a:cs typeface="Times New Roman"/>
              </a:rPr>
              <a:t>Fibonacci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</a:t>
            </a:r>
            <a:endParaRPr sz="3200" dirty="0">
              <a:latin typeface="Times New Roman"/>
              <a:cs typeface="Times New Roman"/>
            </a:endParaRPr>
          </a:p>
          <a:p>
            <a:pPr marL="1593850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594485" algn="l"/>
              </a:tabLst>
            </a:pPr>
            <a:r>
              <a:rPr sz="3200" spc="-5" dirty="0">
                <a:latin typeface="Times New Roman"/>
                <a:cs typeface="Times New Roman"/>
              </a:rPr>
              <a:t>Matrix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multiplication</a:t>
            </a:r>
            <a:endParaRPr sz="3200" dirty="0">
              <a:latin typeface="Times New Roman"/>
              <a:cs typeface="Times New Roman"/>
            </a:endParaRPr>
          </a:p>
          <a:p>
            <a:pPr marL="1593850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594485" algn="l"/>
              </a:tabLst>
            </a:pPr>
            <a:r>
              <a:rPr sz="3200" spc="-25" dirty="0">
                <a:latin typeface="Times New Roman"/>
                <a:cs typeface="Times New Roman"/>
              </a:rPr>
              <a:t>Strassen’s</a:t>
            </a:r>
            <a:r>
              <a:rPr sz="3200" spc="-5" dirty="0">
                <a:latin typeface="Times New Roman"/>
                <a:cs typeface="Times New Roman"/>
              </a:rPr>
              <a:t> algorithm</a:t>
            </a:r>
            <a:endParaRPr sz="3200" dirty="0">
              <a:latin typeface="Times New Roman"/>
              <a:cs typeface="Times New Roman"/>
            </a:endParaRPr>
          </a:p>
          <a:p>
            <a:pPr marL="1593850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594485" algn="l"/>
              </a:tabLst>
            </a:pPr>
            <a:r>
              <a:rPr sz="3200" spc="-5" dirty="0">
                <a:latin typeface="Times New Roman"/>
                <a:cs typeface="Times New Roman"/>
              </a:rPr>
              <a:t>VLSI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layout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                Dr</a:t>
            </a:r>
            <a:r>
              <a:rPr sz="3200" b="1" spc="-5" dirty="0">
                <a:latin typeface="Times New Roman"/>
                <a:cs typeface="Times New Roman"/>
              </a:rPr>
              <a:t>.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Yeshwant Singh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1458912"/>
            <a:ext cx="76200" cy="3940175"/>
          </a:xfrm>
          <a:custGeom>
            <a:avLst/>
            <a:gdLst/>
            <a:ahLst/>
            <a:cxnLst/>
            <a:rect l="l" t="t" r="r" b="b"/>
            <a:pathLst>
              <a:path w="76200" h="3940175">
                <a:moveTo>
                  <a:pt x="12700" y="0"/>
                </a:moveTo>
                <a:lnTo>
                  <a:pt x="0" y="0"/>
                </a:lnTo>
                <a:lnTo>
                  <a:pt x="0" y="3940175"/>
                </a:lnTo>
                <a:lnTo>
                  <a:pt x="12700" y="3940175"/>
                </a:lnTo>
                <a:lnTo>
                  <a:pt x="12700" y="0"/>
                </a:lnTo>
                <a:close/>
              </a:path>
              <a:path w="76200" h="3940175">
                <a:moveTo>
                  <a:pt x="50800" y="0"/>
                </a:moveTo>
                <a:lnTo>
                  <a:pt x="25400" y="0"/>
                </a:lnTo>
                <a:lnTo>
                  <a:pt x="25400" y="3940175"/>
                </a:lnTo>
                <a:lnTo>
                  <a:pt x="50800" y="3940175"/>
                </a:lnTo>
                <a:lnTo>
                  <a:pt x="50800" y="0"/>
                </a:lnTo>
                <a:close/>
              </a:path>
              <a:path w="76200" h="3940175">
                <a:moveTo>
                  <a:pt x="76200" y="0"/>
                </a:moveTo>
                <a:lnTo>
                  <a:pt x="63500" y="0"/>
                </a:lnTo>
                <a:lnTo>
                  <a:pt x="63500" y="3940175"/>
                </a:lnTo>
                <a:lnTo>
                  <a:pt x="76200" y="3940175"/>
                </a:lnTo>
                <a:lnTo>
                  <a:pt x="762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4953000" y="5006977"/>
            <a:ext cx="2438400" cy="609600"/>
          </a:xfrm>
          <a:custGeom>
            <a:avLst/>
            <a:gdLst/>
            <a:ahLst/>
            <a:cxnLst/>
            <a:rect l="l" t="t" r="r" b="b"/>
            <a:pathLst>
              <a:path w="2438400" h="609600">
                <a:moveTo>
                  <a:pt x="2336800" y="0"/>
                </a:moveTo>
                <a:lnTo>
                  <a:pt x="101600" y="0"/>
                </a:lnTo>
                <a:lnTo>
                  <a:pt x="62054" y="7984"/>
                </a:lnTo>
                <a:lnTo>
                  <a:pt x="29759" y="29759"/>
                </a:lnTo>
                <a:lnTo>
                  <a:pt x="7984" y="62054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45"/>
                </a:lnTo>
                <a:lnTo>
                  <a:pt x="29759" y="579840"/>
                </a:lnTo>
                <a:lnTo>
                  <a:pt x="62054" y="601615"/>
                </a:lnTo>
                <a:lnTo>
                  <a:pt x="101600" y="609600"/>
                </a:lnTo>
                <a:lnTo>
                  <a:pt x="2336800" y="609600"/>
                </a:lnTo>
                <a:lnTo>
                  <a:pt x="2376345" y="601615"/>
                </a:lnTo>
                <a:lnTo>
                  <a:pt x="2408640" y="579840"/>
                </a:lnTo>
                <a:lnTo>
                  <a:pt x="2430415" y="547545"/>
                </a:lnTo>
                <a:lnTo>
                  <a:pt x="2438400" y="508000"/>
                </a:lnTo>
                <a:lnTo>
                  <a:pt x="2438400" y="101600"/>
                </a:lnTo>
                <a:lnTo>
                  <a:pt x="2430415" y="62054"/>
                </a:lnTo>
                <a:lnTo>
                  <a:pt x="2408640" y="29759"/>
                </a:lnTo>
                <a:lnTo>
                  <a:pt x="2376345" y="7984"/>
                </a:lnTo>
                <a:lnTo>
                  <a:pt x="2336800" y="0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3610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Binary</a:t>
            </a:r>
            <a:r>
              <a:rPr spc="-75" dirty="0"/>
              <a:t> </a:t>
            </a:r>
            <a:r>
              <a:rPr spc="-5" dirty="0"/>
              <a:t>search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139" y="1621950"/>
            <a:ext cx="7152640" cy="39312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 in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array: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Check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middle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Conquer: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Recursively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subarray.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Combine:</a:t>
            </a:r>
            <a:r>
              <a:rPr sz="3200" b="1" i="1" spc="-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Trivial.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3200" b="1" i="1" spc="-5" dirty="0">
                <a:latin typeface="Times New Roman"/>
                <a:cs typeface="Times New Roman"/>
              </a:rPr>
              <a:t>Example:</a:t>
            </a:r>
            <a:r>
              <a:rPr sz="3200" b="1" i="1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  <a:p>
            <a:pPr marR="61594" algn="ctr">
              <a:lnSpc>
                <a:spcPct val="100000"/>
              </a:lnSpc>
              <a:spcBef>
                <a:spcPts val="1860"/>
              </a:spcBef>
              <a:tabLst>
                <a:tab pos="838200" algn="l"/>
                <a:tab pos="1676400" algn="l"/>
                <a:tab pos="2514600" algn="l"/>
                <a:tab pos="3352800" algn="l"/>
                <a:tab pos="4089400" algn="l"/>
                <a:tab pos="4927600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3	5	7	8	9	12	15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953000" y="5006977"/>
            <a:ext cx="2438400" cy="609600"/>
            <a:chOff x="4953000" y="5006977"/>
            <a:chExt cx="2438400" cy="609600"/>
          </a:xfrm>
        </p:grpSpPr>
        <p:sp>
          <p:nvSpPr>
            <p:cNvPr id="6" name="object 6"/>
            <p:cNvSpPr/>
            <p:nvPr/>
          </p:nvSpPr>
          <p:spPr>
            <a:xfrm>
              <a:off x="4953000" y="5006977"/>
              <a:ext cx="2438400" cy="609600"/>
            </a:xfrm>
            <a:custGeom>
              <a:avLst/>
              <a:gdLst/>
              <a:ahLst/>
              <a:cxnLst/>
              <a:rect l="l" t="t" r="r" b="b"/>
              <a:pathLst>
                <a:path w="2438400" h="609600">
                  <a:moveTo>
                    <a:pt x="2336800" y="0"/>
                  </a:moveTo>
                  <a:lnTo>
                    <a:pt x="101600" y="0"/>
                  </a:lnTo>
                  <a:lnTo>
                    <a:pt x="62054" y="7984"/>
                  </a:lnTo>
                  <a:lnTo>
                    <a:pt x="29759" y="29759"/>
                  </a:lnTo>
                  <a:lnTo>
                    <a:pt x="7984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2336800" y="609600"/>
                  </a:lnTo>
                  <a:lnTo>
                    <a:pt x="2376345" y="601615"/>
                  </a:lnTo>
                  <a:lnTo>
                    <a:pt x="2408640" y="579840"/>
                  </a:lnTo>
                  <a:lnTo>
                    <a:pt x="2430415" y="547545"/>
                  </a:lnTo>
                  <a:lnTo>
                    <a:pt x="2438400" y="508000"/>
                  </a:lnTo>
                  <a:lnTo>
                    <a:pt x="2438400" y="101600"/>
                  </a:lnTo>
                  <a:lnTo>
                    <a:pt x="2430415" y="62054"/>
                  </a:lnTo>
                  <a:lnTo>
                    <a:pt x="2408640" y="29759"/>
                  </a:lnTo>
                  <a:lnTo>
                    <a:pt x="2376345" y="7984"/>
                  </a:lnTo>
                  <a:lnTo>
                    <a:pt x="2336800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05500" y="50419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3610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Binary</a:t>
            </a:r>
            <a:r>
              <a:rPr spc="-75" dirty="0"/>
              <a:t> </a:t>
            </a:r>
            <a:r>
              <a:rPr spc="-5" dirty="0"/>
              <a:t>search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3139" y="1622246"/>
            <a:ext cx="7152640" cy="39312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 in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array: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Check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middle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Conquer: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Recursively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subarray.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Combine:</a:t>
            </a:r>
            <a:r>
              <a:rPr sz="3200" b="1" i="1" spc="-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Trivial.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3200" b="1" i="1" spc="-5" dirty="0">
                <a:latin typeface="Times New Roman"/>
                <a:cs typeface="Times New Roman"/>
              </a:rPr>
              <a:t>Example:</a:t>
            </a:r>
            <a:r>
              <a:rPr sz="3200" b="1" i="1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  <a:p>
            <a:pPr marR="61594" algn="ctr">
              <a:lnSpc>
                <a:spcPct val="100000"/>
              </a:lnSpc>
              <a:spcBef>
                <a:spcPts val="1860"/>
              </a:spcBef>
              <a:tabLst>
                <a:tab pos="838200" algn="l"/>
                <a:tab pos="1676400" algn="l"/>
                <a:tab pos="2514600" algn="l"/>
                <a:tab pos="3352800" algn="l"/>
                <a:tab pos="4089400" algn="l"/>
                <a:tab pos="4927600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3	5	7	8	9	12	15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4953000" y="5006977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584200" y="0"/>
                </a:moveTo>
                <a:lnTo>
                  <a:pt x="101600" y="0"/>
                </a:lnTo>
                <a:lnTo>
                  <a:pt x="62054" y="7984"/>
                </a:lnTo>
                <a:lnTo>
                  <a:pt x="29759" y="29759"/>
                </a:lnTo>
                <a:lnTo>
                  <a:pt x="7984" y="62054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45"/>
                </a:lnTo>
                <a:lnTo>
                  <a:pt x="29759" y="579840"/>
                </a:lnTo>
                <a:lnTo>
                  <a:pt x="62054" y="601615"/>
                </a:lnTo>
                <a:lnTo>
                  <a:pt x="101600" y="609600"/>
                </a:lnTo>
                <a:lnTo>
                  <a:pt x="584200" y="609600"/>
                </a:lnTo>
                <a:lnTo>
                  <a:pt x="623745" y="601615"/>
                </a:lnTo>
                <a:lnTo>
                  <a:pt x="656040" y="579840"/>
                </a:lnTo>
                <a:lnTo>
                  <a:pt x="677815" y="547545"/>
                </a:lnTo>
                <a:lnTo>
                  <a:pt x="685800" y="508000"/>
                </a:lnTo>
                <a:lnTo>
                  <a:pt x="685800" y="101600"/>
                </a:lnTo>
                <a:lnTo>
                  <a:pt x="677815" y="62054"/>
                </a:lnTo>
                <a:lnTo>
                  <a:pt x="656040" y="29759"/>
                </a:lnTo>
                <a:lnTo>
                  <a:pt x="623745" y="7984"/>
                </a:lnTo>
                <a:lnTo>
                  <a:pt x="584200" y="0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3610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Binary</a:t>
            </a:r>
            <a:r>
              <a:rPr spc="-75" dirty="0"/>
              <a:t> </a:t>
            </a:r>
            <a:r>
              <a:rPr spc="-5" dirty="0"/>
              <a:t>search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139" y="1621950"/>
            <a:ext cx="7152640" cy="39312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 in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array: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Check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middle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Conquer: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Recursively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subarray.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Combine:</a:t>
            </a:r>
            <a:r>
              <a:rPr sz="3200" b="1" i="1" spc="-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Trivial.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3200" b="1" i="1" spc="-5" dirty="0">
                <a:latin typeface="Times New Roman"/>
                <a:cs typeface="Times New Roman"/>
              </a:rPr>
              <a:t>Example:</a:t>
            </a:r>
            <a:r>
              <a:rPr sz="3200" b="1" i="1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  <a:p>
            <a:pPr marR="61594" algn="ctr">
              <a:lnSpc>
                <a:spcPct val="100000"/>
              </a:lnSpc>
              <a:spcBef>
                <a:spcPts val="1860"/>
              </a:spcBef>
              <a:tabLst>
                <a:tab pos="838200" algn="l"/>
                <a:tab pos="1676400" algn="l"/>
                <a:tab pos="2514600" algn="l"/>
                <a:tab pos="3352800" algn="l"/>
                <a:tab pos="4089400" algn="l"/>
                <a:tab pos="4927600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3	5	7	8	9	12	15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953000" y="5006977"/>
            <a:ext cx="685800" cy="609600"/>
            <a:chOff x="4953000" y="5006977"/>
            <a:chExt cx="685800" cy="609600"/>
          </a:xfrm>
        </p:grpSpPr>
        <p:sp>
          <p:nvSpPr>
            <p:cNvPr id="6" name="object 6"/>
            <p:cNvSpPr/>
            <p:nvPr/>
          </p:nvSpPr>
          <p:spPr>
            <a:xfrm>
              <a:off x="4953000" y="5006977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584200" y="0"/>
                  </a:moveTo>
                  <a:lnTo>
                    <a:pt x="101600" y="0"/>
                  </a:lnTo>
                  <a:lnTo>
                    <a:pt x="62054" y="7984"/>
                  </a:lnTo>
                  <a:lnTo>
                    <a:pt x="29759" y="29759"/>
                  </a:lnTo>
                  <a:lnTo>
                    <a:pt x="7984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584200" y="609600"/>
                  </a:lnTo>
                  <a:lnTo>
                    <a:pt x="623745" y="601615"/>
                  </a:lnTo>
                  <a:lnTo>
                    <a:pt x="656040" y="579840"/>
                  </a:lnTo>
                  <a:lnTo>
                    <a:pt x="677815" y="547545"/>
                  </a:lnTo>
                  <a:lnTo>
                    <a:pt x="685800" y="508000"/>
                  </a:lnTo>
                  <a:lnTo>
                    <a:pt x="685800" y="101600"/>
                  </a:lnTo>
                  <a:lnTo>
                    <a:pt x="677815" y="62054"/>
                  </a:lnTo>
                  <a:lnTo>
                    <a:pt x="656040" y="29759"/>
                  </a:lnTo>
                  <a:lnTo>
                    <a:pt x="623745" y="7984"/>
                  </a:lnTo>
                  <a:lnTo>
                    <a:pt x="584200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41900" y="50419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3610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Binary</a:t>
            </a:r>
            <a:r>
              <a:rPr spc="-75" dirty="0"/>
              <a:t> </a:t>
            </a:r>
            <a:r>
              <a:rPr spc="-5" dirty="0"/>
              <a:t>search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3019" y="1622247"/>
            <a:ext cx="7152640" cy="39312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 in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array:</a:t>
            </a:r>
            <a:endParaRPr sz="32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470534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Check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middle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element.</a:t>
            </a:r>
            <a:endParaRPr sz="32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70534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Conquer: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Recursively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subarray.</a:t>
            </a:r>
            <a:endParaRPr sz="32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470534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Combine:</a:t>
            </a:r>
            <a:r>
              <a:rPr sz="3200" b="1" i="1" spc="-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Trivial.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3200" b="1" i="1" spc="-5" dirty="0">
                <a:latin typeface="Times New Roman"/>
                <a:cs typeface="Times New Roman"/>
              </a:rPr>
              <a:t>Example:</a:t>
            </a:r>
            <a:r>
              <a:rPr sz="3200" b="1" i="1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  <a:p>
            <a:pPr marR="61594" algn="ctr">
              <a:lnSpc>
                <a:spcPct val="100000"/>
              </a:lnSpc>
              <a:spcBef>
                <a:spcPts val="1860"/>
              </a:spcBef>
              <a:tabLst>
                <a:tab pos="838200" algn="l"/>
                <a:tab pos="1676400" algn="l"/>
                <a:tab pos="2514600" algn="l"/>
                <a:tab pos="3352800" algn="l"/>
                <a:tab pos="4089400" algn="l"/>
                <a:tab pos="4927600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3	5	7	8	9	12	15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7050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Recurrence</a:t>
            </a:r>
            <a:r>
              <a:rPr spc="-25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spc="-5" dirty="0"/>
              <a:t>binary</a:t>
            </a:r>
            <a:r>
              <a:rPr spc="-15" dirty="0"/>
              <a:t> </a:t>
            </a:r>
            <a:r>
              <a:rPr spc="-5" dirty="0"/>
              <a:t>search</a:t>
            </a:r>
          </a:p>
        </p:txBody>
      </p:sp>
      <p:sp>
        <p:nvSpPr>
          <p:cNvPr id="6" name="object 6"/>
          <p:cNvSpPr/>
          <p:nvPr/>
        </p:nvSpPr>
        <p:spPr>
          <a:xfrm>
            <a:off x="3505200" y="178276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170656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1706563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457200" y="0"/>
                </a:moveTo>
                <a:lnTo>
                  <a:pt x="399850" y="2374"/>
                </a:lnTo>
                <a:lnTo>
                  <a:pt x="344626" y="9308"/>
                </a:lnTo>
                <a:lnTo>
                  <a:pt x="291956" y="20516"/>
                </a:lnTo>
                <a:lnTo>
                  <a:pt x="242269" y="35711"/>
                </a:lnTo>
                <a:lnTo>
                  <a:pt x="195993" y="54609"/>
                </a:lnTo>
                <a:lnTo>
                  <a:pt x="153556" y="76923"/>
                </a:lnTo>
                <a:lnTo>
                  <a:pt x="115387" y="102369"/>
                </a:lnTo>
                <a:lnTo>
                  <a:pt x="81915" y="130660"/>
                </a:lnTo>
                <a:lnTo>
                  <a:pt x="53568" y="161511"/>
                </a:lnTo>
                <a:lnTo>
                  <a:pt x="30775" y="194636"/>
                </a:lnTo>
                <a:lnTo>
                  <a:pt x="13963" y="229749"/>
                </a:lnTo>
                <a:lnTo>
                  <a:pt x="3562" y="266566"/>
                </a:lnTo>
                <a:lnTo>
                  <a:pt x="0" y="304800"/>
                </a:lnTo>
                <a:lnTo>
                  <a:pt x="3562" y="343033"/>
                </a:lnTo>
                <a:lnTo>
                  <a:pt x="13963" y="379850"/>
                </a:lnTo>
                <a:lnTo>
                  <a:pt x="30775" y="414963"/>
                </a:lnTo>
                <a:lnTo>
                  <a:pt x="53568" y="448088"/>
                </a:lnTo>
                <a:lnTo>
                  <a:pt x="81915" y="478939"/>
                </a:lnTo>
                <a:lnTo>
                  <a:pt x="115387" y="507230"/>
                </a:lnTo>
                <a:lnTo>
                  <a:pt x="153556" y="532676"/>
                </a:lnTo>
                <a:lnTo>
                  <a:pt x="195993" y="554990"/>
                </a:lnTo>
                <a:lnTo>
                  <a:pt x="242269" y="573888"/>
                </a:lnTo>
                <a:lnTo>
                  <a:pt x="291956" y="589083"/>
                </a:lnTo>
                <a:lnTo>
                  <a:pt x="344626" y="600291"/>
                </a:lnTo>
                <a:lnTo>
                  <a:pt x="399850" y="607225"/>
                </a:lnTo>
                <a:lnTo>
                  <a:pt x="457200" y="609600"/>
                </a:lnTo>
                <a:lnTo>
                  <a:pt x="514549" y="607225"/>
                </a:lnTo>
                <a:lnTo>
                  <a:pt x="569773" y="600291"/>
                </a:lnTo>
                <a:lnTo>
                  <a:pt x="622443" y="589083"/>
                </a:lnTo>
                <a:lnTo>
                  <a:pt x="672130" y="573888"/>
                </a:lnTo>
                <a:lnTo>
                  <a:pt x="718406" y="554990"/>
                </a:lnTo>
                <a:lnTo>
                  <a:pt x="760843" y="532676"/>
                </a:lnTo>
                <a:lnTo>
                  <a:pt x="799012" y="507230"/>
                </a:lnTo>
                <a:lnTo>
                  <a:pt x="832484" y="478939"/>
                </a:lnTo>
                <a:lnTo>
                  <a:pt x="860831" y="448088"/>
                </a:lnTo>
                <a:lnTo>
                  <a:pt x="883624" y="414963"/>
                </a:lnTo>
                <a:lnTo>
                  <a:pt x="900436" y="379850"/>
                </a:lnTo>
                <a:lnTo>
                  <a:pt x="910837" y="343033"/>
                </a:lnTo>
                <a:lnTo>
                  <a:pt x="914400" y="304800"/>
                </a:lnTo>
                <a:lnTo>
                  <a:pt x="910837" y="266566"/>
                </a:lnTo>
                <a:lnTo>
                  <a:pt x="900436" y="229749"/>
                </a:lnTo>
                <a:lnTo>
                  <a:pt x="883624" y="194636"/>
                </a:lnTo>
                <a:lnTo>
                  <a:pt x="860831" y="161511"/>
                </a:lnTo>
                <a:lnTo>
                  <a:pt x="832484" y="130660"/>
                </a:lnTo>
                <a:lnTo>
                  <a:pt x="799012" y="102369"/>
                </a:lnTo>
                <a:lnTo>
                  <a:pt x="760843" y="76923"/>
                </a:lnTo>
                <a:lnTo>
                  <a:pt x="718406" y="54609"/>
                </a:lnTo>
                <a:lnTo>
                  <a:pt x="672130" y="35711"/>
                </a:lnTo>
                <a:lnTo>
                  <a:pt x="622443" y="20516"/>
                </a:lnTo>
                <a:lnTo>
                  <a:pt x="569773" y="9308"/>
                </a:lnTo>
                <a:lnTo>
                  <a:pt x="514549" y="2374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7139" y="1719452"/>
            <a:ext cx="36366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1</a:t>
            </a:r>
            <a:r>
              <a:rPr sz="3200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6912" y="2237921"/>
            <a:ext cx="1462405" cy="702310"/>
            <a:chOff x="1966912" y="2237921"/>
            <a:chExt cx="1462405" cy="702310"/>
          </a:xfrm>
        </p:grpSpPr>
        <p:sp>
          <p:nvSpPr>
            <p:cNvPr id="11" name="object 11"/>
            <p:cNvSpPr/>
            <p:nvPr/>
          </p:nvSpPr>
          <p:spPr>
            <a:xfrm>
              <a:off x="1981200" y="2264423"/>
              <a:ext cx="1396365" cy="661670"/>
            </a:xfrm>
            <a:custGeom>
              <a:avLst/>
              <a:gdLst/>
              <a:ahLst/>
              <a:cxnLst/>
              <a:rect l="l" t="t" r="r" b="b"/>
              <a:pathLst>
                <a:path w="1396364" h="661669">
                  <a:moveTo>
                    <a:pt x="0" y="661339"/>
                  </a:moveTo>
                  <a:lnTo>
                    <a:pt x="139614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3179" y="2237921"/>
              <a:ext cx="95885" cy="77470"/>
            </a:xfrm>
            <a:custGeom>
              <a:avLst/>
              <a:gdLst/>
              <a:ahLst/>
              <a:cxnLst/>
              <a:rect l="l" t="t" r="r" b="b"/>
              <a:pathLst>
                <a:path w="95885" h="77469">
                  <a:moveTo>
                    <a:pt x="0" y="0"/>
                  </a:moveTo>
                  <a:lnTo>
                    <a:pt x="44170" y="26504"/>
                  </a:lnTo>
                  <a:lnTo>
                    <a:pt x="36690" y="77469"/>
                  </a:lnTo>
                  <a:lnTo>
                    <a:pt x="95821" y="2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8320" y="2670089"/>
            <a:ext cx="4469130" cy="12452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i="1" spc="-5" dirty="0">
                <a:latin typeface="Times New Roman"/>
                <a:cs typeface="Times New Roman"/>
              </a:rPr>
              <a:t>#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subproblems</a:t>
            </a:r>
            <a:endParaRPr sz="3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3200" i="1" spc="-15" dirty="0">
                <a:latin typeface="Times New Roman"/>
                <a:cs typeface="Times New Roman"/>
              </a:rPr>
              <a:t>subproblem</a:t>
            </a:r>
            <a:r>
              <a:rPr sz="3200" i="1" spc="-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size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24312" y="2468559"/>
            <a:ext cx="401955" cy="929005"/>
            <a:chOff x="4024312" y="2468559"/>
            <a:chExt cx="401955" cy="929005"/>
          </a:xfrm>
        </p:grpSpPr>
        <p:sp>
          <p:nvSpPr>
            <p:cNvPr id="15" name="object 15"/>
            <p:cNvSpPr/>
            <p:nvPr/>
          </p:nvSpPr>
          <p:spPr>
            <a:xfrm>
              <a:off x="4038600" y="2521318"/>
              <a:ext cx="359410" cy="861694"/>
            </a:xfrm>
            <a:custGeom>
              <a:avLst/>
              <a:gdLst/>
              <a:ahLst/>
              <a:cxnLst/>
              <a:rect l="l" t="t" r="r" b="b"/>
              <a:pathLst>
                <a:path w="359410" h="861695">
                  <a:moveTo>
                    <a:pt x="0" y="861644"/>
                  </a:moveTo>
                  <a:lnTo>
                    <a:pt x="35901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7057" y="2468559"/>
              <a:ext cx="79375" cy="95885"/>
            </a:xfrm>
            <a:custGeom>
              <a:avLst/>
              <a:gdLst/>
              <a:ahLst/>
              <a:cxnLst/>
              <a:rect l="l" t="t" r="r" b="b"/>
              <a:pathLst>
                <a:path w="79375" h="95885">
                  <a:moveTo>
                    <a:pt x="72542" y="0"/>
                  </a:moveTo>
                  <a:lnTo>
                    <a:pt x="0" y="62649"/>
                  </a:lnTo>
                  <a:lnTo>
                    <a:pt x="50558" y="52755"/>
                  </a:lnTo>
                  <a:lnTo>
                    <a:pt x="79133" y="95618"/>
                  </a:lnTo>
                  <a:lnTo>
                    <a:pt x="72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54065" y="2743898"/>
            <a:ext cx="245300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i="1" spc="-5" dirty="0">
                <a:latin typeface="Times New Roman"/>
                <a:cs typeface="Times New Roman"/>
              </a:rPr>
              <a:t>work dividing 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and</a:t>
            </a:r>
            <a:r>
              <a:rPr sz="3200" i="1" spc="-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combining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95996" y="2316166"/>
            <a:ext cx="768350" cy="463550"/>
            <a:chOff x="6095996" y="2316166"/>
            <a:chExt cx="768350" cy="463550"/>
          </a:xfrm>
        </p:grpSpPr>
        <p:sp>
          <p:nvSpPr>
            <p:cNvPr id="19" name="object 19"/>
            <p:cNvSpPr/>
            <p:nvPr/>
          </p:nvSpPr>
          <p:spPr>
            <a:xfrm>
              <a:off x="6150444" y="2348828"/>
              <a:ext cx="708025" cy="424815"/>
            </a:xfrm>
            <a:custGeom>
              <a:avLst/>
              <a:gdLst/>
              <a:ahLst/>
              <a:cxnLst/>
              <a:rect l="l" t="t" r="r" b="b"/>
              <a:pathLst>
                <a:path w="708025" h="424814">
                  <a:moveTo>
                    <a:pt x="707555" y="42453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5996" y="2316166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0" y="0"/>
                  </a:moveTo>
                  <a:lnTo>
                    <a:pt x="45745" y="71869"/>
                  </a:lnTo>
                  <a:lnTo>
                    <a:pt x="84950" y="6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7050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Recurrence</a:t>
            </a:r>
            <a:r>
              <a:rPr spc="-25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spc="-5" dirty="0"/>
              <a:t>binary</a:t>
            </a:r>
            <a:r>
              <a:rPr spc="-15" dirty="0"/>
              <a:t> </a:t>
            </a:r>
            <a:r>
              <a:rPr spc="-5" dirty="0"/>
              <a:t>search</a:t>
            </a:r>
          </a:p>
        </p:txBody>
      </p:sp>
      <p:sp>
        <p:nvSpPr>
          <p:cNvPr id="6" name="object 6"/>
          <p:cNvSpPr/>
          <p:nvPr/>
        </p:nvSpPr>
        <p:spPr>
          <a:xfrm>
            <a:off x="3505200" y="178276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170656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1706563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457200" y="0"/>
                </a:moveTo>
                <a:lnTo>
                  <a:pt x="399850" y="2374"/>
                </a:lnTo>
                <a:lnTo>
                  <a:pt x="344626" y="9308"/>
                </a:lnTo>
                <a:lnTo>
                  <a:pt x="291956" y="20516"/>
                </a:lnTo>
                <a:lnTo>
                  <a:pt x="242269" y="35711"/>
                </a:lnTo>
                <a:lnTo>
                  <a:pt x="195993" y="54609"/>
                </a:lnTo>
                <a:lnTo>
                  <a:pt x="153556" y="76923"/>
                </a:lnTo>
                <a:lnTo>
                  <a:pt x="115387" y="102369"/>
                </a:lnTo>
                <a:lnTo>
                  <a:pt x="81915" y="130660"/>
                </a:lnTo>
                <a:lnTo>
                  <a:pt x="53568" y="161511"/>
                </a:lnTo>
                <a:lnTo>
                  <a:pt x="30775" y="194636"/>
                </a:lnTo>
                <a:lnTo>
                  <a:pt x="13963" y="229749"/>
                </a:lnTo>
                <a:lnTo>
                  <a:pt x="3562" y="266566"/>
                </a:lnTo>
                <a:lnTo>
                  <a:pt x="0" y="304800"/>
                </a:lnTo>
                <a:lnTo>
                  <a:pt x="3562" y="343033"/>
                </a:lnTo>
                <a:lnTo>
                  <a:pt x="13963" y="379850"/>
                </a:lnTo>
                <a:lnTo>
                  <a:pt x="30775" y="414963"/>
                </a:lnTo>
                <a:lnTo>
                  <a:pt x="53568" y="448088"/>
                </a:lnTo>
                <a:lnTo>
                  <a:pt x="81915" y="478939"/>
                </a:lnTo>
                <a:lnTo>
                  <a:pt x="115387" y="507230"/>
                </a:lnTo>
                <a:lnTo>
                  <a:pt x="153556" y="532676"/>
                </a:lnTo>
                <a:lnTo>
                  <a:pt x="195993" y="554990"/>
                </a:lnTo>
                <a:lnTo>
                  <a:pt x="242269" y="573888"/>
                </a:lnTo>
                <a:lnTo>
                  <a:pt x="291956" y="589083"/>
                </a:lnTo>
                <a:lnTo>
                  <a:pt x="344626" y="600291"/>
                </a:lnTo>
                <a:lnTo>
                  <a:pt x="399850" y="607225"/>
                </a:lnTo>
                <a:lnTo>
                  <a:pt x="457200" y="609600"/>
                </a:lnTo>
                <a:lnTo>
                  <a:pt x="514549" y="607225"/>
                </a:lnTo>
                <a:lnTo>
                  <a:pt x="569773" y="600291"/>
                </a:lnTo>
                <a:lnTo>
                  <a:pt x="622443" y="589083"/>
                </a:lnTo>
                <a:lnTo>
                  <a:pt x="672130" y="573888"/>
                </a:lnTo>
                <a:lnTo>
                  <a:pt x="718406" y="554990"/>
                </a:lnTo>
                <a:lnTo>
                  <a:pt x="760843" y="532676"/>
                </a:lnTo>
                <a:lnTo>
                  <a:pt x="799012" y="507230"/>
                </a:lnTo>
                <a:lnTo>
                  <a:pt x="832484" y="478939"/>
                </a:lnTo>
                <a:lnTo>
                  <a:pt x="860831" y="448088"/>
                </a:lnTo>
                <a:lnTo>
                  <a:pt x="883624" y="414963"/>
                </a:lnTo>
                <a:lnTo>
                  <a:pt x="900436" y="379850"/>
                </a:lnTo>
                <a:lnTo>
                  <a:pt x="910837" y="343033"/>
                </a:lnTo>
                <a:lnTo>
                  <a:pt x="914400" y="304800"/>
                </a:lnTo>
                <a:lnTo>
                  <a:pt x="910837" y="266566"/>
                </a:lnTo>
                <a:lnTo>
                  <a:pt x="900436" y="229749"/>
                </a:lnTo>
                <a:lnTo>
                  <a:pt x="883624" y="194636"/>
                </a:lnTo>
                <a:lnTo>
                  <a:pt x="860831" y="161511"/>
                </a:lnTo>
                <a:lnTo>
                  <a:pt x="832484" y="130660"/>
                </a:lnTo>
                <a:lnTo>
                  <a:pt x="799012" y="102369"/>
                </a:lnTo>
                <a:lnTo>
                  <a:pt x="760843" y="76923"/>
                </a:lnTo>
                <a:lnTo>
                  <a:pt x="718406" y="54609"/>
                </a:lnTo>
                <a:lnTo>
                  <a:pt x="672130" y="35711"/>
                </a:lnTo>
                <a:lnTo>
                  <a:pt x="622443" y="20516"/>
                </a:lnTo>
                <a:lnTo>
                  <a:pt x="569773" y="9308"/>
                </a:lnTo>
                <a:lnTo>
                  <a:pt x="514549" y="2374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7139" y="1719452"/>
            <a:ext cx="36366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1</a:t>
            </a:r>
            <a:r>
              <a:rPr sz="3200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6912" y="2237921"/>
            <a:ext cx="1462405" cy="702310"/>
            <a:chOff x="1966912" y="2237921"/>
            <a:chExt cx="1462405" cy="702310"/>
          </a:xfrm>
        </p:grpSpPr>
        <p:sp>
          <p:nvSpPr>
            <p:cNvPr id="11" name="object 11"/>
            <p:cNvSpPr/>
            <p:nvPr/>
          </p:nvSpPr>
          <p:spPr>
            <a:xfrm>
              <a:off x="1981200" y="2264423"/>
              <a:ext cx="1396365" cy="661670"/>
            </a:xfrm>
            <a:custGeom>
              <a:avLst/>
              <a:gdLst/>
              <a:ahLst/>
              <a:cxnLst/>
              <a:rect l="l" t="t" r="r" b="b"/>
              <a:pathLst>
                <a:path w="1396364" h="661669">
                  <a:moveTo>
                    <a:pt x="0" y="661339"/>
                  </a:moveTo>
                  <a:lnTo>
                    <a:pt x="139614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3179" y="2237921"/>
              <a:ext cx="95885" cy="77470"/>
            </a:xfrm>
            <a:custGeom>
              <a:avLst/>
              <a:gdLst/>
              <a:ahLst/>
              <a:cxnLst/>
              <a:rect l="l" t="t" r="r" b="b"/>
              <a:pathLst>
                <a:path w="95885" h="77469">
                  <a:moveTo>
                    <a:pt x="0" y="0"/>
                  </a:moveTo>
                  <a:lnTo>
                    <a:pt x="44170" y="26504"/>
                  </a:lnTo>
                  <a:lnTo>
                    <a:pt x="36690" y="77469"/>
                  </a:lnTo>
                  <a:lnTo>
                    <a:pt x="95821" y="2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8320" y="2670089"/>
            <a:ext cx="4469130" cy="12452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i="1" spc="-5" dirty="0">
                <a:latin typeface="Times New Roman"/>
                <a:cs typeface="Times New Roman"/>
              </a:rPr>
              <a:t>#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subproblems</a:t>
            </a:r>
            <a:endParaRPr sz="3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3200" i="1" spc="-15" dirty="0">
                <a:latin typeface="Times New Roman"/>
                <a:cs typeface="Times New Roman"/>
              </a:rPr>
              <a:t>subproblem</a:t>
            </a:r>
            <a:r>
              <a:rPr sz="3200" i="1" spc="-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size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24312" y="2468559"/>
            <a:ext cx="401955" cy="929005"/>
            <a:chOff x="4024312" y="2468559"/>
            <a:chExt cx="401955" cy="929005"/>
          </a:xfrm>
        </p:grpSpPr>
        <p:sp>
          <p:nvSpPr>
            <p:cNvPr id="15" name="object 15"/>
            <p:cNvSpPr/>
            <p:nvPr/>
          </p:nvSpPr>
          <p:spPr>
            <a:xfrm>
              <a:off x="4038600" y="2521318"/>
              <a:ext cx="359410" cy="861694"/>
            </a:xfrm>
            <a:custGeom>
              <a:avLst/>
              <a:gdLst/>
              <a:ahLst/>
              <a:cxnLst/>
              <a:rect l="l" t="t" r="r" b="b"/>
              <a:pathLst>
                <a:path w="359410" h="861695">
                  <a:moveTo>
                    <a:pt x="0" y="861644"/>
                  </a:moveTo>
                  <a:lnTo>
                    <a:pt x="35901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7057" y="2468559"/>
              <a:ext cx="79375" cy="95885"/>
            </a:xfrm>
            <a:custGeom>
              <a:avLst/>
              <a:gdLst/>
              <a:ahLst/>
              <a:cxnLst/>
              <a:rect l="l" t="t" r="r" b="b"/>
              <a:pathLst>
                <a:path w="79375" h="95885">
                  <a:moveTo>
                    <a:pt x="72542" y="0"/>
                  </a:moveTo>
                  <a:lnTo>
                    <a:pt x="0" y="62649"/>
                  </a:lnTo>
                  <a:lnTo>
                    <a:pt x="50558" y="52755"/>
                  </a:lnTo>
                  <a:lnTo>
                    <a:pt x="79133" y="95618"/>
                  </a:lnTo>
                  <a:lnTo>
                    <a:pt x="72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54065" y="2743898"/>
            <a:ext cx="245300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i="1" spc="-5" dirty="0">
                <a:latin typeface="Times New Roman"/>
                <a:cs typeface="Times New Roman"/>
              </a:rPr>
              <a:t>work dividing 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and</a:t>
            </a:r>
            <a:r>
              <a:rPr sz="3200" i="1" spc="-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combining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95996" y="2316166"/>
            <a:ext cx="768350" cy="463550"/>
            <a:chOff x="6095996" y="2316166"/>
            <a:chExt cx="768350" cy="463550"/>
          </a:xfrm>
        </p:grpSpPr>
        <p:sp>
          <p:nvSpPr>
            <p:cNvPr id="19" name="object 19"/>
            <p:cNvSpPr/>
            <p:nvPr/>
          </p:nvSpPr>
          <p:spPr>
            <a:xfrm>
              <a:off x="6150444" y="2348828"/>
              <a:ext cx="708025" cy="424815"/>
            </a:xfrm>
            <a:custGeom>
              <a:avLst/>
              <a:gdLst/>
              <a:ahLst/>
              <a:cxnLst/>
              <a:rect l="l" t="t" r="r" b="b"/>
              <a:pathLst>
                <a:path w="708025" h="424814">
                  <a:moveTo>
                    <a:pt x="707555" y="42453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5996" y="2316166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0" y="0"/>
                  </a:moveTo>
                  <a:lnTo>
                    <a:pt x="45745" y="71869"/>
                  </a:lnTo>
                  <a:lnTo>
                    <a:pt x="84950" y="6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72539" y="4620259"/>
            <a:ext cx="6579234" cy="951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650"/>
              </a:lnSpc>
              <a:spcBef>
                <a:spcPts val="95"/>
              </a:spcBef>
              <a:tabLst>
                <a:tab pos="4199890" algn="l"/>
              </a:tabLst>
            </a:pP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36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=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2775" spc="15" baseline="13513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150" spc="37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=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=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spc="1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94665">
              <a:lnSpc>
                <a:spcPts val="3650"/>
              </a:lnSpc>
              <a:tabLst>
                <a:tab pos="1099185" algn="l"/>
              </a:tabLst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200" spc="-3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7440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Powering</a:t>
            </a:r>
            <a:r>
              <a:rPr spc="-40" dirty="0"/>
              <a:t> </a:t>
            </a:r>
            <a:r>
              <a:rPr spc="-5" dirty="0"/>
              <a:t>a</a:t>
            </a:r>
            <a:r>
              <a:rPr spc="-30" dirty="0"/>
              <a:t> </a:t>
            </a:r>
            <a:r>
              <a:rPr spc="-5" dirty="0"/>
              <a:t>number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7365" y="1346049"/>
            <a:ext cx="6141085" cy="1588135"/>
          </a:xfrm>
          <a:prstGeom prst="rect">
            <a:avLst/>
          </a:prstGeom>
        </p:spPr>
        <p:txBody>
          <a:bodyPr vert="horz" wrap="square" lIns="0" tIns="303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39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bl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em: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Compu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spc="-40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150" i="1" spc="22" baseline="25132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, whe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350" spc="-110" dirty="0">
                <a:solidFill>
                  <a:srgbClr val="008380"/>
                </a:solidFill>
                <a:latin typeface="Symbol"/>
                <a:cs typeface="Symbol"/>
              </a:rPr>
              <a:t></a:t>
            </a:r>
            <a:r>
              <a:rPr sz="335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350" spc="-110" dirty="0">
                <a:solidFill>
                  <a:srgbClr val="008380"/>
                </a:solidFill>
                <a:latin typeface="Arial MT"/>
                <a:cs typeface="Arial MT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215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Naive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r>
              <a:rPr sz="3200" b="1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7440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Powering</a:t>
            </a:r>
            <a:r>
              <a:rPr spc="-40" dirty="0"/>
              <a:t> </a:t>
            </a:r>
            <a:r>
              <a:rPr spc="-5" dirty="0"/>
              <a:t>a</a:t>
            </a:r>
            <a:r>
              <a:rPr spc="-30" dirty="0"/>
              <a:t> </a:t>
            </a:r>
            <a:r>
              <a:rPr spc="-5" dirty="0"/>
              <a:t>number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8739" y="4170616"/>
            <a:ext cx="7886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4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i="1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i="1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i="1" spc="-39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8330" y="3669232"/>
            <a:ext cx="2874010" cy="11842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sz="4800" i="1" spc="-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4800" i="1" spc="-690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2100" spc="1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solidFill>
                  <a:srgbClr val="009999"/>
                </a:solidFill>
                <a:latin typeface="Symbol"/>
                <a:cs typeface="Symbol"/>
              </a:rPr>
              <a:t></a:t>
            </a:r>
            <a:r>
              <a:rPr sz="4800" spc="-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4800" i="1" spc="-682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2100" spc="1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4800" i="1" spc="-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4800" i="1" spc="-690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2100" i="1" spc="15" dirty="0">
                <a:solidFill>
                  <a:srgbClr val="009999"/>
                </a:solidFill>
                <a:latin typeface="Times New Roman"/>
                <a:cs typeface="Times New Roman"/>
              </a:rPr>
              <a:t>n–</a:t>
            </a:r>
            <a:r>
              <a:rPr sz="2100" spc="1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2100" spc="1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solidFill>
                  <a:srgbClr val="009999"/>
                </a:solidFill>
                <a:latin typeface="Symbol"/>
                <a:cs typeface="Symbol"/>
              </a:rPr>
              <a:t></a:t>
            </a:r>
            <a:r>
              <a:rPr sz="4800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4800" i="1" spc="-67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2100" i="1" spc="15" dirty="0">
                <a:solidFill>
                  <a:srgbClr val="009999"/>
                </a:solidFill>
                <a:latin typeface="Times New Roman"/>
                <a:cs typeface="Times New Roman"/>
              </a:rPr>
              <a:t>n–</a:t>
            </a:r>
            <a:r>
              <a:rPr sz="2100" spc="1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2100" spc="1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solidFill>
                  <a:srgbClr val="009999"/>
                </a:solidFill>
                <a:latin typeface="Symbol"/>
                <a:cs typeface="Symbol"/>
              </a:rPr>
              <a:t></a:t>
            </a:r>
            <a:r>
              <a:rPr sz="4800" spc="-39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4800" baseline="-1649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365" y="1345834"/>
            <a:ext cx="6141085" cy="2381885"/>
          </a:xfrm>
          <a:prstGeom prst="rect">
            <a:avLst/>
          </a:prstGeom>
        </p:spPr>
        <p:txBody>
          <a:bodyPr vert="horz" wrap="square" lIns="0" tIns="303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39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bl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em: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Compu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spc="-40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150" i="1" spc="22" baseline="25132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, whe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350" spc="-110" dirty="0">
                <a:solidFill>
                  <a:srgbClr val="008380"/>
                </a:solidFill>
                <a:latin typeface="Symbol"/>
                <a:cs typeface="Symbol"/>
              </a:rPr>
              <a:t></a:t>
            </a:r>
            <a:r>
              <a:rPr sz="335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350" spc="-110" dirty="0">
                <a:solidFill>
                  <a:srgbClr val="008380"/>
                </a:solidFill>
                <a:latin typeface="Arial MT"/>
                <a:cs typeface="Arial MT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215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Naive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r>
              <a:rPr sz="3200" b="1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41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Divide-and-conquer</a:t>
            </a:r>
            <a:r>
              <a:rPr sz="3200" b="1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6788" y="3791151"/>
            <a:ext cx="193421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even;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odd.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00" y="3994151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228600" y="990600"/>
                </a:moveTo>
                <a:lnTo>
                  <a:pt x="184106" y="984113"/>
                </a:lnTo>
                <a:lnTo>
                  <a:pt x="147775" y="966422"/>
                </a:lnTo>
                <a:lnTo>
                  <a:pt x="123281" y="940182"/>
                </a:lnTo>
                <a:lnTo>
                  <a:pt x="114300" y="908050"/>
                </a:lnTo>
                <a:lnTo>
                  <a:pt x="114300" y="577850"/>
                </a:lnTo>
                <a:lnTo>
                  <a:pt x="105318" y="545717"/>
                </a:lnTo>
                <a:lnTo>
                  <a:pt x="80824" y="519477"/>
                </a:lnTo>
                <a:lnTo>
                  <a:pt x="44493" y="501786"/>
                </a:lnTo>
                <a:lnTo>
                  <a:pt x="0" y="495300"/>
                </a:lnTo>
                <a:lnTo>
                  <a:pt x="44493" y="488813"/>
                </a:lnTo>
                <a:lnTo>
                  <a:pt x="80824" y="471122"/>
                </a:lnTo>
                <a:lnTo>
                  <a:pt x="105318" y="444882"/>
                </a:lnTo>
                <a:lnTo>
                  <a:pt x="114300" y="412750"/>
                </a:lnTo>
                <a:lnTo>
                  <a:pt x="114300" y="82550"/>
                </a:lnTo>
                <a:lnTo>
                  <a:pt x="123281" y="50417"/>
                </a:lnTo>
                <a:lnTo>
                  <a:pt x="147775" y="24177"/>
                </a:lnTo>
                <a:lnTo>
                  <a:pt x="184106" y="6486"/>
                </a:lnTo>
                <a:lnTo>
                  <a:pt x="228600" y="0"/>
                </a:lnTo>
              </a:path>
            </a:pathLst>
          </a:custGeom>
          <a:ln w="12700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7440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Powering</a:t>
            </a:r>
            <a:r>
              <a:rPr spc="-40" dirty="0"/>
              <a:t> </a:t>
            </a:r>
            <a:r>
              <a:rPr spc="-5" dirty="0"/>
              <a:t>a</a:t>
            </a:r>
            <a:r>
              <a:rPr spc="-30" dirty="0"/>
              <a:t> </a:t>
            </a:r>
            <a:r>
              <a:rPr spc="-5" dirty="0"/>
              <a:t>number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8739" y="4170616"/>
            <a:ext cx="7886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4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i="1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i="1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i="1" spc="-39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8330" y="3669232"/>
            <a:ext cx="2874010" cy="11842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sz="4800" i="1" spc="-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4800" i="1" spc="-690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2100" spc="1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solidFill>
                  <a:srgbClr val="009999"/>
                </a:solidFill>
                <a:latin typeface="Symbol"/>
                <a:cs typeface="Symbol"/>
              </a:rPr>
              <a:t></a:t>
            </a:r>
            <a:r>
              <a:rPr sz="4800" spc="-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4800" i="1" spc="-682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2100" spc="1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4800" i="1" spc="-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4800" i="1" spc="-690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2100" i="1" spc="15" dirty="0">
                <a:solidFill>
                  <a:srgbClr val="009999"/>
                </a:solidFill>
                <a:latin typeface="Times New Roman"/>
                <a:cs typeface="Times New Roman"/>
              </a:rPr>
              <a:t>n–</a:t>
            </a:r>
            <a:r>
              <a:rPr sz="2100" spc="1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2100" spc="1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solidFill>
                  <a:srgbClr val="009999"/>
                </a:solidFill>
                <a:latin typeface="Symbol"/>
                <a:cs typeface="Symbol"/>
              </a:rPr>
              <a:t></a:t>
            </a:r>
            <a:r>
              <a:rPr sz="4800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4800" i="1" spc="-67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2100" i="1" spc="15" dirty="0">
                <a:solidFill>
                  <a:srgbClr val="009999"/>
                </a:solidFill>
                <a:latin typeface="Times New Roman"/>
                <a:cs typeface="Times New Roman"/>
              </a:rPr>
              <a:t>n–</a:t>
            </a:r>
            <a:r>
              <a:rPr sz="2100" spc="1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2100" spc="1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solidFill>
                  <a:srgbClr val="009999"/>
                </a:solidFill>
                <a:latin typeface="Symbol"/>
                <a:cs typeface="Symbol"/>
              </a:rPr>
              <a:t></a:t>
            </a:r>
            <a:r>
              <a:rPr sz="4800" spc="-39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4800" baseline="-1649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365" y="1345904"/>
            <a:ext cx="6141085" cy="2381885"/>
          </a:xfrm>
          <a:prstGeom prst="rect">
            <a:avLst/>
          </a:prstGeom>
        </p:spPr>
        <p:txBody>
          <a:bodyPr vert="horz" wrap="square" lIns="0" tIns="303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39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bl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em: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Compu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spc="-40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150" i="1" spc="22" baseline="25132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, whe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350" spc="-110" dirty="0">
                <a:solidFill>
                  <a:srgbClr val="008380"/>
                </a:solidFill>
                <a:latin typeface="Symbol"/>
                <a:cs typeface="Symbol"/>
              </a:rPr>
              <a:t></a:t>
            </a:r>
            <a:r>
              <a:rPr sz="335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350" spc="-110" dirty="0">
                <a:solidFill>
                  <a:srgbClr val="008380"/>
                </a:solidFill>
                <a:latin typeface="Arial MT"/>
                <a:cs typeface="Arial MT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215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Naive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r>
              <a:rPr sz="3200" b="1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41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Divide-and-conquer</a:t>
            </a:r>
            <a:r>
              <a:rPr sz="3200" b="1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6788" y="3791151"/>
            <a:ext cx="193421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even;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odd.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00" y="3994151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228600" y="990600"/>
                </a:moveTo>
                <a:lnTo>
                  <a:pt x="184106" y="984113"/>
                </a:lnTo>
                <a:lnTo>
                  <a:pt x="147775" y="966422"/>
                </a:lnTo>
                <a:lnTo>
                  <a:pt x="123281" y="940182"/>
                </a:lnTo>
                <a:lnTo>
                  <a:pt x="114300" y="908050"/>
                </a:lnTo>
                <a:lnTo>
                  <a:pt x="114300" y="577850"/>
                </a:lnTo>
                <a:lnTo>
                  <a:pt x="105318" y="545717"/>
                </a:lnTo>
                <a:lnTo>
                  <a:pt x="80824" y="519477"/>
                </a:lnTo>
                <a:lnTo>
                  <a:pt x="44493" y="501786"/>
                </a:lnTo>
                <a:lnTo>
                  <a:pt x="0" y="495300"/>
                </a:lnTo>
                <a:lnTo>
                  <a:pt x="44493" y="488813"/>
                </a:lnTo>
                <a:lnTo>
                  <a:pt x="80824" y="471122"/>
                </a:lnTo>
                <a:lnTo>
                  <a:pt x="105318" y="444882"/>
                </a:lnTo>
                <a:lnTo>
                  <a:pt x="114300" y="412750"/>
                </a:lnTo>
                <a:lnTo>
                  <a:pt x="114300" y="82550"/>
                </a:lnTo>
                <a:lnTo>
                  <a:pt x="123281" y="50417"/>
                </a:lnTo>
                <a:lnTo>
                  <a:pt x="147775" y="24177"/>
                </a:lnTo>
                <a:lnTo>
                  <a:pt x="184106" y="6486"/>
                </a:lnTo>
                <a:lnTo>
                  <a:pt x="228600" y="0"/>
                </a:lnTo>
              </a:path>
            </a:pathLst>
          </a:custGeom>
          <a:ln w="12700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3652" y="5423157"/>
            <a:ext cx="666495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5525" algn="l"/>
                <a:tab pos="4170679" algn="l"/>
              </a:tabLst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200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3200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605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Fibonacci</a:t>
            </a:r>
            <a:r>
              <a:rPr spc="-60" dirty="0"/>
              <a:t> </a:t>
            </a:r>
            <a:r>
              <a:rPr spc="-5" dirty="0"/>
              <a:t>numbers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7939" y="1562353"/>
            <a:ext cx="36468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Recursive</a:t>
            </a:r>
            <a:r>
              <a:rPr sz="3200" b="1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definition: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3130" y="2659354"/>
            <a:ext cx="7886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150" i="1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i="1" spc="284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0875" y="2244725"/>
            <a:ext cx="152400" cy="1371600"/>
          </a:xfrm>
          <a:custGeom>
            <a:avLst/>
            <a:gdLst/>
            <a:ahLst/>
            <a:cxnLst/>
            <a:rect l="l" t="t" r="r" b="b"/>
            <a:pathLst>
              <a:path w="152400" h="1371600">
                <a:moveTo>
                  <a:pt x="152400" y="1371600"/>
                </a:moveTo>
                <a:lnTo>
                  <a:pt x="122737" y="1362618"/>
                </a:lnTo>
                <a:lnTo>
                  <a:pt x="98517" y="1338124"/>
                </a:lnTo>
                <a:lnTo>
                  <a:pt x="82187" y="1301793"/>
                </a:lnTo>
                <a:lnTo>
                  <a:pt x="76200" y="1257300"/>
                </a:lnTo>
                <a:lnTo>
                  <a:pt x="76200" y="800100"/>
                </a:lnTo>
                <a:lnTo>
                  <a:pt x="70212" y="755606"/>
                </a:lnTo>
                <a:lnTo>
                  <a:pt x="53882" y="719275"/>
                </a:lnTo>
                <a:lnTo>
                  <a:pt x="29662" y="694781"/>
                </a:lnTo>
                <a:lnTo>
                  <a:pt x="0" y="685800"/>
                </a:lnTo>
                <a:lnTo>
                  <a:pt x="29662" y="676818"/>
                </a:lnTo>
                <a:lnTo>
                  <a:pt x="53882" y="652324"/>
                </a:lnTo>
                <a:lnTo>
                  <a:pt x="70212" y="615993"/>
                </a:lnTo>
                <a:lnTo>
                  <a:pt x="76200" y="571500"/>
                </a:lnTo>
                <a:lnTo>
                  <a:pt x="76200" y="114300"/>
                </a:lnTo>
                <a:lnTo>
                  <a:pt x="82187" y="69806"/>
                </a:lnTo>
                <a:lnTo>
                  <a:pt x="98517" y="33475"/>
                </a:lnTo>
                <a:lnTo>
                  <a:pt x="122737" y="8981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18057" y="2152904"/>
            <a:ext cx="6528434" cy="2341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2755" indent="-2061210">
              <a:lnSpc>
                <a:spcPts val="3840"/>
              </a:lnSpc>
              <a:spcBef>
                <a:spcPts val="95"/>
              </a:spcBef>
              <a:buClr>
                <a:srgbClr val="009999"/>
              </a:buClr>
              <a:buAutoNum type="arabicPlain"/>
              <a:tabLst>
                <a:tab pos="4262755" algn="l"/>
                <a:tab pos="4263390" algn="l"/>
              </a:tabLst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4262755" indent="-2060575">
              <a:lnSpc>
                <a:spcPts val="3840"/>
              </a:lnSpc>
              <a:buClr>
                <a:srgbClr val="009999"/>
              </a:buClr>
              <a:buAutoNum type="arabicPlain"/>
              <a:tabLst>
                <a:tab pos="4262755" algn="l"/>
                <a:tab pos="4263390" algn="l"/>
              </a:tabLst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2202815">
              <a:lnSpc>
                <a:spcPct val="100000"/>
              </a:lnSpc>
              <a:spcBef>
                <a:spcPts val="315"/>
              </a:spcBef>
              <a:tabLst>
                <a:tab pos="4262755" algn="l"/>
              </a:tabLst>
            </a:pP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150" i="1" spc="15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n–</a:t>
            </a:r>
            <a:r>
              <a:rPr sz="3150" spc="15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150" spc="405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150" i="1" spc="15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–2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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70"/>
              </a:spcBef>
              <a:tabLst>
                <a:tab pos="647065" algn="l"/>
                <a:tab pos="1256665" algn="l"/>
                <a:tab pos="1866900" algn="l"/>
                <a:tab pos="2476500" algn="l"/>
                <a:tab pos="3086100" algn="l"/>
                <a:tab pos="3695700" algn="l"/>
                <a:tab pos="4203700" algn="l"/>
                <a:tab pos="4813300" algn="l"/>
                <a:tab pos="5422900" algn="l"/>
                <a:tab pos="6032500" algn="l"/>
              </a:tabLst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	1	1	2	3	5	8	13	21	34	</a:t>
            </a:r>
            <a:r>
              <a:rPr sz="3200" spc="-5" dirty="0">
                <a:solidFill>
                  <a:srgbClr val="008380"/>
                </a:solidFill>
                <a:latin typeface="Segoe UI Symbol"/>
                <a:cs typeface="Segoe UI Symbol"/>
              </a:rPr>
              <a:t>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173989"/>
            <a:ext cx="578675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divide-and-conquer </a:t>
            </a:r>
            <a:r>
              <a:rPr spc="-1085" dirty="0"/>
              <a:t> </a:t>
            </a:r>
            <a:r>
              <a:rPr spc="-5" dirty="0"/>
              <a:t>design paradigm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0" y="2043811"/>
            <a:ext cx="7509163" cy="25615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marR="366395" indent="-457834">
              <a:lnSpc>
                <a:spcPts val="3460"/>
              </a:lnSpc>
              <a:spcBef>
                <a:spcPts val="53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 </a:t>
            </a:r>
            <a:r>
              <a:rPr sz="3200" spc="-5" dirty="0">
                <a:latin typeface="Times New Roman"/>
                <a:cs typeface="Times New Roman"/>
              </a:rPr>
              <a:t>the problem (instance)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subproblems.</a:t>
            </a:r>
            <a:endParaRPr sz="3200" dirty="0">
              <a:latin typeface="Times New Roman"/>
              <a:cs typeface="Times New Roman"/>
            </a:endParaRPr>
          </a:p>
          <a:p>
            <a:pPr marL="469900" marR="454659" indent="-457834">
              <a:lnSpc>
                <a:spcPts val="3460"/>
              </a:lnSpc>
              <a:spcBef>
                <a:spcPts val="114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Conquer </a:t>
            </a:r>
            <a:r>
              <a:rPr sz="3200" spc="-5" dirty="0">
                <a:latin typeface="Times New Roman"/>
                <a:cs typeface="Times New Roman"/>
              </a:rPr>
              <a:t>the subproblems by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solving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recursively.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Combine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subproblem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solutions.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605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Fibonacci</a:t>
            </a:r>
            <a:r>
              <a:rPr spc="-60" dirty="0"/>
              <a:t> </a:t>
            </a:r>
            <a:r>
              <a:rPr spc="-5" dirty="0"/>
              <a:t>numbers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7939" y="1562353"/>
            <a:ext cx="36468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Recursive</a:t>
            </a:r>
            <a:r>
              <a:rPr sz="3200" b="1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definition: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3130" y="2659354"/>
            <a:ext cx="7886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150" i="1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i="1" spc="284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0875" y="2244725"/>
            <a:ext cx="152400" cy="1371600"/>
          </a:xfrm>
          <a:custGeom>
            <a:avLst/>
            <a:gdLst/>
            <a:ahLst/>
            <a:cxnLst/>
            <a:rect l="l" t="t" r="r" b="b"/>
            <a:pathLst>
              <a:path w="152400" h="1371600">
                <a:moveTo>
                  <a:pt x="152400" y="1371600"/>
                </a:moveTo>
                <a:lnTo>
                  <a:pt x="122737" y="1362618"/>
                </a:lnTo>
                <a:lnTo>
                  <a:pt x="98517" y="1338124"/>
                </a:lnTo>
                <a:lnTo>
                  <a:pt x="82187" y="1301793"/>
                </a:lnTo>
                <a:lnTo>
                  <a:pt x="76200" y="1257300"/>
                </a:lnTo>
                <a:lnTo>
                  <a:pt x="76200" y="800100"/>
                </a:lnTo>
                <a:lnTo>
                  <a:pt x="70212" y="755606"/>
                </a:lnTo>
                <a:lnTo>
                  <a:pt x="53882" y="719275"/>
                </a:lnTo>
                <a:lnTo>
                  <a:pt x="29662" y="694781"/>
                </a:lnTo>
                <a:lnTo>
                  <a:pt x="0" y="685800"/>
                </a:lnTo>
                <a:lnTo>
                  <a:pt x="29662" y="676818"/>
                </a:lnTo>
                <a:lnTo>
                  <a:pt x="53882" y="652324"/>
                </a:lnTo>
                <a:lnTo>
                  <a:pt x="70212" y="615993"/>
                </a:lnTo>
                <a:lnTo>
                  <a:pt x="76200" y="571500"/>
                </a:lnTo>
                <a:lnTo>
                  <a:pt x="76200" y="114300"/>
                </a:lnTo>
                <a:lnTo>
                  <a:pt x="82187" y="69806"/>
                </a:lnTo>
                <a:lnTo>
                  <a:pt x="98517" y="33475"/>
                </a:lnTo>
                <a:lnTo>
                  <a:pt x="122737" y="8981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82340" y="2152904"/>
            <a:ext cx="1861185" cy="16281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840"/>
              </a:lnSpc>
              <a:spcBef>
                <a:spcPts val="95"/>
              </a:spcBef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ts val="3840"/>
              </a:lnSpc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05"/>
              </a:spcBef>
            </a:pPr>
            <a:r>
              <a:rPr sz="4800" i="1" spc="15" baseline="13888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n–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2100" spc="229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13888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4800" i="1" spc="-75" baseline="13888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15" baseline="13888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–2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3457" y="2152904"/>
            <a:ext cx="6426835" cy="2341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37355" marR="88011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;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4237355">
              <a:lnSpc>
                <a:spcPct val="100000"/>
              </a:lnSpc>
              <a:spcBef>
                <a:spcPts val="309"/>
              </a:spcBef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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  <a:tabLst>
                <a:tab pos="621665" algn="l"/>
                <a:tab pos="1231265" algn="l"/>
                <a:tab pos="1841500" algn="l"/>
                <a:tab pos="2451100" algn="l"/>
                <a:tab pos="3060700" algn="l"/>
                <a:tab pos="3670300" algn="l"/>
                <a:tab pos="4178300" algn="l"/>
                <a:tab pos="4787900" algn="l"/>
                <a:tab pos="5397500" algn="l"/>
                <a:tab pos="6007100" algn="l"/>
              </a:tabLst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	1	1	2	3	5	8	13	21	34	</a:t>
            </a:r>
            <a:r>
              <a:rPr sz="3200" spc="-5" dirty="0">
                <a:solidFill>
                  <a:srgbClr val="008380"/>
                </a:solidFill>
                <a:latin typeface="Segoe UI Symbol"/>
                <a:cs typeface="Segoe UI Symbol"/>
              </a:rPr>
              <a:t></a:t>
            </a:r>
            <a:endParaRPr sz="3200">
              <a:latin typeface="Segoe UI Symbol"/>
              <a:cs typeface="Segoe UI Symbo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54960" y="5275068"/>
            <a:ext cx="247650" cy="399415"/>
            <a:chOff x="6854960" y="5275068"/>
            <a:chExt cx="247650" cy="399415"/>
          </a:xfrm>
        </p:grpSpPr>
        <p:sp>
          <p:nvSpPr>
            <p:cNvPr id="12" name="object 12"/>
            <p:cNvSpPr/>
            <p:nvPr/>
          </p:nvSpPr>
          <p:spPr>
            <a:xfrm>
              <a:off x="6858397" y="5520373"/>
              <a:ext cx="57785" cy="33655"/>
            </a:xfrm>
            <a:custGeom>
              <a:avLst/>
              <a:gdLst/>
              <a:ahLst/>
              <a:cxnLst/>
              <a:rect l="l" t="t" r="r" b="b"/>
              <a:pathLst>
                <a:path w="57784" h="33654">
                  <a:moveTo>
                    <a:pt x="0" y="33333"/>
                  </a:moveTo>
                  <a:lnTo>
                    <a:pt x="57546" y="0"/>
                  </a:lnTo>
                </a:path>
              </a:pathLst>
            </a:custGeom>
            <a:ln w="6849">
              <a:solidFill>
                <a:srgbClr val="008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15944" y="5523882"/>
              <a:ext cx="85725" cy="144145"/>
            </a:xfrm>
            <a:custGeom>
              <a:avLst/>
              <a:gdLst/>
              <a:ahLst/>
              <a:cxnLst/>
              <a:rect l="l" t="t" r="r" b="b"/>
              <a:pathLst>
                <a:path w="85725" h="144145">
                  <a:moveTo>
                    <a:pt x="0" y="0"/>
                  </a:moveTo>
                  <a:lnTo>
                    <a:pt x="85328" y="143861"/>
                  </a:lnTo>
                </a:path>
              </a:pathLst>
            </a:custGeom>
            <a:ln w="13047">
              <a:solidFill>
                <a:srgbClr val="008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04447" y="5278265"/>
              <a:ext cx="94615" cy="389890"/>
            </a:xfrm>
            <a:custGeom>
              <a:avLst/>
              <a:gdLst/>
              <a:ahLst/>
              <a:cxnLst/>
              <a:rect l="l" t="t" r="r" b="b"/>
              <a:pathLst>
                <a:path w="94615" h="389889">
                  <a:moveTo>
                    <a:pt x="0" y="389477"/>
                  </a:moveTo>
                  <a:lnTo>
                    <a:pt x="94456" y="0"/>
                  </a:lnTo>
                </a:path>
              </a:pathLst>
            </a:custGeom>
            <a:ln w="6387">
              <a:solidFill>
                <a:srgbClr val="008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60681" y="4723351"/>
            <a:ext cx="6664959" cy="15087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9530" marR="30480" indent="635">
              <a:lnSpc>
                <a:spcPct val="95000"/>
              </a:lnSpc>
              <a:spcBef>
                <a:spcPts val="320"/>
              </a:spcBef>
              <a:tabLst>
                <a:tab pos="585089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Na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ve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ec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si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ve</a:t>
            </a:r>
            <a:r>
              <a:rPr sz="3200" b="1" spc="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gor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ith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m: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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350" spc="-80" dirty="0">
                <a:solidFill>
                  <a:srgbClr val="008380"/>
                </a:solidFill>
                <a:latin typeface="Symbol"/>
                <a:cs typeface="Symbol"/>
              </a:rPr>
              <a:t></a:t>
            </a:r>
            <a:r>
              <a:rPr sz="3350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150" i="1" spc="22" baseline="25132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3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u="sng" spc="-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</a:t>
            </a:r>
            <a:r>
              <a:rPr sz="3200" spc="-5" dirty="0">
                <a:latin typeface="Times New Roman"/>
                <a:cs typeface="Times New Roman"/>
              </a:rPr>
              <a:t>exponen</a:t>
            </a:r>
            <a:r>
              <a:rPr sz="3200" spc="-10" dirty="0">
                <a:latin typeface="Times New Roman"/>
                <a:cs typeface="Times New Roman"/>
              </a:rPr>
              <a:t>ti</a:t>
            </a:r>
            <a:r>
              <a:rPr sz="3200" spc="-5" dirty="0">
                <a:latin typeface="Times New Roman"/>
                <a:cs typeface="Times New Roman"/>
              </a:rPr>
              <a:t>al</a:t>
            </a:r>
            <a:r>
              <a:rPr sz="3200" spc="-10" dirty="0">
                <a:latin typeface="Times New Roman"/>
                <a:cs typeface="Times New Roman"/>
              </a:rPr>
              <a:t> ti</a:t>
            </a:r>
            <a:r>
              <a:rPr sz="3200" spc="-5" dirty="0">
                <a:latin typeface="Times New Roman"/>
                <a:cs typeface="Times New Roman"/>
              </a:rPr>
              <a:t>me</a:t>
            </a:r>
            <a:r>
              <a:rPr sz="3200" spc="-10" dirty="0"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350" spc="-80" dirty="0">
                <a:solidFill>
                  <a:srgbClr val="008380"/>
                </a:solidFill>
                <a:latin typeface="Symbol"/>
                <a:cs typeface="Symbol"/>
              </a:rPr>
              <a:t></a:t>
            </a:r>
            <a:r>
              <a:rPr sz="3350" spc="-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3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500" spc="-3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500" spc="15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500" spc="-165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5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500" spc="-100" dirty="0">
                <a:solidFill>
                  <a:srgbClr val="008380"/>
                </a:solidFill>
                <a:latin typeface="Times New Roman"/>
                <a:cs typeface="Times New Roman"/>
              </a:rPr>
              <a:t>5)</a:t>
            </a:r>
            <a:r>
              <a:rPr sz="3500" spc="-47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500" spc="-85" dirty="0">
                <a:solidFill>
                  <a:srgbClr val="008380"/>
                </a:solidFill>
                <a:latin typeface="Times New Roman"/>
                <a:cs typeface="Times New Roman"/>
              </a:rPr>
              <a:t>/</a:t>
            </a:r>
            <a:r>
              <a:rPr sz="3500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500" spc="-100" dirty="0">
                <a:solidFill>
                  <a:srgbClr val="008380"/>
                </a:solidFill>
                <a:latin typeface="Times New Roman"/>
                <a:cs typeface="Times New Roman"/>
              </a:rPr>
              <a:t>2  </a:t>
            </a:r>
            <a:r>
              <a:rPr sz="3200" spc="-5" dirty="0">
                <a:latin typeface="Times New Roman"/>
                <a:cs typeface="Times New Roman"/>
              </a:rPr>
              <a:t>is the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golden ratio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173989"/>
            <a:ext cx="5196205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Computing Fibonacci </a:t>
            </a:r>
            <a:r>
              <a:rPr spc="-1085" dirty="0"/>
              <a:t> </a:t>
            </a:r>
            <a:r>
              <a:rPr spc="-5" dirty="0"/>
              <a:t>numbers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3565" y="1494675"/>
            <a:ext cx="7489190" cy="20751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4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Bottom-up:</a:t>
            </a:r>
            <a:endParaRPr sz="3200">
              <a:latin typeface="Times New Roman"/>
              <a:cs typeface="Times New Roman"/>
            </a:endParaRPr>
          </a:p>
          <a:p>
            <a:pPr marL="248920" marR="17780" indent="-224154">
              <a:lnSpc>
                <a:spcPts val="3460"/>
              </a:lnSpc>
              <a:spcBef>
                <a:spcPts val="815"/>
              </a:spcBef>
              <a:buClr>
                <a:srgbClr val="CC0000"/>
              </a:buClr>
              <a:buChar char="•"/>
              <a:tabLst>
                <a:tab pos="249554" algn="l"/>
              </a:tabLst>
            </a:pPr>
            <a:r>
              <a:rPr sz="3200" spc="-5" dirty="0">
                <a:latin typeface="Times New Roman"/>
                <a:cs typeface="Times New Roman"/>
              </a:rPr>
              <a:t>Compute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150" i="1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150" i="1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spc="-25" dirty="0">
                <a:latin typeface="Times New Roman"/>
                <a:cs typeface="Times New Roman"/>
              </a:rPr>
              <a:t>order,</a:t>
            </a:r>
            <a:r>
              <a:rPr sz="3200" spc="-5" dirty="0">
                <a:latin typeface="Times New Roman"/>
                <a:cs typeface="Times New Roman"/>
              </a:rPr>
              <a:t> forming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each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summing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previous.</a:t>
            </a:r>
            <a:endParaRPr sz="3200">
              <a:latin typeface="Times New Roman"/>
              <a:cs typeface="Times New Roman"/>
            </a:endParaRPr>
          </a:p>
          <a:p>
            <a:pPr marL="248920" indent="-224154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Char char="•"/>
              <a:tabLst>
                <a:tab pos="249554" algn="l"/>
              </a:tabLst>
            </a:pPr>
            <a:r>
              <a:rPr sz="3200" spc="-5" dirty="0">
                <a:latin typeface="Times New Roman"/>
                <a:cs typeface="Times New Roman"/>
              </a:rPr>
              <a:t>Running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time: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173989"/>
            <a:ext cx="5196205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Computing Fibonacci </a:t>
            </a:r>
            <a:r>
              <a:rPr spc="-1085" dirty="0"/>
              <a:t> </a:t>
            </a:r>
            <a:r>
              <a:rPr spc="-5" dirty="0"/>
              <a:t>numbers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388867" y="4312892"/>
            <a:ext cx="469900" cy="379730"/>
            <a:chOff x="2388867" y="4312892"/>
            <a:chExt cx="469900" cy="379730"/>
          </a:xfrm>
        </p:grpSpPr>
        <p:sp>
          <p:nvSpPr>
            <p:cNvPr id="7" name="object 7"/>
            <p:cNvSpPr/>
            <p:nvPr/>
          </p:nvSpPr>
          <p:spPr>
            <a:xfrm>
              <a:off x="2392199" y="4546054"/>
              <a:ext cx="60960" cy="31750"/>
            </a:xfrm>
            <a:custGeom>
              <a:avLst/>
              <a:gdLst/>
              <a:ahLst/>
              <a:cxnLst/>
              <a:rect l="l" t="t" r="r" b="b"/>
              <a:pathLst>
                <a:path w="60960" h="31750">
                  <a:moveTo>
                    <a:pt x="0" y="31643"/>
                  </a:moveTo>
                  <a:lnTo>
                    <a:pt x="60414" y="0"/>
                  </a:lnTo>
                </a:path>
              </a:pathLst>
            </a:custGeom>
            <a:ln w="6662">
              <a:solidFill>
                <a:srgbClr val="008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2613" y="4549385"/>
              <a:ext cx="90170" cy="137160"/>
            </a:xfrm>
            <a:custGeom>
              <a:avLst/>
              <a:gdLst/>
              <a:ahLst/>
              <a:cxnLst/>
              <a:rect l="l" t="t" r="r" b="b"/>
              <a:pathLst>
                <a:path w="90169" h="137160">
                  <a:moveTo>
                    <a:pt x="0" y="0"/>
                  </a:moveTo>
                  <a:lnTo>
                    <a:pt x="89580" y="136565"/>
                  </a:lnTo>
                </a:path>
              </a:pathLst>
            </a:custGeom>
            <a:ln w="13330">
              <a:solidFill>
                <a:srgbClr val="008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5527" y="4316225"/>
              <a:ext cx="99695" cy="370205"/>
            </a:xfrm>
            <a:custGeom>
              <a:avLst/>
              <a:gdLst/>
              <a:ahLst/>
              <a:cxnLst/>
              <a:rect l="l" t="t" r="r" b="b"/>
              <a:pathLst>
                <a:path w="99694" h="370204">
                  <a:moveTo>
                    <a:pt x="0" y="369724"/>
                  </a:moveTo>
                  <a:lnTo>
                    <a:pt x="99163" y="0"/>
                  </a:lnTo>
                </a:path>
              </a:pathLst>
            </a:custGeom>
            <a:ln w="6666">
              <a:solidFill>
                <a:srgbClr val="008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4690" y="4316225"/>
              <a:ext cx="213995" cy="0"/>
            </a:xfrm>
            <a:custGeom>
              <a:avLst/>
              <a:gdLst/>
              <a:ahLst/>
              <a:cxnLst/>
              <a:rect l="l" t="t" r="r" b="b"/>
              <a:pathLst>
                <a:path w="213994">
                  <a:moveTo>
                    <a:pt x="0" y="0"/>
                  </a:moveTo>
                  <a:lnTo>
                    <a:pt x="213742" y="0"/>
                  </a:lnTo>
                </a:path>
              </a:pathLst>
            </a:custGeom>
            <a:ln w="6661">
              <a:solidFill>
                <a:srgbClr val="008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3565" y="1494837"/>
            <a:ext cx="7801609" cy="47650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Bottom-up:</a:t>
            </a:r>
            <a:endParaRPr sz="3200">
              <a:latin typeface="Times New Roman"/>
              <a:cs typeface="Times New Roman"/>
            </a:endParaRPr>
          </a:p>
          <a:p>
            <a:pPr marL="248920" marR="330200" indent="-224154">
              <a:lnSpc>
                <a:spcPts val="3460"/>
              </a:lnSpc>
              <a:spcBef>
                <a:spcPts val="820"/>
              </a:spcBef>
              <a:buClr>
                <a:srgbClr val="CC0000"/>
              </a:buClr>
              <a:buChar char="•"/>
              <a:tabLst>
                <a:tab pos="249554" algn="l"/>
              </a:tabLst>
            </a:pPr>
            <a:r>
              <a:rPr sz="3200" spc="-5" dirty="0">
                <a:latin typeface="Times New Roman"/>
                <a:cs typeface="Times New Roman"/>
              </a:rPr>
              <a:t>Compute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150" i="1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150" i="1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spc="-25" dirty="0">
                <a:latin typeface="Times New Roman"/>
                <a:cs typeface="Times New Roman"/>
              </a:rPr>
              <a:t>order,</a:t>
            </a:r>
            <a:r>
              <a:rPr sz="3200" spc="-5" dirty="0">
                <a:latin typeface="Times New Roman"/>
                <a:cs typeface="Times New Roman"/>
              </a:rPr>
              <a:t> forming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each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summing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previous.</a:t>
            </a:r>
            <a:endParaRPr sz="3200">
              <a:latin typeface="Times New Roman"/>
              <a:cs typeface="Times New Roman"/>
            </a:endParaRPr>
          </a:p>
          <a:p>
            <a:pPr marL="248920" indent="-224154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Char char="•"/>
              <a:tabLst>
                <a:tab pos="249554" algn="l"/>
              </a:tabLst>
            </a:pPr>
            <a:r>
              <a:rPr sz="3200" spc="-5" dirty="0">
                <a:latin typeface="Times New Roman"/>
                <a:cs typeface="Times New Roman"/>
              </a:rPr>
              <a:t>Running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time: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25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Naive</a:t>
            </a: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recursive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squaring:</a:t>
            </a:r>
            <a:endParaRPr sz="32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35"/>
              </a:spcBef>
              <a:tabLst>
                <a:tab pos="2074545" algn="l"/>
                <a:tab pos="2479040" algn="l"/>
              </a:tabLst>
            </a:pPr>
            <a:r>
              <a:rPr sz="4800" i="1" spc="7" baseline="1736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150" i="1" spc="7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150" i="1" spc="382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4800" spc="7" baseline="1736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5025" spc="-120" baseline="1658" dirty="0">
                <a:solidFill>
                  <a:srgbClr val="008380"/>
                </a:solidFill>
                <a:latin typeface="Symbol"/>
                <a:cs typeface="Symbol"/>
              </a:rPr>
              <a:t></a:t>
            </a:r>
            <a:r>
              <a:rPr sz="5025" spc="-592" baseline="165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150" i="1" spc="7" baseline="27777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4800" spc="7" baseline="1736" dirty="0">
                <a:solidFill>
                  <a:srgbClr val="008380"/>
                </a:solidFill>
                <a:latin typeface="Times New Roman"/>
                <a:cs typeface="Times New Roman"/>
              </a:rPr>
              <a:t>/	</a:t>
            </a:r>
            <a:r>
              <a:rPr sz="3350" dirty="0">
                <a:solidFill>
                  <a:srgbClr val="008380"/>
                </a:solidFill>
                <a:latin typeface="Times New Roman"/>
                <a:cs typeface="Times New Roman"/>
              </a:rPr>
              <a:t>5	</a:t>
            </a:r>
            <a:r>
              <a:rPr sz="4800" spc="-7" baseline="1736" dirty="0">
                <a:latin typeface="Times New Roman"/>
                <a:cs typeface="Times New Roman"/>
              </a:rPr>
              <a:t>rounded</a:t>
            </a:r>
            <a:r>
              <a:rPr sz="4800" spc="-30" baseline="1736" dirty="0">
                <a:latin typeface="Times New Roman"/>
                <a:cs typeface="Times New Roman"/>
              </a:rPr>
              <a:t> </a:t>
            </a:r>
            <a:r>
              <a:rPr sz="4800" spc="-7" baseline="1736" dirty="0">
                <a:latin typeface="Times New Roman"/>
                <a:cs typeface="Times New Roman"/>
              </a:rPr>
              <a:t>to</a:t>
            </a:r>
            <a:r>
              <a:rPr sz="4800" spc="-15" baseline="1736" dirty="0">
                <a:latin typeface="Times New Roman"/>
                <a:cs typeface="Times New Roman"/>
              </a:rPr>
              <a:t> </a:t>
            </a:r>
            <a:r>
              <a:rPr sz="4800" spc="-7" baseline="1736" dirty="0">
                <a:latin typeface="Times New Roman"/>
                <a:cs typeface="Times New Roman"/>
              </a:rPr>
              <a:t>the</a:t>
            </a:r>
            <a:r>
              <a:rPr sz="4800" baseline="1736" dirty="0">
                <a:latin typeface="Times New Roman"/>
                <a:cs typeface="Times New Roman"/>
              </a:rPr>
              <a:t> </a:t>
            </a:r>
            <a:r>
              <a:rPr sz="4800" spc="-7" baseline="1736" dirty="0">
                <a:latin typeface="Times New Roman"/>
                <a:cs typeface="Times New Roman"/>
              </a:rPr>
              <a:t>nearest </a:t>
            </a:r>
            <a:r>
              <a:rPr sz="4800" spc="-37" baseline="1736" dirty="0">
                <a:latin typeface="Times New Roman"/>
                <a:cs typeface="Times New Roman"/>
              </a:rPr>
              <a:t>integer.</a:t>
            </a:r>
            <a:endParaRPr sz="4800" baseline="1736">
              <a:latin typeface="Times New Roman"/>
              <a:cs typeface="Times New Roman"/>
            </a:endParaRPr>
          </a:p>
          <a:p>
            <a:pPr marL="256540" indent="-231775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Recursive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squaring: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(lg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  <a:p>
            <a:pPr marL="256540" marR="17780" indent="-231775">
              <a:lnSpc>
                <a:spcPts val="3460"/>
              </a:lnSpc>
              <a:spcBef>
                <a:spcPts val="805"/>
              </a:spcBef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This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unreliable,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since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floating-point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arithmetic 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round-off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errors.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6335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</a:t>
            </a:r>
            <a:r>
              <a:rPr spc="-65" dirty="0"/>
              <a:t> </a:t>
            </a:r>
            <a:r>
              <a:rPr spc="-5" dirty="0"/>
              <a:t>squaring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92534" y="1450185"/>
            <a:ext cx="676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112" baseline="-2864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4800" baseline="-35590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4800" spc="-869" baseline="-355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6563" y="2261379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7581" y="246457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8068" y="1753387"/>
            <a:ext cx="94678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295"/>
              </a:lnSpc>
              <a:spcBef>
                <a:spcPts val="100"/>
              </a:spcBef>
            </a:pPr>
            <a:r>
              <a:rPr sz="4800" spc="-22" baseline="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4800" i="1" spc="-22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24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3295"/>
              </a:lnSpc>
              <a:tabLst>
                <a:tab pos="361315" algn="l"/>
              </a:tabLst>
            </a:pPr>
            <a:r>
              <a:rPr sz="4800" spc="-922" baseline="-33854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3200" spc="-615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200" spc="-615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4800" i="1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endParaRPr sz="4800" baseline="-2170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5709" y="1946283"/>
            <a:ext cx="806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66115" algn="l"/>
              </a:tabLst>
            </a:pPr>
            <a:r>
              <a:rPr sz="4800" spc="-592" baseline="-43402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4800" spc="-592" baseline="-21701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4800" spc="-592" baseline="-53819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4800" spc="-592" baseline="-53819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4354" y="2108184"/>
            <a:ext cx="984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1845" baseline="-32986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3200" spc="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baseline="20833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4800" spc="-15" baseline="20833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23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4800" spc="-412" baseline="-32118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4800" baseline="-2170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1340" y="1657338"/>
            <a:ext cx="1580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21030" algn="l"/>
                <a:tab pos="1205230" algn="l"/>
              </a:tabLst>
            </a:pPr>
            <a:r>
              <a:rPr sz="3200" i="1" spc="-110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600" i="1" spc="-165" baseline="-17361" dirty="0">
                <a:solidFill>
                  <a:srgbClr val="008380"/>
                </a:solidFill>
                <a:latin typeface="Times New Roman"/>
                <a:cs typeface="Times New Roman"/>
              </a:rPr>
              <a:t>n	</a:t>
            </a:r>
            <a:r>
              <a:rPr sz="4800" baseline="-6076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4800" baseline="-6076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4800" spc="-209" baseline="-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3200" spc="-14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7228" y="2464573"/>
            <a:ext cx="4927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15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6227" y="1946529"/>
            <a:ext cx="17341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eo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em: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6335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</a:t>
            </a:r>
            <a:r>
              <a:rPr spc="-65" dirty="0"/>
              <a:t> </a:t>
            </a:r>
            <a:r>
              <a:rPr spc="-5" dirty="0"/>
              <a:t>squaring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92534" y="1450185"/>
            <a:ext cx="676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112" baseline="-2864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4800" baseline="-35590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4800" spc="-869" baseline="-355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6563" y="2261379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5709" y="1946283"/>
            <a:ext cx="806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66115" algn="l"/>
              </a:tabLst>
            </a:pPr>
            <a:r>
              <a:rPr sz="4800" spc="-592" baseline="-43402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4800" spc="-592" baseline="-21701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4800" spc="-592" baseline="-53819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4800" spc="-592" baseline="-53819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4354" y="2108184"/>
            <a:ext cx="984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1845" baseline="-32986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3200" spc="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baseline="20833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4800" spc="-15" baseline="20833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23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4800" spc="-412" baseline="-32118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4800" baseline="-2170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1340" y="1657338"/>
            <a:ext cx="1580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21030" algn="l"/>
                <a:tab pos="1205230" algn="l"/>
              </a:tabLst>
            </a:pPr>
            <a:r>
              <a:rPr sz="3200" i="1" spc="-110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600" i="1" spc="-165" baseline="-17361" dirty="0">
                <a:solidFill>
                  <a:srgbClr val="008380"/>
                </a:solidFill>
                <a:latin typeface="Times New Roman"/>
                <a:cs typeface="Times New Roman"/>
              </a:rPr>
              <a:t>n	</a:t>
            </a:r>
            <a:r>
              <a:rPr sz="4800" baseline="-6076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4800" baseline="-6076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4800" spc="-209" baseline="-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3200" spc="-14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7581" y="2464573"/>
            <a:ext cx="145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2185" algn="l"/>
              </a:tabLst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	</a:t>
            </a:r>
            <a:r>
              <a:rPr sz="2400" i="1" spc="1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15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8068" y="1753387"/>
            <a:ext cx="94678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295"/>
              </a:lnSpc>
              <a:spcBef>
                <a:spcPts val="100"/>
              </a:spcBef>
            </a:pPr>
            <a:r>
              <a:rPr sz="4800" spc="-22" baseline="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4800" i="1" spc="-22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24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3295"/>
              </a:lnSpc>
              <a:tabLst>
                <a:tab pos="361315" algn="l"/>
              </a:tabLst>
            </a:pPr>
            <a:r>
              <a:rPr sz="4800" spc="-922" baseline="-33854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3200" spc="-615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200" spc="-615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4800" i="1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endParaRPr sz="4800" baseline="-2170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6227" y="1946529"/>
            <a:ext cx="17341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eo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em: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6633" y="2991136"/>
            <a:ext cx="5297805" cy="1002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squaring.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3200" spc="-35" dirty="0">
                <a:latin typeface="Times New Roman"/>
                <a:cs typeface="Times New Roman"/>
              </a:rPr>
              <a:t>Time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=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(lg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6335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</a:t>
            </a:r>
            <a:r>
              <a:rPr spc="-65" dirty="0"/>
              <a:t> </a:t>
            </a:r>
            <a:r>
              <a:rPr spc="-5" dirty="0"/>
              <a:t>squaring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92534" y="1450185"/>
            <a:ext cx="676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112" baseline="-2864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4800" baseline="-35590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4800" spc="-869" baseline="-355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6563" y="2261379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5709" y="1946283"/>
            <a:ext cx="806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66115" algn="l"/>
              </a:tabLst>
            </a:pPr>
            <a:r>
              <a:rPr sz="4800" spc="-592" baseline="-43402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4800" spc="-592" baseline="-21701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4800" spc="-592" baseline="-53819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4800" spc="-592" baseline="-53819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4354" y="2108184"/>
            <a:ext cx="984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1845" baseline="-32986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3200" spc="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baseline="20833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4800" spc="-15" baseline="20833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23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4800" spc="-412" baseline="-32118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4800" baseline="-2170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1340" y="1657338"/>
            <a:ext cx="1580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21030" algn="l"/>
                <a:tab pos="1205230" algn="l"/>
              </a:tabLst>
            </a:pPr>
            <a:r>
              <a:rPr sz="3200" i="1" spc="-110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600" i="1" spc="-165" baseline="-17361" dirty="0">
                <a:solidFill>
                  <a:srgbClr val="008380"/>
                </a:solidFill>
                <a:latin typeface="Times New Roman"/>
                <a:cs typeface="Times New Roman"/>
              </a:rPr>
              <a:t>n	</a:t>
            </a:r>
            <a:r>
              <a:rPr sz="4800" baseline="-6076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4800" baseline="-6076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4800" spc="-209" baseline="-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3200" spc="-14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7581" y="2464573"/>
            <a:ext cx="145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2185" algn="l"/>
              </a:tabLst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	</a:t>
            </a:r>
            <a:r>
              <a:rPr sz="2400" i="1" spc="1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15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8068" y="1753387"/>
            <a:ext cx="94678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295"/>
              </a:lnSpc>
              <a:spcBef>
                <a:spcPts val="100"/>
              </a:spcBef>
            </a:pPr>
            <a:r>
              <a:rPr sz="4800" spc="-22" baseline="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4800" i="1" spc="-22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24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3295"/>
              </a:lnSpc>
              <a:tabLst>
                <a:tab pos="361315" algn="l"/>
              </a:tabLst>
            </a:pPr>
            <a:r>
              <a:rPr sz="4800" spc="-922" baseline="-33854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3200" spc="-615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200" spc="-615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4800" i="1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endParaRPr sz="4800" baseline="-2170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6227" y="1946529"/>
            <a:ext cx="17341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eo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em: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6227" y="2991104"/>
            <a:ext cx="5819775" cy="1656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squaring.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3200" spc="-35" dirty="0">
                <a:latin typeface="Times New Roman"/>
                <a:cs typeface="Times New Roman"/>
              </a:rPr>
              <a:t>Time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=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(lg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3064510" algn="l"/>
              </a:tabLst>
            </a:pPr>
            <a:r>
              <a:rPr sz="32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Proof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(Induction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5971" y="5127870"/>
            <a:ext cx="127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28992" y="4682326"/>
            <a:ext cx="734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52" baseline="-25173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4800" spc="52" baseline="-32118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4800" spc="-292" baseline="-321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4179" y="5671407"/>
            <a:ext cx="177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4651" y="5671407"/>
            <a:ext cx="177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9562" y="5314987"/>
            <a:ext cx="3137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050925" algn="l"/>
                <a:tab pos="1468755" algn="l"/>
                <a:tab pos="2052955" algn="l"/>
                <a:tab pos="2720340" algn="l"/>
              </a:tabLst>
            </a:pPr>
            <a:r>
              <a:rPr sz="3200" spc="-62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4800" spc="-930" baseline="-32986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spc="-600" baseline="-32986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-20833" dirty="0">
                <a:solidFill>
                  <a:srgbClr val="008380"/>
                </a:solidFill>
                <a:latin typeface="Times New Roman"/>
                <a:cs typeface="Times New Roman"/>
              </a:rPr>
              <a:t>F	F	</a:t>
            </a:r>
            <a:r>
              <a:rPr sz="3200" spc="-62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4800" spc="-930" baseline="-32986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4800" spc="-930" baseline="-32986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spc="-505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4800" spc="-757" baseline="-32118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spc="-757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1	</a:t>
            </a:r>
            <a:r>
              <a:rPr sz="4800" spc="-592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3200" spc="-395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4800" spc="-592" baseline="-32118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endParaRPr sz="4800" baseline="-32118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8905" y="4863999"/>
            <a:ext cx="1376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i="1" spc="-484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600" spc="-7" baseline="-17361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600" spc="-300" baseline="-1736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7" baseline="-6076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4800" spc="22" baseline="-6076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7" baseline="-40798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4800" spc="-22" baseline="-4079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427" baseline="-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1837" y="5127588"/>
            <a:ext cx="3001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411095" algn="l"/>
              </a:tabLst>
            </a:pPr>
            <a:r>
              <a:rPr sz="3200" spc="-5" dirty="0">
                <a:latin typeface="Times New Roman"/>
                <a:cs typeface="Times New Roman"/>
              </a:rPr>
              <a:t>Base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):	</a:t>
            </a:r>
            <a:r>
              <a:rPr sz="4800" spc="-30" baseline="29513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4800" i="1" spc="-30" baseline="36458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600" spc="-30" baseline="30092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3600" baseline="3009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6335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</a:t>
            </a:r>
            <a:r>
              <a:rPr spc="-65" dirty="0"/>
              <a:t> </a:t>
            </a:r>
            <a:r>
              <a:rPr spc="-5" dirty="0"/>
              <a:t>squaring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7081" y="1544850"/>
            <a:ext cx="3635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Inductive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step </a:t>
            </a:r>
            <a:r>
              <a:rPr sz="3200" spc="-10" dirty="0"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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2</a:t>
            </a:r>
            <a:r>
              <a:rPr sz="3200" spc="-5" dirty="0">
                <a:latin typeface="Times New Roman"/>
                <a:cs typeface="Times New Roman"/>
              </a:rPr>
              <a:t>):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2789" y="24233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840" y="2220152"/>
            <a:ext cx="164401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70840" algn="l"/>
                <a:tab pos="1356995" algn="l"/>
              </a:tabLst>
            </a:pPr>
            <a:r>
              <a:rPr sz="4800" baseline="-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4800" baseline="-6944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F	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1833" y="2423322"/>
            <a:ext cx="116649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410"/>
              </a:lnSpc>
              <a:spcBef>
                <a:spcPts val="100"/>
              </a:spcBef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87350">
              <a:lnSpc>
                <a:spcPts val="3370"/>
              </a:lnSpc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baseline="1996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4800" spc="-75" baseline="199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1635" y="5298322"/>
            <a:ext cx="724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757" baseline="-20833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4800" spc="-757" baseline="-52951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spc="-757" baseline="-4253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4800" baseline="-4253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5540" y="4999869"/>
            <a:ext cx="400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209" baseline="-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3200" spc="-14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4902" y="4324169"/>
            <a:ext cx="181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9146" y="4003805"/>
            <a:ext cx="490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195" baseline="-32986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4800" spc="-195" baseline="-11284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3200" spc="-13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5895" y="3638412"/>
            <a:ext cx="446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4800" spc="60" baseline="-6944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endParaRPr sz="4800" baseline="-6944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1635" y="3936865"/>
            <a:ext cx="723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757" baseline="-20833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4800" spc="-757" baseline="-52951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spc="-757" baseline="-4253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4800" baseline="-4253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5540" y="3638412"/>
            <a:ext cx="400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209" baseline="-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3200" spc="-14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6530" y="2269385"/>
            <a:ext cx="181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0268" y="2669288"/>
            <a:ext cx="181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4868" y="2829760"/>
            <a:ext cx="773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sz="4800" baseline="-11284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baseline="-11284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-110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600" i="1" spc="-165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600" baseline="-1851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2168" y="2220152"/>
            <a:ext cx="1763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476375" algn="l"/>
              </a:tabLst>
            </a:pPr>
            <a:r>
              <a:rPr sz="4800" spc="127" baseline="-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3200" i="1" spc="85" dirty="0">
                <a:solidFill>
                  <a:srgbClr val="008380"/>
                </a:solidFill>
                <a:latin typeface="Times New Roman"/>
                <a:cs typeface="Times New Roman"/>
              </a:rPr>
              <a:t>F	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7479" y="3936865"/>
            <a:ext cx="565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30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1845" baseline="-20833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4800" spc="-419" baseline="-52951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baseline="-4253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4800" baseline="-4253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9363" y="3873524"/>
            <a:ext cx="676910" cy="20904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 marR="30480" indent="2540">
              <a:lnSpc>
                <a:spcPct val="139600"/>
              </a:lnSpc>
              <a:spcBef>
                <a:spcPts val="275"/>
              </a:spcBef>
            </a:pPr>
            <a:r>
              <a:rPr sz="4800" spc="-592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3200" spc="-395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4800" spc="-592" baseline="-32118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4800" spc="-585" baseline="-321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112" baseline="-2864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4800" spc="330" baseline="-35590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  </a:t>
            </a:r>
            <a:r>
              <a:rPr sz="4800" spc="-592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3200" spc="-395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4800" spc="-592" baseline="-32118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endParaRPr sz="4800" baseline="-32118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8956" y="3431239"/>
            <a:ext cx="1623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61110" algn="l"/>
              </a:tabLst>
            </a:pPr>
            <a:r>
              <a:rPr sz="4800" spc="22" baseline="-2864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4800" spc="22" baseline="-35590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3200" i="1" spc="1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1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3200" spc="15" dirty="0">
                <a:solidFill>
                  <a:srgbClr val="008380"/>
                </a:solidFill>
                <a:latin typeface="Times New Roman"/>
                <a:cs typeface="Times New Roman"/>
              </a:rPr>
              <a:t>1	</a:t>
            </a:r>
            <a:r>
              <a:rPr sz="4800" spc="-209" baseline="-35590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4800" spc="-209" baseline="-2864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4800" baseline="-2864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84949" y="1946269"/>
            <a:ext cx="417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aseline="-3819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4800" spc="-780" baseline="-3819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21529" y="2276294"/>
            <a:ext cx="1509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37515" algn="l"/>
                <a:tab pos="1314450" algn="l"/>
              </a:tabLst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spc="-140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4800" spc="-209" baseline="6944" dirty="0">
                <a:solidFill>
                  <a:srgbClr val="008380"/>
                </a:solidFill>
                <a:latin typeface="Times New Roman"/>
                <a:cs typeface="Times New Roman"/>
              </a:rPr>
              <a:t>1	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63735" y="2931328"/>
            <a:ext cx="15576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95705" algn="l"/>
              </a:tabLst>
            </a:pPr>
            <a:r>
              <a:rPr sz="4800" i="1" spc="-7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2400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baseline="1736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4800" baseline="1736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4800" spc="-209" baseline="2604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spc="-209" baseline="1302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4800" baseline="1302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85540" y="2931328"/>
            <a:ext cx="941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30" baseline="1736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i="1" spc="-30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24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2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2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00424" y="2423322"/>
            <a:ext cx="2043430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435"/>
              </a:lnSpc>
              <a:spcBef>
                <a:spcPts val="100"/>
              </a:spcBef>
            </a:pPr>
            <a:r>
              <a:rPr sz="24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2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2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571500">
              <a:lnSpc>
                <a:spcPts val="3395"/>
              </a:lnSpc>
              <a:tabLst>
                <a:tab pos="1625600" algn="l"/>
              </a:tabLst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3200" spc="-2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baseline="20833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4800" spc="-457" baseline="20833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4800" spc="-592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4800" spc="-592" baseline="-32118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3200" spc="-395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87940" y="2931328"/>
            <a:ext cx="945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i="1" spc="-22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24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4800" spc="-22" baseline="1736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endParaRPr sz="4800" baseline="1736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29367" y="2423322"/>
            <a:ext cx="497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12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91400" y="5943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0"/>
                </a:moveTo>
                <a:lnTo>
                  <a:pt x="0" y="0"/>
                </a:ln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1943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Matrix</a:t>
            </a:r>
            <a:r>
              <a:rPr spc="-55" dirty="0"/>
              <a:t> </a:t>
            </a:r>
            <a:r>
              <a:rPr spc="-5" dirty="0"/>
              <a:t>multiplication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86541" y="4163883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6541" y="3566557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6541" y="3267894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6683" y="3567167"/>
            <a:ext cx="474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2400" spc="-2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baseline="-9259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600" spc="-397" baseline="-9259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6294" y="4377126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7604" y="4165103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2204" y="3567777"/>
            <a:ext cx="632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24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baseline="-9259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600" spc="-67" baseline="-9259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1295" y="2934478"/>
            <a:ext cx="1054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04190" algn="l"/>
              </a:tabLst>
            </a:pPr>
            <a:r>
              <a:rPr sz="2400" dirty="0">
                <a:solidFill>
                  <a:srgbClr val="008380"/>
                </a:solidFill>
                <a:latin typeface="Segoe UI Symbol"/>
                <a:cs typeface="Segoe UI Symbol"/>
              </a:rPr>
              <a:t>	</a:t>
            </a:r>
            <a:r>
              <a:rPr sz="2400" i="1" spc="-90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2700" spc="-135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700" i="1" spc="-135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700" i="1" spc="-22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baseline="-6944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endParaRPr sz="3600" baseline="-6944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3201" y="3568082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1654" y="4383554"/>
            <a:ext cx="417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nn</a:t>
            </a:r>
            <a:r>
              <a:rPr sz="1800" i="1" spc="-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endParaRPr sz="3600" baseline="1157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2870" y="4383554"/>
            <a:ext cx="417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nn</a:t>
            </a:r>
            <a:r>
              <a:rPr sz="1800" i="1" spc="-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endParaRPr sz="3600" baseline="1157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6683" y="4164493"/>
            <a:ext cx="631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8770" algn="l"/>
              </a:tabLst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2400" spc="1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600" i="1" spc="15" baseline="-25462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endParaRPr sz="3600" baseline="-2546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0894" y="4164798"/>
            <a:ext cx="358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600" i="1" spc="75" baseline="-25462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endParaRPr sz="3600" baseline="-2546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7801" y="4165408"/>
            <a:ext cx="337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600" i="1" spc="44" baseline="-25462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endParaRPr sz="3600" baseline="-25462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75897" y="4307290"/>
            <a:ext cx="1173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2610" algn="l"/>
                <a:tab pos="1007744" algn="l"/>
              </a:tabLst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b	</a:t>
            </a:r>
            <a:r>
              <a:rPr sz="2400" dirty="0">
                <a:solidFill>
                  <a:srgbClr val="008380"/>
                </a:solidFill>
                <a:latin typeface="Segoe UI Symbol"/>
                <a:cs typeface="Segoe UI Symbol"/>
              </a:rPr>
              <a:t>	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26241" y="3849686"/>
            <a:ext cx="1003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  <a:tab pos="872490" algn="l"/>
              </a:tabLst>
            </a:pPr>
            <a:r>
              <a:rPr sz="2400" dirty="0">
                <a:solidFill>
                  <a:srgbClr val="008380"/>
                </a:solidFill>
                <a:latin typeface="Segoe UI Symbol"/>
                <a:cs typeface="Segoe UI Symbol"/>
              </a:rPr>
              <a:t>⋱	</a:t>
            </a:r>
            <a:r>
              <a:rPr sz="2400" spc="-365" dirty="0">
                <a:solidFill>
                  <a:srgbClr val="008380"/>
                </a:solidFill>
                <a:latin typeface="Segoe UI Symbol"/>
                <a:cs typeface="Segoe UI Symbol"/>
              </a:rPr>
              <a:t>⁝	</a:t>
            </a:r>
            <a:r>
              <a:rPr sz="3600" baseline="-2314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endParaRPr sz="3600" baseline="-2314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26241" y="3392082"/>
            <a:ext cx="618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755" algn="l"/>
              </a:tabLst>
            </a:pPr>
            <a:r>
              <a:rPr sz="2400" dirty="0">
                <a:solidFill>
                  <a:srgbClr val="008380"/>
                </a:solidFill>
                <a:latin typeface="Segoe UI Symbol"/>
                <a:cs typeface="Segoe UI Symbol"/>
              </a:rPr>
              <a:t>	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06852" y="3544622"/>
            <a:ext cx="264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2696" y="4307290"/>
            <a:ext cx="1197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215" algn="l"/>
                <a:tab pos="1031875" algn="l"/>
              </a:tabLst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a	</a:t>
            </a:r>
            <a:r>
              <a:rPr sz="2400" dirty="0">
                <a:solidFill>
                  <a:srgbClr val="008380"/>
                </a:solidFill>
                <a:latin typeface="Segoe UI Symbol"/>
                <a:cs typeface="Segoe UI Symbol"/>
              </a:rPr>
              <a:t>	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7684" y="3849686"/>
            <a:ext cx="1549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  <a:tab pos="896619" algn="l"/>
                <a:tab pos="1177925" algn="l"/>
                <a:tab pos="1434465" algn="l"/>
              </a:tabLst>
            </a:pPr>
            <a:r>
              <a:rPr sz="2400" dirty="0">
                <a:solidFill>
                  <a:srgbClr val="008380"/>
                </a:solidFill>
                <a:latin typeface="Segoe UI Symbol"/>
                <a:cs typeface="Segoe UI Symbol"/>
              </a:rPr>
              <a:t>⋱	</a:t>
            </a:r>
            <a:r>
              <a:rPr sz="2400" spc="-365" dirty="0">
                <a:solidFill>
                  <a:srgbClr val="008380"/>
                </a:solidFill>
                <a:latin typeface="Segoe UI Symbol"/>
                <a:cs typeface="Segoe UI Symbol"/>
              </a:rPr>
              <a:t>⁝	</a:t>
            </a:r>
            <a:r>
              <a:rPr sz="3600" baseline="-3472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3600" baseline="-3472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600" baseline="-2314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600" baseline="-2314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2400" spc="-365" dirty="0">
                <a:solidFill>
                  <a:srgbClr val="008380"/>
                </a:solidFill>
                <a:latin typeface="Segoe UI Symbol"/>
                <a:cs typeface="Segoe UI Symbol"/>
              </a:rPr>
              <a:t>⁝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1231" y="4307290"/>
            <a:ext cx="1156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7530" algn="l"/>
                <a:tab pos="1008380" algn="l"/>
              </a:tabLst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c	</a:t>
            </a:r>
            <a:r>
              <a:rPr sz="2400" dirty="0">
                <a:solidFill>
                  <a:srgbClr val="008380"/>
                </a:solidFill>
                <a:latin typeface="Segoe UI Symbol"/>
                <a:cs typeface="Segoe UI Symbol"/>
              </a:rPr>
              <a:t>	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06695" y="3849686"/>
            <a:ext cx="1003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235" algn="l"/>
                <a:tab pos="873125" algn="l"/>
              </a:tabLst>
            </a:pPr>
            <a:r>
              <a:rPr sz="2400" dirty="0">
                <a:solidFill>
                  <a:srgbClr val="008380"/>
                </a:solidFill>
                <a:latin typeface="Segoe UI Symbol"/>
                <a:cs typeface="Segoe UI Symbol"/>
              </a:rPr>
              <a:t>⋱	</a:t>
            </a:r>
            <a:r>
              <a:rPr sz="2400" spc="-365" dirty="0">
                <a:solidFill>
                  <a:srgbClr val="008380"/>
                </a:solidFill>
                <a:latin typeface="Segoe UI Symbol"/>
                <a:cs typeface="Segoe UI Symbol"/>
              </a:rPr>
              <a:t>⁝	</a:t>
            </a:r>
            <a:r>
              <a:rPr sz="3600" baseline="-3472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endParaRPr sz="3600" baseline="-3472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7349" y="4383554"/>
            <a:ext cx="1060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8325" algn="l"/>
                <a:tab pos="829310" algn="l"/>
              </a:tabLst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nn</a:t>
            </a:r>
            <a:r>
              <a:rPr sz="1800" i="1" spc="-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3600" baseline="1157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600" baseline="1157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3600" baseline="1157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1800" i="1" spc="-9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00841" y="2934478"/>
            <a:ext cx="1054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9109" algn="l"/>
              </a:tabLst>
            </a:pPr>
            <a:r>
              <a:rPr sz="2400" dirty="0">
                <a:solidFill>
                  <a:srgbClr val="008380"/>
                </a:solidFill>
                <a:latin typeface="Segoe UI Symbol"/>
                <a:cs typeface="Segoe UI Symbol"/>
              </a:rPr>
              <a:t>	</a:t>
            </a:r>
            <a:r>
              <a:rPr sz="2400" i="1" spc="-29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2700" spc="-97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700" i="1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700" i="1" spc="60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baseline="-5787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endParaRPr sz="3600" baseline="-5787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91133" y="4459821"/>
            <a:ext cx="824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8960" algn="l"/>
              </a:tabLst>
            </a:pPr>
            <a:r>
              <a:rPr sz="1800" i="1" spc="-9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	</a:t>
            </a:r>
            <a:r>
              <a:rPr sz="1800" i="1" spc="10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31978" y="3468354"/>
            <a:ext cx="17265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7680" algn="l"/>
                <a:tab pos="1203960" algn="l"/>
              </a:tabLst>
            </a:pPr>
            <a:r>
              <a:rPr sz="3600" baseline="13888" dirty="0">
                <a:solidFill>
                  <a:srgbClr val="008380"/>
                </a:solidFill>
                <a:latin typeface="Segoe UI Symbol"/>
                <a:cs typeface="Segoe UI Symbol"/>
              </a:rPr>
              <a:t>	</a:t>
            </a:r>
            <a:r>
              <a:rPr sz="3600" i="1" spc="44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1800" spc="3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1800" i="1" spc="3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i="1" spc="-1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baseline="35879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3600" baseline="35879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600" spc="-44" baseline="37037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600" i="1" spc="-44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1800" spc="-30" dirty="0">
                <a:solidFill>
                  <a:srgbClr val="008380"/>
                </a:solidFill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80894" y="3468354"/>
            <a:ext cx="584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22" baseline="35879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600" i="1" spc="22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1800" spc="15" dirty="0">
                <a:solidFill>
                  <a:srgbClr val="008380"/>
                </a:solidFill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80894" y="2919230"/>
            <a:ext cx="3567429" cy="1840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885" marR="74930" indent="12065">
              <a:lnSpc>
                <a:spcPct val="125099"/>
              </a:lnSpc>
              <a:spcBef>
                <a:spcPts val="100"/>
              </a:spcBef>
              <a:tabLst>
                <a:tab pos="1289050" algn="l"/>
                <a:tab pos="1760220" algn="l"/>
                <a:tab pos="2454910" algn="l"/>
                <a:tab pos="3114040" algn="l"/>
              </a:tabLst>
            </a:pPr>
            <a:r>
              <a:rPr sz="3600" i="1" spc="-270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12	</a:t>
            </a:r>
            <a:r>
              <a:rPr sz="3600" baseline="13888" dirty="0">
                <a:solidFill>
                  <a:srgbClr val="008380"/>
                </a:solidFill>
                <a:latin typeface="Segoe UI Symbol"/>
                <a:cs typeface="Segoe UI Symbol"/>
              </a:rPr>
              <a:t>	</a:t>
            </a:r>
            <a:r>
              <a:rPr sz="3600" i="1" spc="-270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1800" spc="-6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i="1" spc="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baseline="6944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3600" baseline="6944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600" spc="120" baseline="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3600" i="1" spc="-442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11	</a:t>
            </a:r>
            <a:r>
              <a:rPr sz="1800" spc="-3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i="1" spc="-442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12  </a:t>
            </a:r>
            <a:r>
              <a:rPr sz="3600" i="1" spc="22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22				</a:t>
            </a:r>
            <a:r>
              <a:rPr sz="3600" i="1" spc="-150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06070" algn="l"/>
                <a:tab pos="884555" algn="l"/>
                <a:tab pos="3264535" algn="l"/>
              </a:tabLst>
            </a:pPr>
            <a:r>
              <a:rPr sz="3600" baseline="-3472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600" baseline="-3472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2400" spc="-365" dirty="0">
                <a:solidFill>
                  <a:srgbClr val="008380"/>
                </a:solidFill>
                <a:latin typeface="Segoe UI Symbol"/>
                <a:cs typeface="Segoe UI Symbol"/>
              </a:rPr>
              <a:t>⁝	⁝	⁝</a:t>
            </a:r>
            <a:endParaRPr sz="2400">
              <a:latin typeface="Segoe UI Symbol"/>
              <a:cs typeface="Segoe UI Symbol"/>
            </a:endParaRPr>
          </a:p>
          <a:p>
            <a:pPr marR="68580" algn="r">
              <a:lnSpc>
                <a:spcPct val="100000"/>
              </a:lnSpc>
              <a:spcBef>
                <a:spcPts val="1925"/>
              </a:spcBef>
            </a:pPr>
            <a:r>
              <a:rPr sz="18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5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80894" y="3010750"/>
            <a:ext cx="572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5" baseline="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3600" i="1" spc="-15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8380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03201" y="4383554"/>
            <a:ext cx="1061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685" algn="l"/>
                <a:tab pos="806450" algn="l"/>
              </a:tabLst>
            </a:pPr>
            <a:r>
              <a:rPr sz="3600" baseline="1157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3600" baseline="1157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1800" i="1" spc="-9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	</a:t>
            </a:r>
            <a:r>
              <a:rPr sz="1800" i="1" spc="10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81295" y="3392082"/>
            <a:ext cx="1054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2600" algn="l"/>
              </a:tabLst>
            </a:pPr>
            <a:r>
              <a:rPr sz="2400" dirty="0">
                <a:solidFill>
                  <a:srgbClr val="008380"/>
                </a:solidFill>
                <a:latin typeface="Segoe UI Symbol"/>
                <a:cs typeface="Segoe UI Symbol"/>
              </a:rPr>
              <a:t>	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2700" spc="112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2700" i="1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700" i="1" spc="-195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baseline="2199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endParaRPr sz="3600" baseline="2199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9701" y="2919230"/>
            <a:ext cx="1182370" cy="13220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819"/>
              </a:spcBef>
              <a:tabLst>
                <a:tab pos="753110" algn="l"/>
              </a:tabLst>
            </a:pPr>
            <a:r>
              <a:rPr sz="3600" spc="-30" baseline="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3600" i="1" spc="-30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1800" spc="-20" dirty="0">
                <a:solidFill>
                  <a:srgbClr val="008380"/>
                </a:solidFill>
                <a:latin typeface="Times New Roman"/>
                <a:cs typeface="Times New Roman"/>
              </a:rPr>
              <a:t>11	</a:t>
            </a:r>
            <a:r>
              <a:rPr sz="3600" i="1" spc="-97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1800" spc="-65" dirty="0">
                <a:solidFill>
                  <a:srgbClr val="008380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725"/>
              </a:spcBef>
              <a:tabLst>
                <a:tab pos="740410" algn="l"/>
              </a:tabLst>
            </a:pPr>
            <a:r>
              <a:rPr sz="3600" spc="7" baseline="35879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600" i="1" spc="7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1800" spc="5" dirty="0">
                <a:solidFill>
                  <a:srgbClr val="008380"/>
                </a:solidFill>
                <a:latin typeface="Times New Roman"/>
                <a:cs typeface="Times New Roman"/>
              </a:rPr>
              <a:t>21	</a:t>
            </a:r>
            <a:r>
              <a:rPr sz="3600" i="1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20"/>
              </a:spcBef>
              <a:tabLst>
                <a:tab pos="332105" algn="l"/>
                <a:tab pos="886460" algn="l"/>
              </a:tabLst>
            </a:pPr>
            <a:r>
              <a:rPr sz="3600" baseline="-3472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600" baseline="-3472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2400" spc="-365" dirty="0">
                <a:solidFill>
                  <a:srgbClr val="008380"/>
                </a:solidFill>
                <a:latin typeface="Segoe UI Symbol"/>
                <a:cs typeface="Segoe UI Symbol"/>
              </a:rPr>
              <a:t>⁝	⁝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14390" y="5001023"/>
            <a:ext cx="2472690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2260" algn="ctr">
              <a:lnSpc>
                <a:spcPts val="2450"/>
              </a:lnSpc>
              <a:spcBef>
                <a:spcPts val="100"/>
              </a:spcBef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4520"/>
              </a:lnSpc>
              <a:tabLst>
                <a:tab pos="539750" algn="l"/>
              </a:tabLst>
            </a:pPr>
            <a:r>
              <a:rPr sz="4800" i="1" spc="-104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24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j	</a:t>
            </a:r>
            <a:r>
              <a:rPr sz="4800" baseline="13888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4800" spc="202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6600" spc="540" baseline="2525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4800" i="1" spc="-75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4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 </a:t>
            </a:r>
            <a:r>
              <a:rPr sz="2400" i="1" spc="-2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baseline="13888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4800" spc="-675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i="1" spc="-195" baseline="13888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24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kj</a:t>
            </a:r>
            <a:endParaRPr sz="2400">
              <a:latin typeface="Times New Roman"/>
              <a:cs typeface="Times New Roman"/>
            </a:endParaRPr>
          </a:p>
          <a:p>
            <a:pPr marR="273685" algn="ctr">
              <a:lnSpc>
                <a:spcPts val="2550"/>
              </a:lnSpc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5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6440" y="1638554"/>
            <a:ext cx="4619625" cy="100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3770"/>
              </a:lnSpc>
              <a:spcBef>
                <a:spcPts val="95"/>
              </a:spcBef>
              <a:tabLst>
                <a:tab pos="164592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Input:	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i="1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ij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150" i="1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ij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50800">
              <a:lnSpc>
                <a:spcPts val="3950"/>
              </a:lnSpc>
              <a:tabLst>
                <a:tab pos="164655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utput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150" i="1" spc="1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ij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350" spc="-40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350" spc="-34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94154" y="1882851"/>
            <a:ext cx="2613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1,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2,…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10200" y="1733550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0"/>
                </a:moveTo>
                <a:lnTo>
                  <a:pt x="29662" y="5488"/>
                </a:lnTo>
                <a:lnTo>
                  <a:pt x="53882" y="20456"/>
                </a:lnTo>
                <a:lnTo>
                  <a:pt x="70212" y="42658"/>
                </a:lnTo>
                <a:lnTo>
                  <a:pt x="76200" y="69850"/>
                </a:lnTo>
                <a:lnTo>
                  <a:pt x="76200" y="349250"/>
                </a:lnTo>
                <a:lnTo>
                  <a:pt x="82187" y="376441"/>
                </a:lnTo>
                <a:lnTo>
                  <a:pt x="98517" y="398643"/>
                </a:lnTo>
                <a:lnTo>
                  <a:pt x="122737" y="413611"/>
                </a:lnTo>
                <a:lnTo>
                  <a:pt x="152400" y="419100"/>
                </a:lnTo>
                <a:lnTo>
                  <a:pt x="122737" y="424588"/>
                </a:lnTo>
                <a:lnTo>
                  <a:pt x="98517" y="439556"/>
                </a:lnTo>
                <a:lnTo>
                  <a:pt x="82187" y="461758"/>
                </a:lnTo>
                <a:lnTo>
                  <a:pt x="76200" y="488950"/>
                </a:lnTo>
                <a:lnTo>
                  <a:pt x="76200" y="768350"/>
                </a:lnTo>
                <a:lnTo>
                  <a:pt x="70212" y="795541"/>
                </a:lnTo>
                <a:lnTo>
                  <a:pt x="53882" y="817743"/>
                </a:lnTo>
                <a:lnTo>
                  <a:pt x="29662" y="832711"/>
                </a:ln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7637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Standard</a:t>
            </a:r>
            <a:r>
              <a:rPr spc="-6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3839" y="1697227"/>
            <a:ext cx="6136640" cy="246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R="2789555" algn="r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do</a:t>
            </a:r>
            <a:r>
              <a:rPr sz="3200" b="1" spc="254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R="2673350" algn="r">
              <a:lnSpc>
                <a:spcPct val="100000"/>
              </a:lnSpc>
              <a:spcBef>
                <a:spcPts val="5"/>
              </a:spcBef>
              <a:tabLst>
                <a:tab pos="58229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do	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150" i="1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ij</a:t>
            </a:r>
            <a:r>
              <a:rPr sz="3150" i="1" spc="35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852805" algn="ctr">
              <a:lnSpc>
                <a:spcPts val="3765"/>
              </a:lnSpc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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2858135" algn="ctr">
              <a:lnSpc>
                <a:spcPts val="3945"/>
              </a:lnSpc>
            </a:pPr>
            <a:r>
              <a:rPr sz="3200" b="1" spc="-5" dirty="0">
                <a:latin typeface="Times New Roman"/>
                <a:cs typeface="Times New Roman"/>
              </a:rPr>
              <a:t>do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150" i="1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ij</a:t>
            </a:r>
            <a:r>
              <a:rPr sz="3150" i="1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150" i="1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ij</a:t>
            </a:r>
            <a:r>
              <a:rPr sz="3150" i="1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i="1" spc="-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ik</a:t>
            </a:r>
            <a:r>
              <a:rPr sz="335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350" spc="-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kj</a:t>
            </a:r>
            <a:endParaRPr sz="3150" baseline="-2116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7637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Standard</a:t>
            </a:r>
            <a:r>
              <a:rPr spc="-6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8439" y="1697227"/>
            <a:ext cx="6174740" cy="3743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R="2802255" algn="r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do</a:t>
            </a:r>
            <a:r>
              <a:rPr sz="3200" b="1" spc="254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R="2686050" algn="r">
              <a:lnSpc>
                <a:spcPct val="100000"/>
              </a:lnSpc>
              <a:spcBef>
                <a:spcPts val="5"/>
              </a:spcBef>
              <a:tabLst>
                <a:tab pos="58229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do	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150" i="1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ij</a:t>
            </a:r>
            <a:r>
              <a:rPr sz="3150" i="1" spc="35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865505" algn="ctr">
              <a:lnSpc>
                <a:spcPts val="3765"/>
              </a:lnSpc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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2870835" algn="ctr">
              <a:lnSpc>
                <a:spcPts val="3945"/>
              </a:lnSpc>
            </a:pPr>
            <a:r>
              <a:rPr sz="3200" b="1" spc="-5" dirty="0">
                <a:latin typeface="Times New Roman"/>
                <a:cs typeface="Times New Roman"/>
              </a:rPr>
              <a:t>do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150" i="1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ij</a:t>
            </a:r>
            <a:r>
              <a:rPr sz="3150" i="1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150" i="1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ij</a:t>
            </a:r>
            <a:r>
              <a:rPr sz="3150" i="1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i="1" spc="-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ik</a:t>
            </a:r>
            <a:r>
              <a:rPr sz="335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350" spc="-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kj</a:t>
            </a:r>
            <a:endParaRPr sz="3150" baseline="-211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3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Running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6447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Merge</a:t>
            </a:r>
            <a:r>
              <a:rPr spc="-95" dirty="0"/>
              <a:t> </a:t>
            </a:r>
            <a:r>
              <a:rPr spc="-5" dirty="0"/>
              <a:t>sort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9339" y="1549095"/>
            <a:ext cx="6906259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r>
              <a:rPr sz="3200" b="1" i="1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Trivial.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Conquer: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subarrays.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Combine:</a:t>
            </a:r>
            <a:r>
              <a:rPr sz="3200" b="1" i="1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Linear-time</a:t>
            </a:r>
            <a:r>
              <a:rPr sz="3200" spc="-15" dirty="0">
                <a:latin typeface="Times New Roman"/>
                <a:cs typeface="Times New Roman"/>
              </a:rPr>
              <a:t> merge.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7308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Divide-and-conquer</a:t>
            </a:r>
            <a:r>
              <a:rPr spc="-3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5752" y="1562327"/>
            <a:ext cx="8541385" cy="876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ts val="335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350"/>
              </a:lnSpc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matrix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matrix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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submatrices: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6558" y="310003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484" y="0"/>
                </a:lnTo>
              </a:path>
            </a:pathLst>
          </a:custGeom>
          <a:ln w="6405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2828" y="3100031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484" y="0"/>
                </a:lnTo>
              </a:path>
            </a:pathLst>
          </a:custGeom>
          <a:ln w="6405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2735" y="2629230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2735" y="2847417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104694" y="3065603"/>
            <a:ext cx="136525" cy="136525"/>
            <a:chOff x="3104694" y="3065603"/>
            <a:chExt cx="136525" cy="136525"/>
          </a:xfrm>
        </p:grpSpPr>
        <p:sp>
          <p:nvSpPr>
            <p:cNvPr id="12" name="object 12"/>
            <p:cNvSpPr/>
            <p:nvPr/>
          </p:nvSpPr>
          <p:spPr>
            <a:xfrm>
              <a:off x="3104694" y="3100030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0" y="0"/>
                  </a:moveTo>
                  <a:lnTo>
                    <a:pt x="136484" y="0"/>
                  </a:lnTo>
                </a:path>
              </a:pathLst>
            </a:custGeom>
            <a:ln w="6405">
              <a:solidFill>
                <a:srgbClr val="0083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72735" y="3065603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0" y="0"/>
                  </a:moveTo>
                  <a:lnTo>
                    <a:pt x="0" y="136516"/>
                  </a:lnTo>
                </a:path>
              </a:pathLst>
            </a:custGeom>
            <a:ln w="6403">
              <a:solidFill>
                <a:srgbClr val="0083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172735" y="3283789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2735" y="3501975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6612" y="3100033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484" y="0"/>
                </a:lnTo>
              </a:path>
            </a:pathLst>
          </a:custGeom>
          <a:ln w="6405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2883" y="3100034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484" y="0"/>
                </a:lnTo>
              </a:path>
            </a:pathLst>
          </a:custGeom>
          <a:ln w="6405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4809" y="2629234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84809" y="2847420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484747" y="3065606"/>
            <a:ext cx="136525" cy="136525"/>
            <a:chOff x="4484747" y="3065606"/>
            <a:chExt cx="136525" cy="136525"/>
          </a:xfrm>
        </p:grpSpPr>
        <p:sp>
          <p:nvSpPr>
            <p:cNvPr id="21" name="object 21"/>
            <p:cNvSpPr/>
            <p:nvPr/>
          </p:nvSpPr>
          <p:spPr>
            <a:xfrm>
              <a:off x="4484747" y="3100034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0" y="0"/>
                  </a:moveTo>
                  <a:lnTo>
                    <a:pt x="136484" y="0"/>
                  </a:lnTo>
                </a:path>
              </a:pathLst>
            </a:custGeom>
            <a:ln w="6405">
              <a:solidFill>
                <a:srgbClr val="0083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4809" y="3065606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0" y="0"/>
                  </a:moveTo>
                  <a:lnTo>
                    <a:pt x="0" y="136516"/>
                  </a:lnTo>
                </a:path>
              </a:pathLst>
            </a:custGeom>
            <a:ln w="6403">
              <a:solidFill>
                <a:srgbClr val="0083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4584808" y="328379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84808" y="3501978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18587" y="3141672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484" y="0"/>
                </a:lnTo>
              </a:path>
            </a:pathLst>
          </a:custGeom>
          <a:ln w="6405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54857" y="3141673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484" y="0"/>
                </a:lnTo>
              </a:path>
            </a:pathLst>
          </a:custGeom>
          <a:ln w="6405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2992" y="3141673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4452" y="0"/>
                </a:lnTo>
              </a:path>
            </a:pathLst>
          </a:custGeom>
          <a:ln w="6405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75207" y="2629237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75207" y="2847424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736722" y="3065610"/>
            <a:ext cx="142240" cy="136525"/>
            <a:chOff x="5736722" y="3065610"/>
            <a:chExt cx="142240" cy="136525"/>
          </a:xfrm>
        </p:grpSpPr>
        <p:sp>
          <p:nvSpPr>
            <p:cNvPr id="31" name="object 31"/>
            <p:cNvSpPr/>
            <p:nvPr/>
          </p:nvSpPr>
          <p:spPr>
            <a:xfrm>
              <a:off x="5736722" y="3141672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0" y="0"/>
                  </a:moveTo>
                  <a:lnTo>
                    <a:pt x="136484" y="0"/>
                  </a:lnTo>
                </a:path>
              </a:pathLst>
            </a:custGeom>
            <a:ln w="6405">
              <a:solidFill>
                <a:srgbClr val="0083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75207" y="3065610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0" y="0"/>
                  </a:moveTo>
                  <a:lnTo>
                    <a:pt x="0" y="136516"/>
                  </a:lnTo>
                </a:path>
              </a:pathLst>
            </a:custGeom>
            <a:ln w="6403">
              <a:solidFill>
                <a:srgbClr val="0083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5875206" y="3283796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75206" y="350198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36613" y="2975249"/>
            <a:ext cx="3175635" cy="1373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25"/>
              </a:spcBef>
              <a:tabLst>
                <a:tab pos="636270" algn="l"/>
                <a:tab pos="1456055" algn="l"/>
                <a:tab pos="2061210" algn="l"/>
                <a:tab pos="2708275" algn="l"/>
              </a:tabLst>
            </a:pPr>
            <a:r>
              <a:rPr sz="4800" spc="-509" baseline="-32118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3200" spc="-34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4800" i="1" spc="-509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t	u</a:t>
            </a:r>
            <a:r>
              <a:rPr sz="3200" spc="-34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4800" spc="-509" baseline="-32118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4800" spc="-509" baseline="-32118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spc="-355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4800" spc="-532" baseline="-32118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i="1" spc="-532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c	</a:t>
            </a:r>
            <a:r>
              <a:rPr sz="4800" i="1" spc="15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4800" i="1" spc="-592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61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4800" spc="-914" baseline="-32118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4800" spc="-914" baseline="-32118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spc="-33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4800" spc="-494" baseline="-32118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i="1" spc="-494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endParaRPr sz="4800" baseline="-21701">
              <a:latin typeface="Times New Roman"/>
              <a:cs typeface="Times New Roman"/>
            </a:endParaRPr>
          </a:p>
          <a:p>
            <a:pPr marL="473709">
              <a:lnSpc>
                <a:spcPct val="100000"/>
              </a:lnSpc>
              <a:spcBef>
                <a:spcPts val="2905"/>
              </a:spcBef>
              <a:tabLst>
                <a:tab pos="1175385" algn="l"/>
                <a:tab pos="1861820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	=	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90490" y="3762821"/>
            <a:ext cx="12700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40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62013" y="2397632"/>
            <a:ext cx="3829685" cy="19494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95"/>
              </a:spcBef>
              <a:tabLst>
                <a:tab pos="645795" algn="l"/>
                <a:tab pos="2048510" algn="l"/>
                <a:tab pos="3402329" algn="l"/>
              </a:tabLst>
            </a:pPr>
            <a:r>
              <a:rPr sz="4800" spc="67" baseline="-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3200" i="1" spc="45" dirty="0">
                <a:solidFill>
                  <a:srgbClr val="008380"/>
                </a:solidFill>
                <a:latin typeface="Times New Roman"/>
                <a:cs typeface="Times New Roman"/>
              </a:rPr>
              <a:t>r	</a:t>
            </a: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s</a:t>
            </a:r>
            <a:r>
              <a:rPr sz="3200" i="1" spc="-5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15" baseline="-6944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4800" spc="44" baseline="-694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15" baseline="-40798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4800" baseline="-4079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67" baseline="-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3200" i="1" spc="45" dirty="0">
                <a:solidFill>
                  <a:srgbClr val="008380"/>
                </a:solidFill>
                <a:latin typeface="Times New Roman"/>
                <a:cs typeface="Times New Roman"/>
              </a:rPr>
              <a:t>a	</a:t>
            </a: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i="1" spc="-4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15" baseline="-6944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4800" spc="-412" baseline="-694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7" baseline="-40798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4800" spc="-450" baseline="-4079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15" baseline="-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4800" spc="-712" baseline="-694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e	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200" i="1" spc="-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914" baseline="-625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4800" spc="-914" baseline="-6944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endParaRPr sz="4800" baseline="-6944">
              <a:latin typeface="Symbol"/>
              <a:cs typeface="Symbol"/>
            </a:endParaRPr>
          </a:p>
          <a:p>
            <a:pPr marR="43180" algn="r">
              <a:lnSpc>
                <a:spcPct val="100000"/>
              </a:lnSpc>
              <a:spcBef>
                <a:spcPts val="1000"/>
              </a:spcBef>
            </a:pP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i="1" spc="-3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15" baseline="-10416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endParaRPr sz="4800" baseline="-10416">
              <a:latin typeface="Symbol"/>
              <a:cs typeface="Symbol"/>
            </a:endParaRPr>
          </a:p>
          <a:p>
            <a:pPr marR="441959" algn="r">
              <a:lnSpc>
                <a:spcPct val="100000"/>
              </a:lnSpc>
              <a:spcBef>
                <a:spcPts val="163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7831" y="4286380"/>
            <a:ext cx="192214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r </a:t>
            </a:r>
            <a:r>
              <a:rPr sz="3200" i="1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i="1" spc="-2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ae</a:t>
            </a:r>
            <a:r>
              <a:rPr sz="3200" i="1" spc="-2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i="1" spc="-2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bg  s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i="1" spc="-2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af</a:t>
            </a:r>
            <a:r>
              <a:rPr sz="3200" i="1" spc="2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i="1" spc="-2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bh  t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2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i="1" spc="-2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ce</a:t>
            </a:r>
            <a:r>
              <a:rPr sz="3200" i="1" spc="-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i="1" spc="-2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dg  u</a:t>
            </a:r>
            <a:r>
              <a:rPr sz="3200" i="1" spc="3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i="1" spc="-2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cf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3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i="1" spc="-2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06650" y="4373562"/>
            <a:ext cx="381000" cy="1828800"/>
          </a:xfrm>
          <a:custGeom>
            <a:avLst/>
            <a:gdLst/>
            <a:ahLst/>
            <a:cxnLst/>
            <a:rect l="l" t="t" r="r" b="b"/>
            <a:pathLst>
              <a:path w="381000" h="1828800">
                <a:moveTo>
                  <a:pt x="0" y="0"/>
                </a:moveTo>
                <a:lnTo>
                  <a:pt x="50641" y="5444"/>
                </a:lnTo>
                <a:lnTo>
                  <a:pt x="96147" y="20808"/>
                </a:lnTo>
                <a:lnTo>
                  <a:pt x="134702" y="44638"/>
                </a:lnTo>
                <a:lnTo>
                  <a:pt x="164490" y="75483"/>
                </a:lnTo>
                <a:lnTo>
                  <a:pt x="183694" y="111887"/>
                </a:lnTo>
                <a:lnTo>
                  <a:pt x="190500" y="152400"/>
                </a:lnTo>
                <a:lnTo>
                  <a:pt x="190500" y="762000"/>
                </a:lnTo>
                <a:lnTo>
                  <a:pt x="197305" y="802512"/>
                </a:lnTo>
                <a:lnTo>
                  <a:pt x="216509" y="838916"/>
                </a:lnTo>
                <a:lnTo>
                  <a:pt x="246297" y="869761"/>
                </a:lnTo>
                <a:lnTo>
                  <a:pt x="284852" y="893591"/>
                </a:lnTo>
                <a:lnTo>
                  <a:pt x="330358" y="908955"/>
                </a:lnTo>
                <a:lnTo>
                  <a:pt x="381000" y="914400"/>
                </a:lnTo>
                <a:lnTo>
                  <a:pt x="330358" y="919844"/>
                </a:lnTo>
                <a:lnTo>
                  <a:pt x="284852" y="935208"/>
                </a:lnTo>
                <a:lnTo>
                  <a:pt x="246297" y="959038"/>
                </a:lnTo>
                <a:lnTo>
                  <a:pt x="216509" y="989883"/>
                </a:lnTo>
                <a:lnTo>
                  <a:pt x="197305" y="1026287"/>
                </a:lnTo>
                <a:lnTo>
                  <a:pt x="190500" y="1066800"/>
                </a:lnTo>
                <a:lnTo>
                  <a:pt x="190500" y="1676400"/>
                </a:lnTo>
                <a:lnTo>
                  <a:pt x="183694" y="1716912"/>
                </a:lnTo>
                <a:lnTo>
                  <a:pt x="164490" y="1753316"/>
                </a:lnTo>
                <a:lnTo>
                  <a:pt x="134702" y="1784161"/>
                </a:lnTo>
                <a:lnTo>
                  <a:pt x="96147" y="1807991"/>
                </a:lnTo>
                <a:lnTo>
                  <a:pt x="50641" y="1823355"/>
                </a:lnTo>
                <a:lnTo>
                  <a:pt x="0" y="1828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002914" y="4775390"/>
            <a:ext cx="56203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8 </a:t>
            </a:r>
            <a:r>
              <a:rPr sz="3200" spc="-5" dirty="0">
                <a:latin typeface="Times New Roman"/>
                <a:cs typeface="Times New Roman"/>
              </a:rPr>
              <a:t>mults of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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 </a:t>
            </a:r>
            <a:r>
              <a:rPr sz="3200" spc="-5" dirty="0">
                <a:latin typeface="Times New Roman"/>
                <a:cs typeface="Times New Roman"/>
              </a:rPr>
              <a:t>submatrices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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submatrices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76600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7308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Divide-and-conquer</a:t>
            </a:r>
            <a:r>
              <a:rPr spc="-3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5752" y="1562327"/>
            <a:ext cx="8541385" cy="876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ts val="335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350"/>
              </a:lnSpc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matrix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matrix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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submatrices: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6558" y="310003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484" y="0"/>
                </a:lnTo>
              </a:path>
            </a:pathLst>
          </a:custGeom>
          <a:ln w="6405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2828" y="3100031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484" y="0"/>
                </a:lnTo>
              </a:path>
            </a:pathLst>
          </a:custGeom>
          <a:ln w="6405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2735" y="2629230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2735" y="2847417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104694" y="3065603"/>
            <a:ext cx="136525" cy="136525"/>
            <a:chOff x="3104694" y="3065603"/>
            <a:chExt cx="136525" cy="136525"/>
          </a:xfrm>
        </p:grpSpPr>
        <p:sp>
          <p:nvSpPr>
            <p:cNvPr id="12" name="object 12"/>
            <p:cNvSpPr/>
            <p:nvPr/>
          </p:nvSpPr>
          <p:spPr>
            <a:xfrm>
              <a:off x="3104694" y="3100030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0" y="0"/>
                  </a:moveTo>
                  <a:lnTo>
                    <a:pt x="136484" y="0"/>
                  </a:lnTo>
                </a:path>
              </a:pathLst>
            </a:custGeom>
            <a:ln w="6405">
              <a:solidFill>
                <a:srgbClr val="0083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72735" y="3065603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0" y="0"/>
                  </a:moveTo>
                  <a:lnTo>
                    <a:pt x="0" y="136516"/>
                  </a:lnTo>
                </a:path>
              </a:pathLst>
            </a:custGeom>
            <a:ln w="6403">
              <a:solidFill>
                <a:srgbClr val="0083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172735" y="3283789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2735" y="3501975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6612" y="3100033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484" y="0"/>
                </a:lnTo>
              </a:path>
            </a:pathLst>
          </a:custGeom>
          <a:ln w="6405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2883" y="3100034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484" y="0"/>
                </a:lnTo>
              </a:path>
            </a:pathLst>
          </a:custGeom>
          <a:ln w="6405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4809" y="2629234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84809" y="2847420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484747" y="3065606"/>
            <a:ext cx="136525" cy="136525"/>
            <a:chOff x="4484747" y="3065606"/>
            <a:chExt cx="136525" cy="136525"/>
          </a:xfrm>
        </p:grpSpPr>
        <p:sp>
          <p:nvSpPr>
            <p:cNvPr id="21" name="object 21"/>
            <p:cNvSpPr/>
            <p:nvPr/>
          </p:nvSpPr>
          <p:spPr>
            <a:xfrm>
              <a:off x="4484747" y="3100034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0" y="0"/>
                  </a:moveTo>
                  <a:lnTo>
                    <a:pt x="136484" y="0"/>
                  </a:lnTo>
                </a:path>
              </a:pathLst>
            </a:custGeom>
            <a:ln w="6405">
              <a:solidFill>
                <a:srgbClr val="0083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4809" y="3065606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0" y="0"/>
                  </a:moveTo>
                  <a:lnTo>
                    <a:pt x="0" y="136516"/>
                  </a:lnTo>
                </a:path>
              </a:pathLst>
            </a:custGeom>
            <a:ln w="6403">
              <a:solidFill>
                <a:srgbClr val="0083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4584808" y="328379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84808" y="3501978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18587" y="3141672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484" y="0"/>
                </a:lnTo>
              </a:path>
            </a:pathLst>
          </a:custGeom>
          <a:ln w="6405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54857" y="3141673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484" y="0"/>
                </a:lnTo>
              </a:path>
            </a:pathLst>
          </a:custGeom>
          <a:ln w="6405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2992" y="3141673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4452" y="0"/>
                </a:lnTo>
              </a:path>
            </a:pathLst>
          </a:custGeom>
          <a:ln w="6405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75207" y="2629237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75207" y="2847424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736722" y="3065610"/>
            <a:ext cx="142240" cy="136525"/>
            <a:chOff x="5736722" y="3065610"/>
            <a:chExt cx="142240" cy="136525"/>
          </a:xfrm>
        </p:grpSpPr>
        <p:sp>
          <p:nvSpPr>
            <p:cNvPr id="31" name="object 31"/>
            <p:cNvSpPr/>
            <p:nvPr/>
          </p:nvSpPr>
          <p:spPr>
            <a:xfrm>
              <a:off x="5736722" y="3141672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0" y="0"/>
                  </a:moveTo>
                  <a:lnTo>
                    <a:pt x="136484" y="0"/>
                  </a:lnTo>
                </a:path>
              </a:pathLst>
            </a:custGeom>
            <a:ln w="6405">
              <a:solidFill>
                <a:srgbClr val="0083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75207" y="3065610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0" y="0"/>
                  </a:moveTo>
                  <a:lnTo>
                    <a:pt x="0" y="136516"/>
                  </a:lnTo>
                </a:path>
              </a:pathLst>
            </a:custGeom>
            <a:ln w="6403">
              <a:solidFill>
                <a:srgbClr val="0083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5875206" y="3283796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75206" y="350198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6"/>
                </a:lnTo>
              </a:path>
            </a:pathLst>
          </a:custGeom>
          <a:ln w="6403">
            <a:solidFill>
              <a:srgbClr val="0083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36613" y="2975249"/>
            <a:ext cx="3175635" cy="1373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25"/>
              </a:spcBef>
              <a:tabLst>
                <a:tab pos="636270" algn="l"/>
                <a:tab pos="1456055" algn="l"/>
                <a:tab pos="2061210" algn="l"/>
                <a:tab pos="2708275" algn="l"/>
              </a:tabLst>
            </a:pPr>
            <a:r>
              <a:rPr sz="4800" spc="-509" baseline="-32118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3200" spc="-34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4800" i="1" spc="-509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t	u</a:t>
            </a:r>
            <a:r>
              <a:rPr sz="3200" spc="-34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4800" spc="-509" baseline="-32118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4800" spc="-509" baseline="-32118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spc="-355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4800" spc="-532" baseline="-32118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i="1" spc="-532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c	</a:t>
            </a:r>
            <a:r>
              <a:rPr sz="4800" i="1" spc="15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4800" i="1" spc="-592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61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4800" spc="-914" baseline="-32118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r>
              <a:rPr sz="4800" spc="-914" baseline="-32118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spc="-330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4800" spc="-494" baseline="-32118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4800" i="1" spc="-494" baseline="-21701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endParaRPr sz="4800" baseline="-21701">
              <a:latin typeface="Times New Roman"/>
              <a:cs typeface="Times New Roman"/>
            </a:endParaRPr>
          </a:p>
          <a:p>
            <a:pPr marL="473709">
              <a:lnSpc>
                <a:spcPct val="100000"/>
              </a:lnSpc>
              <a:spcBef>
                <a:spcPts val="2905"/>
              </a:spcBef>
              <a:tabLst>
                <a:tab pos="1175385" algn="l"/>
                <a:tab pos="1861820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	=	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90490" y="3762821"/>
            <a:ext cx="12700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40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62013" y="2397632"/>
            <a:ext cx="3829685" cy="19494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95"/>
              </a:spcBef>
              <a:tabLst>
                <a:tab pos="645795" algn="l"/>
                <a:tab pos="2048510" algn="l"/>
                <a:tab pos="3402329" algn="l"/>
              </a:tabLst>
            </a:pPr>
            <a:r>
              <a:rPr sz="4800" spc="67" baseline="-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3200" i="1" spc="45" dirty="0">
                <a:solidFill>
                  <a:srgbClr val="008380"/>
                </a:solidFill>
                <a:latin typeface="Times New Roman"/>
                <a:cs typeface="Times New Roman"/>
              </a:rPr>
              <a:t>r	</a:t>
            </a: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s</a:t>
            </a:r>
            <a:r>
              <a:rPr sz="3200" i="1" spc="-5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15" baseline="-6944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4800" spc="44" baseline="-694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15" baseline="-40798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4800" baseline="-4079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67" baseline="-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3200" i="1" spc="45" dirty="0">
                <a:solidFill>
                  <a:srgbClr val="008380"/>
                </a:solidFill>
                <a:latin typeface="Times New Roman"/>
                <a:cs typeface="Times New Roman"/>
              </a:rPr>
              <a:t>a	</a:t>
            </a: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i="1" spc="-4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15" baseline="-6944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r>
              <a:rPr sz="4800" spc="-412" baseline="-694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7" baseline="-40798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4800" spc="-450" baseline="-4079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15" baseline="-6944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r>
              <a:rPr sz="4800" spc="-712" baseline="-694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e	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200" i="1" spc="-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914" baseline="-625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r>
              <a:rPr sz="4800" spc="-914" baseline="-6944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endParaRPr sz="4800" baseline="-6944">
              <a:latin typeface="Symbol"/>
              <a:cs typeface="Symbol"/>
            </a:endParaRPr>
          </a:p>
          <a:p>
            <a:pPr marR="43180" algn="r">
              <a:lnSpc>
                <a:spcPct val="100000"/>
              </a:lnSpc>
              <a:spcBef>
                <a:spcPts val="1000"/>
              </a:spcBef>
            </a:pP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i="1" spc="-3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15" baseline="-10416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endParaRPr sz="4800" baseline="-10416">
              <a:latin typeface="Symbol"/>
              <a:cs typeface="Symbol"/>
            </a:endParaRPr>
          </a:p>
          <a:p>
            <a:pPr marR="441959" algn="r">
              <a:lnSpc>
                <a:spcPct val="100000"/>
              </a:lnSpc>
              <a:spcBef>
                <a:spcPts val="163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7831" y="4286380"/>
            <a:ext cx="192214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r </a:t>
            </a:r>
            <a:r>
              <a:rPr sz="3200" i="1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i="1" spc="-2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ae</a:t>
            </a:r>
            <a:r>
              <a:rPr sz="3200" i="1" spc="-2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i="1" spc="-2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bg  s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i="1" spc="-2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af</a:t>
            </a:r>
            <a:r>
              <a:rPr sz="3200" i="1" spc="2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i="1" spc="-2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bh  t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2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i="1" spc="-2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ce</a:t>
            </a:r>
            <a:r>
              <a:rPr sz="3200" i="1" spc="-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i="1" spc="-2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dh  u</a:t>
            </a:r>
            <a:r>
              <a:rPr sz="3200" i="1" spc="3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i="1" spc="-2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cf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3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i="1" spc="-2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06650" y="4373562"/>
            <a:ext cx="381000" cy="1828800"/>
          </a:xfrm>
          <a:custGeom>
            <a:avLst/>
            <a:gdLst/>
            <a:ahLst/>
            <a:cxnLst/>
            <a:rect l="l" t="t" r="r" b="b"/>
            <a:pathLst>
              <a:path w="381000" h="1828800">
                <a:moveTo>
                  <a:pt x="0" y="0"/>
                </a:moveTo>
                <a:lnTo>
                  <a:pt x="50641" y="5444"/>
                </a:lnTo>
                <a:lnTo>
                  <a:pt x="96147" y="20808"/>
                </a:lnTo>
                <a:lnTo>
                  <a:pt x="134702" y="44638"/>
                </a:lnTo>
                <a:lnTo>
                  <a:pt x="164490" y="75483"/>
                </a:lnTo>
                <a:lnTo>
                  <a:pt x="183694" y="111887"/>
                </a:lnTo>
                <a:lnTo>
                  <a:pt x="190500" y="152400"/>
                </a:lnTo>
                <a:lnTo>
                  <a:pt x="190500" y="762000"/>
                </a:lnTo>
                <a:lnTo>
                  <a:pt x="197305" y="802512"/>
                </a:lnTo>
                <a:lnTo>
                  <a:pt x="216509" y="838916"/>
                </a:lnTo>
                <a:lnTo>
                  <a:pt x="246297" y="869761"/>
                </a:lnTo>
                <a:lnTo>
                  <a:pt x="284852" y="893591"/>
                </a:lnTo>
                <a:lnTo>
                  <a:pt x="330358" y="908955"/>
                </a:lnTo>
                <a:lnTo>
                  <a:pt x="381000" y="914400"/>
                </a:lnTo>
                <a:lnTo>
                  <a:pt x="330358" y="919844"/>
                </a:lnTo>
                <a:lnTo>
                  <a:pt x="284852" y="935208"/>
                </a:lnTo>
                <a:lnTo>
                  <a:pt x="246297" y="959038"/>
                </a:lnTo>
                <a:lnTo>
                  <a:pt x="216509" y="989883"/>
                </a:lnTo>
                <a:lnTo>
                  <a:pt x="197305" y="1026287"/>
                </a:lnTo>
                <a:lnTo>
                  <a:pt x="190500" y="1066800"/>
                </a:lnTo>
                <a:lnTo>
                  <a:pt x="190500" y="1676400"/>
                </a:lnTo>
                <a:lnTo>
                  <a:pt x="183694" y="1716912"/>
                </a:lnTo>
                <a:lnTo>
                  <a:pt x="164490" y="1753316"/>
                </a:lnTo>
                <a:lnTo>
                  <a:pt x="134702" y="1784161"/>
                </a:lnTo>
                <a:lnTo>
                  <a:pt x="96147" y="1807991"/>
                </a:lnTo>
                <a:lnTo>
                  <a:pt x="50641" y="1823355"/>
                </a:lnTo>
                <a:lnTo>
                  <a:pt x="0" y="1828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002914" y="4775390"/>
            <a:ext cx="5620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8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mults 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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submatrices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03727" y="5263171"/>
            <a:ext cx="54635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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submatrices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40192" y="5035730"/>
            <a:ext cx="261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^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00248" y="4335534"/>
            <a:ext cx="15227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recursive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819400" y="4813300"/>
            <a:ext cx="1524000" cy="393700"/>
            <a:chOff x="2819400" y="4813300"/>
            <a:chExt cx="1524000" cy="393700"/>
          </a:xfrm>
        </p:grpSpPr>
        <p:sp>
          <p:nvSpPr>
            <p:cNvPr id="45" name="object 45"/>
            <p:cNvSpPr/>
            <p:nvPr/>
          </p:nvSpPr>
          <p:spPr>
            <a:xfrm>
              <a:off x="3276600" y="51816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67075" y="48260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10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19400" y="4826000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5620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D&amp;C</a:t>
            </a:r>
            <a:r>
              <a:rPr spc="-2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6" name="object 6"/>
          <p:cNvSpPr/>
          <p:nvPr/>
        </p:nvSpPr>
        <p:spPr>
          <a:xfrm>
            <a:off x="3505200" y="178276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24337" y="172878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1706563"/>
            <a:ext cx="1066800" cy="6096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533400" y="0"/>
                </a:moveTo>
                <a:lnTo>
                  <a:pt x="475280" y="1788"/>
                </a:lnTo>
                <a:lnTo>
                  <a:pt x="418973" y="7030"/>
                </a:lnTo>
                <a:lnTo>
                  <a:pt x="364804" y="15538"/>
                </a:lnTo>
                <a:lnTo>
                  <a:pt x="313098" y="27128"/>
                </a:lnTo>
                <a:lnTo>
                  <a:pt x="264182" y="41613"/>
                </a:lnTo>
                <a:lnTo>
                  <a:pt x="218380" y="58808"/>
                </a:lnTo>
                <a:lnTo>
                  <a:pt x="176018" y="78525"/>
                </a:lnTo>
                <a:lnTo>
                  <a:pt x="137421" y="100581"/>
                </a:lnTo>
                <a:lnTo>
                  <a:pt x="102915" y="124788"/>
                </a:lnTo>
                <a:lnTo>
                  <a:pt x="72824" y="150960"/>
                </a:lnTo>
                <a:lnTo>
                  <a:pt x="27193" y="208458"/>
                </a:lnTo>
                <a:lnTo>
                  <a:pt x="3129" y="271588"/>
                </a:lnTo>
                <a:lnTo>
                  <a:pt x="0" y="304800"/>
                </a:lnTo>
                <a:lnTo>
                  <a:pt x="3129" y="338011"/>
                </a:lnTo>
                <a:lnTo>
                  <a:pt x="27193" y="401141"/>
                </a:lnTo>
                <a:lnTo>
                  <a:pt x="72824" y="458639"/>
                </a:lnTo>
                <a:lnTo>
                  <a:pt x="102915" y="484811"/>
                </a:lnTo>
                <a:lnTo>
                  <a:pt x="137421" y="509018"/>
                </a:lnTo>
                <a:lnTo>
                  <a:pt x="176018" y="531074"/>
                </a:lnTo>
                <a:lnTo>
                  <a:pt x="218380" y="550791"/>
                </a:lnTo>
                <a:lnTo>
                  <a:pt x="264182" y="567986"/>
                </a:lnTo>
                <a:lnTo>
                  <a:pt x="313098" y="582471"/>
                </a:lnTo>
                <a:lnTo>
                  <a:pt x="364804" y="594061"/>
                </a:lnTo>
                <a:lnTo>
                  <a:pt x="418973" y="602569"/>
                </a:lnTo>
                <a:lnTo>
                  <a:pt x="475280" y="607811"/>
                </a:lnTo>
                <a:lnTo>
                  <a:pt x="533400" y="609600"/>
                </a:lnTo>
                <a:lnTo>
                  <a:pt x="591519" y="607811"/>
                </a:lnTo>
                <a:lnTo>
                  <a:pt x="647826" y="602569"/>
                </a:lnTo>
                <a:lnTo>
                  <a:pt x="701995" y="594061"/>
                </a:lnTo>
                <a:lnTo>
                  <a:pt x="753701" y="582471"/>
                </a:lnTo>
                <a:lnTo>
                  <a:pt x="802617" y="567986"/>
                </a:lnTo>
                <a:lnTo>
                  <a:pt x="848419" y="550791"/>
                </a:lnTo>
                <a:lnTo>
                  <a:pt x="890781" y="531074"/>
                </a:lnTo>
                <a:lnTo>
                  <a:pt x="929378" y="509018"/>
                </a:lnTo>
                <a:lnTo>
                  <a:pt x="963884" y="484811"/>
                </a:lnTo>
                <a:lnTo>
                  <a:pt x="993975" y="458639"/>
                </a:lnTo>
                <a:lnTo>
                  <a:pt x="1039606" y="401141"/>
                </a:lnTo>
                <a:lnTo>
                  <a:pt x="1063670" y="338011"/>
                </a:lnTo>
                <a:lnTo>
                  <a:pt x="1066800" y="304800"/>
                </a:lnTo>
                <a:lnTo>
                  <a:pt x="1063670" y="271588"/>
                </a:lnTo>
                <a:lnTo>
                  <a:pt x="1039606" y="208458"/>
                </a:lnTo>
                <a:lnTo>
                  <a:pt x="993975" y="150960"/>
                </a:lnTo>
                <a:lnTo>
                  <a:pt x="963884" y="124788"/>
                </a:lnTo>
                <a:lnTo>
                  <a:pt x="929378" y="100581"/>
                </a:lnTo>
                <a:lnTo>
                  <a:pt x="890781" y="78525"/>
                </a:lnTo>
                <a:lnTo>
                  <a:pt x="848419" y="58808"/>
                </a:lnTo>
                <a:lnTo>
                  <a:pt x="802617" y="41613"/>
                </a:lnTo>
                <a:lnTo>
                  <a:pt x="753701" y="27128"/>
                </a:lnTo>
                <a:lnTo>
                  <a:pt x="701995" y="15538"/>
                </a:lnTo>
                <a:lnTo>
                  <a:pt x="647826" y="7030"/>
                </a:lnTo>
                <a:lnTo>
                  <a:pt x="591519" y="17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966912" y="2237921"/>
            <a:ext cx="1462405" cy="702310"/>
            <a:chOff x="1966912" y="2237921"/>
            <a:chExt cx="1462405" cy="702310"/>
          </a:xfrm>
        </p:grpSpPr>
        <p:sp>
          <p:nvSpPr>
            <p:cNvPr id="10" name="object 10"/>
            <p:cNvSpPr/>
            <p:nvPr/>
          </p:nvSpPr>
          <p:spPr>
            <a:xfrm>
              <a:off x="1981200" y="2264423"/>
              <a:ext cx="1396365" cy="661670"/>
            </a:xfrm>
            <a:custGeom>
              <a:avLst/>
              <a:gdLst/>
              <a:ahLst/>
              <a:cxnLst/>
              <a:rect l="l" t="t" r="r" b="b"/>
              <a:pathLst>
                <a:path w="1396364" h="661669">
                  <a:moveTo>
                    <a:pt x="0" y="661339"/>
                  </a:moveTo>
                  <a:lnTo>
                    <a:pt x="139614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33179" y="2237921"/>
              <a:ext cx="95885" cy="77470"/>
            </a:xfrm>
            <a:custGeom>
              <a:avLst/>
              <a:gdLst/>
              <a:ahLst/>
              <a:cxnLst/>
              <a:rect l="l" t="t" r="r" b="b"/>
              <a:pathLst>
                <a:path w="95885" h="77469">
                  <a:moveTo>
                    <a:pt x="0" y="0"/>
                  </a:moveTo>
                  <a:lnTo>
                    <a:pt x="44170" y="26504"/>
                  </a:lnTo>
                  <a:lnTo>
                    <a:pt x="36690" y="77469"/>
                  </a:lnTo>
                  <a:lnTo>
                    <a:pt x="95821" y="2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8340" y="2670441"/>
            <a:ext cx="4189729" cy="1244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i="1" spc="-5" dirty="0">
                <a:latin typeface="Times New Roman"/>
                <a:cs typeface="Times New Roman"/>
              </a:rPr>
              <a:t>#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submatrices</a:t>
            </a:r>
            <a:endParaRPr sz="3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3200" i="1" spc="-5" dirty="0">
                <a:latin typeface="Times New Roman"/>
                <a:cs typeface="Times New Roman"/>
              </a:rPr>
              <a:t>submatrix</a:t>
            </a:r>
            <a:r>
              <a:rPr sz="3200" i="1" spc="-5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size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24312" y="2468559"/>
            <a:ext cx="401955" cy="929005"/>
            <a:chOff x="4024312" y="2468559"/>
            <a:chExt cx="401955" cy="929005"/>
          </a:xfrm>
        </p:grpSpPr>
        <p:sp>
          <p:nvSpPr>
            <p:cNvPr id="14" name="object 14"/>
            <p:cNvSpPr/>
            <p:nvPr/>
          </p:nvSpPr>
          <p:spPr>
            <a:xfrm>
              <a:off x="4038600" y="2521318"/>
              <a:ext cx="359410" cy="861694"/>
            </a:xfrm>
            <a:custGeom>
              <a:avLst/>
              <a:gdLst/>
              <a:ahLst/>
              <a:cxnLst/>
              <a:rect l="l" t="t" r="r" b="b"/>
              <a:pathLst>
                <a:path w="359410" h="861695">
                  <a:moveTo>
                    <a:pt x="0" y="861644"/>
                  </a:moveTo>
                  <a:lnTo>
                    <a:pt x="35901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7057" y="2468559"/>
              <a:ext cx="79375" cy="95885"/>
            </a:xfrm>
            <a:custGeom>
              <a:avLst/>
              <a:gdLst/>
              <a:ahLst/>
              <a:cxnLst/>
              <a:rect l="l" t="t" r="r" b="b"/>
              <a:pathLst>
                <a:path w="79375" h="95885">
                  <a:moveTo>
                    <a:pt x="72542" y="0"/>
                  </a:moveTo>
                  <a:lnTo>
                    <a:pt x="0" y="62649"/>
                  </a:lnTo>
                  <a:lnTo>
                    <a:pt x="50558" y="52755"/>
                  </a:lnTo>
                  <a:lnTo>
                    <a:pt x="79133" y="95618"/>
                  </a:lnTo>
                  <a:lnTo>
                    <a:pt x="72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54065" y="2743898"/>
            <a:ext cx="207073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i="1" spc="-5" dirty="0">
                <a:latin typeface="Times New Roman"/>
                <a:cs typeface="Times New Roman"/>
              </a:rPr>
              <a:t>work</a:t>
            </a:r>
            <a:r>
              <a:rPr sz="3200" i="1" spc="-6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adding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submatrices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5996" y="2316166"/>
            <a:ext cx="768350" cy="463550"/>
            <a:chOff x="6095996" y="2316166"/>
            <a:chExt cx="768350" cy="463550"/>
          </a:xfrm>
        </p:grpSpPr>
        <p:sp>
          <p:nvSpPr>
            <p:cNvPr id="18" name="object 18"/>
            <p:cNvSpPr/>
            <p:nvPr/>
          </p:nvSpPr>
          <p:spPr>
            <a:xfrm>
              <a:off x="6150444" y="2348828"/>
              <a:ext cx="708025" cy="424815"/>
            </a:xfrm>
            <a:custGeom>
              <a:avLst/>
              <a:gdLst/>
              <a:ahLst/>
              <a:cxnLst/>
              <a:rect l="l" t="t" r="r" b="b"/>
              <a:pathLst>
                <a:path w="708025" h="424814">
                  <a:moveTo>
                    <a:pt x="707555" y="42453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5996" y="2316166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0" y="0"/>
                  </a:moveTo>
                  <a:lnTo>
                    <a:pt x="45745" y="71869"/>
                  </a:lnTo>
                  <a:lnTo>
                    <a:pt x="84950" y="6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91739" y="1719452"/>
            <a:ext cx="38227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8</a:t>
            </a:r>
            <a:r>
              <a:rPr sz="3200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5620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D&amp;C</a:t>
            </a:r>
            <a:r>
              <a:rPr spc="-2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0047" y="4117339"/>
            <a:ext cx="2897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800" i="1" spc="1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-11904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100" i="1" spc="2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latin typeface="Times New Roman"/>
                <a:cs typeface="Times New Roman"/>
              </a:rPr>
              <a:t>=</a:t>
            </a:r>
            <a:r>
              <a:rPr sz="4800" spc="-30" baseline="-16493" dirty="0">
                <a:latin typeface="Times New Roman"/>
                <a:cs typeface="Times New Roman"/>
              </a:rPr>
              <a:t> </a:t>
            </a:r>
            <a:r>
              <a:rPr sz="4800" i="1" spc="1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2775" spc="15" baseline="-1501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2100" spc="229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latin typeface="Times New Roman"/>
                <a:cs typeface="Times New Roman"/>
              </a:rPr>
              <a:t>=</a:t>
            </a:r>
            <a:r>
              <a:rPr sz="4800" spc="-37" baseline="-16493" dirty="0">
                <a:latin typeface="Times New Roman"/>
                <a:cs typeface="Times New Roman"/>
              </a:rPr>
              <a:t> </a:t>
            </a:r>
            <a:r>
              <a:rPr sz="4800" i="1" spc="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3636" y="4239259"/>
            <a:ext cx="47834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42620" algn="l"/>
                <a:tab pos="1998345" algn="l"/>
                <a:tab pos="2602865" algn="l"/>
              </a:tabLst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spc="20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-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05200" y="178276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4337" y="172878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7800" y="1706563"/>
            <a:ext cx="1066800" cy="6096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533400" y="0"/>
                </a:moveTo>
                <a:lnTo>
                  <a:pt x="475280" y="1788"/>
                </a:lnTo>
                <a:lnTo>
                  <a:pt x="418973" y="7030"/>
                </a:lnTo>
                <a:lnTo>
                  <a:pt x="364804" y="15538"/>
                </a:lnTo>
                <a:lnTo>
                  <a:pt x="313098" y="27128"/>
                </a:lnTo>
                <a:lnTo>
                  <a:pt x="264182" y="41613"/>
                </a:lnTo>
                <a:lnTo>
                  <a:pt x="218380" y="58808"/>
                </a:lnTo>
                <a:lnTo>
                  <a:pt x="176018" y="78525"/>
                </a:lnTo>
                <a:lnTo>
                  <a:pt x="137421" y="100581"/>
                </a:lnTo>
                <a:lnTo>
                  <a:pt x="102915" y="124788"/>
                </a:lnTo>
                <a:lnTo>
                  <a:pt x="72824" y="150960"/>
                </a:lnTo>
                <a:lnTo>
                  <a:pt x="27193" y="208458"/>
                </a:lnTo>
                <a:lnTo>
                  <a:pt x="3129" y="271588"/>
                </a:lnTo>
                <a:lnTo>
                  <a:pt x="0" y="304800"/>
                </a:lnTo>
                <a:lnTo>
                  <a:pt x="3129" y="338011"/>
                </a:lnTo>
                <a:lnTo>
                  <a:pt x="27193" y="401141"/>
                </a:lnTo>
                <a:lnTo>
                  <a:pt x="72824" y="458639"/>
                </a:lnTo>
                <a:lnTo>
                  <a:pt x="102915" y="484811"/>
                </a:lnTo>
                <a:lnTo>
                  <a:pt x="137421" y="509018"/>
                </a:lnTo>
                <a:lnTo>
                  <a:pt x="176018" y="531074"/>
                </a:lnTo>
                <a:lnTo>
                  <a:pt x="218380" y="550791"/>
                </a:lnTo>
                <a:lnTo>
                  <a:pt x="264182" y="567986"/>
                </a:lnTo>
                <a:lnTo>
                  <a:pt x="313098" y="582471"/>
                </a:lnTo>
                <a:lnTo>
                  <a:pt x="364804" y="594061"/>
                </a:lnTo>
                <a:lnTo>
                  <a:pt x="418973" y="602569"/>
                </a:lnTo>
                <a:lnTo>
                  <a:pt x="475280" y="607811"/>
                </a:lnTo>
                <a:lnTo>
                  <a:pt x="533400" y="609600"/>
                </a:lnTo>
                <a:lnTo>
                  <a:pt x="591519" y="607811"/>
                </a:lnTo>
                <a:lnTo>
                  <a:pt x="647826" y="602569"/>
                </a:lnTo>
                <a:lnTo>
                  <a:pt x="701995" y="594061"/>
                </a:lnTo>
                <a:lnTo>
                  <a:pt x="753701" y="582471"/>
                </a:lnTo>
                <a:lnTo>
                  <a:pt x="802617" y="567986"/>
                </a:lnTo>
                <a:lnTo>
                  <a:pt x="848419" y="550791"/>
                </a:lnTo>
                <a:lnTo>
                  <a:pt x="890781" y="531074"/>
                </a:lnTo>
                <a:lnTo>
                  <a:pt x="929378" y="509018"/>
                </a:lnTo>
                <a:lnTo>
                  <a:pt x="963884" y="484811"/>
                </a:lnTo>
                <a:lnTo>
                  <a:pt x="993975" y="458639"/>
                </a:lnTo>
                <a:lnTo>
                  <a:pt x="1039606" y="401141"/>
                </a:lnTo>
                <a:lnTo>
                  <a:pt x="1063670" y="338011"/>
                </a:lnTo>
                <a:lnTo>
                  <a:pt x="1066800" y="304800"/>
                </a:lnTo>
                <a:lnTo>
                  <a:pt x="1063670" y="271588"/>
                </a:lnTo>
                <a:lnTo>
                  <a:pt x="1039606" y="208458"/>
                </a:lnTo>
                <a:lnTo>
                  <a:pt x="993975" y="150960"/>
                </a:lnTo>
                <a:lnTo>
                  <a:pt x="963884" y="124788"/>
                </a:lnTo>
                <a:lnTo>
                  <a:pt x="929378" y="100581"/>
                </a:lnTo>
                <a:lnTo>
                  <a:pt x="890781" y="78525"/>
                </a:lnTo>
                <a:lnTo>
                  <a:pt x="848419" y="58808"/>
                </a:lnTo>
                <a:lnTo>
                  <a:pt x="802617" y="41613"/>
                </a:lnTo>
                <a:lnTo>
                  <a:pt x="753701" y="27128"/>
                </a:lnTo>
                <a:lnTo>
                  <a:pt x="701995" y="15538"/>
                </a:lnTo>
                <a:lnTo>
                  <a:pt x="647826" y="7030"/>
                </a:lnTo>
                <a:lnTo>
                  <a:pt x="591519" y="17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966912" y="2237921"/>
            <a:ext cx="1462405" cy="702310"/>
            <a:chOff x="1966912" y="2237921"/>
            <a:chExt cx="1462405" cy="702310"/>
          </a:xfrm>
        </p:grpSpPr>
        <p:sp>
          <p:nvSpPr>
            <p:cNvPr id="12" name="object 12"/>
            <p:cNvSpPr/>
            <p:nvPr/>
          </p:nvSpPr>
          <p:spPr>
            <a:xfrm>
              <a:off x="1981200" y="2264423"/>
              <a:ext cx="1396365" cy="661670"/>
            </a:xfrm>
            <a:custGeom>
              <a:avLst/>
              <a:gdLst/>
              <a:ahLst/>
              <a:cxnLst/>
              <a:rect l="l" t="t" r="r" b="b"/>
              <a:pathLst>
                <a:path w="1396364" h="661669">
                  <a:moveTo>
                    <a:pt x="0" y="661339"/>
                  </a:moveTo>
                  <a:lnTo>
                    <a:pt x="139614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3179" y="2237921"/>
              <a:ext cx="95885" cy="77470"/>
            </a:xfrm>
            <a:custGeom>
              <a:avLst/>
              <a:gdLst/>
              <a:ahLst/>
              <a:cxnLst/>
              <a:rect l="l" t="t" r="r" b="b"/>
              <a:pathLst>
                <a:path w="95885" h="77469">
                  <a:moveTo>
                    <a:pt x="0" y="0"/>
                  </a:moveTo>
                  <a:lnTo>
                    <a:pt x="44170" y="26504"/>
                  </a:lnTo>
                  <a:lnTo>
                    <a:pt x="36690" y="77469"/>
                  </a:lnTo>
                  <a:lnTo>
                    <a:pt x="95821" y="2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8340" y="2670441"/>
            <a:ext cx="4189729" cy="1244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i="1" spc="-5" dirty="0">
                <a:latin typeface="Times New Roman"/>
                <a:cs typeface="Times New Roman"/>
              </a:rPr>
              <a:t>#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submatrices</a:t>
            </a:r>
            <a:endParaRPr sz="3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3200" i="1" spc="-5" dirty="0">
                <a:latin typeface="Times New Roman"/>
                <a:cs typeface="Times New Roman"/>
              </a:rPr>
              <a:t>submatrix</a:t>
            </a:r>
            <a:r>
              <a:rPr sz="3200" i="1" spc="-5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size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24312" y="2468559"/>
            <a:ext cx="401955" cy="929005"/>
            <a:chOff x="4024312" y="2468559"/>
            <a:chExt cx="401955" cy="929005"/>
          </a:xfrm>
        </p:grpSpPr>
        <p:sp>
          <p:nvSpPr>
            <p:cNvPr id="16" name="object 16"/>
            <p:cNvSpPr/>
            <p:nvPr/>
          </p:nvSpPr>
          <p:spPr>
            <a:xfrm>
              <a:off x="4038600" y="2521318"/>
              <a:ext cx="359410" cy="861694"/>
            </a:xfrm>
            <a:custGeom>
              <a:avLst/>
              <a:gdLst/>
              <a:ahLst/>
              <a:cxnLst/>
              <a:rect l="l" t="t" r="r" b="b"/>
              <a:pathLst>
                <a:path w="359410" h="861695">
                  <a:moveTo>
                    <a:pt x="0" y="861644"/>
                  </a:moveTo>
                  <a:lnTo>
                    <a:pt x="35901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7057" y="2468559"/>
              <a:ext cx="79375" cy="95885"/>
            </a:xfrm>
            <a:custGeom>
              <a:avLst/>
              <a:gdLst/>
              <a:ahLst/>
              <a:cxnLst/>
              <a:rect l="l" t="t" r="r" b="b"/>
              <a:pathLst>
                <a:path w="79375" h="95885">
                  <a:moveTo>
                    <a:pt x="72542" y="0"/>
                  </a:moveTo>
                  <a:lnTo>
                    <a:pt x="0" y="62649"/>
                  </a:lnTo>
                  <a:lnTo>
                    <a:pt x="50558" y="52755"/>
                  </a:lnTo>
                  <a:lnTo>
                    <a:pt x="79133" y="95618"/>
                  </a:lnTo>
                  <a:lnTo>
                    <a:pt x="72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54065" y="2743898"/>
            <a:ext cx="207073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i="1" spc="-5" dirty="0">
                <a:latin typeface="Times New Roman"/>
                <a:cs typeface="Times New Roman"/>
              </a:rPr>
              <a:t>work</a:t>
            </a:r>
            <a:r>
              <a:rPr sz="3200" i="1" spc="-6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adding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submatrices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95996" y="2316166"/>
            <a:ext cx="768350" cy="463550"/>
            <a:chOff x="6095996" y="2316166"/>
            <a:chExt cx="768350" cy="463550"/>
          </a:xfrm>
        </p:grpSpPr>
        <p:sp>
          <p:nvSpPr>
            <p:cNvPr id="20" name="object 20"/>
            <p:cNvSpPr/>
            <p:nvPr/>
          </p:nvSpPr>
          <p:spPr>
            <a:xfrm>
              <a:off x="6150444" y="2348828"/>
              <a:ext cx="708025" cy="424815"/>
            </a:xfrm>
            <a:custGeom>
              <a:avLst/>
              <a:gdLst/>
              <a:ahLst/>
              <a:cxnLst/>
              <a:rect l="l" t="t" r="r" b="b"/>
              <a:pathLst>
                <a:path w="708025" h="424814">
                  <a:moveTo>
                    <a:pt x="707555" y="42453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5996" y="2316166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0" y="0"/>
                  </a:moveTo>
                  <a:lnTo>
                    <a:pt x="45745" y="71869"/>
                  </a:lnTo>
                  <a:lnTo>
                    <a:pt x="84950" y="6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91739" y="1719452"/>
            <a:ext cx="38227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8</a:t>
            </a:r>
            <a:r>
              <a:rPr sz="3200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5620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D&amp;C</a:t>
            </a:r>
            <a:r>
              <a:rPr spc="-2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0047" y="4117339"/>
            <a:ext cx="2897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800" i="1" spc="1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-11904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100" i="1" spc="2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latin typeface="Times New Roman"/>
                <a:cs typeface="Times New Roman"/>
              </a:rPr>
              <a:t>=</a:t>
            </a:r>
            <a:r>
              <a:rPr sz="4800" spc="-30" baseline="-16493" dirty="0">
                <a:latin typeface="Times New Roman"/>
                <a:cs typeface="Times New Roman"/>
              </a:rPr>
              <a:t> </a:t>
            </a:r>
            <a:r>
              <a:rPr sz="4800" i="1" spc="1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2775" spc="15" baseline="-1501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2100" spc="229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latin typeface="Times New Roman"/>
                <a:cs typeface="Times New Roman"/>
              </a:rPr>
              <a:t>=</a:t>
            </a:r>
            <a:r>
              <a:rPr sz="4800" spc="-37" baseline="-16493" dirty="0">
                <a:latin typeface="Times New Roman"/>
                <a:cs typeface="Times New Roman"/>
              </a:rPr>
              <a:t> </a:t>
            </a:r>
            <a:r>
              <a:rPr sz="4800" i="1" spc="7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3636" y="4239259"/>
            <a:ext cx="47834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42620" algn="l"/>
                <a:tab pos="1998345" algn="l"/>
                <a:tab pos="2602865" algn="l"/>
              </a:tabLst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spc="20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-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457" y="5220102"/>
            <a:ext cx="6462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No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better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than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the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ordinary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05200" y="178276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4337" y="172878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7800" y="1706563"/>
            <a:ext cx="1066800" cy="6096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533400" y="0"/>
                </a:moveTo>
                <a:lnTo>
                  <a:pt x="475280" y="1788"/>
                </a:lnTo>
                <a:lnTo>
                  <a:pt x="418973" y="7030"/>
                </a:lnTo>
                <a:lnTo>
                  <a:pt x="364804" y="15538"/>
                </a:lnTo>
                <a:lnTo>
                  <a:pt x="313098" y="27128"/>
                </a:lnTo>
                <a:lnTo>
                  <a:pt x="264182" y="41613"/>
                </a:lnTo>
                <a:lnTo>
                  <a:pt x="218380" y="58808"/>
                </a:lnTo>
                <a:lnTo>
                  <a:pt x="176018" y="78525"/>
                </a:lnTo>
                <a:lnTo>
                  <a:pt x="137421" y="100581"/>
                </a:lnTo>
                <a:lnTo>
                  <a:pt x="102915" y="124788"/>
                </a:lnTo>
                <a:lnTo>
                  <a:pt x="72824" y="150960"/>
                </a:lnTo>
                <a:lnTo>
                  <a:pt x="27193" y="208458"/>
                </a:lnTo>
                <a:lnTo>
                  <a:pt x="3129" y="271588"/>
                </a:lnTo>
                <a:lnTo>
                  <a:pt x="0" y="304800"/>
                </a:lnTo>
                <a:lnTo>
                  <a:pt x="3129" y="338011"/>
                </a:lnTo>
                <a:lnTo>
                  <a:pt x="27193" y="401141"/>
                </a:lnTo>
                <a:lnTo>
                  <a:pt x="72824" y="458639"/>
                </a:lnTo>
                <a:lnTo>
                  <a:pt x="102915" y="484811"/>
                </a:lnTo>
                <a:lnTo>
                  <a:pt x="137421" y="509018"/>
                </a:lnTo>
                <a:lnTo>
                  <a:pt x="176018" y="531074"/>
                </a:lnTo>
                <a:lnTo>
                  <a:pt x="218380" y="550791"/>
                </a:lnTo>
                <a:lnTo>
                  <a:pt x="264182" y="567986"/>
                </a:lnTo>
                <a:lnTo>
                  <a:pt x="313098" y="582471"/>
                </a:lnTo>
                <a:lnTo>
                  <a:pt x="364804" y="594061"/>
                </a:lnTo>
                <a:lnTo>
                  <a:pt x="418973" y="602569"/>
                </a:lnTo>
                <a:lnTo>
                  <a:pt x="475280" y="607811"/>
                </a:lnTo>
                <a:lnTo>
                  <a:pt x="533400" y="609600"/>
                </a:lnTo>
                <a:lnTo>
                  <a:pt x="591519" y="607811"/>
                </a:lnTo>
                <a:lnTo>
                  <a:pt x="647826" y="602569"/>
                </a:lnTo>
                <a:lnTo>
                  <a:pt x="701995" y="594061"/>
                </a:lnTo>
                <a:lnTo>
                  <a:pt x="753701" y="582471"/>
                </a:lnTo>
                <a:lnTo>
                  <a:pt x="802617" y="567986"/>
                </a:lnTo>
                <a:lnTo>
                  <a:pt x="848419" y="550791"/>
                </a:lnTo>
                <a:lnTo>
                  <a:pt x="890781" y="531074"/>
                </a:lnTo>
                <a:lnTo>
                  <a:pt x="929378" y="509018"/>
                </a:lnTo>
                <a:lnTo>
                  <a:pt x="963884" y="484811"/>
                </a:lnTo>
                <a:lnTo>
                  <a:pt x="993975" y="458639"/>
                </a:lnTo>
                <a:lnTo>
                  <a:pt x="1039606" y="401141"/>
                </a:lnTo>
                <a:lnTo>
                  <a:pt x="1063670" y="338011"/>
                </a:lnTo>
                <a:lnTo>
                  <a:pt x="1066800" y="304800"/>
                </a:lnTo>
                <a:lnTo>
                  <a:pt x="1063670" y="271588"/>
                </a:lnTo>
                <a:lnTo>
                  <a:pt x="1039606" y="208458"/>
                </a:lnTo>
                <a:lnTo>
                  <a:pt x="993975" y="150960"/>
                </a:lnTo>
                <a:lnTo>
                  <a:pt x="963884" y="124788"/>
                </a:lnTo>
                <a:lnTo>
                  <a:pt x="929378" y="100581"/>
                </a:lnTo>
                <a:lnTo>
                  <a:pt x="890781" y="78525"/>
                </a:lnTo>
                <a:lnTo>
                  <a:pt x="848419" y="58808"/>
                </a:lnTo>
                <a:lnTo>
                  <a:pt x="802617" y="41613"/>
                </a:lnTo>
                <a:lnTo>
                  <a:pt x="753701" y="27128"/>
                </a:lnTo>
                <a:lnTo>
                  <a:pt x="701995" y="15538"/>
                </a:lnTo>
                <a:lnTo>
                  <a:pt x="647826" y="7030"/>
                </a:lnTo>
                <a:lnTo>
                  <a:pt x="591519" y="17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966912" y="2237921"/>
            <a:ext cx="1462405" cy="702310"/>
            <a:chOff x="1966912" y="2237921"/>
            <a:chExt cx="1462405" cy="702310"/>
          </a:xfrm>
        </p:grpSpPr>
        <p:sp>
          <p:nvSpPr>
            <p:cNvPr id="13" name="object 13"/>
            <p:cNvSpPr/>
            <p:nvPr/>
          </p:nvSpPr>
          <p:spPr>
            <a:xfrm>
              <a:off x="1981200" y="2264423"/>
              <a:ext cx="1396365" cy="661670"/>
            </a:xfrm>
            <a:custGeom>
              <a:avLst/>
              <a:gdLst/>
              <a:ahLst/>
              <a:cxnLst/>
              <a:rect l="l" t="t" r="r" b="b"/>
              <a:pathLst>
                <a:path w="1396364" h="661669">
                  <a:moveTo>
                    <a:pt x="0" y="661339"/>
                  </a:moveTo>
                  <a:lnTo>
                    <a:pt x="139614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33179" y="2237921"/>
              <a:ext cx="95885" cy="77470"/>
            </a:xfrm>
            <a:custGeom>
              <a:avLst/>
              <a:gdLst/>
              <a:ahLst/>
              <a:cxnLst/>
              <a:rect l="l" t="t" r="r" b="b"/>
              <a:pathLst>
                <a:path w="95885" h="77469">
                  <a:moveTo>
                    <a:pt x="0" y="0"/>
                  </a:moveTo>
                  <a:lnTo>
                    <a:pt x="44170" y="26504"/>
                  </a:lnTo>
                  <a:lnTo>
                    <a:pt x="36690" y="77469"/>
                  </a:lnTo>
                  <a:lnTo>
                    <a:pt x="95821" y="2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88340" y="2670441"/>
            <a:ext cx="4189729" cy="1244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i="1" spc="-5" dirty="0">
                <a:latin typeface="Times New Roman"/>
                <a:cs typeface="Times New Roman"/>
              </a:rPr>
              <a:t>#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submatrices</a:t>
            </a:r>
            <a:endParaRPr sz="3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3200" i="1" spc="-5" dirty="0">
                <a:latin typeface="Times New Roman"/>
                <a:cs typeface="Times New Roman"/>
              </a:rPr>
              <a:t>submatrix</a:t>
            </a:r>
            <a:r>
              <a:rPr sz="3200" i="1" spc="-5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size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24312" y="2468559"/>
            <a:ext cx="401955" cy="929005"/>
            <a:chOff x="4024312" y="2468559"/>
            <a:chExt cx="401955" cy="929005"/>
          </a:xfrm>
        </p:grpSpPr>
        <p:sp>
          <p:nvSpPr>
            <p:cNvPr id="17" name="object 17"/>
            <p:cNvSpPr/>
            <p:nvPr/>
          </p:nvSpPr>
          <p:spPr>
            <a:xfrm>
              <a:off x="4038600" y="2521318"/>
              <a:ext cx="359410" cy="861694"/>
            </a:xfrm>
            <a:custGeom>
              <a:avLst/>
              <a:gdLst/>
              <a:ahLst/>
              <a:cxnLst/>
              <a:rect l="l" t="t" r="r" b="b"/>
              <a:pathLst>
                <a:path w="359410" h="861695">
                  <a:moveTo>
                    <a:pt x="0" y="861644"/>
                  </a:moveTo>
                  <a:lnTo>
                    <a:pt x="35901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7057" y="2468559"/>
              <a:ext cx="79375" cy="95885"/>
            </a:xfrm>
            <a:custGeom>
              <a:avLst/>
              <a:gdLst/>
              <a:ahLst/>
              <a:cxnLst/>
              <a:rect l="l" t="t" r="r" b="b"/>
              <a:pathLst>
                <a:path w="79375" h="95885">
                  <a:moveTo>
                    <a:pt x="72542" y="0"/>
                  </a:moveTo>
                  <a:lnTo>
                    <a:pt x="0" y="62649"/>
                  </a:lnTo>
                  <a:lnTo>
                    <a:pt x="50558" y="52755"/>
                  </a:lnTo>
                  <a:lnTo>
                    <a:pt x="79133" y="95618"/>
                  </a:lnTo>
                  <a:lnTo>
                    <a:pt x="72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54065" y="2743898"/>
            <a:ext cx="207073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i="1" spc="-5" dirty="0">
                <a:latin typeface="Times New Roman"/>
                <a:cs typeface="Times New Roman"/>
              </a:rPr>
              <a:t>work</a:t>
            </a:r>
            <a:r>
              <a:rPr sz="3200" i="1" spc="-6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adding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submatrices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95996" y="2316166"/>
            <a:ext cx="768350" cy="463550"/>
            <a:chOff x="6095996" y="2316166"/>
            <a:chExt cx="768350" cy="463550"/>
          </a:xfrm>
        </p:grpSpPr>
        <p:sp>
          <p:nvSpPr>
            <p:cNvPr id="21" name="object 21"/>
            <p:cNvSpPr/>
            <p:nvPr/>
          </p:nvSpPr>
          <p:spPr>
            <a:xfrm>
              <a:off x="6150444" y="2348828"/>
              <a:ext cx="708025" cy="424815"/>
            </a:xfrm>
            <a:custGeom>
              <a:avLst/>
              <a:gdLst/>
              <a:ahLst/>
              <a:cxnLst/>
              <a:rect l="l" t="t" r="r" b="b"/>
              <a:pathLst>
                <a:path w="708025" h="424814">
                  <a:moveTo>
                    <a:pt x="707555" y="42453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5996" y="2316166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0" y="0"/>
                  </a:moveTo>
                  <a:lnTo>
                    <a:pt x="45745" y="71869"/>
                  </a:lnTo>
                  <a:lnTo>
                    <a:pt x="84950" y="6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491739" y="1719452"/>
            <a:ext cx="38227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8</a:t>
            </a:r>
            <a:r>
              <a:rPr sz="3200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78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Strassen’s</a:t>
            </a:r>
            <a:r>
              <a:rPr spc="-70" dirty="0"/>
              <a:t> </a:t>
            </a:r>
            <a:r>
              <a:rPr spc="-5" dirty="0"/>
              <a:t>idea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40" y="1536890"/>
            <a:ext cx="8537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Multiply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matrices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only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7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mults.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78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Strassen’s</a:t>
            </a:r>
            <a:r>
              <a:rPr spc="-70" dirty="0"/>
              <a:t> </a:t>
            </a:r>
            <a:r>
              <a:rPr spc="-5" dirty="0"/>
              <a:t>idea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440" y="1330568"/>
            <a:ext cx="8562975" cy="433959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252095" indent="-227329" algn="just">
              <a:lnSpc>
                <a:spcPct val="100000"/>
              </a:lnSpc>
              <a:spcBef>
                <a:spcPts val="1720"/>
              </a:spcBef>
              <a:buClr>
                <a:srgbClr val="CC0000"/>
              </a:buClr>
              <a:buChar char="•"/>
              <a:tabLst>
                <a:tab pos="252729" algn="l"/>
              </a:tabLst>
            </a:pPr>
            <a:r>
              <a:rPr sz="3200" spc="-5" dirty="0">
                <a:latin typeface="Times New Roman"/>
                <a:cs typeface="Times New Roman"/>
              </a:rPr>
              <a:t>Multiply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matrices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only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7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mults.</a:t>
            </a:r>
            <a:endParaRPr sz="3200">
              <a:latin typeface="Times New Roman"/>
              <a:cs typeface="Times New Roman"/>
            </a:endParaRPr>
          </a:p>
          <a:p>
            <a:pPr marL="558165" marR="5566410" indent="635" algn="just">
              <a:lnSpc>
                <a:spcPct val="100000"/>
              </a:lnSpc>
              <a:spcBef>
                <a:spcPts val="1625"/>
              </a:spcBef>
            </a:pP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2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150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(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 </a:t>
            </a:r>
            <a:r>
              <a:rPr sz="3200" i="1" spc="-7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3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 </a:t>
            </a:r>
            <a:r>
              <a:rPr sz="3200" i="1" spc="-7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r>
              <a:rPr sz="3150" spc="36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558165" marR="4683125" indent="635" algn="just">
              <a:lnSpc>
                <a:spcPct val="100000"/>
              </a:lnSpc>
            </a:pP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5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7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6</a:t>
            </a:r>
            <a:r>
              <a:rPr sz="3150" spc="36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559435" algn="just">
              <a:lnSpc>
                <a:spcPct val="100000"/>
              </a:lnSpc>
            </a:pP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7</a:t>
            </a:r>
            <a:r>
              <a:rPr sz="3150" spc="36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200" i="1" spc="4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78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Strassen’s</a:t>
            </a:r>
            <a:r>
              <a:rPr spc="-70" dirty="0"/>
              <a:t> </a:t>
            </a:r>
            <a:r>
              <a:rPr spc="-5" dirty="0"/>
              <a:t>idea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40" y="1536890"/>
            <a:ext cx="8537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Multiply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matrices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only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7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mults.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973" y="2230588"/>
            <a:ext cx="340995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933450" indent="635" algn="just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2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150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(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 </a:t>
            </a:r>
            <a:r>
              <a:rPr sz="3200" i="1" spc="-7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3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 </a:t>
            </a:r>
            <a:r>
              <a:rPr sz="3200" i="1" spc="-7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r>
              <a:rPr sz="3150" spc="36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8100" marR="50800" indent="635" algn="just">
              <a:lnSpc>
                <a:spcPct val="100000"/>
              </a:lnSpc>
              <a:spcBef>
                <a:spcPts val="5"/>
              </a:spcBef>
            </a:pP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5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7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6</a:t>
            </a:r>
            <a:r>
              <a:rPr sz="3150" spc="36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8735" algn="just">
              <a:lnSpc>
                <a:spcPct val="100000"/>
              </a:lnSpc>
            </a:pP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7</a:t>
            </a:r>
            <a:r>
              <a:rPr sz="3150" spc="36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200" i="1" spc="4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5136" y="2229207"/>
            <a:ext cx="356870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  <a:tabLst>
                <a:tab pos="383540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r	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1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1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5</a:t>
            </a:r>
            <a:r>
              <a:rPr sz="3150" spc="36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r>
              <a:rPr sz="3150" spc="37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150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6 </a:t>
            </a:r>
            <a:r>
              <a:rPr sz="3150" spc="-76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s	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10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1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150" spc="37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3150" baseline="-2116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384175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	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r>
              <a:rPr sz="3150" spc="34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endParaRPr sz="3150" baseline="-2116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u</a:t>
            </a:r>
            <a:r>
              <a:rPr sz="3200" i="1" spc="3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1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5</a:t>
            </a:r>
            <a:r>
              <a:rPr sz="3150" spc="37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150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r>
              <a:rPr sz="3150" spc="390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7</a:t>
            </a:r>
            <a:endParaRPr sz="3150" baseline="-2116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571238" y="4499609"/>
            <a:ext cx="4381500" cy="1641475"/>
            <a:chOff x="4571238" y="4499609"/>
            <a:chExt cx="4381500" cy="16414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9066" y="4566665"/>
              <a:ext cx="4125466" cy="15742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238" y="4499609"/>
              <a:ext cx="4381499" cy="158648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48200" y="4495800"/>
            <a:ext cx="4114800" cy="1564005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 marR="223520">
              <a:lnSpc>
                <a:spcPct val="100000"/>
              </a:lnSpc>
              <a:spcBef>
                <a:spcPts val="285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7 </a:t>
            </a:r>
            <a:r>
              <a:rPr sz="3200" spc="-5" dirty="0">
                <a:latin typeface="Times New Roman"/>
                <a:cs typeface="Times New Roman"/>
              </a:rPr>
              <a:t>mults,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18 </a:t>
            </a:r>
            <a:r>
              <a:rPr sz="3200" spc="-5" dirty="0">
                <a:latin typeface="Times New Roman"/>
                <a:cs typeface="Times New Roman"/>
              </a:rPr>
              <a:t>adds/subs.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Note: </a:t>
            </a:r>
            <a:r>
              <a:rPr sz="3200" spc="-5" dirty="0">
                <a:latin typeface="Times New Roman"/>
                <a:cs typeface="Times New Roman"/>
              </a:rPr>
              <a:t>No reliance on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commutativity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mult!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78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Strassen’s</a:t>
            </a:r>
            <a:r>
              <a:rPr spc="-65" dirty="0"/>
              <a:t> </a:t>
            </a:r>
            <a:r>
              <a:rPr spc="-5" dirty="0"/>
              <a:t>idea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1140" y="1536890"/>
            <a:ext cx="8537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Multiply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matrices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only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7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mults.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8973" y="2230588"/>
            <a:ext cx="340995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933450" indent="635" algn="just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2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150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(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 </a:t>
            </a:r>
            <a:r>
              <a:rPr sz="3200" i="1" spc="-7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3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 </a:t>
            </a:r>
            <a:r>
              <a:rPr sz="3200" i="1" spc="-7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r>
              <a:rPr sz="3150" spc="36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8100" marR="50800" indent="635" algn="just">
              <a:lnSpc>
                <a:spcPct val="100000"/>
              </a:lnSpc>
              <a:spcBef>
                <a:spcPts val="5"/>
              </a:spcBef>
            </a:pP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5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7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6</a:t>
            </a:r>
            <a:r>
              <a:rPr sz="3150" spc="36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8735" algn="just">
              <a:lnSpc>
                <a:spcPct val="100000"/>
              </a:lnSpc>
            </a:pP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7</a:t>
            </a:r>
            <a:r>
              <a:rPr sz="3150" spc="36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200" i="1" spc="4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5136" y="2229207"/>
            <a:ext cx="356870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  <a:tabLst>
                <a:tab pos="383540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r	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1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1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5</a:t>
            </a:r>
            <a:r>
              <a:rPr sz="3150" spc="36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r>
              <a:rPr sz="3150" spc="37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150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6 </a:t>
            </a:r>
            <a:r>
              <a:rPr sz="3150" spc="-76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s	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10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1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150" spc="37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3150" baseline="-2116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384175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	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r>
              <a:rPr sz="3150" spc="34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endParaRPr sz="3150" baseline="-2116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u</a:t>
            </a:r>
            <a:r>
              <a:rPr sz="3200" i="1" spc="3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1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5</a:t>
            </a:r>
            <a:r>
              <a:rPr sz="3150" spc="37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150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r>
              <a:rPr sz="3150" spc="390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7</a:t>
            </a:r>
            <a:endParaRPr sz="3150" baseline="-2116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78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Strassen’s</a:t>
            </a:r>
            <a:r>
              <a:rPr spc="-70" dirty="0"/>
              <a:t> </a:t>
            </a:r>
            <a:r>
              <a:rPr spc="-5" dirty="0"/>
              <a:t>idea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40" y="1536890"/>
            <a:ext cx="8537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Multiply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matrices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only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7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mults.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973" y="2230588"/>
            <a:ext cx="340995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933450" indent="635" algn="just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2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150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(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 </a:t>
            </a:r>
            <a:r>
              <a:rPr sz="3200" i="1" spc="-7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3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 </a:t>
            </a:r>
            <a:r>
              <a:rPr sz="3200" i="1" spc="-7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r>
              <a:rPr sz="3150" spc="36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8100" marR="50800" indent="635" algn="just">
              <a:lnSpc>
                <a:spcPct val="100000"/>
              </a:lnSpc>
              <a:spcBef>
                <a:spcPts val="5"/>
              </a:spcBef>
            </a:pP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5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7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6</a:t>
            </a:r>
            <a:r>
              <a:rPr sz="3150" spc="36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8735" algn="just">
              <a:lnSpc>
                <a:spcPct val="100000"/>
              </a:lnSpc>
            </a:pP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7</a:t>
            </a:r>
            <a:r>
              <a:rPr sz="3150" spc="36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f</a:t>
            </a:r>
            <a:r>
              <a:rPr sz="3200" i="1" spc="4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5265" y="2229207"/>
            <a:ext cx="4232275" cy="392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79095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r	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1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5</a:t>
            </a:r>
            <a:r>
              <a:rPr sz="3150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r>
              <a:rPr sz="3150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150" spc="38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6</a:t>
            </a:r>
            <a:endParaRPr sz="3150" baseline="-21164">
              <a:latin typeface="Times New Roman"/>
              <a:cs typeface="Times New Roman"/>
            </a:endParaRPr>
          </a:p>
          <a:p>
            <a:pPr marL="379730">
              <a:lnSpc>
                <a:spcPct val="100000"/>
              </a:lnSpc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+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3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 h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721995">
              <a:lnSpc>
                <a:spcPct val="100000"/>
              </a:lnSpc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3200" i="1" spc="-3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– e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–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3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  <a:p>
            <a:pPr marL="721995">
              <a:lnSpc>
                <a:spcPct val="100000"/>
              </a:lnSpc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– d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3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R="485775" algn="r">
              <a:lnSpc>
                <a:spcPct val="100000"/>
              </a:lnSpc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ae + ah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de +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dh</a:t>
            </a:r>
            <a:endParaRPr sz="3200">
              <a:latin typeface="Times New Roman"/>
              <a:cs typeface="Times New Roman"/>
            </a:endParaRPr>
          </a:p>
          <a:p>
            <a:pPr marR="403225" algn="r">
              <a:lnSpc>
                <a:spcPct val="100000"/>
              </a:lnSpc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dg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–de – ah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– bh</a:t>
            </a:r>
            <a:endParaRPr sz="320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  <a:spcBef>
                <a:spcPts val="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bg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bh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– dg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– dh</a:t>
            </a:r>
            <a:endParaRPr sz="32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ae</a:t>
            </a:r>
            <a:r>
              <a:rPr sz="32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6447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Merge</a:t>
            </a:r>
            <a:r>
              <a:rPr spc="-95" dirty="0"/>
              <a:t> </a:t>
            </a:r>
            <a:r>
              <a:rPr spc="-5" dirty="0"/>
              <a:t>sort</a:t>
            </a:r>
          </a:p>
        </p:txBody>
      </p:sp>
      <p:sp>
        <p:nvSpPr>
          <p:cNvPr id="6" name="object 6"/>
          <p:cNvSpPr/>
          <p:nvPr/>
        </p:nvSpPr>
        <p:spPr>
          <a:xfrm>
            <a:off x="38354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6600" y="3581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0700" y="35814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457200" y="0"/>
                </a:moveTo>
                <a:lnTo>
                  <a:pt x="399850" y="2374"/>
                </a:lnTo>
                <a:lnTo>
                  <a:pt x="344626" y="9308"/>
                </a:lnTo>
                <a:lnTo>
                  <a:pt x="291956" y="20516"/>
                </a:lnTo>
                <a:lnTo>
                  <a:pt x="242269" y="35711"/>
                </a:lnTo>
                <a:lnTo>
                  <a:pt x="195993" y="54609"/>
                </a:lnTo>
                <a:lnTo>
                  <a:pt x="153556" y="76923"/>
                </a:lnTo>
                <a:lnTo>
                  <a:pt x="115387" y="102369"/>
                </a:lnTo>
                <a:lnTo>
                  <a:pt x="81915" y="130660"/>
                </a:lnTo>
                <a:lnTo>
                  <a:pt x="53568" y="161511"/>
                </a:lnTo>
                <a:lnTo>
                  <a:pt x="30775" y="194636"/>
                </a:lnTo>
                <a:lnTo>
                  <a:pt x="13963" y="229749"/>
                </a:lnTo>
                <a:lnTo>
                  <a:pt x="3562" y="266566"/>
                </a:lnTo>
                <a:lnTo>
                  <a:pt x="0" y="304800"/>
                </a:lnTo>
                <a:lnTo>
                  <a:pt x="3562" y="343033"/>
                </a:lnTo>
                <a:lnTo>
                  <a:pt x="13963" y="379850"/>
                </a:lnTo>
                <a:lnTo>
                  <a:pt x="30775" y="414963"/>
                </a:lnTo>
                <a:lnTo>
                  <a:pt x="53568" y="448088"/>
                </a:lnTo>
                <a:lnTo>
                  <a:pt x="81915" y="478939"/>
                </a:lnTo>
                <a:lnTo>
                  <a:pt x="115387" y="507230"/>
                </a:lnTo>
                <a:lnTo>
                  <a:pt x="153556" y="532676"/>
                </a:lnTo>
                <a:lnTo>
                  <a:pt x="195993" y="554990"/>
                </a:lnTo>
                <a:lnTo>
                  <a:pt x="242269" y="573888"/>
                </a:lnTo>
                <a:lnTo>
                  <a:pt x="291956" y="589083"/>
                </a:lnTo>
                <a:lnTo>
                  <a:pt x="344626" y="600291"/>
                </a:lnTo>
                <a:lnTo>
                  <a:pt x="399850" y="607225"/>
                </a:lnTo>
                <a:lnTo>
                  <a:pt x="457200" y="609600"/>
                </a:lnTo>
                <a:lnTo>
                  <a:pt x="514549" y="607225"/>
                </a:lnTo>
                <a:lnTo>
                  <a:pt x="569773" y="600291"/>
                </a:lnTo>
                <a:lnTo>
                  <a:pt x="622443" y="589083"/>
                </a:lnTo>
                <a:lnTo>
                  <a:pt x="672130" y="573888"/>
                </a:lnTo>
                <a:lnTo>
                  <a:pt x="718406" y="554990"/>
                </a:lnTo>
                <a:lnTo>
                  <a:pt x="760843" y="532676"/>
                </a:lnTo>
                <a:lnTo>
                  <a:pt x="799012" y="507230"/>
                </a:lnTo>
                <a:lnTo>
                  <a:pt x="832484" y="478939"/>
                </a:lnTo>
                <a:lnTo>
                  <a:pt x="860831" y="448088"/>
                </a:lnTo>
                <a:lnTo>
                  <a:pt x="883624" y="414963"/>
                </a:lnTo>
                <a:lnTo>
                  <a:pt x="900436" y="379850"/>
                </a:lnTo>
                <a:lnTo>
                  <a:pt x="910837" y="343033"/>
                </a:lnTo>
                <a:lnTo>
                  <a:pt x="914400" y="304800"/>
                </a:lnTo>
                <a:lnTo>
                  <a:pt x="910837" y="266566"/>
                </a:lnTo>
                <a:lnTo>
                  <a:pt x="900436" y="229749"/>
                </a:lnTo>
                <a:lnTo>
                  <a:pt x="883624" y="194636"/>
                </a:lnTo>
                <a:lnTo>
                  <a:pt x="860831" y="161511"/>
                </a:lnTo>
                <a:lnTo>
                  <a:pt x="832484" y="130660"/>
                </a:lnTo>
                <a:lnTo>
                  <a:pt x="799012" y="102369"/>
                </a:lnTo>
                <a:lnTo>
                  <a:pt x="760843" y="76923"/>
                </a:lnTo>
                <a:lnTo>
                  <a:pt x="718406" y="54609"/>
                </a:lnTo>
                <a:lnTo>
                  <a:pt x="672130" y="35711"/>
                </a:lnTo>
                <a:lnTo>
                  <a:pt x="622443" y="20516"/>
                </a:lnTo>
                <a:lnTo>
                  <a:pt x="569773" y="9308"/>
                </a:lnTo>
                <a:lnTo>
                  <a:pt x="514549" y="2374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9339" y="1549095"/>
            <a:ext cx="6906259" cy="25584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r>
              <a:rPr sz="3200" b="1" i="1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Trivial.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Conquer: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subarrays.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Combine:</a:t>
            </a:r>
            <a:r>
              <a:rPr sz="3200" b="1" i="1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Linear-time</a:t>
            </a:r>
            <a:r>
              <a:rPr sz="3200" spc="-15" dirty="0">
                <a:latin typeface="Times New Roman"/>
                <a:cs typeface="Times New Roman"/>
              </a:rPr>
              <a:t> merge.</a:t>
            </a:r>
            <a:endParaRPr sz="3200">
              <a:latin typeface="Times New Roman"/>
              <a:cs typeface="Times New Roman"/>
            </a:endParaRPr>
          </a:p>
          <a:p>
            <a:pPr marL="234950" algn="ctr">
              <a:lnSpc>
                <a:spcPct val="100000"/>
              </a:lnSpc>
              <a:spcBef>
                <a:spcPts val="227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</a:t>
            </a:r>
            <a:r>
              <a:rPr sz="3200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71712" y="4112757"/>
            <a:ext cx="1462405" cy="702310"/>
            <a:chOff x="2271712" y="4112757"/>
            <a:chExt cx="1462405" cy="702310"/>
          </a:xfrm>
        </p:grpSpPr>
        <p:sp>
          <p:nvSpPr>
            <p:cNvPr id="11" name="object 11"/>
            <p:cNvSpPr/>
            <p:nvPr/>
          </p:nvSpPr>
          <p:spPr>
            <a:xfrm>
              <a:off x="2286000" y="4139260"/>
              <a:ext cx="1396365" cy="661670"/>
            </a:xfrm>
            <a:custGeom>
              <a:avLst/>
              <a:gdLst/>
              <a:ahLst/>
              <a:cxnLst/>
              <a:rect l="l" t="t" r="r" b="b"/>
              <a:pathLst>
                <a:path w="1396364" h="661670">
                  <a:moveTo>
                    <a:pt x="0" y="661339"/>
                  </a:moveTo>
                  <a:lnTo>
                    <a:pt x="139614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7979" y="4112757"/>
              <a:ext cx="95885" cy="77470"/>
            </a:xfrm>
            <a:custGeom>
              <a:avLst/>
              <a:gdLst/>
              <a:ahLst/>
              <a:cxnLst/>
              <a:rect l="l" t="t" r="r" b="b"/>
              <a:pathLst>
                <a:path w="95885" h="77470">
                  <a:moveTo>
                    <a:pt x="0" y="0"/>
                  </a:moveTo>
                  <a:lnTo>
                    <a:pt x="44170" y="26504"/>
                  </a:lnTo>
                  <a:lnTo>
                    <a:pt x="36690" y="77469"/>
                  </a:lnTo>
                  <a:lnTo>
                    <a:pt x="95821" y="2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93120" y="4544927"/>
            <a:ext cx="4469130" cy="12452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i="1" spc="-5" dirty="0">
                <a:latin typeface="Times New Roman"/>
                <a:cs typeface="Times New Roman"/>
              </a:rPr>
              <a:t>#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subproblems</a:t>
            </a:r>
            <a:endParaRPr sz="3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3200" i="1" spc="-15" dirty="0">
                <a:latin typeface="Times New Roman"/>
                <a:cs typeface="Times New Roman"/>
              </a:rPr>
              <a:t>subproblem</a:t>
            </a:r>
            <a:r>
              <a:rPr sz="3200" i="1" spc="-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size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29112" y="4343397"/>
            <a:ext cx="401955" cy="929005"/>
            <a:chOff x="4329112" y="4343397"/>
            <a:chExt cx="401955" cy="929005"/>
          </a:xfrm>
        </p:grpSpPr>
        <p:sp>
          <p:nvSpPr>
            <p:cNvPr id="15" name="object 15"/>
            <p:cNvSpPr/>
            <p:nvPr/>
          </p:nvSpPr>
          <p:spPr>
            <a:xfrm>
              <a:off x="4343400" y="4396155"/>
              <a:ext cx="359410" cy="861694"/>
            </a:xfrm>
            <a:custGeom>
              <a:avLst/>
              <a:gdLst/>
              <a:ahLst/>
              <a:cxnLst/>
              <a:rect l="l" t="t" r="r" b="b"/>
              <a:pathLst>
                <a:path w="359410" h="861695">
                  <a:moveTo>
                    <a:pt x="0" y="861644"/>
                  </a:moveTo>
                  <a:lnTo>
                    <a:pt x="35901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857" y="4343397"/>
              <a:ext cx="79375" cy="95885"/>
            </a:xfrm>
            <a:custGeom>
              <a:avLst/>
              <a:gdLst/>
              <a:ahLst/>
              <a:cxnLst/>
              <a:rect l="l" t="t" r="r" b="b"/>
              <a:pathLst>
                <a:path w="79375" h="95885">
                  <a:moveTo>
                    <a:pt x="72542" y="0"/>
                  </a:moveTo>
                  <a:lnTo>
                    <a:pt x="0" y="62649"/>
                  </a:lnTo>
                  <a:lnTo>
                    <a:pt x="50558" y="52755"/>
                  </a:lnTo>
                  <a:lnTo>
                    <a:pt x="79133" y="95618"/>
                  </a:lnTo>
                  <a:lnTo>
                    <a:pt x="72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58865" y="4618735"/>
            <a:ext cx="245300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i="1" spc="-5" dirty="0">
                <a:latin typeface="Times New Roman"/>
                <a:cs typeface="Times New Roman"/>
              </a:rPr>
              <a:t>work dividing 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and</a:t>
            </a:r>
            <a:r>
              <a:rPr sz="3200" i="1" spc="-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combining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00796" y="4191003"/>
            <a:ext cx="768350" cy="463550"/>
            <a:chOff x="6400796" y="4191003"/>
            <a:chExt cx="768350" cy="463550"/>
          </a:xfrm>
        </p:grpSpPr>
        <p:sp>
          <p:nvSpPr>
            <p:cNvPr id="19" name="object 19"/>
            <p:cNvSpPr/>
            <p:nvPr/>
          </p:nvSpPr>
          <p:spPr>
            <a:xfrm>
              <a:off x="6455244" y="4223664"/>
              <a:ext cx="708025" cy="424815"/>
            </a:xfrm>
            <a:custGeom>
              <a:avLst/>
              <a:gdLst/>
              <a:ahLst/>
              <a:cxnLst/>
              <a:rect l="l" t="t" r="r" b="b"/>
              <a:pathLst>
                <a:path w="708025" h="424814">
                  <a:moveTo>
                    <a:pt x="707555" y="42453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0796" y="4191003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0" y="0"/>
                  </a:moveTo>
                  <a:lnTo>
                    <a:pt x="45745" y="71869"/>
                  </a:lnTo>
                  <a:lnTo>
                    <a:pt x="84950" y="6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453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Strassen’s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439" y="1494536"/>
            <a:ext cx="6803390" cy="344042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70534" marR="288925" indent="-458470">
              <a:lnSpc>
                <a:spcPct val="90000"/>
              </a:lnSpc>
              <a:spcBef>
                <a:spcPts val="480"/>
              </a:spcBef>
              <a:buAutoNum type="arabicPeriod"/>
              <a:tabLst>
                <a:tab pos="469900" algn="l"/>
                <a:tab pos="462153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Partition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latin typeface="Times New Roman"/>
                <a:cs typeface="Times New Roman"/>
              </a:rPr>
              <a:t>into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submatrices.	Form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terms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multiplied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69265" marR="5080" indent="-457200">
              <a:lnSpc>
                <a:spcPts val="3470"/>
              </a:lnSpc>
              <a:spcBef>
                <a:spcPts val="119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Conquer: </a:t>
            </a:r>
            <a:r>
              <a:rPr sz="3200" spc="-5" dirty="0">
                <a:latin typeface="Times New Roman"/>
                <a:cs typeface="Times New Roman"/>
              </a:rPr>
              <a:t>Perform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7 </a:t>
            </a:r>
            <a:r>
              <a:rPr sz="3200" spc="-5" dirty="0">
                <a:latin typeface="Times New Roman"/>
                <a:cs typeface="Times New Roman"/>
              </a:rPr>
              <a:t>multiplications 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submatrices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recursively.</a:t>
            </a:r>
            <a:endParaRPr sz="3200">
              <a:latin typeface="Times New Roman"/>
              <a:cs typeface="Times New Roman"/>
            </a:endParaRPr>
          </a:p>
          <a:p>
            <a:pPr marL="469900" marR="508634" indent="-457834">
              <a:lnSpc>
                <a:spcPts val="3470"/>
              </a:lnSpc>
              <a:spcBef>
                <a:spcPts val="112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Combine: </a:t>
            </a:r>
            <a:r>
              <a:rPr sz="3200" spc="-5" dirty="0">
                <a:latin typeface="Times New Roman"/>
                <a:cs typeface="Times New Roman"/>
              </a:rPr>
              <a:t>Form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latin typeface="Times New Roman"/>
                <a:cs typeface="Times New Roman"/>
              </a:rPr>
              <a:t>using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spc="-5" dirty="0">
                <a:latin typeface="Times New Roman"/>
                <a:cs typeface="Times New Roman"/>
              </a:rPr>
              <a:t>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submatrices.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453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Strassen’s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4739" y="1494536"/>
            <a:ext cx="6828790" cy="42970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83234" marR="301625" indent="-458470">
              <a:lnSpc>
                <a:spcPct val="90000"/>
              </a:lnSpc>
              <a:spcBef>
                <a:spcPts val="480"/>
              </a:spcBef>
              <a:buAutoNum type="arabicPeriod"/>
              <a:tabLst>
                <a:tab pos="482600" algn="l"/>
                <a:tab pos="463423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Partition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latin typeface="Times New Roman"/>
                <a:cs typeface="Times New Roman"/>
              </a:rPr>
              <a:t>into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submatrices.	Form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terms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multiplied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81965" marR="17780" indent="-457200">
              <a:lnSpc>
                <a:spcPts val="3470"/>
              </a:lnSpc>
              <a:spcBef>
                <a:spcPts val="1195"/>
              </a:spcBef>
              <a:buAutoNum type="arabicPeriod"/>
              <a:tabLst>
                <a:tab pos="4826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Conquer: </a:t>
            </a:r>
            <a:r>
              <a:rPr sz="3200" spc="-5" dirty="0">
                <a:latin typeface="Times New Roman"/>
                <a:cs typeface="Times New Roman"/>
              </a:rPr>
              <a:t>Perform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7 </a:t>
            </a:r>
            <a:r>
              <a:rPr sz="3200" spc="-5" dirty="0">
                <a:latin typeface="Times New Roman"/>
                <a:cs typeface="Times New Roman"/>
              </a:rPr>
              <a:t>multiplications 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submatrices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recursively.</a:t>
            </a:r>
            <a:endParaRPr sz="3200">
              <a:latin typeface="Times New Roman"/>
              <a:cs typeface="Times New Roman"/>
            </a:endParaRPr>
          </a:p>
          <a:p>
            <a:pPr marL="482600" marR="521334" indent="-457834">
              <a:lnSpc>
                <a:spcPts val="3470"/>
              </a:lnSpc>
              <a:spcBef>
                <a:spcPts val="1125"/>
              </a:spcBef>
              <a:buAutoNum type="arabicPeriod"/>
              <a:tabLst>
                <a:tab pos="4826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Combine: </a:t>
            </a:r>
            <a:r>
              <a:rPr sz="3200" spc="-5" dirty="0">
                <a:latin typeface="Times New Roman"/>
                <a:cs typeface="Times New Roman"/>
              </a:rPr>
              <a:t>Form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latin typeface="Times New Roman"/>
                <a:cs typeface="Times New Roman"/>
              </a:rPr>
              <a:t>using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spc="-5" dirty="0">
                <a:latin typeface="Times New Roman"/>
                <a:cs typeface="Times New Roman"/>
              </a:rPr>
              <a:t>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submatrices.</a:t>
            </a:r>
            <a:endParaRPr sz="3200">
              <a:latin typeface="Times New Roman"/>
              <a:cs typeface="Times New Roman"/>
            </a:endParaRPr>
          </a:p>
          <a:p>
            <a:pPr marL="125095" algn="ctr">
              <a:lnSpc>
                <a:spcPct val="100000"/>
              </a:lnSpc>
              <a:spcBef>
                <a:spcPts val="284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7</a:t>
            </a:r>
            <a:r>
              <a:rPr sz="3200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26539" y="509269"/>
            <a:ext cx="48056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Analysis</a:t>
            </a:r>
            <a:r>
              <a:rPr sz="4400" b="1" spc="-3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of</a:t>
            </a:r>
            <a:r>
              <a:rPr sz="4400" b="1" spc="-2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Strassen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2239" y="1544827"/>
            <a:ext cx="3797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7</a:t>
            </a:r>
            <a:r>
              <a:rPr sz="3200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8056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Strassen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2239" y="1544827"/>
            <a:ext cx="3797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7</a:t>
            </a:r>
            <a:r>
              <a:rPr sz="3200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421" y="2121852"/>
            <a:ext cx="3232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800" i="1" spc="1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-11904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100" i="1" spc="2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latin typeface="Times New Roman"/>
                <a:cs typeface="Times New Roman"/>
              </a:rPr>
              <a:t>=</a:t>
            </a:r>
            <a:r>
              <a:rPr sz="4800" spc="-30" baseline="-16493" dirty="0">
                <a:latin typeface="Times New Roman"/>
                <a:cs typeface="Times New Roman"/>
              </a:rPr>
              <a:t> </a:t>
            </a:r>
            <a:r>
              <a:rPr sz="4800" i="1" spc="1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2775" spc="15" baseline="-1501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7</a:t>
            </a:r>
            <a:r>
              <a:rPr sz="2100" spc="2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latin typeface="Symbol"/>
                <a:cs typeface="Symbol"/>
              </a:rPr>
              <a:t></a:t>
            </a:r>
            <a:r>
              <a:rPr sz="4800" spc="-15" baseline="-16493" dirty="0">
                <a:latin typeface="Times New Roman"/>
                <a:cs typeface="Times New Roman"/>
              </a:rPr>
              <a:t> </a:t>
            </a:r>
            <a:r>
              <a:rPr sz="4800" i="1" spc="1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2.81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7038" y="2243772"/>
            <a:ext cx="5061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42620" algn="l"/>
                <a:tab pos="1998345" algn="l"/>
                <a:tab pos="2603500" algn="l"/>
              </a:tabLst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spc="2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spc="-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7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8056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Strassen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2239" y="1544827"/>
            <a:ext cx="3797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7</a:t>
            </a:r>
            <a:r>
              <a:rPr sz="3200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421" y="2121852"/>
            <a:ext cx="3232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800" i="1" spc="1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-11904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100" i="1" spc="2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latin typeface="Times New Roman"/>
                <a:cs typeface="Times New Roman"/>
              </a:rPr>
              <a:t>=</a:t>
            </a:r>
            <a:r>
              <a:rPr sz="4800" spc="-30" baseline="-16493" dirty="0">
                <a:latin typeface="Times New Roman"/>
                <a:cs typeface="Times New Roman"/>
              </a:rPr>
              <a:t> </a:t>
            </a:r>
            <a:r>
              <a:rPr sz="4800" i="1" spc="1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2775" spc="15" baseline="-1501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7</a:t>
            </a:r>
            <a:r>
              <a:rPr sz="2100" spc="2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latin typeface="Symbol"/>
                <a:cs typeface="Symbol"/>
              </a:rPr>
              <a:t></a:t>
            </a:r>
            <a:r>
              <a:rPr sz="4800" spc="-15" baseline="-16493" dirty="0">
                <a:latin typeface="Times New Roman"/>
                <a:cs typeface="Times New Roman"/>
              </a:rPr>
              <a:t> </a:t>
            </a:r>
            <a:r>
              <a:rPr sz="4800" i="1" spc="1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2.81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7038" y="2243772"/>
            <a:ext cx="5061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42620" algn="l"/>
                <a:tab pos="1998345" algn="l"/>
                <a:tab pos="2603500" algn="l"/>
              </a:tabLst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spc="2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spc="-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7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85" y="3006920"/>
            <a:ext cx="8364855" cy="2465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  <a:tabLst>
                <a:tab pos="63119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number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2.81 </a:t>
            </a:r>
            <a:r>
              <a:rPr sz="3200" spc="-5" dirty="0">
                <a:latin typeface="Times New Roman"/>
                <a:cs typeface="Times New Roman"/>
              </a:rPr>
              <a:t>may not seem much smaller than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but because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exponent, 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impact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running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significant.	In fact,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Strassen’s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 beats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ordinary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today’s</a:t>
            </a:r>
            <a:r>
              <a:rPr sz="3200" spc="-5" dirty="0">
                <a:latin typeface="Times New Roman"/>
                <a:cs typeface="Times New Roman"/>
              </a:rPr>
              <a:t> machines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32 </a:t>
            </a:r>
            <a:r>
              <a:rPr sz="3200" spc="-5" dirty="0">
                <a:latin typeface="Times New Roman"/>
                <a:cs typeface="Times New Roman"/>
              </a:rPr>
              <a:t>or so.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8056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Strassen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2239" y="1544827"/>
            <a:ext cx="3797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7</a:t>
            </a:r>
            <a:r>
              <a:rPr sz="3200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421" y="2121852"/>
            <a:ext cx="3232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800" i="1" spc="1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-11904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21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100" i="1" spc="2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latin typeface="Times New Roman"/>
                <a:cs typeface="Times New Roman"/>
              </a:rPr>
              <a:t>=</a:t>
            </a:r>
            <a:r>
              <a:rPr sz="4800" spc="-30" baseline="-16493" dirty="0">
                <a:latin typeface="Times New Roman"/>
                <a:cs typeface="Times New Roman"/>
              </a:rPr>
              <a:t> </a:t>
            </a:r>
            <a:r>
              <a:rPr sz="4800" i="1" spc="1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2775" spc="15" baseline="-1501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7</a:t>
            </a:r>
            <a:r>
              <a:rPr sz="2100" spc="2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spc="-7" baseline="-16493" dirty="0">
                <a:latin typeface="Symbol"/>
                <a:cs typeface="Symbol"/>
              </a:rPr>
              <a:t></a:t>
            </a:r>
            <a:r>
              <a:rPr sz="4800" spc="-15" baseline="-16493" dirty="0">
                <a:latin typeface="Times New Roman"/>
                <a:cs typeface="Times New Roman"/>
              </a:rPr>
              <a:t> </a:t>
            </a:r>
            <a:r>
              <a:rPr sz="4800" i="1" spc="15" baseline="-16493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2.81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7038" y="2243772"/>
            <a:ext cx="5061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42620" algn="l"/>
                <a:tab pos="1998345" algn="l"/>
                <a:tab pos="2603500" algn="l"/>
              </a:tabLst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spc="2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spc="-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7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843" y="3006979"/>
            <a:ext cx="8728710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 marR="275590">
              <a:lnSpc>
                <a:spcPct val="100099"/>
              </a:lnSpc>
              <a:spcBef>
                <a:spcPts val="95"/>
              </a:spcBef>
              <a:tabLst>
                <a:tab pos="640524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number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2.81 </a:t>
            </a:r>
            <a:r>
              <a:rPr sz="3200" spc="-5" dirty="0">
                <a:latin typeface="Times New Roman"/>
                <a:cs typeface="Times New Roman"/>
              </a:rPr>
              <a:t>may not seem much smaller than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but because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exponent, 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impact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running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significant.	In fact,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Strassen’s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 beats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ordinary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today’s</a:t>
            </a:r>
            <a:r>
              <a:rPr sz="3200" spc="-5" dirty="0">
                <a:latin typeface="Times New Roman"/>
                <a:cs typeface="Times New Roman"/>
              </a:rPr>
              <a:t> machines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32 </a:t>
            </a:r>
            <a:r>
              <a:rPr sz="3200" spc="-5" dirty="0">
                <a:latin typeface="Times New Roman"/>
                <a:cs typeface="Times New Roman"/>
              </a:rPr>
              <a:t>or so.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0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Best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to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date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(of theoretical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interest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only):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380"/>
                </a:solidFill>
                <a:latin typeface="Times New Roman"/>
                <a:cs typeface="Times New Roman"/>
              </a:rPr>
              <a:t>2.376</a:t>
            </a:r>
            <a:r>
              <a:rPr sz="3150" spc="7" baseline="25132" dirty="0">
                <a:solidFill>
                  <a:srgbClr val="008380"/>
                </a:solidFill>
                <a:latin typeface="Segoe UI Symbol"/>
                <a:cs typeface="Segoe UI Symbol"/>
              </a:rPr>
              <a:t>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26539" y="509269"/>
            <a:ext cx="29622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VLSI</a:t>
            </a:r>
            <a:r>
              <a:rPr sz="4400" b="1" spc="-7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layout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002" y="1364361"/>
            <a:ext cx="694690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Problem: </a:t>
            </a:r>
            <a:r>
              <a:rPr sz="3200" spc="-5" dirty="0">
                <a:latin typeface="Times New Roman"/>
                <a:cs typeface="Times New Roman"/>
              </a:rPr>
              <a:t>Embed a complete binary tree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leaves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grid using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minimal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area.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9622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VLSI</a:t>
            </a:r>
            <a:r>
              <a:rPr spc="-70" dirty="0"/>
              <a:t> </a:t>
            </a:r>
            <a:r>
              <a:rPr spc="-5" dirty="0"/>
              <a:t>layout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88925" y="3087687"/>
            <a:ext cx="7710805" cy="1633855"/>
            <a:chOff x="288925" y="3087687"/>
            <a:chExt cx="7710805" cy="1633855"/>
          </a:xfrm>
        </p:grpSpPr>
        <p:sp>
          <p:nvSpPr>
            <p:cNvPr id="7" name="object 7"/>
            <p:cNvSpPr/>
            <p:nvPr/>
          </p:nvSpPr>
          <p:spPr>
            <a:xfrm>
              <a:off x="1249362" y="3192462"/>
              <a:ext cx="6645275" cy="1424305"/>
            </a:xfrm>
            <a:custGeom>
              <a:avLst/>
              <a:gdLst/>
              <a:ahLst/>
              <a:cxnLst/>
              <a:rect l="l" t="t" r="r" b="b"/>
              <a:pathLst>
                <a:path w="6645275" h="1424304">
                  <a:moveTo>
                    <a:pt x="0" y="0"/>
                  </a:moveTo>
                  <a:lnTo>
                    <a:pt x="474662" y="0"/>
                  </a:lnTo>
                  <a:lnTo>
                    <a:pt x="474662" y="474662"/>
                  </a:lnTo>
                  <a:lnTo>
                    <a:pt x="0" y="474662"/>
                  </a:lnTo>
                  <a:lnTo>
                    <a:pt x="0" y="0"/>
                  </a:lnTo>
                  <a:close/>
                </a:path>
                <a:path w="6645275" h="1424304">
                  <a:moveTo>
                    <a:pt x="474662" y="0"/>
                  </a:moveTo>
                  <a:lnTo>
                    <a:pt x="949325" y="0"/>
                  </a:lnTo>
                  <a:lnTo>
                    <a:pt x="949325" y="474662"/>
                  </a:lnTo>
                  <a:lnTo>
                    <a:pt x="474662" y="474662"/>
                  </a:lnTo>
                  <a:lnTo>
                    <a:pt x="474662" y="0"/>
                  </a:lnTo>
                  <a:close/>
                </a:path>
                <a:path w="6645275" h="1424304">
                  <a:moveTo>
                    <a:pt x="949325" y="0"/>
                  </a:moveTo>
                  <a:lnTo>
                    <a:pt x="1423987" y="0"/>
                  </a:lnTo>
                  <a:lnTo>
                    <a:pt x="1423987" y="474662"/>
                  </a:lnTo>
                  <a:lnTo>
                    <a:pt x="949325" y="474662"/>
                  </a:lnTo>
                  <a:lnTo>
                    <a:pt x="949325" y="0"/>
                  </a:lnTo>
                  <a:close/>
                </a:path>
                <a:path w="6645275" h="1424304">
                  <a:moveTo>
                    <a:pt x="1423987" y="0"/>
                  </a:moveTo>
                  <a:lnTo>
                    <a:pt x="1898650" y="0"/>
                  </a:lnTo>
                  <a:lnTo>
                    <a:pt x="1898650" y="474662"/>
                  </a:lnTo>
                  <a:lnTo>
                    <a:pt x="1423987" y="474662"/>
                  </a:lnTo>
                  <a:lnTo>
                    <a:pt x="1423987" y="0"/>
                  </a:lnTo>
                  <a:close/>
                </a:path>
                <a:path w="6645275" h="1424304">
                  <a:moveTo>
                    <a:pt x="1898650" y="0"/>
                  </a:moveTo>
                  <a:lnTo>
                    <a:pt x="2373312" y="0"/>
                  </a:lnTo>
                  <a:lnTo>
                    <a:pt x="2373312" y="474662"/>
                  </a:lnTo>
                  <a:lnTo>
                    <a:pt x="1898650" y="474662"/>
                  </a:lnTo>
                  <a:lnTo>
                    <a:pt x="1898650" y="0"/>
                  </a:lnTo>
                  <a:close/>
                </a:path>
                <a:path w="6645275" h="1424304">
                  <a:moveTo>
                    <a:pt x="2373312" y="0"/>
                  </a:moveTo>
                  <a:lnTo>
                    <a:pt x="2847975" y="0"/>
                  </a:lnTo>
                  <a:lnTo>
                    <a:pt x="2847975" y="474662"/>
                  </a:lnTo>
                  <a:lnTo>
                    <a:pt x="2373312" y="474662"/>
                  </a:lnTo>
                  <a:lnTo>
                    <a:pt x="2373312" y="0"/>
                  </a:lnTo>
                  <a:close/>
                </a:path>
                <a:path w="6645275" h="1424304">
                  <a:moveTo>
                    <a:pt x="2847975" y="0"/>
                  </a:moveTo>
                  <a:lnTo>
                    <a:pt x="3322637" y="0"/>
                  </a:lnTo>
                  <a:lnTo>
                    <a:pt x="3322637" y="474662"/>
                  </a:lnTo>
                  <a:lnTo>
                    <a:pt x="2847975" y="474662"/>
                  </a:lnTo>
                  <a:lnTo>
                    <a:pt x="2847975" y="0"/>
                  </a:lnTo>
                  <a:close/>
                </a:path>
                <a:path w="6645275" h="1424304">
                  <a:moveTo>
                    <a:pt x="3322637" y="0"/>
                  </a:moveTo>
                  <a:lnTo>
                    <a:pt x="3797300" y="0"/>
                  </a:lnTo>
                  <a:lnTo>
                    <a:pt x="3797300" y="474662"/>
                  </a:lnTo>
                  <a:lnTo>
                    <a:pt x="3322637" y="474662"/>
                  </a:lnTo>
                  <a:lnTo>
                    <a:pt x="3322637" y="0"/>
                  </a:lnTo>
                  <a:close/>
                </a:path>
                <a:path w="6645275" h="1424304">
                  <a:moveTo>
                    <a:pt x="3797300" y="0"/>
                  </a:moveTo>
                  <a:lnTo>
                    <a:pt x="4271962" y="0"/>
                  </a:lnTo>
                  <a:lnTo>
                    <a:pt x="4271962" y="474662"/>
                  </a:lnTo>
                  <a:lnTo>
                    <a:pt x="3797300" y="474662"/>
                  </a:lnTo>
                  <a:lnTo>
                    <a:pt x="3797300" y="0"/>
                  </a:lnTo>
                  <a:close/>
                </a:path>
                <a:path w="6645275" h="1424304">
                  <a:moveTo>
                    <a:pt x="4271962" y="0"/>
                  </a:moveTo>
                  <a:lnTo>
                    <a:pt x="4746625" y="0"/>
                  </a:lnTo>
                  <a:lnTo>
                    <a:pt x="4746625" y="474662"/>
                  </a:lnTo>
                  <a:lnTo>
                    <a:pt x="4271962" y="474662"/>
                  </a:lnTo>
                  <a:lnTo>
                    <a:pt x="4271962" y="0"/>
                  </a:lnTo>
                  <a:close/>
                </a:path>
                <a:path w="6645275" h="1424304">
                  <a:moveTo>
                    <a:pt x="4746625" y="0"/>
                  </a:moveTo>
                  <a:lnTo>
                    <a:pt x="5221287" y="0"/>
                  </a:lnTo>
                  <a:lnTo>
                    <a:pt x="5221287" y="474662"/>
                  </a:lnTo>
                  <a:lnTo>
                    <a:pt x="4746625" y="474662"/>
                  </a:lnTo>
                  <a:lnTo>
                    <a:pt x="4746625" y="0"/>
                  </a:lnTo>
                  <a:close/>
                </a:path>
                <a:path w="6645275" h="1424304">
                  <a:moveTo>
                    <a:pt x="5221287" y="0"/>
                  </a:moveTo>
                  <a:lnTo>
                    <a:pt x="5695950" y="0"/>
                  </a:lnTo>
                  <a:lnTo>
                    <a:pt x="5695950" y="474662"/>
                  </a:lnTo>
                  <a:lnTo>
                    <a:pt x="5221287" y="474662"/>
                  </a:lnTo>
                  <a:lnTo>
                    <a:pt x="5221287" y="0"/>
                  </a:lnTo>
                  <a:close/>
                </a:path>
                <a:path w="6645275" h="1424304">
                  <a:moveTo>
                    <a:pt x="5695950" y="0"/>
                  </a:moveTo>
                  <a:lnTo>
                    <a:pt x="6170612" y="0"/>
                  </a:lnTo>
                  <a:lnTo>
                    <a:pt x="6170612" y="474662"/>
                  </a:lnTo>
                  <a:lnTo>
                    <a:pt x="5695950" y="474662"/>
                  </a:lnTo>
                  <a:lnTo>
                    <a:pt x="5695950" y="0"/>
                  </a:lnTo>
                  <a:close/>
                </a:path>
                <a:path w="6645275" h="1424304">
                  <a:moveTo>
                    <a:pt x="6170612" y="0"/>
                  </a:moveTo>
                  <a:lnTo>
                    <a:pt x="6645275" y="0"/>
                  </a:lnTo>
                  <a:lnTo>
                    <a:pt x="6645275" y="474662"/>
                  </a:lnTo>
                  <a:lnTo>
                    <a:pt x="6170612" y="474662"/>
                  </a:lnTo>
                  <a:lnTo>
                    <a:pt x="6170612" y="0"/>
                  </a:lnTo>
                  <a:close/>
                </a:path>
                <a:path w="6645275" h="1424304">
                  <a:moveTo>
                    <a:pt x="0" y="474662"/>
                  </a:moveTo>
                  <a:lnTo>
                    <a:pt x="474662" y="474662"/>
                  </a:lnTo>
                  <a:lnTo>
                    <a:pt x="474662" y="949325"/>
                  </a:lnTo>
                  <a:lnTo>
                    <a:pt x="0" y="949325"/>
                  </a:lnTo>
                  <a:lnTo>
                    <a:pt x="0" y="474662"/>
                  </a:lnTo>
                  <a:close/>
                </a:path>
                <a:path w="6645275" h="1424304">
                  <a:moveTo>
                    <a:pt x="474662" y="474662"/>
                  </a:moveTo>
                  <a:lnTo>
                    <a:pt x="949325" y="474662"/>
                  </a:lnTo>
                  <a:lnTo>
                    <a:pt x="949325" y="949325"/>
                  </a:lnTo>
                  <a:lnTo>
                    <a:pt x="474662" y="949325"/>
                  </a:lnTo>
                  <a:lnTo>
                    <a:pt x="474662" y="474662"/>
                  </a:lnTo>
                  <a:close/>
                </a:path>
                <a:path w="6645275" h="1424304">
                  <a:moveTo>
                    <a:pt x="949325" y="474662"/>
                  </a:moveTo>
                  <a:lnTo>
                    <a:pt x="1423987" y="474662"/>
                  </a:lnTo>
                  <a:lnTo>
                    <a:pt x="1423987" y="949325"/>
                  </a:lnTo>
                  <a:lnTo>
                    <a:pt x="949325" y="949325"/>
                  </a:lnTo>
                  <a:lnTo>
                    <a:pt x="949325" y="474662"/>
                  </a:lnTo>
                  <a:close/>
                </a:path>
                <a:path w="6645275" h="1424304">
                  <a:moveTo>
                    <a:pt x="1423987" y="474662"/>
                  </a:moveTo>
                  <a:lnTo>
                    <a:pt x="1898650" y="474662"/>
                  </a:lnTo>
                  <a:lnTo>
                    <a:pt x="1898650" y="949325"/>
                  </a:lnTo>
                  <a:lnTo>
                    <a:pt x="1423987" y="949325"/>
                  </a:lnTo>
                  <a:lnTo>
                    <a:pt x="1423987" y="474662"/>
                  </a:lnTo>
                  <a:close/>
                </a:path>
                <a:path w="6645275" h="1424304">
                  <a:moveTo>
                    <a:pt x="1898650" y="474662"/>
                  </a:moveTo>
                  <a:lnTo>
                    <a:pt x="2373312" y="474662"/>
                  </a:lnTo>
                  <a:lnTo>
                    <a:pt x="2373312" y="949325"/>
                  </a:lnTo>
                  <a:lnTo>
                    <a:pt x="1898650" y="949325"/>
                  </a:lnTo>
                  <a:lnTo>
                    <a:pt x="1898650" y="474662"/>
                  </a:lnTo>
                  <a:close/>
                </a:path>
                <a:path w="6645275" h="1424304">
                  <a:moveTo>
                    <a:pt x="2373312" y="474662"/>
                  </a:moveTo>
                  <a:lnTo>
                    <a:pt x="2847975" y="474662"/>
                  </a:lnTo>
                  <a:lnTo>
                    <a:pt x="2847975" y="949325"/>
                  </a:lnTo>
                  <a:lnTo>
                    <a:pt x="2373312" y="949325"/>
                  </a:lnTo>
                  <a:lnTo>
                    <a:pt x="2373312" y="474662"/>
                  </a:lnTo>
                  <a:close/>
                </a:path>
                <a:path w="6645275" h="1424304">
                  <a:moveTo>
                    <a:pt x="2847975" y="474662"/>
                  </a:moveTo>
                  <a:lnTo>
                    <a:pt x="3322637" y="474662"/>
                  </a:lnTo>
                  <a:lnTo>
                    <a:pt x="3322637" y="949325"/>
                  </a:lnTo>
                  <a:lnTo>
                    <a:pt x="2847975" y="949325"/>
                  </a:lnTo>
                  <a:lnTo>
                    <a:pt x="2847975" y="474662"/>
                  </a:lnTo>
                  <a:close/>
                </a:path>
                <a:path w="6645275" h="1424304">
                  <a:moveTo>
                    <a:pt x="3322637" y="474662"/>
                  </a:moveTo>
                  <a:lnTo>
                    <a:pt x="3797300" y="474662"/>
                  </a:lnTo>
                  <a:lnTo>
                    <a:pt x="3797300" y="949325"/>
                  </a:lnTo>
                  <a:lnTo>
                    <a:pt x="3322637" y="949325"/>
                  </a:lnTo>
                  <a:lnTo>
                    <a:pt x="3322637" y="474662"/>
                  </a:lnTo>
                  <a:close/>
                </a:path>
                <a:path w="6645275" h="1424304">
                  <a:moveTo>
                    <a:pt x="3797300" y="474662"/>
                  </a:moveTo>
                  <a:lnTo>
                    <a:pt x="4271962" y="474662"/>
                  </a:lnTo>
                  <a:lnTo>
                    <a:pt x="4271962" y="949325"/>
                  </a:lnTo>
                  <a:lnTo>
                    <a:pt x="3797300" y="949325"/>
                  </a:lnTo>
                  <a:lnTo>
                    <a:pt x="3797300" y="474662"/>
                  </a:lnTo>
                  <a:close/>
                </a:path>
                <a:path w="6645275" h="1424304">
                  <a:moveTo>
                    <a:pt x="4271962" y="474662"/>
                  </a:moveTo>
                  <a:lnTo>
                    <a:pt x="4746625" y="474662"/>
                  </a:lnTo>
                  <a:lnTo>
                    <a:pt x="4746625" y="949325"/>
                  </a:lnTo>
                  <a:lnTo>
                    <a:pt x="4271962" y="949325"/>
                  </a:lnTo>
                  <a:lnTo>
                    <a:pt x="4271962" y="474662"/>
                  </a:lnTo>
                  <a:close/>
                </a:path>
                <a:path w="6645275" h="1424304">
                  <a:moveTo>
                    <a:pt x="4746625" y="474662"/>
                  </a:moveTo>
                  <a:lnTo>
                    <a:pt x="5221287" y="474662"/>
                  </a:lnTo>
                  <a:lnTo>
                    <a:pt x="5221287" y="949325"/>
                  </a:lnTo>
                  <a:lnTo>
                    <a:pt x="4746625" y="949325"/>
                  </a:lnTo>
                  <a:lnTo>
                    <a:pt x="4746625" y="474662"/>
                  </a:lnTo>
                  <a:close/>
                </a:path>
                <a:path w="6645275" h="1424304">
                  <a:moveTo>
                    <a:pt x="5221287" y="474662"/>
                  </a:moveTo>
                  <a:lnTo>
                    <a:pt x="5695950" y="474662"/>
                  </a:lnTo>
                  <a:lnTo>
                    <a:pt x="5695950" y="949325"/>
                  </a:lnTo>
                  <a:lnTo>
                    <a:pt x="5221287" y="949325"/>
                  </a:lnTo>
                  <a:lnTo>
                    <a:pt x="5221287" y="474662"/>
                  </a:lnTo>
                  <a:close/>
                </a:path>
                <a:path w="6645275" h="1424304">
                  <a:moveTo>
                    <a:pt x="5695950" y="474662"/>
                  </a:moveTo>
                  <a:lnTo>
                    <a:pt x="6170612" y="474662"/>
                  </a:lnTo>
                  <a:lnTo>
                    <a:pt x="6170612" y="949325"/>
                  </a:lnTo>
                  <a:lnTo>
                    <a:pt x="5695950" y="949325"/>
                  </a:lnTo>
                  <a:lnTo>
                    <a:pt x="5695950" y="474662"/>
                  </a:lnTo>
                  <a:close/>
                </a:path>
                <a:path w="6645275" h="1424304">
                  <a:moveTo>
                    <a:pt x="6170612" y="474662"/>
                  </a:moveTo>
                  <a:lnTo>
                    <a:pt x="6645275" y="474662"/>
                  </a:lnTo>
                  <a:lnTo>
                    <a:pt x="6645275" y="949325"/>
                  </a:lnTo>
                  <a:lnTo>
                    <a:pt x="6170612" y="949325"/>
                  </a:lnTo>
                  <a:lnTo>
                    <a:pt x="6170612" y="474662"/>
                  </a:lnTo>
                  <a:close/>
                </a:path>
                <a:path w="6645275" h="1424304">
                  <a:moveTo>
                    <a:pt x="0" y="949325"/>
                  </a:moveTo>
                  <a:lnTo>
                    <a:pt x="474662" y="949325"/>
                  </a:lnTo>
                  <a:lnTo>
                    <a:pt x="474662" y="1423987"/>
                  </a:lnTo>
                  <a:lnTo>
                    <a:pt x="0" y="1423987"/>
                  </a:lnTo>
                  <a:lnTo>
                    <a:pt x="0" y="949325"/>
                  </a:lnTo>
                  <a:close/>
                </a:path>
                <a:path w="6645275" h="1424304">
                  <a:moveTo>
                    <a:pt x="474662" y="949325"/>
                  </a:moveTo>
                  <a:lnTo>
                    <a:pt x="949325" y="949325"/>
                  </a:lnTo>
                  <a:lnTo>
                    <a:pt x="949325" y="1423987"/>
                  </a:lnTo>
                  <a:lnTo>
                    <a:pt x="474662" y="1423987"/>
                  </a:lnTo>
                  <a:lnTo>
                    <a:pt x="474662" y="949325"/>
                  </a:lnTo>
                  <a:close/>
                </a:path>
                <a:path w="6645275" h="1424304">
                  <a:moveTo>
                    <a:pt x="949325" y="949325"/>
                  </a:moveTo>
                  <a:lnTo>
                    <a:pt x="1423987" y="949325"/>
                  </a:lnTo>
                  <a:lnTo>
                    <a:pt x="1423987" y="1423987"/>
                  </a:lnTo>
                  <a:lnTo>
                    <a:pt x="949325" y="1423987"/>
                  </a:lnTo>
                  <a:lnTo>
                    <a:pt x="949325" y="949325"/>
                  </a:lnTo>
                  <a:close/>
                </a:path>
                <a:path w="6645275" h="1424304">
                  <a:moveTo>
                    <a:pt x="1423987" y="949325"/>
                  </a:moveTo>
                  <a:lnTo>
                    <a:pt x="1898650" y="949325"/>
                  </a:lnTo>
                  <a:lnTo>
                    <a:pt x="1898650" y="1423987"/>
                  </a:lnTo>
                  <a:lnTo>
                    <a:pt x="1423987" y="1423987"/>
                  </a:lnTo>
                  <a:lnTo>
                    <a:pt x="1423987" y="949325"/>
                  </a:lnTo>
                  <a:close/>
                </a:path>
                <a:path w="6645275" h="1424304">
                  <a:moveTo>
                    <a:pt x="1898650" y="949325"/>
                  </a:moveTo>
                  <a:lnTo>
                    <a:pt x="2373312" y="949325"/>
                  </a:lnTo>
                  <a:lnTo>
                    <a:pt x="2373312" y="1423987"/>
                  </a:lnTo>
                  <a:lnTo>
                    <a:pt x="1898650" y="1423987"/>
                  </a:lnTo>
                  <a:lnTo>
                    <a:pt x="1898650" y="949325"/>
                  </a:lnTo>
                  <a:close/>
                </a:path>
                <a:path w="6645275" h="1424304">
                  <a:moveTo>
                    <a:pt x="2373312" y="949325"/>
                  </a:moveTo>
                  <a:lnTo>
                    <a:pt x="2847975" y="949325"/>
                  </a:lnTo>
                  <a:lnTo>
                    <a:pt x="2847975" y="1423987"/>
                  </a:lnTo>
                  <a:lnTo>
                    <a:pt x="2373312" y="1423987"/>
                  </a:lnTo>
                  <a:lnTo>
                    <a:pt x="2373312" y="949325"/>
                  </a:lnTo>
                  <a:close/>
                </a:path>
                <a:path w="6645275" h="1424304">
                  <a:moveTo>
                    <a:pt x="2847975" y="949325"/>
                  </a:moveTo>
                  <a:lnTo>
                    <a:pt x="3322637" y="949325"/>
                  </a:lnTo>
                  <a:lnTo>
                    <a:pt x="3322637" y="1423987"/>
                  </a:lnTo>
                  <a:lnTo>
                    <a:pt x="2847975" y="1423987"/>
                  </a:lnTo>
                  <a:lnTo>
                    <a:pt x="2847975" y="949325"/>
                  </a:lnTo>
                  <a:close/>
                </a:path>
                <a:path w="6645275" h="1424304">
                  <a:moveTo>
                    <a:pt x="3322637" y="949325"/>
                  </a:moveTo>
                  <a:lnTo>
                    <a:pt x="3797300" y="949325"/>
                  </a:lnTo>
                  <a:lnTo>
                    <a:pt x="3797300" y="1423987"/>
                  </a:lnTo>
                  <a:lnTo>
                    <a:pt x="3322637" y="1423987"/>
                  </a:lnTo>
                  <a:lnTo>
                    <a:pt x="3322637" y="949325"/>
                  </a:lnTo>
                  <a:close/>
                </a:path>
                <a:path w="6645275" h="1424304">
                  <a:moveTo>
                    <a:pt x="3797300" y="949325"/>
                  </a:moveTo>
                  <a:lnTo>
                    <a:pt x="4271962" y="949325"/>
                  </a:lnTo>
                  <a:lnTo>
                    <a:pt x="4271962" y="1423987"/>
                  </a:lnTo>
                  <a:lnTo>
                    <a:pt x="3797300" y="1423987"/>
                  </a:lnTo>
                  <a:lnTo>
                    <a:pt x="3797300" y="949325"/>
                  </a:lnTo>
                  <a:close/>
                </a:path>
                <a:path w="6645275" h="1424304">
                  <a:moveTo>
                    <a:pt x="4271962" y="949325"/>
                  </a:moveTo>
                  <a:lnTo>
                    <a:pt x="4746625" y="949325"/>
                  </a:lnTo>
                  <a:lnTo>
                    <a:pt x="4746625" y="1423987"/>
                  </a:lnTo>
                  <a:lnTo>
                    <a:pt x="4271962" y="1423987"/>
                  </a:lnTo>
                  <a:lnTo>
                    <a:pt x="4271962" y="949325"/>
                  </a:lnTo>
                  <a:close/>
                </a:path>
                <a:path w="6645275" h="1424304">
                  <a:moveTo>
                    <a:pt x="4746625" y="949325"/>
                  </a:moveTo>
                  <a:lnTo>
                    <a:pt x="5221287" y="949325"/>
                  </a:lnTo>
                  <a:lnTo>
                    <a:pt x="5221287" y="1423987"/>
                  </a:lnTo>
                  <a:lnTo>
                    <a:pt x="4746625" y="1423987"/>
                  </a:lnTo>
                  <a:lnTo>
                    <a:pt x="4746625" y="949325"/>
                  </a:lnTo>
                  <a:close/>
                </a:path>
                <a:path w="6645275" h="1424304">
                  <a:moveTo>
                    <a:pt x="5221287" y="949325"/>
                  </a:moveTo>
                  <a:lnTo>
                    <a:pt x="5695950" y="949325"/>
                  </a:lnTo>
                  <a:lnTo>
                    <a:pt x="5695950" y="1423987"/>
                  </a:lnTo>
                  <a:lnTo>
                    <a:pt x="5221287" y="1423987"/>
                  </a:lnTo>
                  <a:lnTo>
                    <a:pt x="5221287" y="949325"/>
                  </a:lnTo>
                  <a:close/>
                </a:path>
                <a:path w="6645275" h="1424304">
                  <a:moveTo>
                    <a:pt x="5695950" y="949325"/>
                  </a:moveTo>
                  <a:lnTo>
                    <a:pt x="6170612" y="949325"/>
                  </a:lnTo>
                  <a:lnTo>
                    <a:pt x="6170612" y="1423987"/>
                  </a:lnTo>
                  <a:lnTo>
                    <a:pt x="5695950" y="1423987"/>
                  </a:lnTo>
                  <a:lnTo>
                    <a:pt x="5695950" y="949325"/>
                  </a:lnTo>
                  <a:close/>
                </a:path>
                <a:path w="6645275" h="1424304">
                  <a:moveTo>
                    <a:pt x="6170612" y="949325"/>
                  </a:moveTo>
                  <a:lnTo>
                    <a:pt x="6645275" y="949325"/>
                  </a:lnTo>
                  <a:lnTo>
                    <a:pt x="6645275" y="1423987"/>
                  </a:lnTo>
                  <a:lnTo>
                    <a:pt x="6170612" y="1423987"/>
                  </a:lnTo>
                  <a:lnTo>
                    <a:pt x="6170612" y="949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33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33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706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06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1987" y="309245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1987" y="309245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93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93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86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986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40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240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4037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9362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480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480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973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973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226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26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2687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8012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466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466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959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59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13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13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21338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46662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453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453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946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946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199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199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19989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5310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24818" y="3666331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30" h="374650">
                  <a:moveTo>
                    <a:pt x="0" y="374650"/>
                  </a:moveTo>
                  <a:lnTo>
                    <a:pt x="0" y="0"/>
                  </a:lnTo>
                  <a:lnTo>
                    <a:pt x="849312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73362" y="3667125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29" h="374650">
                  <a:moveTo>
                    <a:pt x="0" y="0"/>
                  </a:moveTo>
                  <a:lnTo>
                    <a:pt x="849312" y="0"/>
                  </a:lnTo>
                  <a:lnTo>
                    <a:pt x="849312" y="37465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22118" y="3666331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29" h="374650">
                  <a:moveTo>
                    <a:pt x="0" y="374650"/>
                  </a:moveTo>
                  <a:lnTo>
                    <a:pt x="0" y="0"/>
                  </a:lnTo>
                  <a:lnTo>
                    <a:pt x="849312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0663" y="3667125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29" h="374650">
                  <a:moveTo>
                    <a:pt x="0" y="0"/>
                  </a:moveTo>
                  <a:lnTo>
                    <a:pt x="849312" y="0"/>
                  </a:lnTo>
                  <a:lnTo>
                    <a:pt x="849312" y="37465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74142" y="3191668"/>
              <a:ext cx="1798955" cy="374650"/>
            </a:xfrm>
            <a:custGeom>
              <a:avLst/>
              <a:gdLst/>
              <a:ahLst/>
              <a:cxnLst/>
              <a:rect l="l" t="t" r="r" b="b"/>
              <a:pathLst>
                <a:path w="1798954" h="374650">
                  <a:moveTo>
                    <a:pt x="0" y="374650"/>
                  </a:moveTo>
                  <a:lnTo>
                    <a:pt x="0" y="0"/>
                  </a:lnTo>
                  <a:lnTo>
                    <a:pt x="1798637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72012" y="3192463"/>
              <a:ext cx="1798955" cy="374650"/>
            </a:xfrm>
            <a:custGeom>
              <a:avLst/>
              <a:gdLst/>
              <a:ahLst/>
              <a:cxnLst/>
              <a:rect l="l" t="t" r="r" b="b"/>
              <a:pathLst>
                <a:path w="1798954" h="374650">
                  <a:moveTo>
                    <a:pt x="0" y="0"/>
                  </a:moveTo>
                  <a:lnTo>
                    <a:pt x="1798637" y="0"/>
                  </a:lnTo>
                  <a:lnTo>
                    <a:pt x="1798637" y="37465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3587" y="4183062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5487" y="46402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25400"/>
                  </a:ln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3587" y="3243263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36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5483" y="319246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8925" y="3603625"/>
              <a:ext cx="951230" cy="579755"/>
            </a:xfrm>
            <a:custGeom>
              <a:avLst/>
              <a:gdLst/>
              <a:ahLst/>
              <a:cxnLst/>
              <a:rect l="l" t="t" r="r" b="b"/>
              <a:pathLst>
                <a:path w="951230" h="579754">
                  <a:moveTo>
                    <a:pt x="950912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950912" y="579437"/>
                  </a:lnTo>
                  <a:lnTo>
                    <a:pt x="950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5070475" y="2690811"/>
            <a:ext cx="2824480" cy="76200"/>
            <a:chOff x="5070475" y="2690811"/>
            <a:chExt cx="2824480" cy="76200"/>
          </a:xfrm>
        </p:grpSpPr>
        <p:sp>
          <p:nvSpPr>
            <p:cNvPr id="58" name="object 58"/>
            <p:cNvSpPr/>
            <p:nvPr/>
          </p:nvSpPr>
          <p:spPr>
            <a:xfrm>
              <a:off x="5070475" y="2728913"/>
              <a:ext cx="2773680" cy="0"/>
            </a:xfrm>
            <a:custGeom>
              <a:avLst/>
              <a:gdLst/>
              <a:ahLst/>
              <a:cxnLst/>
              <a:rect l="l" t="t" r="r" b="b"/>
              <a:pathLst>
                <a:path w="2773679">
                  <a:moveTo>
                    <a:pt x="0" y="0"/>
                  </a:moveTo>
                  <a:lnTo>
                    <a:pt x="277336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18438" y="26908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249362" y="2690811"/>
            <a:ext cx="2825750" cy="76200"/>
            <a:chOff x="1249362" y="2690811"/>
            <a:chExt cx="2825750" cy="76200"/>
          </a:xfrm>
        </p:grpSpPr>
        <p:sp>
          <p:nvSpPr>
            <p:cNvPr id="61" name="object 61"/>
            <p:cNvSpPr/>
            <p:nvPr/>
          </p:nvSpPr>
          <p:spPr>
            <a:xfrm>
              <a:off x="1300162" y="2728913"/>
              <a:ext cx="2774950" cy="0"/>
            </a:xfrm>
            <a:custGeom>
              <a:avLst/>
              <a:gdLst/>
              <a:ahLst/>
              <a:cxnLst/>
              <a:rect l="l" t="t" r="r" b="b"/>
              <a:pathLst>
                <a:path w="2774950">
                  <a:moveTo>
                    <a:pt x="0" y="0"/>
                  </a:moveTo>
                  <a:lnTo>
                    <a:pt x="27749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49362" y="26908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08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8172" y="1364361"/>
            <a:ext cx="7487920" cy="2771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53085" marR="5080">
              <a:lnSpc>
                <a:spcPts val="3460"/>
              </a:lnSpc>
              <a:spcBef>
                <a:spcPts val="530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Problem: </a:t>
            </a:r>
            <a:r>
              <a:rPr sz="3200" spc="-5" dirty="0">
                <a:latin typeface="Times New Roman"/>
                <a:cs typeface="Times New Roman"/>
              </a:rPr>
              <a:t>Embed a complete binary tree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leaves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grid using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minimal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area.</a:t>
            </a:r>
            <a:endParaRPr sz="3200">
              <a:latin typeface="Times New Roman"/>
              <a:cs typeface="Times New Roman"/>
            </a:endParaRPr>
          </a:p>
          <a:p>
            <a:pPr marL="3798570">
              <a:lnSpc>
                <a:spcPct val="100000"/>
              </a:lnSpc>
              <a:spcBef>
                <a:spcPts val="125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9622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VLSI</a:t>
            </a:r>
            <a:r>
              <a:rPr spc="-70" dirty="0"/>
              <a:t> </a:t>
            </a:r>
            <a:r>
              <a:rPr spc="-5" dirty="0"/>
              <a:t>layout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88925" y="3087687"/>
            <a:ext cx="7710805" cy="1633855"/>
            <a:chOff x="288925" y="3087687"/>
            <a:chExt cx="7710805" cy="1633855"/>
          </a:xfrm>
        </p:grpSpPr>
        <p:sp>
          <p:nvSpPr>
            <p:cNvPr id="7" name="object 7"/>
            <p:cNvSpPr/>
            <p:nvPr/>
          </p:nvSpPr>
          <p:spPr>
            <a:xfrm>
              <a:off x="1249362" y="3192462"/>
              <a:ext cx="6645275" cy="1424305"/>
            </a:xfrm>
            <a:custGeom>
              <a:avLst/>
              <a:gdLst/>
              <a:ahLst/>
              <a:cxnLst/>
              <a:rect l="l" t="t" r="r" b="b"/>
              <a:pathLst>
                <a:path w="6645275" h="1424304">
                  <a:moveTo>
                    <a:pt x="0" y="0"/>
                  </a:moveTo>
                  <a:lnTo>
                    <a:pt x="474662" y="0"/>
                  </a:lnTo>
                  <a:lnTo>
                    <a:pt x="474662" y="474662"/>
                  </a:lnTo>
                  <a:lnTo>
                    <a:pt x="0" y="474662"/>
                  </a:lnTo>
                  <a:lnTo>
                    <a:pt x="0" y="0"/>
                  </a:lnTo>
                  <a:close/>
                </a:path>
                <a:path w="6645275" h="1424304">
                  <a:moveTo>
                    <a:pt x="474662" y="0"/>
                  </a:moveTo>
                  <a:lnTo>
                    <a:pt x="949325" y="0"/>
                  </a:lnTo>
                  <a:lnTo>
                    <a:pt x="949325" y="474662"/>
                  </a:lnTo>
                  <a:lnTo>
                    <a:pt x="474662" y="474662"/>
                  </a:lnTo>
                  <a:lnTo>
                    <a:pt x="474662" y="0"/>
                  </a:lnTo>
                  <a:close/>
                </a:path>
                <a:path w="6645275" h="1424304">
                  <a:moveTo>
                    <a:pt x="949325" y="0"/>
                  </a:moveTo>
                  <a:lnTo>
                    <a:pt x="1423987" y="0"/>
                  </a:lnTo>
                  <a:lnTo>
                    <a:pt x="1423987" y="474662"/>
                  </a:lnTo>
                  <a:lnTo>
                    <a:pt x="949325" y="474662"/>
                  </a:lnTo>
                  <a:lnTo>
                    <a:pt x="949325" y="0"/>
                  </a:lnTo>
                  <a:close/>
                </a:path>
                <a:path w="6645275" h="1424304">
                  <a:moveTo>
                    <a:pt x="1423987" y="0"/>
                  </a:moveTo>
                  <a:lnTo>
                    <a:pt x="1898650" y="0"/>
                  </a:lnTo>
                  <a:lnTo>
                    <a:pt x="1898650" y="474662"/>
                  </a:lnTo>
                  <a:lnTo>
                    <a:pt x="1423987" y="474662"/>
                  </a:lnTo>
                  <a:lnTo>
                    <a:pt x="1423987" y="0"/>
                  </a:lnTo>
                  <a:close/>
                </a:path>
                <a:path w="6645275" h="1424304">
                  <a:moveTo>
                    <a:pt x="1898650" y="0"/>
                  </a:moveTo>
                  <a:lnTo>
                    <a:pt x="2373312" y="0"/>
                  </a:lnTo>
                  <a:lnTo>
                    <a:pt x="2373312" y="474662"/>
                  </a:lnTo>
                  <a:lnTo>
                    <a:pt x="1898650" y="474662"/>
                  </a:lnTo>
                  <a:lnTo>
                    <a:pt x="1898650" y="0"/>
                  </a:lnTo>
                  <a:close/>
                </a:path>
                <a:path w="6645275" h="1424304">
                  <a:moveTo>
                    <a:pt x="2373312" y="0"/>
                  </a:moveTo>
                  <a:lnTo>
                    <a:pt x="2847975" y="0"/>
                  </a:lnTo>
                  <a:lnTo>
                    <a:pt x="2847975" y="474662"/>
                  </a:lnTo>
                  <a:lnTo>
                    <a:pt x="2373312" y="474662"/>
                  </a:lnTo>
                  <a:lnTo>
                    <a:pt x="2373312" y="0"/>
                  </a:lnTo>
                  <a:close/>
                </a:path>
                <a:path w="6645275" h="1424304">
                  <a:moveTo>
                    <a:pt x="2847975" y="0"/>
                  </a:moveTo>
                  <a:lnTo>
                    <a:pt x="3322637" y="0"/>
                  </a:lnTo>
                  <a:lnTo>
                    <a:pt x="3322637" y="474662"/>
                  </a:lnTo>
                  <a:lnTo>
                    <a:pt x="2847975" y="474662"/>
                  </a:lnTo>
                  <a:lnTo>
                    <a:pt x="2847975" y="0"/>
                  </a:lnTo>
                  <a:close/>
                </a:path>
                <a:path w="6645275" h="1424304">
                  <a:moveTo>
                    <a:pt x="3322637" y="0"/>
                  </a:moveTo>
                  <a:lnTo>
                    <a:pt x="3797300" y="0"/>
                  </a:lnTo>
                  <a:lnTo>
                    <a:pt x="3797300" y="474662"/>
                  </a:lnTo>
                  <a:lnTo>
                    <a:pt x="3322637" y="474662"/>
                  </a:lnTo>
                  <a:lnTo>
                    <a:pt x="3322637" y="0"/>
                  </a:lnTo>
                  <a:close/>
                </a:path>
                <a:path w="6645275" h="1424304">
                  <a:moveTo>
                    <a:pt x="3797300" y="0"/>
                  </a:moveTo>
                  <a:lnTo>
                    <a:pt x="4271962" y="0"/>
                  </a:lnTo>
                  <a:lnTo>
                    <a:pt x="4271962" y="474662"/>
                  </a:lnTo>
                  <a:lnTo>
                    <a:pt x="3797300" y="474662"/>
                  </a:lnTo>
                  <a:lnTo>
                    <a:pt x="3797300" y="0"/>
                  </a:lnTo>
                  <a:close/>
                </a:path>
                <a:path w="6645275" h="1424304">
                  <a:moveTo>
                    <a:pt x="4271962" y="0"/>
                  </a:moveTo>
                  <a:lnTo>
                    <a:pt x="4746625" y="0"/>
                  </a:lnTo>
                  <a:lnTo>
                    <a:pt x="4746625" y="474662"/>
                  </a:lnTo>
                  <a:lnTo>
                    <a:pt x="4271962" y="474662"/>
                  </a:lnTo>
                  <a:lnTo>
                    <a:pt x="4271962" y="0"/>
                  </a:lnTo>
                  <a:close/>
                </a:path>
                <a:path w="6645275" h="1424304">
                  <a:moveTo>
                    <a:pt x="4746625" y="0"/>
                  </a:moveTo>
                  <a:lnTo>
                    <a:pt x="5221287" y="0"/>
                  </a:lnTo>
                  <a:lnTo>
                    <a:pt x="5221287" y="474662"/>
                  </a:lnTo>
                  <a:lnTo>
                    <a:pt x="4746625" y="474662"/>
                  </a:lnTo>
                  <a:lnTo>
                    <a:pt x="4746625" y="0"/>
                  </a:lnTo>
                  <a:close/>
                </a:path>
                <a:path w="6645275" h="1424304">
                  <a:moveTo>
                    <a:pt x="5221287" y="0"/>
                  </a:moveTo>
                  <a:lnTo>
                    <a:pt x="5695950" y="0"/>
                  </a:lnTo>
                  <a:lnTo>
                    <a:pt x="5695950" y="474662"/>
                  </a:lnTo>
                  <a:lnTo>
                    <a:pt x="5221287" y="474662"/>
                  </a:lnTo>
                  <a:lnTo>
                    <a:pt x="5221287" y="0"/>
                  </a:lnTo>
                  <a:close/>
                </a:path>
                <a:path w="6645275" h="1424304">
                  <a:moveTo>
                    <a:pt x="5695950" y="0"/>
                  </a:moveTo>
                  <a:lnTo>
                    <a:pt x="6170612" y="0"/>
                  </a:lnTo>
                  <a:lnTo>
                    <a:pt x="6170612" y="474662"/>
                  </a:lnTo>
                  <a:lnTo>
                    <a:pt x="5695950" y="474662"/>
                  </a:lnTo>
                  <a:lnTo>
                    <a:pt x="5695950" y="0"/>
                  </a:lnTo>
                  <a:close/>
                </a:path>
                <a:path w="6645275" h="1424304">
                  <a:moveTo>
                    <a:pt x="6170612" y="0"/>
                  </a:moveTo>
                  <a:lnTo>
                    <a:pt x="6645275" y="0"/>
                  </a:lnTo>
                  <a:lnTo>
                    <a:pt x="6645275" y="474662"/>
                  </a:lnTo>
                  <a:lnTo>
                    <a:pt x="6170612" y="474662"/>
                  </a:lnTo>
                  <a:lnTo>
                    <a:pt x="6170612" y="0"/>
                  </a:lnTo>
                  <a:close/>
                </a:path>
                <a:path w="6645275" h="1424304">
                  <a:moveTo>
                    <a:pt x="0" y="474662"/>
                  </a:moveTo>
                  <a:lnTo>
                    <a:pt x="474662" y="474662"/>
                  </a:lnTo>
                  <a:lnTo>
                    <a:pt x="474662" y="949325"/>
                  </a:lnTo>
                  <a:lnTo>
                    <a:pt x="0" y="949325"/>
                  </a:lnTo>
                  <a:lnTo>
                    <a:pt x="0" y="474662"/>
                  </a:lnTo>
                  <a:close/>
                </a:path>
                <a:path w="6645275" h="1424304">
                  <a:moveTo>
                    <a:pt x="474662" y="474662"/>
                  </a:moveTo>
                  <a:lnTo>
                    <a:pt x="949325" y="474662"/>
                  </a:lnTo>
                  <a:lnTo>
                    <a:pt x="949325" y="949325"/>
                  </a:lnTo>
                  <a:lnTo>
                    <a:pt x="474662" y="949325"/>
                  </a:lnTo>
                  <a:lnTo>
                    <a:pt x="474662" y="474662"/>
                  </a:lnTo>
                  <a:close/>
                </a:path>
                <a:path w="6645275" h="1424304">
                  <a:moveTo>
                    <a:pt x="949325" y="474662"/>
                  </a:moveTo>
                  <a:lnTo>
                    <a:pt x="1423987" y="474662"/>
                  </a:lnTo>
                  <a:lnTo>
                    <a:pt x="1423987" y="949325"/>
                  </a:lnTo>
                  <a:lnTo>
                    <a:pt x="949325" y="949325"/>
                  </a:lnTo>
                  <a:lnTo>
                    <a:pt x="949325" y="474662"/>
                  </a:lnTo>
                  <a:close/>
                </a:path>
                <a:path w="6645275" h="1424304">
                  <a:moveTo>
                    <a:pt x="1423987" y="474662"/>
                  </a:moveTo>
                  <a:lnTo>
                    <a:pt x="1898650" y="474662"/>
                  </a:lnTo>
                  <a:lnTo>
                    <a:pt x="1898650" y="949325"/>
                  </a:lnTo>
                  <a:lnTo>
                    <a:pt x="1423987" y="949325"/>
                  </a:lnTo>
                  <a:lnTo>
                    <a:pt x="1423987" y="474662"/>
                  </a:lnTo>
                  <a:close/>
                </a:path>
                <a:path w="6645275" h="1424304">
                  <a:moveTo>
                    <a:pt x="1898650" y="474662"/>
                  </a:moveTo>
                  <a:lnTo>
                    <a:pt x="2373312" y="474662"/>
                  </a:lnTo>
                  <a:lnTo>
                    <a:pt x="2373312" y="949325"/>
                  </a:lnTo>
                  <a:lnTo>
                    <a:pt x="1898650" y="949325"/>
                  </a:lnTo>
                  <a:lnTo>
                    <a:pt x="1898650" y="474662"/>
                  </a:lnTo>
                  <a:close/>
                </a:path>
                <a:path w="6645275" h="1424304">
                  <a:moveTo>
                    <a:pt x="2373312" y="474662"/>
                  </a:moveTo>
                  <a:lnTo>
                    <a:pt x="2847975" y="474662"/>
                  </a:lnTo>
                  <a:lnTo>
                    <a:pt x="2847975" y="949325"/>
                  </a:lnTo>
                  <a:lnTo>
                    <a:pt x="2373312" y="949325"/>
                  </a:lnTo>
                  <a:lnTo>
                    <a:pt x="2373312" y="474662"/>
                  </a:lnTo>
                  <a:close/>
                </a:path>
                <a:path w="6645275" h="1424304">
                  <a:moveTo>
                    <a:pt x="2847975" y="474662"/>
                  </a:moveTo>
                  <a:lnTo>
                    <a:pt x="3322637" y="474662"/>
                  </a:lnTo>
                  <a:lnTo>
                    <a:pt x="3322637" y="949325"/>
                  </a:lnTo>
                  <a:lnTo>
                    <a:pt x="2847975" y="949325"/>
                  </a:lnTo>
                  <a:lnTo>
                    <a:pt x="2847975" y="474662"/>
                  </a:lnTo>
                  <a:close/>
                </a:path>
                <a:path w="6645275" h="1424304">
                  <a:moveTo>
                    <a:pt x="3322637" y="474662"/>
                  </a:moveTo>
                  <a:lnTo>
                    <a:pt x="3797300" y="474662"/>
                  </a:lnTo>
                  <a:lnTo>
                    <a:pt x="3797300" y="949325"/>
                  </a:lnTo>
                  <a:lnTo>
                    <a:pt x="3322637" y="949325"/>
                  </a:lnTo>
                  <a:lnTo>
                    <a:pt x="3322637" y="474662"/>
                  </a:lnTo>
                  <a:close/>
                </a:path>
                <a:path w="6645275" h="1424304">
                  <a:moveTo>
                    <a:pt x="3797300" y="474662"/>
                  </a:moveTo>
                  <a:lnTo>
                    <a:pt x="4271962" y="474662"/>
                  </a:lnTo>
                  <a:lnTo>
                    <a:pt x="4271962" y="949325"/>
                  </a:lnTo>
                  <a:lnTo>
                    <a:pt x="3797300" y="949325"/>
                  </a:lnTo>
                  <a:lnTo>
                    <a:pt x="3797300" y="474662"/>
                  </a:lnTo>
                  <a:close/>
                </a:path>
                <a:path w="6645275" h="1424304">
                  <a:moveTo>
                    <a:pt x="4271962" y="474662"/>
                  </a:moveTo>
                  <a:lnTo>
                    <a:pt x="4746625" y="474662"/>
                  </a:lnTo>
                  <a:lnTo>
                    <a:pt x="4746625" y="949325"/>
                  </a:lnTo>
                  <a:lnTo>
                    <a:pt x="4271962" y="949325"/>
                  </a:lnTo>
                  <a:lnTo>
                    <a:pt x="4271962" y="474662"/>
                  </a:lnTo>
                  <a:close/>
                </a:path>
                <a:path w="6645275" h="1424304">
                  <a:moveTo>
                    <a:pt x="4746625" y="474662"/>
                  </a:moveTo>
                  <a:lnTo>
                    <a:pt x="5221287" y="474662"/>
                  </a:lnTo>
                  <a:lnTo>
                    <a:pt x="5221287" y="949325"/>
                  </a:lnTo>
                  <a:lnTo>
                    <a:pt x="4746625" y="949325"/>
                  </a:lnTo>
                  <a:lnTo>
                    <a:pt x="4746625" y="474662"/>
                  </a:lnTo>
                  <a:close/>
                </a:path>
                <a:path w="6645275" h="1424304">
                  <a:moveTo>
                    <a:pt x="5221287" y="474662"/>
                  </a:moveTo>
                  <a:lnTo>
                    <a:pt x="5695950" y="474662"/>
                  </a:lnTo>
                  <a:lnTo>
                    <a:pt x="5695950" y="949325"/>
                  </a:lnTo>
                  <a:lnTo>
                    <a:pt x="5221287" y="949325"/>
                  </a:lnTo>
                  <a:lnTo>
                    <a:pt x="5221287" y="474662"/>
                  </a:lnTo>
                  <a:close/>
                </a:path>
                <a:path w="6645275" h="1424304">
                  <a:moveTo>
                    <a:pt x="5695950" y="474662"/>
                  </a:moveTo>
                  <a:lnTo>
                    <a:pt x="6170612" y="474662"/>
                  </a:lnTo>
                  <a:lnTo>
                    <a:pt x="6170612" y="949325"/>
                  </a:lnTo>
                  <a:lnTo>
                    <a:pt x="5695950" y="949325"/>
                  </a:lnTo>
                  <a:lnTo>
                    <a:pt x="5695950" y="474662"/>
                  </a:lnTo>
                  <a:close/>
                </a:path>
                <a:path w="6645275" h="1424304">
                  <a:moveTo>
                    <a:pt x="6170612" y="474662"/>
                  </a:moveTo>
                  <a:lnTo>
                    <a:pt x="6645275" y="474662"/>
                  </a:lnTo>
                  <a:lnTo>
                    <a:pt x="6645275" y="949325"/>
                  </a:lnTo>
                  <a:lnTo>
                    <a:pt x="6170612" y="949325"/>
                  </a:lnTo>
                  <a:lnTo>
                    <a:pt x="6170612" y="474662"/>
                  </a:lnTo>
                  <a:close/>
                </a:path>
                <a:path w="6645275" h="1424304">
                  <a:moveTo>
                    <a:pt x="0" y="949325"/>
                  </a:moveTo>
                  <a:lnTo>
                    <a:pt x="474662" y="949325"/>
                  </a:lnTo>
                  <a:lnTo>
                    <a:pt x="474662" y="1423987"/>
                  </a:lnTo>
                  <a:lnTo>
                    <a:pt x="0" y="1423987"/>
                  </a:lnTo>
                  <a:lnTo>
                    <a:pt x="0" y="949325"/>
                  </a:lnTo>
                  <a:close/>
                </a:path>
                <a:path w="6645275" h="1424304">
                  <a:moveTo>
                    <a:pt x="474662" y="949325"/>
                  </a:moveTo>
                  <a:lnTo>
                    <a:pt x="949325" y="949325"/>
                  </a:lnTo>
                  <a:lnTo>
                    <a:pt x="949325" y="1423987"/>
                  </a:lnTo>
                  <a:lnTo>
                    <a:pt x="474662" y="1423987"/>
                  </a:lnTo>
                  <a:lnTo>
                    <a:pt x="474662" y="949325"/>
                  </a:lnTo>
                  <a:close/>
                </a:path>
                <a:path w="6645275" h="1424304">
                  <a:moveTo>
                    <a:pt x="949325" y="949325"/>
                  </a:moveTo>
                  <a:lnTo>
                    <a:pt x="1423987" y="949325"/>
                  </a:lnTo>
                  <a:lnTo>
                    <a:pt x="1423987" y="1423987"/>
                  </a:lnTo>
                  <a:lnTo>
                    <a:pt x="949325" y="1423987"/>
                  </a:lnTo>
                  <a:lnTo>
                    <a:pt x="949325" y="949325"/>
                  </a:lnTo>
                  <a:close/>
                </a:path>
                <a:path w="6645275" h="1424304">
                  <a:moveTo>
                    <a:pt x="1423987" y="949325"/>
                  </a:moveTo>
                  <a:lnTo>
                    <a:pt x="1898650" y="949325"/>
                  </a:lnTo>
                  <a:lnTo>
                    <a:pt x="1898650" y="1423987"/>
                  </a:lnTo>
                  <a:lnTo>
                    <a:pt x="1423987" y="1423987"/>
                  </a:lnTo>
                  <a:lnTo>
                    <a:pt x="1423987" y="949325"/>
                  </a:lnTo>
                  <a:close/>
                </a:path>
                <a:path w="6645275" h="1424304">
                  <a:moveTo>
                    <a:pt x="1898650" y="949325"/>
                  </a:moveTo>
                  <a:lnTo>
                    <a:pt x="2373312" y="949325"/>
                  </a:lnTo>
                  <a:lnTo>
                    <a:pt x="2373312" y="1423987"/>
                  </a:lnTo>
                  <a:lnTo>
                    <a:pt x="1898650" y="1423987"/>
                  </a:lnTo>
                  <a:lnTo>
                    <a:pt x="1898650" y="949325"/>
                  </a:lnTo>
                  <a:close/>
                </a:path>
                <a:path w="6645275" h="1424304">
                  <a:moveTo>
                    <a:pt x="2373312" y="949325"/>
                  </a:moveTo>
                  <a:lnTo>
                    <a:pt x="2847975" y="949325"/>
                  </a:lnTo>
                  <a:lnTo>
                    <a:pt x="2847975" y="1423987"/>
                  </a:lnTo>
                  <a:lnTo>
                    <a:pt x="2373312" y="1423987"/>
                  </a:lnTo>
                  <a:lnTo>
                    <a:pt x="2373312" y="949325"/>
                  </a:lnTo>
                  <a:close/>
                </a:path>
                <a:path w="6645275" h="1424304">
                  <a:moveTo>
                    <a:pt x="2847975" y="949325"/>
                  </a:moveTo>
                  <a:lnTo>
                    <a:pt x="3322637" y="949325"/>
                  </a:lnTo>
                  <a:lnTo>
                    <a:pt x="3322637" y="1423987"/>
                  </a:lnTo>
                  <a:lnTo>
                    <a:pt x="2847975" y="1423987"/>
                  </a:lnTo>
                  <a:lnTo>
                    <a:pt x="2847975" y="949325"/>
                  </a:lnTo>
                  <a:close/>
                </a:path>
                <a:path w="6645275" h="1424304">
                  <a:moveTo>
                    <a:pt x="3322637" y="949325"/>
                  </a:moveTo>
                  <a:lnTo>
                    <a:pt x="3797300" y="949325"/>
                  </a:lnTo>
                  <a:lnTo>
                    <a:pt x="3797300" y="1423987"/>
                  </a:lnTo>
                  <a:lnTo>
                    <a:pt x="3322637" y="1423987"/>
                  </a:lnTo>
                  <a:lnTo>
                    <a:pt x="3322637" y="949325"/>
                  </a:lnTo>
                  <a:close/>
                </a:path>
                <a:path w="6645275" h="1424304">
                  <a:moveTo>
                    <a:pt x="3797300" y="949325"/>
                  </a:moveTo>
                  <a:lnTo>
                    <a:pt x="4271962" y="949325"/>
                  </a:lnTo>
                  <a:lnTo>
                    <a:pt x="4271962" y="1423987"/>
                  </a:lnTo>
                  <a:lnTo>
                    <a:pt x="3797300" y="1423987"/>
                  </a:lnTo>
                  <a:lnTo>
                    <a:pt x="3797300" y="949325"/>
                  </a:lnTo>
                  <a:close/>
                </a:path>
                <a:path w="6645275" h="1424304">
                  <a:moveTo>
                    <a:pt x="4271962" y="949325"/>
                  </a:moveTo>
                  <a:lnTo>
                    <a:pt x="4746625" y="949325"/>
                  </a:lnTo>
                  <a:lnTo>
                    <a:pt x="4746625" y="1423987"/>
                  </a:lnTo>
                  <a:lnTo>
                    <a:pt x="4271962" y="1423987"/>
                  </a:lnTo>
                  <a:lnTo>
                    <a:pt x="4271962" y="949325"/>
                  </a:lnTo>
                  <a:close/>
                </a:path>
                <a:path w="6645275" h="1424304">
                  <a:moveTo>
                    <a:pt x="4746625" y="949325"/>
                  </a:moveTo>
                  <a:lnTo>
                    <a:pt x="5221287" y="949325"/>
                  </a:lnTo>
                  <a:lnTo>
                    <a:pt x="5221287" y="1423987"/>
                  </a:lnTo>
                  <a:lnTo>
                    <a:pt x="4746625" y="1423987"/>
                  </a:lnTo>
                  <a:lnTo>
                    <a:pt x="4746625" y="949325"/>
                  </a:lnTo>
                  <a:close/>
                </a:path>
                <a:path w="6645275" h="1424304">
                  <a:moveTo>
                    <a:pt x="5221287" y="949325"/>
                  </a:moveTo>
                  <a:lnTo>
                    <a:pt x="5695950" y="949325"/>
                  </a:lnTo>
                  <a:lnTo>
                    <a:pt x="5695950" y="1423987"/>
                  </a:lnTo>
                  <a:lnTo>
                    <a:pt x="5221287" y="1423987"/>
                  </a:lnTo>
                  <a:lnTo>
                    <a:pt x="5221287" y="949325"/>
                  </a:lnTo>
                  <a:close/>
                </a:path>
                <a:path w="6645275" h="1424304">
                  <a:moveTo>
                    <a:pt x="5695950" y="949325"/>
                  </a:moveTo>
                  <a:lnTo>
                    <a:pt x="6170612" y="949325"/>
                  </a:lnTo>
                  <a:lnTo>
                    <a:pt x="6170612" y="1423987"/>
                  </a:lnTo>
                  <a:lnTo>
                    <a:pt x="5695950" y="1423987"/>
                  </a:lnTo>
                  <a:lnTo>
                    <a:pt x="5695950" y="949325"/>
                  </a:lnTo>
                  <a:close/>
                </a:path>
                <a:path w="6645275" h="1424304">
                  <a:moveTo>
                    <a:pt x="6170612" y="949325"/>
                  </a:moveTo>
                  <a:lnTo>
                    <a:pt x="6645275" y="949325"/>
                  </a:lnTo>
                  <a:lnTo>
                    <a:pt x="6645275" y="1423987"/>
                  </a:lnTo>
                  <a:lnTo>
                    <a:pt x="6170612" y="1423987"/>
                  </a:lnTo>
                  <a:lnTo>
                    <a:pt x="6170612" y="949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33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33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706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06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1987" y="309245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1987" y="309245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93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93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86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986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40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240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4037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9362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480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480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973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973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226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26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2687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8012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466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466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959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59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13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13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21338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46662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453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453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946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946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199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199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19989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5310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24818" y="3666331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30" h="374650">
                  <a:moveTo>
                    <a:pt x="0" y="374650"/>
                  </a:moveTo>
                  <a:lnTo>
                    <a:pt x="0" y="0"/>
                  </a:lnTo>
                  <a:lnTo>
                    <a:pt x="849312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73362" y="3667125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29" h="374650">
                  <a:moveTo>
                    <a:pt x="0" y="0"/>
                  </a:moveTo>
                  <a:lnTo>
                    <a:pt x="849312" y="0"/>
                  </a:lnTo>
                  <a:lnTo>
                    <a:pt x="849312" y="37465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22118" y="3666331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29" h="374650">
                  <a:moveTo>
                    <a:pt x="0" y="374650"/>
                  </a:moveTo>
                  <a:lnTo>
                    <a:pt x="0" y="0"/>
                  </a:lnTo>
                  <a:lnTo>
                    <a:pt x="849312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0663" y="3667125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29" h="374650">
                  <a:moveTo>
                    <a:pt x="0" y="0"/>
                  </a:moveTo>
                  <a:lnTo>
                    <a:pt x="849312" y="0"/>
                  </a:lnTo>
                  <a:lnTo>
                    <a:pt x="849312" y="37465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74142" y="3191668"/>
              <a:ext cx="1798955" cy="374650"/>
            </a:xfrm>
            <a:custGeom>
              <a:avLst/>
              <a:gdLst/>
              <a:ahLst/>
              <a:cxnLst/>
              <a:rect l="l" t="t" r="r" b="b"/>
              <a:pathLst>
                <a:path w="1798954" h="374650">
                  <a:moveTo>
                    <a:pt x="0" y="374650"/>
                  </a:moveTo>
                  <a:lnTo>
                    <a:pt x="0" y="0"/>
                  </a:lnTo>
                  <a:lnTo>
                    <a:pt x="1798637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72012" y="3192463"/>
              <a:ext cx="1798955" cy="374650"/>
            </a:xfrm>
            <a:custGeom>
              <a:avLst/>
              <a:gdLst/>
              <a:ahLst/>
              <a:cxnLst/>
              <a:rect l="l" t="t" r="r" b="b"/>
              <a:pathLst>
                <a:path w="1798954" h="374650">
                  <a:moveTo>
                    <a:pt x="0" y="0"/>
                  </a:moveTo>
                  <a:lnTo>
                    <a:pt x="1798637" y="0"/>
                  </a:lnTo>
                  <a:lnTo>
                    <a:pt x="1798637" y="37465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3587" y="4183062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5487" y="46402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25400"/>
                  </a:ln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3587" y="3243263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36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5483" y="319246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8925" y="3603625"/>
              <a:ext cx="951230" cy="579755"/>
            </a:xfrm>
            <a:custGeom>
              <a:avLst/>
              <a:gdLst/>
              <a:ahLst/>
              <a:cxnLst/>
              <a:rect l="l" t="t" r="r" b="b"/>
              <a:pathLst>
                <a:path w="951230" h="579754">
                  <a:moveTo>
                    <a:pt x="950912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950912" y="579437"/>
                  </a:lnTo>
                  <a:lnTo>
                    <a:pt x="950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5070475" y="2690811"/>
            <a:ext cx="2824480" cy="76200"/>
            <a:chOff x="5070475" y="2690811"/>
            <a:chExt cx="2824480" cy="76200"/>
          </a:xfrm>
        </p:grpSpPr>
        <p:sp>
          <p:nvSpPr>
            <p:cNvPr id="58" name="object 58"/>
            <p:cNvSpPr/>
            <p:nvPr/>
          </p:nvSpPr>
          <p:spPr>
            <a:xfrm>
              <a:off x="5070475" y="2728913"/>
              <a:ext cx="2773680" cy="0"/>
            </a:xfrm>
            <a:custGeom>
              <a:avLst/>
              <a:gdLst/>
              <a:ahLst/>
              <a:cxnLst/>
              <a:rect l="l" t="t" r="r" b="b"/>
              <a:pathLst>
                <a:path w="2773679">
                  <a:moveTo>
                    <a:pt x="0" y="0"/>
                  </a:moveTo>
                  <a:lnTo>
                    <a:pt x="277336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18438" y="26908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249362" y="2690811"/>
            <a:ext cx="2825750" cy="76200"/>
            <a:chOff x="1249362" y="2690811"/>
            <a:chExt cx="2825750" cy="76200"/>
          </a:xfrm>
        </p:grpSpPr>
        <p:sp>
          <p:nvSpPr>
            <p:cNvPr id="61" name="object 61"/>
            <p:cNvSpPr/>
            <p:nvPr/>
          </p:nvSpPr>
          <p:spPr>
            <a:xfrm>
              <a:off x="1300162" y="2728913"/>
              <a:ext cx="2774950" cy="0"/>
            </a:xfrm>
            <a:custGeom>
              <a:avLst/>
              <a:gdLst/>
              <a:ahLst/>
              <a:cxnLst/>
              <a:rect l="l" t="t" r="r" b="b"/>
              <a:pathLst>
                <a:path w="2774950">
                  <a:moveTo>
                    <a:pt x="0" y="0"/>
                  </a:moveTo>
                  <a:lnTo>
                    <a:pt x="27749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49362" y="26908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08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8172" y="1364361"/>
            <a:ext cx="7487920" cy="45345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53085" marR="5080">
              <a:lnSpc>
                <a:spcPts val="3460"/>
              </a:lnSpc>
              <a:spcBef>
                <a:spcPts val="530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Problem: </a:t>
            </a:r>
            <a:r>
              <a:rPr sz="3200" spc="-5" dirty="0">
                <a:latin typeface="Times New Roman"/>
                <a:cs typeface="Times New Roman"/>
              </a:rPr>
              <a:t>Embed a complete binary tree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leaves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grid using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minimal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area.</a:t>
            </a:r>
            <a:endParaRPr sz="3200">
              <a:latin typeface="Times New Roman"/>
              <a:cs typeface="Times New Roman"/>
            </a:endParaRPr>
          </a:p>
          <a:p>
            <a:pPr marL="3798570">
              <a:lnSpc>
                <a:spcPct val="100000"/>
              </a:lnSpc>
              <a:spcBef>
                <a:spcPts val="125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217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  <a:p>
            <a:pPr marL="1116330">
              <a:lnSpc>
                <a:spcPct val="100000"/>
              </a:lnSpc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(lg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9622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VLSI</a:t>
            </a:r>
            <a:r>
              <a:rPr spc="-70" dirty="0"/>
              <a:t> </a:t>
            </a:r>
            <a:r>
              <a:rPr spc="-5" dirty="0"/>
              <a:t>layout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88925" y="3087687"/>
            <a:ext cx="7710805" cy="1633855"/>
            <a:chOff x="288925" y="3087687"/>
            <a:chExt cx="7710805" cy="1633855"/>
          </a:xfrm>
        </p:grpSpPr>
        <p:sp>
          <p:nvSpPr>
            <p:cNvPr id="7" name="object 7"/>
            <p:cNvSpPr/>
            <p:nvPr/>
          </p:nvSpPr>
          <p:spPr>
            <a:xfrm>
              <a:off x="1249362" y="3192462"/>
              <a:ext cx="6645275" cy="1424305"/>
            </a:xfrm>
            <a:custGeom>
              <a:avLst/>
              <a:gdLst/>
              <a:ahLst/>
              <a:cxnLst/>
              <a:rect l="l" t="t" r="r" b="b"/>
              <a:pathLst>
                <a:path w="6645275" h="1424304">
                  <a:moveTo>
                    <a:pt x="0" y="0"/>
                  </a:moveTo>
                  <a:lnTo>
                    <a:pt x="474662" y="0"/>
                  </a:lnTo>
                  <a:lnTo>
                    <a:pt x="474662" y="474662"/>
                  </a:lnTo>
                  <a:lnTo>
                    <a:pt x="0" y="474662"/>
                  </a:lnTo>
                  <a:lnTo>
                    <a:pt x="0" y="0"/>
                  </a:lnTo>
                  <a:close/>
                </a:path>
                <a:path w="6645275" h="1424304">
                  <a:moveTo>
                    <a:pt x="474662" y="0"/>
                  </a:moveTo>
                  <a:lnTo>
                    <a:pt x="949325" y="0"/>
                  </a:lnTo>
                  <a:lnTo>
                    <a:pt x="949325" y="474662"/>
                  </a:lnTo>
                  <a:lnTo>
                    <a:pt x="474662" y="474662"/>
                  </a:lnTo>
                  <a:lnTo>
                    <a:pt x="474662" y="0"/>
                  </a:lnTo>
                  <a:close/>
                </a:path>
                <a:path w="6645275" h="1424304">
                  <a:moveTo>
                    <a:pt x="949325" y="0"/>
                  </a:moveTo>
                  <a:lnTo>
                    <a:pt x="1423987" y="0"/>
                  </a:lnTo>
                  <a:lnTo>
                    <a:pt x="1423987" y="474662"/>
                  </a:lnTo>
                  <a:lnTo>
                    <a:pt x="949325" y="474662"/>
                  </a:lnTo>
                  <a:lnTo>
                    <a:pt x="949325" y="0"/>
                  </a:lnTo>
                  <a:close/>
                </a:path>
                <a:path w="6645275" h="1424304">
                  <a:moveTo>
                    <a:pt x="1423987" y="0"/>
                  </a:moveTo>
                  <a:lnTo>
                    <a:pt x="1898650" y="0"/>
                  </a:lnTo>
                  <a:lnTo>
                    <a:pt x="1898650" y="474662"/>
                  </a:lnTo>
                  <a:lnTo>
                    <a:pt x="1423987" y="474662"/>
                  </a:lnTo>
                  <a:lnTo>
                    <a:pt x="1423987" y="0"/>
                  </a:lnTo>
                  <a:close/>
                </a:path>
                <a:path w="6645275" h="1424304">
                  <a:moveTo>
                    <a:pt x="1898650" y="0"/>
                  </a:moveTo>
                  <a:lnTo>
                    <a:pt x="2373312" y="0"/>
                  </a:lnTo>
                  <a:lnTo>
                    <a:pt x="2373312" y="474662"/>
                  </a:lnTo>
                  <a:lnTo>
                    <a:pt x="1898650" y="474662"/>
                  </a:lnTo>
                  <a:lnTo>
                    <a:pt x="1898650" y="0"/>
                  </a:lnTo>
                  <a:close/>
                </a:path>
                <a:path w="6645275" h="1424304">
                  <a:moveTo>
                    <a:pt x="2373312" y="0"/>
                  </a:moveTo>
                  <a:lnTo>
                    <a:pt x="2847975" y="0"/>
                  </a:lnTo>
                  <a:lnTo>
                    <a:pt x="2847975" y="474662"/>
                  </a:lnTo>
                  <a:lnTo>
                    <a:pt x="2373312" y="474662"/>
                  </a:lnTo>
                  <a:lnTo>
                    <a:pt x="2373312" y="0"/>
                  </a:lnTo>
                  <a:close/>
                </a:path>
                <a:path w="6645275" h="1424304">
                  <a:moveTo>
                    <a:pt x="2847975" y="0"/>
                  </a:moveTo>
                  <a:lnTo>
                    <a:pt x="3322637" y="0"/>
                  </a:lnTo>
                  <a:lnTo>
                    <a:pt x="3322637" y="474662"/>
                  </a:lnTo>
                  <a:lnTo>
                    <a:pt x="2847975" y="474662"/>
                  </a:lnTo>
                  <a:lnTo>
                    <a:pt x="2847975" y="0"/>
                  </a:lnTo>
                  <a:close/>
                </a:path>
                <a:path w="6645275" h="1424304">
                  <a:moveTo>
                    <a:pt x="3322637" y="0"/>
                  </a:moveTo>
                  <a:lnTo>
                    <a:pt x="3797300" y="0"/>
                  </a:lnTo>
                  <a:lnTo>
                    <a:pt x="3797300" y="474662"/>
                  </a:lnTo>
                  <a:lnTo>
                    <a:pt x="3322637" y="474662"/>
                  </a:lnTo>
                  <a:lnTo>
                    <a:pt x="3322637" y="0"/>
                  </a:lnTo>
                  <a:close/>
                </a:path>
                <a:path w="6645275" h="1424304">
                  <a:moveTo>
                    <a:pt x="3797300" y="0"/>
                  </a:moveTo>
                  <a:lnTo>
                    <a:pt x="4271962" y="0"/>
                  </a:lnTo>
                  <a:lnTo>
                    <a:pt x="4271962" y="474662"/>
                  </a:lnTo>
                  <a:lnTo>
                    <a:pt x="3797300" y="474662"/>
                  </a:lnTo>
                  <a:lnTo>
                    <a:pt x="3797300" y="0"/>
                  </a:lnTo>
                  <a:close/>
                </a:path>
                <a:path w="6645275" h="1424304">
                  <a:moveTo>
                    <a:pt x="4271962" y="0"/>
                  </a:moveTo>
                  <a:lnTo>
                    <a:pt x="4746625" y="0"/>
                  </a:lnTo>
                  <a:lnTo>
                    <a:pt x="4746625" y="474662"/>
                  </a:lnTo>
                  <a:lnTo>
                    <a:pt x="4271962" y="474662"/>
                  </a:lnTo>
                  <a:lnTo>
                    <a:pt x="4271962" y="0"/>
                  </a:lnTo>
                  <a:close/>
                </a:path>
                <a:path w="6645275" h="1424304">
                  <a:moveTo>
                    <a:pt x="4746625" y="0"/>
                  </a:moveTo>
                  <a:lnTo>
                    <a:pt x="5221287" y="0"/>
                  </a:lnTo>
                  <a:lnTo>
                    <a:pt x="5221287" y="474662"/>
                  </a:lnTo>
                  <a:lnTo>
                    <a:pt x="4746625" y="474662"/>
                  </a:lnTo>
                  <a:lnTo>
                    <a:pt x="4746625" y="0"/>
                  </a:lnTo>
                  <a:close/>
                </a:path>
                <a:path w="6645275" h="1424304">
                  <a:moveTo>
                    <a:pt x="5221287" y="0"/>
                  </a:moveTo>
                  <a:lnTo>
                    <a:pt x="5695950" y="0"/>
                  </a:lnTo>
                  <a:lnTo>
                    <a:pt x="5695950" y="474662"/>
                  </a:lnTo>
                  <a:lnTo>
                    <a:pt x="5221287" y="474662"/>
                  </a:lnTo>
                  <a:lnTo>
                    <a:pt x="5221287" y="0"/>
                  </a:lnTo>
                  <a:close/>
                </a:path>
                <a:path w="6645275" h="1424304">
                  <a:moveTo>
                    <a:pt x="5695950" y="0"/>
                  </a:moveTo>
                  <a:lnTo>
                    <a:pt x="6170612" y="0"/>
                  </a:lnTo>
                  <a:lnTo>
                    <a:pt x="6170612" y="474662"/>
                  </a:lnTo>
                  <a:lnTo>
                    <a:pt x="5695950" y="474662"/>
                  </a:lnTo>
                  <a:lnTo>
                    <a:pt x="5695950" y="0"/>
                  </a:lnTo>
                  <a:close/>
                </a:path>
                <a:path w="6645275" h="1424304">
                  <a:moveTo>
                    <a:pt x="6170612" y="0"/>
                  </a:moveTo>
                  <a:lnTo>
                    <a:pt x="6645275" y="0"/>
                  </a:lnTo>
                  <a:lnTo>
                    <a:pt x="6645275" y="474662"/>
                  </a:lnTo>
                  <a:lnTo>
                    <a:pt x="6170612" y="474662"/>
                  </a:lnTo>
                  <a:lnTo>
                    <a:pt x="6170612" y="0"/>
                  </a:lnTo>
                  <a:close/>
                </a:path>
                <a:path w="6645275" h="1424304">
                  <a:moveTo>
                    <a:pt x="0" y="474662"/>
                  </a:moveTo>
                  <a:lnTo>
                    <a:pt x="474662" y="474662"/>
                  </a:lnTo>
                  <a:lnTo>
                    <a:pt x="474662" y="949325"/>
                  </a:lnTo>
                  <a:lnTo>
                    <a:pt x="0" y="949325"/>
                  </a:lnTo>
                  <a:lnTo>
                    <a:pt x="0" y="474662"/>
                  </a:lnTo>
                  <a:close/>
                </a:path>
                <a:path w="6645275" h="1424304">
                  <a:moveTo>
                    <a:pt x="474662" y="474662"/>
                  </a:moveTo>
                  <a:lnTo>
                    <a:pt x="949325" y="474662"/>
                  </a:lnTo>
                  <a:lnTo>
                    <a:pt x="949325" y="949325"/>
                  </a:lnTo>
                  <a:lnTo>
                    <a:pt x="474662" y="949325"/>
                  </a:lnTo>
                  <a:lnTo>
                    <a:pt x="474662" y="474662"/>
                  </a:lnTo>
                  <a:close/>
                </a:path>
                <a:path w="6645275" h="1424304">
                  <a:moveTo>
                    <a:pt x="949325" y="474662"/>
                  </a:moveTo>
                  <a:lnTo>
                    <a:pt x="1423987" y="474662"/>
                  </a:lnTo>
                  <a:lnTo>
                    <a:pt x="1423987" y="949325"/>
                  </a:lnTo>
                  <a:lnTo>
                    <a:pt x="949325" y="949325"/>
                  </a:lnTo>
                  <a:lnTo>
                    <a:pt x="949325" y="474662"/>
                  </a:lnTo>
                  <a:close/>
                </a:path>
                <a:path w="6645275" h="1424304">
                  <a:moveTo>
                    <a:pt x="1423987" y="474662"/>
                  </a:moveTo>
                  <a:lnTo>
                    <a:pt x="1898650" y="474662"/>
                  </a:lnTo>
                  <a:lnTo>
                    <a:pt x="1898650" y="949325"/>
                  </a:lnTo>
                  <a:lnTo>
                    <a:pt x="1423987" y="949325"/>
                  </a:lnTo>
                  <a:lnTo>
                    <a:pt x="1423987" y="474662"/>
                  </a:lnTo>
                  <a:close/>
                </a:path>
                <a:path w="6645275" h="1424304">
                  <a:moveTo>
                    <a:pt x="1898650" y="474662"/>
                  </a:moveTo>
                  <a:lnTo>
                    <a:pt x="2373312" y="474662"/>
                  </a:lnTo>
                  <a:lnTo>
                    <a:pt x="2373312" y="949325"/>
                  </a:lnTo>
                  <a:lnTo>
                    <a:pt x="1898650" y="949325"/>
                  </a:lnTo>
                  <a:lnTo>
                    <a:pt x="1898650" y="474662"/>
                  </a:lnTo>
                  <a:close/>
                </a:path>
                <a:path w="6645275" h="1424304">
                  <a:moveTo>
                    <a:pt x="2373312" y="474662"/>
                  </a:moveTo>
                  <a:lnTo>
                    <a:pt x="2847975" y="474662"/>
                  </a:lnTo>
                  <a:lnTo>
                    <a:pt x="2847975" y="949325"/>
                  </a:lnTo>
                  <a:lnTo>
                    <a:pt x="2373312" y="949325"/>
                  </a:lnTo>
                  <a:lnTo>
                    <a:pt x="2373312" y="474662"/>
                  </a:lnTo>
                  <a:close/>
                </a:path>
                <a:path w="6645275" h="1424304">
                  <a:moveTo>
                    <a:pt x="2847975" y="474662"/>
                  </a:moveTo>
                  <a:lnTo>
                    <a:pt x="3322637" y="474662"/>
                  </a:lnTo>
                  <a:lnTo>
                    <a:pt x="3322637" y="949325"/>
                  </a:lnTo>
                  <a:lnTo>
                    <a:pt x="2847975" y="949325"/>
                  </a:lnTo>
                  <a:lnTo>
                    <a:pt x="2847975" y="474662"/>
                  </a:lnTo>
                  <a:close/>
                </a:path>
                <a:path w="6645275" h="1424304">
                  <a:moveTo>
                    <a:pt x="3322637" y="474662"/>
                  </a:moveTo>
                  <a:lnTo>
                    <a:pt x="3797300" y="474662"/>
                  </a:lnTo>
                  <a:lnTo>
                    <a:pt x="3797300" y="949325"/>
                  </a:lnTo>
                  <a:lnTo>
                    <a:pt x="3322637" y="949325"/>
                  </a:lnTo>
                  <a:lnTo>
                    <a:pt x="3322637" y="474662"/>
                  </a:lnTo>
                  <a:close/>
                </a:path>
                <a:path w="6645275" h="1424304">
                  <a:moveTo>
                    <a:pt x="3797300" y="474662"/>
                  </a:moveTo>
                  <a:lnTo>
                    <a:pt x="4271962" y="474662"/>
                  </a:lnTo>
                  <a:lnTo>
                    <a:pt x="4271962" y="949325"/>
                  </a:lnTo>
                  <a:lnTo>
                    <a:pt x="3797300" y="949325"/>
                  </a:lnTo>
                  <a:lnTo>
                    <a:pt x="3797300" y="474662"/>
                  </a:lnTo>
                  <a:close/>
                </a:path>
                <a:path w="6645275" h="1424304">
                  <a:moveTo>
                    <a:pt x="4271962" y="474662"/>
                  </a:moveTo>
                  <a:lnTo>
                    <a:pt x="4746625" y="474662"/>
                  </a:lnTo>
                  <a:lnTo>
                    <a:pt x="4746625" y="949325"/>
                  </a:lnTo>
                  <a:lnTo>
                    <a:pt x="4271962" y="949325"/>
                  </a:lnTo>
                  <a:lnTo>
                    <a:pt x="4271962" y="474662"/>
                  </a:lnTo>
                  <a:close/>
                </a:path>
                <a:path w="6645275" h="1424304">
                  <a:moveTo>
                    <a:pt x="4746625" y="474662"/>
                  </a:moveTo>
                  <a:lnTo>
                    <a:pt x="5221287" y="474662"/>
                  </a:lnTo>
                  <a:lnTo>
                    <a:pt x="5221287" y="949325"/>
                  </a:lnTo>
                  <a:lnTo>
                    <a:pt x="4746625" y="949325"/>
                  </a:lnTo>
                  <a:lnTo>
                    <a:pt x="4746625" y="474662"/>
                  </a:lnTo>
                  <a:close/>
                </a:path>
                <a:path w="6645275" h="1424304">
                  <a:moveTo>
                    <a:pt x="5221287" y="474662"/>
                  </a:moveTo>
                  <a:lnTo>
                    <a:pt x="5695950" y="474662"/>
                  </a:lnTo>
                  <a:lnTo>
                    <a:pt x="5695950" y="949325"/>
                  </a:lnTo>
                  <a:lnTo>
                    <a:pt x="5221287" y="949325"/>
                  </a:lnTo>
                  <a:lnTo>
                    <a:pt x="5221287" y="474662"/>
                  </a:lnTo>
                  <a:close/>
                </a:path>
                <a:path w="6645275" h="1424304">
                  <a:moveTo>
                    <a:pt x="5695950" y="474662"/>
                  </a:moveTo>
                  <a:lnTo>
                    <a:pt x="6170612" y="474662"/>
                  </a:lnTo>
                  <a:lnTo>
                    <a:pt x="6170612" y="949325"/>
                  </a:lnTo>
                  <a:lnTo>
                    <a:pt x="5695950" y="949325"/>
                  </a:lnTo>
                  <a:lnTo>
                    <a:pt x="5695950" y="474662"/>
                  </a:lnTo>
                  <a:close/>
                </a:path>
                <a:path w="6645275" h="1424304">
                  <a:moveTo>
                    <a:pt x="6170612" y="474662"/>
                  </a:moveTo>
                  <a:lnTo>
                    <a:pt x="6645275" y="474662"/>
                  </a:lnTo>
                  <a:lnTo>
                    <a:pt x="6645275" y="949325"/>
                  </a:lnTo>
                  <a:lnTo>
                    <a:pt x="6170612" y="949325"/>
                  </a:lnTo>
                  <a:lnTo>
                    <a:pt x="6170612" y="474662"/>
                  </a:lnTo>
                  <a:close/>
                </a:path>
                <a:path w="6645275" h="1424304">
                  <a:moveTo>
                    <a:pt x="0" y="949325"/>
                  </a:moveTo>
                  <a:lnTo>
                    <a:pt x="474662" y="949325"/>
                  </a:lnTo>
                  <a:lnTo>
                    <a:pt x="474662" y="1423987"/>
                  </a:lnTo>
                  <a:lnTo>
                    <a:pt x="0" y="1423987"/>
                  </a:lnTo>
                  <a:lnTo>
                    <a:pt x="0" y="949325"/>
                  </a:lnTo>
                  <a:close/>
                </a:path>
                <a:path w="6645275" h="1424304">
                  <a:moveTo>
                    <a:pt x="474662" y="949325"/>
                  </a:moveTo>
                  <a:lnTo>
                    <a:pt x="949325" y="949325"/>
                  </a:lnTo>
                  <a:lnTo>
                    <a:pt x="949325" y="1423987"/>
                  </a:lnTo>
                  <a:lnTo>
                    <a:pt x="474662" y="1423987"/>
                  </a:lnTo>
                  <a:lnTo>
                    <a:pt x="474662" y="949325"/>
                  </a:lnTo>
                  <a:close/>
                </a:path>
                <a:path w="6645275" h="1424304">
                  <a:moveTo>
                    <a:pt x="949325" y="949325"/>
                  </a:moveTo>
                  <a:lnTo>
                    <a:pt x="1423987" y="949325"/>
                  </a:lnTo>
                  <a:lnTo>
                    <a:pt x="1423987" y="1423987"/>
                  </a:lnTo>
                  <a:lnTo>
                    <a:pt x="949325" y="1423987"/>
                  </a:lnTo>
                  <a:lnTo>
                    <a:pt x="949325" y="949325"/>
                  </a:lnTo>
                  <a:close/>
                </a:path>
                <a:path w="6645275" h="1424304">
                  <a:moveTo>
                    <a:pt x="1423987" y="949325"/>
                  </a:moveTo>
                  <a:lnTo>
                    <a:pt x="1898650" y="949325"/>
                  </a:lnTo>
                  <a:lnTo>
                    <a:pt x="1898650" y="1423987"/>
                  </a:lnTo>
                  <a:lnTo>
                    <a:pt x="1423987" y="1423987"/>
                  </a:lnTo>
                  <a:lnTo>
                    <a:pt x="1423987" y="949325"/>
                  </a:lnTo>
                  <a:close/>
                </a:path>
                <a:path w="6645275" h="1424304">
                  <a:moveTo>
                    <a:pt x="1898650" y="949325"/>
                  </a:moveTo>
                  <a:lnTo>
                    <a:pt x="2373312" y="949325"/>
                  </a:lnTo>
                  <a:lnTo>
                    <a:pt x="2373312" y="1423987"/>
                  </a:lnTo>
                  <a:lnTo>
                    <a:pt x="1898650" y="1423987"/>
                  </a:lnTo>
                  <a:lnTo>
                    <a:pt x="1898650" y="949325"/>
                  </a:lnTo>
                  <a:close/>
                </a:path>
                <a:path w="6645275" h="1424304">
                  <a:moveTo>
                    <a:pt x="2373312" y="949325"/>
                  </a:moveTo>
                  <a:lnTo>
                    <a:pt x="2847975" y="949325"/>
                  </a:lnTo>
                  <a:lnTo>
                    <a:pt x="2847975" y="1423987"/>
                  </a:lnTo>
                  <a:lnTo>
                    <a:pt x="2373312" y="1423987"/>
                  </a:lnTo>
                  <a:lnTo>
                    <a:pt x="2373312" y="949325"/>
                  </a:lnTo>
                  <a:close/>
                </a:path>
                <a:path w="6645275" h="1424304">
                  <a:moveTo>
                    <a:pt x="2847975" y="949325"/>
                  </a:moveTo>
                  <a:lnTo>
                    <a:pt x="3322637" y="949325"/>
                  </a:lnTo>
                  <a:lnTo>
                    <a:pt x="3322637" y="1423987"/>
                  </a:lnTo>
                  <a:lnTo>
                    <a:pt x="2847975" y="1423987"/>
                  </a:lnTo>
                  <a:lnTo>
                    <a:pt x="2847975" y="949325"/>
                  </a:lnTo>
                  <a:close/>
                </a:path>
                <a:path w="6645275" h="1424304">
                  <a:moveTo>
                    <a:pt x="3322637" y="949325"/>
                  </a:moveTo>
                  <a:lnTo>
                    <a:pt x="3797300" y="949325"/>
                  </a:lnTo>
                  <a:lnTo>
                    <a:pt x="3797300" y="1423987"/>
                  </a:lnTo>
                  <a:lnTo>
                    <a:pt x="3322637" y="1423987"/>
                  </a:lnTo>
                  <a:lnTo>
                    <a:pt x="3322637" y="949325"/>
                  </a:lnTo>
                  <a:close/>
                </a:path>
                <a:path w="6645275" h="1424304">
                  <a:moveTo>
                    <a:pt x="3797300" y="949325"/>
                  </a:moveTo>
                  <a:lnTo>
                    <a:pt x="4271962" y="949325"/>
                  </a:lnTo>
                  <a:lnTo>
                    <a:pt x="4271962" y="1423987"/>
                  </a:lnTo>
                  <a:lnTo>
                    <a:pt x="3797300" y="1423987"/>
                  </a:lnTo>
                  <a:lnTo>
                    <a:pt x="3797300" y="949325"/>
                  </a:lnTo>
                  <a:close/>
                </a:path>
                <a:path w="6645275" h="1424304">
                  <a:moveTo>
                    <a:pt x="4271962" y="949325"/>
                  </a:moveTo>
                  <a:lnTo>
                    <a:pt x="4746625" y="949325"/>
                  </a:lnTo>
                  <a:lnTo>
                    <a:pt x="4746625" y="1423987"/>
                  </a:lnTo>
                  <a:lnTo>
                    <a:pt x="4271962" y="1423987"/>
                  </a:lnTo>
                  <a:lnTo>
                    <a:pt x="4271962" y="949325"/>
                  </a:lnTo>
                  <a:close/>
                </a:path>
                <a:path w="6645275" h="1424304">
                  <a:moveTo>
                    <a:pt x="4746625" y="949325"/>
                  </a:moveTo>
                  <a:lnTo>
                    <a:pt x="5221287" y="949325"/>
                  </a:lnTo>
                  <a:lnTo>
                    <a:pt x="5221287" y="1423987"/>
                  </a:lnTo>
                  <a:lnTo>
                    <a:pt x="4746625" y="1423987"/>
                  </a:lnTo>
                  <a:lnTo>
                    <a:pt x="4746625" y="949325"/>
                  </a:lnTo>
                  <a:close/>
                </a:path>
                <a:path w="6645275" h="1424304">
                  <a:moveTo>
                    <a:pt x="5221287" y="949325"/>
                  </a:moveTo>
                  <a:lnTo>
                    <a:pt x="5695950" y="949325"/>
                  </a:lnTo>
                  <a:lnTo>
                    <a:pt x="5695950" y="1423987"/>
                  </a:lnTo>
                  <a:lnTo>
                    <a:pt x="5221287" y="1423987"/>
                  </a:lnTo>
                  <a:lnTo>
                    <a:pt x="5221287" y="949325"/>
                  </a:lnTo>
                  <a:close/>
                </a:path>
                <a:path w="6645275" h="1424304">
                  <a:moveTo>
                    <a:pt x="5695950" y="949325"/>
                  </a:moveTo>
                  <a:lnTo>
                    <a:pt x="6170612" y="949325"/>
                  </a:lnTo>
                  <a:lnTo>
                    <a:pt x="6170612" y="1423987"/>
                  </a:lnTo>
                  <a:lnTo>
                    <a:pt x="5695950" y="1423987"/>
                  </a:lnTo>
                  <a:lnTo>
                    <a:pt x="5695950" y="949325"/>
                  </a:lnTo>
                  <a:close/>
                </a:path>
                <a:path w="6645275" h="1424304">
                  <a:moveTo>
                    <a:pt x="6170612" y="949325"/>
                  </a:moveTo>
                  <a:lnTo>
                    <a:pt x="6645275" y="949325"/>
                  </a:lnTo>
                  <a:lnTo>
                    <a:pt x="6645275" y="1423987"/>
                  </a:lnTo>
                  <a:lnTo>
                    <a:pt x="6170612" y="1423987"/>
                  </a:lnTo>
                  <a:lnTo>
                    <a:pt x="6170612" y="949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33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33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706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06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1987" y="309245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1987" y="309245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93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93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86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986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40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240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4037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9362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480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480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973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973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226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26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2687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8012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466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466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959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59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13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13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21338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46662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453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453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946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946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199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199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19989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5310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24818" y="3666331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30" h="374650">
                  <a:moveTo>
                    <a:pt x="0" y="374650"/>
                  </a:moveTo>
                  <a:lnTo>
                    <a:pt x="0" y="0"/>
                  </a:lnTo>
                  <a:lnTo>
                    <a:pt x="849312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73362" y="3667125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29" h="374650">
                  <a:moveTo>
                    <a:pt x="0" y="0"/>
                  </a:moveTo>
                  <a:lnTo>
                    <a:pt x="849312" y="0"/>
                  </a:lnTo>
                  <a:lnTo>
                    <a:pt x="849312" y="37465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22118" y="3666331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29" h="374650">
                  <a:moveTo>
                    <a:pt x="0" y="374650"/>
                  </a:moveTo>
                  <a:lnTo>
                    <a:pt x="0" y="0"/>
                  </a:lnTo>
                  <a:lnTo>
                    <a:pt x="849312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0663" y="3667125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29" h="374650">
                  <a:moveTo>
                    <a:pt x="0" y="0"/>
                  </a:moveTo>
                  <a:lnTo>
                    <a:pt x="849312" y="0"/>
                  </a:lnTo>
                  <a:lnTo>
                    <a:pt x="849312" y="37465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74142" y="3191668"/>
              <a:ext cx="1798955" cy="374650"/>
            </a:xfrm>
            <a:custGeom>
              <a:avLst/>
              <a:gdLst/>
              <a:ahLst/>
              <a:cxnLst/>
              <a:rect l="l" t="t" r="r" b="b"/>
              <a:pathLst>
                <a:path w="1798954" h="374650">
                  <a:moveTo>
                    <a:pt x="0" y="374650"/>
                  </a:moveTo>
                  <a:lnTo>
                    <a:pt x="0" y="0"/>
                  </a:lnTo>
                  <a:lnTo>
                    <a:pt x="1798637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72012" y="3192463"/>
              <a:ext cx="1798955" cy="374650"/>
            </a:xfrm>
            <a:custGeom>
              <a:avLst/>
              <a:gdLst/>
              <a:ahLst/>
              <a:cxnLst/>
              <a:rect l="l" t="t" r="r" b="b"/>
              <a:pathLst>
                <a:path w="1798954" h="374650">
                  <a:moveTo>
                    <a:pt x="0" y="0"/>
                  </a:moveTo>
                  <a:lnTo>
                    <a:pt x="1798637" y="0"/>
                  </a:lnTo>
                  <a:lnTo>
                    <a:pt x="1798637" y="37465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3587" y="4183062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5487" y="46402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25400"/>
                  </a:ln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3587" y="3243263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36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5483" y="319246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8925" y="3603625"/>
              <a:ext cx="951230" cy="579755"/>
            </a:xfrm>
            <a:custGeom>
              <a:avLst/>
              <a:gdLst/>
              <a:ahLst/>
              <a:cxnLst/>
              <a:rect l="l" t="t" r="r" b="b"/>
              <a:pathLst>
                <a:path w="951230" h="579754">
                  <a:moveTo>
                    <a:pt x="950912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950912" y="579437"/>
                  </a:lnTo>
                  <a:lnTo>
                    <a:pt x="950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5070475" y="2690811"/>
            <a:ext cx="2824480" cy="76200"/>
            <a:chOff x="5070475" y="2690811"/>
            <a:chExt cx="2824480" cy="76200"/>
          </a:xfrm>
        </p:grpSpPr>
        <p:sp>
          <p:nvSpPr>
            <p:cNvPr id="58" name="object 58"/>
            <p:cNvSpPr/>
            <p:nvPr/>
          </p:nvSpPr>
          <p:spPr>
            <a:xfrm>
              <a:off x="5070475" y="2728913"/>
              <a:ext cx="2773680" cy="0"/>
            </a:xfrm>
            <a:custGeom>
              <a:avLst/>
              <a:gdLst/>
              <a:ahLst/>
              <a:cxnLst/>
              <a:rect l="l" t="t" r="r" b="b"/>
              <a:pathLst>
                <a:path w="2773679">
                  <a:moveTo>
                    <a:pt x="0" y="0"/>
                  </a:moveTo>
                  <a:lnTo>
                    <a:pt x="277336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18438" y="26908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249362" y="2690811"/>
            <a:ext cx="2825750" cy="76200"/>
            <a:chOff x="1249362" y="2690811"/>
            <a:chExt cx="2825750" cy="76200"/>
          </a:xfrm>
        </p:grpSpPr>
        <p:sp>
          <p:nvSpPr>
            <p:cNvPr id="61" name="object 61"/>
            <p:cNvSpPr/>
            <p:nvPr/>
          </p:nvSpPr>
          <p:spPr>
            <a:xfrm>
              <a:off x="1300162" y="2728913"/>
              <a:ext cx="2774950" cy="0"/>
            </a:xfrm>
            <a:custGeom>
              <a:avLst/>
              <a:gdLst/>
              <a:ahLst/>
              <a:cxnLst/>
              <a:rect l="l" t="t" r="r" b="b"/>
              <a:pathLst>
                <a:path w="2774950">
                  <a:moveTo>
                    <a:pt x="0" y="0"/>
                  </a:moveTo>
                  <a:lnTo>
                    <a:pt x="27749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49362" y="26908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08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8172" y="1364361"/>
            <a:ext cx="7487920" cy="2771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53085" marR="5080">
              <a:lnSpc>
                <a:spcPts val="3460"/>
              </a:lnSpc>
              <a:spcBef>
                <a:spcPts val="530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Problem: </a:t>
            </a:r>
            <a:r>
              <a:rPr sz="3200" spc="-5" dirty="0">
                <a:latin typeface="Times New Roman"/>
                <a:cs typeface="Times New Roman"/>
              </a:rPr>
              <a:t>Embed a complete binary tree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leaves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grid using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minimal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area.</a:t>
            </a:r>
            <a:endParaRPr sz="3200">
              <a:latin typeface="Times New Roman"/>
              <a:cs typeface="Times New Roman"/>
            </a:endParaRPr>
          </a:p>
          <a:p>
            <a:pPr marL="3798570">
              <a:lnSpc>
                <a:spcPct val="100000"/>
              </a:lnSpc>
              <a:spcBef>
                <a:spcPts val="125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5094" y="4897829"/>
            <a:ext cx="356107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  <a:p>
            <a:pPr marL="929640">
              <a:lnSpc>
                <a:spcPct val="100000"/>
              </a:lnSpc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(lg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50670" y="4897829"/>
            <a:ext cx="38538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W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4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W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038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Master</a:t>
            </a:r>
            <a:r>
              <a:rPr spc="-45" dirty="0"/>
              <a:t> </a:t>
            </a:r>
            <a:r>
              <a:rPr spc="-5" dirty="0"/>
              <a:t>theorem</a:t>
            </a:r>
            <a:r>
              <a:rPr spc="-35" dirty="0"/>
              <a:t> </a:t>
            </a:r>
            <a:r>
              <a:rPr spc="-5" dirty="0"/>
              <a:t>(reprise)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5938" y="1196860"/>
            <a:ext cx="7099934" cy="422275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895475">
              <a:lnSpc>
                <a:spcPct val="100000"/>
              </a:lnSpc>
              <a:spcBef>
                <a:spcPts val="1260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650"/>
              </a:lnSpc>
              <a:spcBef>
                <a:spcPts val="116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b="1" spc="2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4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150" spc="-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constant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&gt;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482600">
              <a:lnSpc>
                <a:spcPts val="3650"/>
              </a:lnSpc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650"/>
              </a:lnSpc>
              <a:spcBef>
                <a:spcPts val="76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b="1" spc="2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-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i="1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constant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482600">
              <a:lnSpc>
                <a:spcPts val="3650"/>
              </a:lnSpc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359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+1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 marR="133985">
              <a:lnSpc>
                <a:spcPts val="3440"/>
              </a:lnSpc>
              <a:spcBef>
                <a:spcPts val="121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b="1" spc="2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-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3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22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 constant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&gt; 0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regularity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condition</a:t>
            </a:r>
            <a:endParaRPr sz="3200">
              <a:latin typeface="Times New Roman"/>
              <a:cs typeface="Times New Roman"/>
            </a:endParaRPr>
          </a:p>
          <a:p>
            <a:pPr marL="482600">
              <a:lnSpc>
                <a:spcPts val="3425"/>
              </a:lnSpc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9622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VLSI</a:t>
            </a:r>
            <a:r>
              <a:rPr spc="-70" dirty="0"/>
              <a:t> </a:t>
            </a:r>
            <a:r>
              <a:rPr spc="-5" dirty="0"/>
              <a:t>layout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88925" y="3087687"/>
            <a:ext cx="7710805" cy="1633855"/>
            <a:chOff x="288925" y="3087687"/>
            <a:chExt cx="7710805" cy="1633855"/>
          </a:xfrm>
        </p:grpSpPr>
        <p:sp>
          <p:nvSpPr>
            <p:cNvPr id="7" name="object 7"/>
            <p:cNvSpPr/>
            <p:nvPr/>
          </p:nvSpPr>
          <p:spPr>
            <a:xfrm>
              <a:off x="1249362" y="3192462"/>
              <a:ext cx="6645275" cy="1424305"/>
            </a:xfrm>
            <a:custGeom>
              <a:avLst/>
              <a:gdLst/>
              <a:ahLst/>
              <a:cxnLst/>
              <a:rect l="l" t="t" r="r" b="b"/>
              <a:pathLst>
                <a:path w="6645275" h="1424304">
                  <a:moveTo>
                    <a:pt x="0" y="0"/>
                  </a:moveTo>
                  <a:lnTo>
                    <a:pt x="474662" y="0"/>
                  </a:lnTo>
                  <a:lnTo>
                    <a:pt x="474662" y="474662"/>
                  </a:lnTo>
                  <a:lnTo>
                    <a:pt x="0" y="474662"/>
                  </a:lnTo>
                  <a:lnTo>
                    <a:pt x="0" y="0"/>
                  </a:lnTo>
                  <a:close/>
                </a:path>
                <a:path w="6645275" h="1424304">
                  <a:moveTo>
                    <a:pt x="474662" y="0"/>
                  </a:moveTo>
                  <a:lnTo>
                    <a:pt x="949325" y="0"/>
                  </a:lnTo>
                  <a:lnTo>
                    <a:pt x="949325" y="474662"/>
                  </a:lnTo>
                  <a:lnTo>
                    <a:pt x="474662" y="474662"/>
                  </a:lnTo>
                  <a:lnTo>
                    <a:pt x="474662" y="0"/>
                  </a:lnTo>
                  <a:close/>
                </a:path>
                <a:path w="6645275" h="1424304">
                  <a:moveTo>
                    <a:pt x="949325" y="0"/>
                  </a:moveTo>
                  <a:lnTo>
                    <a:pt x="1423987" y="0"/>
                  </a:lnTo>
                  <a:lnTo>
                    <a:pt x="1423987" y="474662"/>
                  </a:lnTo>
                  <a:lnTo>
                    <a:pt x="949325" y="474662"/>
                  </a:lnTo>
                  <a:lnTo>
                    <a:pt x="949325" y="0"/>
                  </a:lnTo>
                  <a:close/>
                </a:path>
                <a:path w="6645275" h="1424304">
                  <a:moveTo>
                    <a:pt x="1423987" y="0"/>
                  </a:moveTo>
                  <a:lnTo>
                    <a:pt x="1898650" y="0"/>
                  </a:lnTo>
                  <a:lnTo>
                    <a:pt x="1898650" y="474662"/>
                  </a:lnTo>
                  <a:lnTo>
                    <a:pt x="1423987" y="474662"/>
                  </a:lnTo>
                  <a:lnTo>
                    <a:pt x="1423987" y="0"/>
                  </a:lnTo>
                  <a:close/>
                </a:path>
                <a:path w="6645275" h="1424304">
                  <a:moveTo>
                    <a:pt x="1898650" y="0"/>
                  </a:moveTo>
                  <a:lnTo>
                    <a:pt x="2373312" y="0"/>
                  </a:lnTo>
                  <a:lnTo>
                    <a:pt x="2373312" y="474662"/>
                  </a:lnTo>
                  <a:lnTo>
                    <a:pt x="1898650" y="474662"/>
                  </a:lnTo>
                  <a:lnTo>
                    <a:pt x="1898650" y="0"/>
                  </a:lnTo>
                  <a:close/>
                </a:path>
                <a:path w="6645275" h="1424304">
                  <a:moveTo>
                    <a:pt x="2373312" y="0"/>
                  </a:moveTo>
                  <a:lnTo>
                    <a:pt x="2847975" y="0"/>
                  </a:lnTo>
                  <a:lnTo>
                    <a:pt x="2847975" y="474662"/>
                  </a:lnTo>
                  <a:lnTo>
                    <a:pt x="2373312" y="474662"/>
                  </a:lnTo>
                  <a:lnTo>
                    <a:pt x="2373312" y="0"/>
                  </a:lnTo>
                  <a:close/>
                </a:path>
                <a:path w="6645275" h="1424304">
                  <a:moveTo>
                    <a:pt x="2847975" y="0"/>
                  </a:moveTo>
                  <a:lnTo>
                    <a:pt x="3322637" y="0"/>
                  </a:lnTo>
                  <a:lnTo>
                    <a:pt x="3322637" y="474662"/>
                  </a:lnTo>
                  <a:lnTo>
                    <a:pt x="2847975" y="474662"/>
                  </a:lnTo>
                  <a:lnTo>
                    <a:pt x="2847975" y="0"/>
                  </a:lnTo>
                  <a:close/>
                </a:path>
                <a:path w="6645275" h="1424304">
                  <a:moveTo>
                    <a:pt x="3322637" y="0"/>
                  </a:moveTo>
                  <a:lnTo>
                    <a:pt x="3797300" y="0"/>
                  </a:lnTo>
                  <a:lnTo>
                    <a:pt x="3797300" y="474662"/>
                  </a:lnTo>
                  <a:lnTo>
                    <a:pt x="3322637" y="474662"/>
                  </a:lnTo>
                  <a:lnTo>
                    <a:pt x="3322637" y="0"/>
                  </a:lnTo>
                  <a:close/>
                </a:path>
                <a:path w="6645275" h="1424304">
                  <a:moveTo>
                    <a:pt x="3797300" y="0"/>
                  </a:moveTo>
                  <a:lnTo>
                    <a:pt x="4271962" y="0"/>
                  </a:lnTo>
                  <a:lnTo>
                    <a:pt x="4271962" y="474662"/>
                  </a:lnTo>
                  <a:lnTo>
                    <a:pt x="3797300" y="474662"/>
                  </a:lnTo>
                  <a:lnTo>
                    <a:pt x="3797300" y="0"/>
                  </a:lnTo>
                  <a:close/>
                </a:path>
                <a:path w="6645275" h="1424304">
                  <a:moveTo>
                    <a:pt x="4271962" y="0"/>
                  </a:moveTo>
                  <a:lnTo>
                    <a:pt x="4746625" y="0"/>
                  </a:lnTo>
                  <a:lnTo>
                    <a:pt x="4746625" y="474662"/>
                  </a:lnTo>
                  <a:lnTo>
                    <a:pt x="4271962" y="474662"/>
                  </a:lnTo>
                  <a:lnTo>
                    <a:pt x="4271962" y="0"/>
                  </a:lnTo>
                  <a:close/>
                </a:path>
                <a:path w="6645275" h="1424304">
                  <a:moveTo>
                    <a:pt x="4746625" y="0"/>
                  </a:moveTo>
                  <a:lnTo>
                    <a:pt x="5221287" y="0"/>
                  </a:lnTo>
                  <a:lnTo>
                    <a:pt x="5221287" y="474662"/>
                  </a:lnTo>
                  <a:lnTo>
                    <a:pt x="4746625" y="474662"/>
                  </a:lnTo>
                  <a:lnTo>
                    <a:pt x="4746625" y="0"/>
                  </a:lnTo>
                  <a:close/>
                </a:path>
                <a:path w="6645275" h="1424304">
                  <a:moveTo>
                    <a:pt x="5221287" y="0"/>
                  </a:moveTo>
                  <a:lnTo>
                    <a:pt x="5695950" y="0"/>
                  </a:lnTo>
                  <a:lnTo>
                    <a:pt x="5695950" y="474662"/>
                  </a:lnTo>
                  <a:lnTo>
                    <a:pt x="5221287" y="474662"/>
                  </a:lnTo>
                  <a:lnTo>
                    <a:pt x="5221287" y="0"/>
                  </a:lnTo>
                  <a:close/>
                </a:path>
                <a:path w="6645275" h="1424304">
                  <a:moveTo>
                    <a:pt x="5695950" y="0"/>
                  </a:moveTo>
                  <a:lnTo>
                    <a:pt x="6170612" y="0"/>
                  </a:lnTo>
                  <a:lnTo>
                    <a:pt x="6170612" y="474662"/>
                  </a:lnTo>
                  <a:lnTo>
                    <a:pt x="5695950" y="474662"/>
                  </a:lnTo>
                  <a:lnTo>
                    <a:pt x="5695950" y="0"/>
                  </a:lnTo>
                  <a:close/>
                </a:path>
                <a:path w="6645275" h="1424304">
                  <a:moveTo>
                    <a:pt x="6170612" y="0"/>
                  </a:moveTo>
                  <a:lnTo>
                    <a:pt x="6645275" y="0"/>
                  </a:lnTo>
                  <a:lnTo>
                    <a:pt x="6645275" y="474662"/>
                  </a:lnTo>
                  <a:lnTo>
                    <a:pt x="6170612" y="474662"/>
                  </a:lnTo>
                  <a:lnTo>
                    <a:pt x="6170612" y="0"/>
                  </a:lnTo>
                  <a:close/>
                </a:path>
                <a:path w="6645275" h="1424304">
                  <a:moveTo>
                    <a:pt x="0" y="474662"/>
                  </a:moveTo>
                  <a:lnTo>
                    <a:pt x="474662" y="474662"/>
                  </a:lnTo>
                  <a:lnTo>
                    <a:pt x="474662" y="949325"/>
                  </a:lnTo>
                  <a:lnTo>
                    <a:pt x="0" y="949325"/>
                  </a:lnTo>
                  <a:lnTo>
                    <a:pt x="0" y="474662"/>
                  </a:lnTo>
                  <a:close/>
                </a:path>
                <a:path w="6645275" h="1424304">
                  <a:moveTo>
                    <a:pt x="474662" y="474662"/>
                  </a:moveTo>
                  <a:lnTo>
                    <a:pt x="949325" y="474662"/>
                  </a:lnTo>
                  <a:lnTo>
                    <a:pt x="949325" y="949325"/>
                  </a:lnTo>
                  <a:lnTo>
                    <a:pt x="474662" y="949325"/>
                  </a:lnTo>
                  <a:lnTo>
                    <a:pt x="474662" y="474662"/>
                  </a:lnTo>
                  <a:close/>
                </a:path>
                <a:path w="6645275" h="1424304">
                  <a:moveTo>
                    <a:pt x="949325" y="474662"/>
                  </a:moveTo>
                  <a:lnTo>
                    <a:pt x="1423987" y="474662"/>
                  </a:lnTo>
                  <a:lnTo>
                    <a:pt x="1423987" y="949325"/>
                  </a:lnTo>
                  <a:lnTo>
                    <a:pt x="949325" y="949325"/>
                  </a:lnTo>
                  <a:lnTo>
                    <a:pt x="949325" y="474662"/>
                  </a:lnTo>
                  <a:close/>
                </a:path>
                <a:path w="6645275" h="1424304">
                  <a:moveTo>
                    <a:pt x="1423987" y="474662"/>
                  </a:moveTo>
                  <a:lnTo>
                    <a:pt x="1898650" y="474662"/>
                  </a:lnTo>
                  <a:lnTo>
                    <a:pt x="1898650" y="949325"/>
                  </a:lnTo>
                  <a:lnTo>
                    <a:pt x="1423987" y="949325"/>
                  </a:lnTo>
                  <a:lnTo>
                    <a:pt x="1423987" y="474662"/>
                  </a:lnTo>
                  <a:close/>
                </a:path>
                <a:path w="6645275" h="1424304">
                  <a:moveTo>
                    <a:pt x="1898650" y="474662"/>
                  </a:moveTo>
                  <a:lnTo>
                    <a:pt x="2373312" y="474662"/>
                  </a:lnTo>
                  <a:lnTo>
                    <a:pt x="2373312" y="949325"/>
                  </a:lnTo>
                  <a:lnTo>
                    <a:pt x="1898650" y="949325"/>
                  </a:lnTo>
                  <a:lnTo>
                    <a:pt x="1898650" y="474662"/>
                  </a:lnTo>
                  <a:close/>
                </a:path>
                <a:path w="6645275" h="1424304">
                  <a:moveTo>
                    <a:pt x="2373312" y="474662"/>
                  </a:moveTo>
                  <a:lnTo>
                    <a:pt x="2847975" y="474662"/>
                  </a:lnTo>
                  <a:lnTo>
                    <a:pt x="2847975" y="949325"/>
                  </a:lnTo>
                  <a:lnTo>
                    <a:pt x="2373312" y="949325"/>
                  </a:lnTo>
                  <a:lnTo>
                    <a:pt x="2373312" y="474662"/>
                  </a:lnTo>
                  <a:close/>
                </a:path>
                <a:path w="6645275" h="1424304">
                  <a:moveTo>
                    <a:pt x="2847975" y="474662"/>
                  </a:moveTo>
                  <a:lnTo>
                    <a:pt x="3322637" y="474662"/>
                  </a:lnTo>
                  <a:lnTo>
                    <a:pt x="3322637" y="949325"/>
                  </a:lnTo>
                  <a:lnTo>
                    <a:pt x="2847975" y="949325"/>
                  </a:lnTo>
                  <a:lnTo>
                    <a:pt x="2847975" y="474662"/>
                  </a:lnTo>
                  <a:close/>
                </a:path>
                <a:path w="6645275" h="1424304">
                  <a:moveTo>
                    <a:pt x="3322637" y="474662"/>
                  </a:moveTo>
                  <a:lnTo>
                    <a:pt x="3797300" y="474662"/>
                  </a:lnTo>
                  <a:lnTo>
                    <a:pt x="3797300" y="949325"/>
                  </a:lnTo>
                  <a:lnTo>
                    <a:pt x="3322637" y="949325"/>
                  </a:lnTo>
                  <a:lnTo>
                    <a:pt x="3322637" y="474662"/>
                  </a:lnTo>
                  <a:close/>
                </a:path>
                <a:path w="6645275" h="1424304">
                  <a:moveTo>
                    <a:pt x="3797300" y="474662"/>
                  </a:moveTo>
                  <a:lnTo>
                    <a:pt x="4271962" y="474662"/>
                  </a:lnTo>
                  <a:lnTo>
                    <a:pt x="4271962" y="949325"/>
                  </a:lnTo>
                  <a:lnTo>
                    <a:pt x="3797300" y="949325"/>
                  </a:lnTo>
                  <a:lnTo>
                    <a:pt x="3797300" y="474662"/>
                  </a:lnTo>
                  <a:close/>
                </a:path>
                <a:path w="6645275" h="1424304">
                  <a:moveTo>
                    <a:pt x="4271962" y="474662"/>
                  </a:moveTo>
                  <a:lnTo>
                    <a:pt x="4746625" y="474662"/>
                  </a:lnTo>
                  <a:lnTo>
                    <a:pt x="4746625" y="949325"/>
                  </a:lnTo>
                  <a:lnTo>
                    <a:pt x="4271962" y="949325"/>
                  </a:lnTo>
                  <a:lnTo>
                    <a:pt x="4271962" y="474662"/>
                  </a:lnTo>
                  <a:close/>
                </a:path>
                <a:path w="6645275" h="1424304">
                  <a:moveTo>
                    <a:pt x="4746625" y="474662"/>
                  </a:moveTo>
                  <a:lnTo>
                    <a:pt x="5221287" y="474662"/>
                  </a:lnTo>
                  <a:lnTo>
                    <a:pt x="5221287" y="949325"/>
                  </a:lnTo>
                  <a:lnTo>
                    <a:pt x="4746625" y="949325"/>
                  </a:lnTo>
                  <a:lnTo>
                    <a:pt x="4746625" y="474662"/>
                  </a:lnTo>
                  <a:close/>
                </a:path>
                <a:path w="6645275" h="1424304">
                  <a:moveTo>
                    <a:pt x="5221287" y="474662"/>
                  </a:moveTo>
                  <a:lnTo>
                    <a:pt x="5695950" y="474662"/>
                  </a:lnTo>
                  <a:lnTo>
                    <a:pt x="5695950" y="949325"/>
                  </a:lnTo>
                  <a:lnTo>
                    <a:pt x="5221287" y="949325"/>
                  </a:lnTo>
                  <a:lnTo>
                    <a:pt x="5221287" y="474662"/>
                  </a:lnTo>
                  <a:close/>
                </a:path>
                <a:path w="6645275" h="1424304">
                  <a:moveTo>
                    <a:pt x="5695950" y="474662"/>
                  </a:moveTo>
                  <a:lnTo>
                    <a:pt x="6170612" y="474662"/>
                  </a:lnTo>
                  <a:lnTo>
                    <a:pt x="6170612" y="949325"/>
                  </a:lnTo>
                  <a:lnTo>
                    <a:pt x="5695950" y="949325"/>
                  </a:lnTo>
                  <a:lnTo>
                    <a:pt x="5695950" y="474662"/>
                  </a:lnTo>
                  <a:close/>
                </a:path>
                <a:path w="6645275" h="1424304">
                  <a:moveTo>
                    <a:pt x="6170612" y="474662"/>
                  </a:moveTo>
                  <a:lnTo>
                    <a:pt x="6645275" y="474662"/>
                  </a:lnTo>
                  <a:lnTo>
                    <a:pt x="6645275" y="949325"/>
                  </a:lnTo>
                  <a:lnTo>
                    <a:pt x="6170612" y="949325"/>
                  </a:lnTo>
                  <a:lnTo>
                    <a:pt x="6170612" y="474662"/>
                  </a:lnTo>
                  <a:close/>
                </a:path>
                <a:path w="6645275" h="1424304">
                  <a:moveTo>
                    <a:pt x="0" y="949325"/>
                  </a:moveTo>
                  <a:lnTo>
                    <a:pt x="474662" y="949325"/>
                  </a:lnTo>
                  <a:lnTo>
                    <a:pt x="474662" y="1423987"/>
                  </a:lnTo>
                  <a:lnTo>
                    <a:pt x="0" y="1423987"/>
                  </a:lnTo>
                  <a:lnTo>
                    <a:pt x="0" y="949325"/>
                  </a:lnTo>
                  <a:close/>
                </a:path>
                <a:path w="6645275" h="1424304">
                  <a:moveTo>
                    <a:pt x="474662" y="949325"/>
                  </a:moveTo>
                  <a:lnTo>
                    <a:pt x="949325" y="949325"/>
                  </a:lnTo>
                  <a:lnTo>
                    <a:pt x="949325" y="1423987"/>
                  </a:lnTo>
                  <a:lnTo>
                    <a:pt x="474662" y="1423987"/>
                  </a:lnTo>
                  <a:lnTo>
                    <a:pt x="474662" y="949325"/>
                  </a:lnTo>
                  <a:close/>
                </a:path>
                <a:path w="6645275" h="1424304">
                  <a:moveTo>
                    <a:pt x="949325" y="949325"/>
                  </a:moveTo>
                  <a:lnTo>
                    <a:pt x="1423987" y="949325"/>
                  </a:lnTo>
                  <a:lnTo>
                    <a:pt x="1423987" y="1423987"/>
                  </a:lnTo>
                  <a:lnTo>
                    <a:pt x="949325" y="1423987"/>
                  </a:lnTo>
                  <a:lnTo>
                    <a:pt x="949325" y="949325"/>
                  </a:lnTo>
                  <a:close/>
                </a:path>
                <a:path w="6645275" h="1424304">
                  <a:moveTo>
                    <a:pt x="1423987" y="949325"/>
                  </a:moveTo>
                  <a:lnTo>
                    <a:pt x="1898650" y="949325"/>
                  </a:lnTo>
                  <a:lnTo>
                    <a:pt x="1898650" y="1423987"/>
                  </a:lnTo>
                  <a:lnTo>
                    <a:pt x="1423987" y="1423987"/>
                  </a:lnTo>
                  <a:lnTo>
                    <a:pt x="1423987" y="949325"/>
                  </a:lnTo>
                  <a:close/>
                </a:path>
                <a:path w="6645275" h="1424304">
                  <a:moveTo>
                    <a:pt x="1898650" y="949325"/>
                  </a:moveTo>
                  <a:lnTo>
                    <a:pt x="2373312" y="949325"/>
                  </a:lnTo>
                  <a:lnTo>
                    <a:pt x="2373312" y="1423987"/>
                  </a:lnTo>
                  <a:lnTo>
                    <a:pt x="1898650" y="1423987"/>
                  </a:lnTo>
                  <a:lnTo>
                    <a:pt x="1898650" y="949325"/>
                  </a:lnTo>
                  <a:close/>
                </a:path>
                <a:path w="6645275" h="1424304">
                  <a:moveTo>
                    <a:pt x="2373312" y="949325"/>
                  </a:moveTo>
                  <a:lnTo>
                    <a:pt x="2847975" y="949325"/>
                  </a:lnTo>
                  <a:lnTo>
                    <a:pt x="2847975" y="1423987"/>
                  </a:lnTo>
                  <a:lnTo>
                    <a:pt x="2373312" y="1423987"/>
                  </a:lnTo>
                  <a:lnTo>
                    <a:pt x="2373312" y="949325"/>
                  </a:lnTo>
                  <a:close/>
                </a:path>
                <a:path w="6645275" h="1424304">
                  <a:moveTo>
                    <a:pt x="2847975" y="949325"/>
                  </a:moveTo>
                  <a:lnTo>
                    <a:pt x="3322637" y="949325"/>
                  </a:lnTo>
                  <a:lnTo>
                    <a:pt x="3322637" y="1423987"/>
                  </a:lnTo>
                  <a:lnTo>
                    <a:pt x="2847975" y="1423987"/>
                  </a:lnTo>
                  <a:lnTo>
                    <a:pt x="2847975" y="949325"/>
                  </a:lnTo>
                  <a:close/>
                </a:path>
                <a:path w="6645275" h="1424304">
                  <a:moveTo>
                    <a:pt x="3322637" y="949325"/>
                  </a:moveTo>
                  <a:lnTo>
                    <a:pt x="3797300" y="949325"/>
                  </a:lnTo>
                  <a:lnTo>
                    <a:pt x="3797300" y="1423987"/>
                  </a:lnTo>
                  <a:lnTo>
                    <a:pt x="3322637" y="1423987"/>
                  </a:lnTo>
                  <a:lnTo>
                    <a:pt x="3322637" y="949325"/>
                  </a:lnTo>
                  <a:close/>
                </a:path>
                <a:path w="6645275" h="1424304">
                  <a:moveTo>
                    <a:pt x="3797300" y="949325"/>
                  </a:moveTo>
                  <a:lnTo>
                    <a:pt x="4271962" y="949325"/>
                  </a:lnTo>
                  <a:lnTo>
                    <a:pt x="4271962" y="1423987"/>
                  </a:lnTo>
                  <a:lnTo>
                    <a:pt x="3797300" y="1423987"/>
                  </a:lnTo>
                  <a:lnTo>
                    <a:pt x="3797300" y="949325"/>
                  </a:lnTo>
                  <a:close/>
                </a:path>
                <a:path w="6645275" h="1424304">
                  <a:moveTo>
                    <a:pt x="4271962" y="949325"/>
                  </a:moveTo>
                  <a:lnTo>
                    <a:pt x="4746625" y="949325"/>
                  </a:lnTo>
                  <a:lnTo>
                    <a:pt x="4746625" y="1423987"/>
                  </a:lnTo>
                  <a:lnTo>
                    <a:pt x="4271962" y="1423987"/>
                  </a:lnTo>
                  <a:lnTo>
                    <a:pt x="4271962" y="949325"/>
                  </a:lnTo>
                  <a:close/>
                </a:path>
                <a:path w="6645275" h="1424304">
                  <a:moveTo>
                    <a:pt x="4746625" y="949325"/>
                  </a:moveTo>
                  <a:lnTo>
                    <a:pt x="5221287" y="949325"/>
                  </a:lnTo>
                  <a:lnTo>
                    <a:pt x="5221287" y="1423987"/>
                  </a:lnTo>
                  <a:lnTo>
                    <a:pt x="4746625" y="1423987"/>
                  </a:lnTo>
                  <a:lnTo>
                    <a:pt x="4746625" y="949325"/>
                  </a:lnTo>
                  <a:close/>
                </a:path>
                <a:path w="6645275" h="1424304">
                  <a:moveTo>
                    <a:pt x="5221287" y="949325"/>
                  </a:moveTo>
                  <a:lnTo>
                    <a:pt x="5695950" y="949325"/>
                  </a:lnTo>
                  <a:lnTo>
                    <a:pt x="5695950" y="1423987"/>
                  </a:lnTo>
                  <a:lnTo>
                    <a:pt x="5221287" y="1423987"/>
                  </a:lnTo>
                  <a:lnTo>
                    <a:pt x="5221287" y="949325"/>
                  </a:lnTo>
                  <a:close/>
                </a:path>
                <a:path w="6645275" h="1424304">
                  <a:moveTo>
                    <a:pt x="5695950" y="949325"/>
                  </a:moveTo>
                  <a:lnTo>
                    <a:pt x="6170612" y="949325"/>
                  </a:lnTo>
                  <a:lnTo>
                    <a:pt x="6170612" y="1423987"/>
                  </a:lnTo>
                  <a:lnTo>
                    <a:pt x="5695950" y="1423987"/>
                  </a:lnTo>
                  <a:lnTo>
                    <a:pt x="5695950" y="949325"/>
                  </a:lnTo>
                  <a:close/>
                </a:path>
                <a:path w="6645275" h="1424304">
                  <a:moveTo>
                    <a:pt x="6170612" y="949325"/>
                  </a:moveTo>
                  <a:lnTo>
                    <a:pt x="6645275" y="949325"/>
                  </a:lnTo>
                  <a:lnTo>
                    <a:pt x="6645275" y="1423987"/>
                  </a:lnTo>
                  <a:lnTo>
                    <a:pt x="6170612" y="1423987"/>
                  </a:lnTo>
                  <a:lnTo>
                    <a:pt x="6170612" y="949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33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33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706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0637" y="356711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1987" y="309245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1987" y="309245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93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93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86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986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40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240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4037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9362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480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480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973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973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226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26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2687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8012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466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4665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959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597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13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131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21338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46662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453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45300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946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94625" y="451643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199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00025" y="2000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19962" y="40417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0"/>
                  </a:moveTo>
                  <a:lnTo>
                    <a:pt x="200025" y="0"/>
                  </a:lnTo>
                  <a:lnTo>
                    <a:pt x="20002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19989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0"/>
                  </a:moveTo>
                  <a:lnTo>
                    <a:pt x="374650" y="0"/>
                  </a:lnTo>
                  <a:lnTo>
                    <a:pt x="374650" y="3746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5310" y="41417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650"/>
                  </a:moveTo>
                  <a:lnTo>
                    <a:pt x="0" y="0"/>
                  </a:lnTo>
                  <a:lnTo>
                    <a:pt x="37465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24818" y="3666331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30" h="374650">
                  <a:moveTo>
                    <a:pt x="0" y="374650"/>
                  </a:moveTo>
                  <a:lnTo>
                    <a:pt x="0" y="0"/>
                  </a:lnTo>
                  <a:lnTo>
                    <a:pt x="849312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73362" y="3667125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29" h="374650">
                  <a:moveTo>
                    <a:pt x="0" y="0"/>
                  </a:moveTo>
                  <a:lnTo>
                    <a:pt x="849312" y="0"/>
                  </a:lnTo>
                  <a:lnTo>
                    <a:pt x="849312" y="37465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22118" y="3666331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29" h="374650">
                  <a:moveTo>
                    <a:pt x="0" y="374650"/>
                  </a:moveTo>
                  <a:lnTo>
                    <a:pt x="0" y="0"/>
                  </a:lnTo>
                  <a:lnTo>
                    <a:pt x="849312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0663" y="3667125"/>
              <a:ext cx="849630" cy="374650"/>
            </a:xfrm>
            <a:custGeom>
              <a:avLst/>
              <a:gdLst/>
              <a:ahLst/>
              <a:cxnLst/>
              <a:rect l="l" t="t" r="r" b="b"/>
              <a:pathLst>
                <a:path w="849629" h="374650">
                  <a:moveTo>
                    <a:pt x="0" y="0"/>
                  </a:moveTo>
                  <a:lnTo>
                    <a:pt x="849312" y="0"/>
                  </a:lnTo>
                  <a:lnTo>
                    <a:pt x="849312" y="37465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74142" y="3191668"/>
              <a:ext cx="1798955" cy="374650"/>
            </a:xfrm>
            <a:custGeom>
              <a:avLst/>
              <a:gdLst/>
              <a:ahLst/>
              <a:cxnLst/>
              <a:rect l="l" t="t" r="r" b="b"/>
              <a:pathLst>
                <a:path w="1798954" h="374650">
                  <a:moveTo>
                    <a:pt x="0" y="374650"/>
                  </a:moveTo>
                  <a:lnTo>
                    <a:pt x="0" y="0"/>
                  </a:lnTo>
                  <a:lnTo>
                    <a:pt x="1798637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72012" y="3192463"/>
              <a:ext cx="1798955" cy="374650"/>
            </a:xfrm>
            <a:custGeom>
              <a:avLst/>
              <a:gdLst/>
              <a:ahLst/>
              <a:cxnLst/>
              <a:rect l="l" t="t" r="r" b="b"/>
              <a:pathLst>
                <a:path w="1798954" h="374650">
                  <a:moveTo>
                    <a:pt x="0" y="0"/>
                  </a:moveTo>
                  <a:lnTo>
                    <a:pt x="1798637" y="0"/>
                  </a:lnTo>
                  <a:lnTo>
                    <a:pt x="1798637" y="37465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3587" y="4183062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5487" y="46402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25400"/>
                  </a:ln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3587" y="3243263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36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5483" y="319246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8925" y="3603625"/>
              <a:ext cx="951230" cy="579755"/>
            </a:xfrm>
            <a:custGeom>
              <a:avLst/>
              <a:gdLst/>
              <a:ahLst/>
              <a:cxnLst/>
              <a:rect l="l" t="t" r="r" b="b"/>
              <a:pathLst>
                <a:path w="951230" h="579754">
                  <a:moveTo>
                    <a:pt x="950912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950912" y="579437"/>
                  </a:lnTo>
                  <a:lnTo>
                    <a:pt x="950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5070475" y="2690811"/>
            <a:ext cx="2824480" cy="76200"/>
            <a:chOff x="5070475" y="2690811"/>
            <a:chExt cx="2824480" cy="76200"/>
          </a:xfrm>
        </p:grpSpPr>
        <p:sp>
          <p:nvSpPr>
            <p:cNvPr id="58" name="object 58"/>
            <p:cNvSpPr/>
            <p:nvPr/>
          </p:nvSpPr>
          <p:spPr>
            <a:xfrm>
              <a:off x="5070475" y="2728913"/>
              <a:ext cx="2773680" cy="0"/>
            </a:xfrm>
            <a:custGeom>
              <a:avLst/>
              <a:gdLst/>
              <a:ahLst/>
              <a:cxnLst/>
              <a:rect l="l" t="t" r="r" b="b"/>
              <a:pathLst>
                <a:path w="2773679">
                  <a:moveTo>
                    <a:pt x="0" y="0"/>
                  </a:moveTo>
                  <a:lnTo>
                    <a:pt x="277336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18438" y="26908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249362" y="2690811"/>
            <a:ext cx="2825750" cy="76200"/>
            <a:chOff x="1249362" y="2690811"/>
            <a:chExt cx="2825750" cy="76200"/>
          </a:xfrm>
        </p:grpSpPr>
        <p:sp>
          <p:nvSpPr>
            <p:cNvPr id="61" name="object 61"/>
            <p:cNvSpPr/>
            <p:nvPr/>
          </p:nvSpPr>
          <p:spPr>
            <a:xfrm>
              <a:off x="1300162" y="2728913"/>
              <a:ext cx="2774950" cy="0"/>
            </a:xfrm>
            <a:custGeom>
              <a:avLst/>
              <a:gdLst/>
              <a:ahLst/>
              <a:cxnLst/>
              <a:rect l="l" t="t" r="r" b="b"/>
              <a:pathLst>
                <a:path w="2774950">
                  <a:moveTo>
                    <a:pt x="0" y="0"/>
                  </a:moveTo>
                  <a:lnTo>
                    <a:pt x="27749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49362" y="26908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08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8172" y="1364361"/>
            <a:ext cx="7487920" cy="2771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53085" marR="5080">
              <a:lnSpc>
                <a:spcPts val="3460"/>
              </a:lnSpc>
              <a:spcBef>
                <a:spcPts val="530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Problem: </a:t>
            </a:r>
            <a:r>
              <a:rPr sz="3200" spc="-5" dirty="0">
                <a:latin typeface="Times New Roman"/>
                <a:cs typeface="Times New Roman"/>
              </a:rPr>
              <a:t>Embed a complete binary tree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leaves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grid using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minimal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area.</a:t>
            </a:r>
            <a:endParaRPr sz="3200">
              <a:latin typeface="Times New Roman"/>
              <a:cs typeface="Times New Roman"/>
            </a:endParaRPr>
          </a:p>
          <a:p>
            <a:pPr marL="3798570">
              <a:lnSpc>
                <a:spcPct val="100000"/>
              </a:lnSpc>
              <a:spcBef>
                <a:spcPts val="125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5094" y="4897829"/>
            <a:ext cx="35610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472172" y="5385610"/>
            <a:ext cx="15481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(lg</a:t>
            </a:r>
            <a:r>
              <a:rPr sz="3200" spc="-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650670" y="4897829"/>
            <a:ext cx="38538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W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4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W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568294" y="5385409"/>
            <a:ext cx="11290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202900" y="5842323"/>
            <a:ext cx="2744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Area</a:t>
            </a: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3535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H-tree</a:t>
            </a:r>
            <a:r>
              <a:rPr spc="-70" dirty="0"/>
              <a:t> </a:t>
            </a:r>
            <a:r>
              <a:rPr spc="-5" dirty="0"/>
              <a:t>embedding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85837" y="2052637"/>
            <a:ext cx="3362325" cy="3362325"/>
            <a:chOff x="985837" y="2052637"/>
            <a:chExt cx="3362325" cy="3362325"/>
          </a:xfrm>
        </p:grpSpPr>
        <p:sp>
          <p:nvSpPr>
            <p:cNvPr id="7" name="object 7"/>
            <p:cNvSpPr/>
            <p:nvPr/>
          </p:nvSpPr>
          <p:spPr>
            <a:xfrm>
              <a:off x="1066800" y="213360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0"/>
                  </a:moveTo>
                  <a:lnTo>
                    <a:pt x="533400" y="0"/>
                  </a:lnTo>
                  <a:lnTo>
                    <a:pt x="533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  <a:path w="3200400" h="3200400">
                  <a:moveTo>
                    <a:pt x="533400" y="0"/>
                  </a:moveTo>
                  <a:lnTo>
                    <a:pt x="1066800" y="0"/>
                  </a:lnTo>
                  <a:lnTo>
                    <a:pt x="1066800" y="533400"/>
                  </a:lnTo>
                  <a:lnTo>
                    <a:pt x="533400" y="533400"/>
                  </a:lnTo>
                  <a:lnTo>
                    <a:pt x="533400" y="0"/>
                  </a:lnTo>
                  <a:close/>
                </a:path>
                <a:path w="3200400" h="3200400">
                  <a:moveTo>
                    <a:pt x="1066800" y="0"/>
                  </a:moveTo>
                  <a:lnTo>
                    <a:pt x="1600200" y="0"/>
                  </a:lnTo>
                  <a:lnTo>
                    <a:pt x="1600200" y="533400"/>
                  </a:lnTo>
                  <a:lnTo>
                    <a:pt x="1066800" y="533400"/>
                  </a:lnTo>
                  <a:lnTo>
                    <a:pt x="1066800" y="0"/>
                  </a:lnTo>
                  <a:close/>
                </a:path>
                <a:path w="3200400" h="3200400">
                  <a:moveTo>
                    <a:pt x="1600200" y="0"/>
                  </a:moveTo>
                  <a:lnTo>
                    <a:pt x="2133600" y="0"/>
                  </a:lnTo>
                  <a:lnTo>
                    <a:pt x="2133600" y="533400"/>
                  </a:lnTo>
                  <a:lnTo>
                    <a:pt x="1600200" y="533400"/>
                  </a:lnTo>
                  <a:lnTo>
                    <a:pt x="1600200" y="0"/>
                  </a:lnTo>
                  <a:close/>
                </a:path>
                <a:path w="3200400" h="3200400">
                  <a:moveTo>
                    <a:pt x="2133600" y="0"/>
                  </a:moveTo>
                  <a:lnTo>
                    <a:pt x="2667000" y="0"/>
                  </a:lnTo>
                  <a:lnTo>
                    <a:pt x="2667000" y="533400"/>
                  </a:lnTo>
                  <a:lnTo>
                    <a:pt x="2133600" y="533400"/>
                  </a:lnTo>
                  <a:lnTo>
                    <a:pt x="2133600" y="0"/>
                  </a:lnTo>
                  <a:close/>
                </a:path>
                <a:path w="3200400" h="3200400">
                  <a:moveTo>
                    <a:pt x="2667000" y="0"/>
                  </a:moveTo>
                  <a:lnTo>
                    <a:pt x="3200400" y="0"/>
                  </a:lnTo>
                  <a:lnTo>
                    <a:pt x="3200400" y="533400"/>
                  </a:lnTo>
                  <a:lnTo>
                    <a:pt x="2667000" y="533400"/>
                  </a:lnTo>
                  <a:lnTo>
                    <a:pt x="2667000" y="0"/>
                  </a:lnTo>
                  <a:close/>
                </a:path>
                <a:path w="3200400" h="3200400">
                  <a:moveTo>
                    <a:pt x="0" y="533400"/>
                  </a:moveTo>
                  <a:lnTo>
                    <a:pt x="533400" y="533400"/>
                  </a:lnTo>
                  <a:lnTo>
                    <a:pt x="533400" y="1066800"/>
                  </a:lnTo>
                  <a:lnTo>
                    <a:pt x="0" y="1066800"/>
                  </a:lnTo>
                  <a:lnTo>
                    <a:pt x="0" y="533400"/>
                  </a:lnTo>
                  <a:close/>
                </a:path>
                <a:path w="3200400" h="3200400">
                  <a:moveTo>
                    <a:pt x="533400" y="533400"/>
                  </a:moveTo>
                  <a:lnTo>
                    <a:pt x="1066800" y="533400"/>
                  </a:lnTo>
                  <a:lnTo>
                    <a:pt x="1066800" y="1066800"/>
                  </a:lnTo>
                  <a:lnTo>
                    <a:pt x="533400" y="1066800"/>
                  </a:lnTo>
                  <a:lnTo>
                    <a:pt x="533400" y="533400"/>
                  </a:lnTo>
                  <a:close/>
                </a:path>
                <a:path w="3200400" h="3200400">
                  <a:moveTo>
                    <a:pt x="1066800" y="533400"/>
                  </a:moveTo>
                  <a:lnTo>
                    <a:pt x="1600200" y="533400"/>
                  </a:lnTo>
                  <a:lnTo>
                    <a:pt x="1600200" y="1066800"/>
                  </a:lnTo>
                  <a:lnTo>
                    <a:pt x="1066800" y="1066800"/>
                  </a:lnTo>
                  <a:lnTo>
                    <a:pt x="1066800" y="533400"/>
                  </a:lnTo>
                  <a:close/>
                </a:path>
                <a:path w="3200400" h="3200400">
                  <a:moveTo>
                    <a:pt x="1600200" y="533400"/>
                  </a:moveTo>
                  <a:lnTo>
                    <a:pt x="2133600" y="533400"/>
                  </a:lnTo>
                  <a:lnTo>
                    <a:pt x="2133600" y="1066800"/>
                  </a:lnTo>
                  <a:lnTo>
                    <a:pt x="1600200" y="1066800"/>
                  </a:lnTo>
                  <a:lnTo>
                    <a:pt x="1600200" y="533400"/>
                  </a:lnTo>
                  <a:close/>
                </a:path>
                <a:path w="3200400" h="3200400">
                  <a:moveTo>
                    <a:pt x="2133600" y="533400"/>
                  </a:moveTo>
                  <a:lnTo>
                    <a:pt x="2667000" y="533400"/>
                  </a:lnTo>
                  <a:lnTo>
                    <a:pt x="2667000" y="1066800"/>
                  </a:lnTo>
                  <a:lnTo>
                    <a:pt x="2133600" y="1066800"/>
                  </a:lnTo>
                  <a:lnTo>
                    <a:pt x="2133600" y="533400"/>
                  </a:lnTo>
                  <a:close/>
                </a:path>
                <a:path w="3200400" h="3200400">
                  <a:moveTo>
                    <a:pt x="2667000" y="533400"/>
                  </a:moveTo>
                  <a:lnTo>
                    <a:pt x="3200400" y="533400"/>
                  </a:lnTo>
                  <a:lnTo>
                    <a:pt x="3200400" y="1066800"/>
                  </a:lnTo>
                  <a:lnTo>
                    <a:pt x="2667000" y="1066800"/>
                  </a:lnTo>
                  <a:lnTo>
                    <a:pt x="2667000" y="533400"/>
                  </a:lnTo>
                  <a:close/>
                </a:path>
                <a:path w="3200400" h="3200400">
                  <a:moveTo>
                    <a:pt x="0" y="1066800"/>
                  </a:moveTo>
                  <a:lnTo>
                    <a:pt x="533400" y="1066800"/>
                  </a:lnTo>
                  <a:lnTo>
                    <a:pt x="533400" y="1600200"/>
                  </a:lnTo>
                  <a:lnTo>
                    <a:pt x="0" y="1600200"/>
                  </a:lnTo>
                  <a:lnTo>
                    <a:pt x="0" y="1066800"/>
                  </a:lnTo>
                  <a:close/>
                </a:path>
                <a:path w="3200400" h="3200400">
                  <a:moveTo>
                    <a:pt x="533400" y="1066800"/>
                  </a:moveTo>
                  <a:lnTo>
                    <a:pt x="1066800" y="1066800"/>
                  </a:lnTo>
                  <a:lnTo>
                    <a:pt x="1066800" y="1600200"/>
                  </a:lnTo>
                  <a:lnTo>
                    <a:pt x="533400" y="1600200"/>
                  </a:lnTo>
                  <a:lnTo>
                    <a:pt x="533400" y="1066800"/>
                  </a:lnTo>
                  <a:close/>
                </a:path>
                <a:path w="3200400" h="3200400">
                  <a:moveTo>
                    <a:pt x="1066800" y="1066800"/>
                  </a:moveTo>
                  <a:lnTo>
                    <a:pt x="1600200" y="1066800"/>
                  </a:lnTo>
                  <a:lnTo>
                    <a:pt x="1600200" y="1600200"/>
                  </a:lnTo>
                  <a:lnTo>
                    <a:pt x="1066800" y="1600200"/>
                  </a:lnTo>
                  <a:lnTo>
                    <a:pt x="1066800" y="1066800"/>
                  </a:lnTo>
                  <a:close/>
                </a:path>
                <a:path w="3200400" h="3200400">
                  <a:moveTo>
                    <a:pt x="1600200" y="1066800"/>
                  </a:moveTo>
                  <a:lnTo>
                    <a:pt x="2133600" y="1066800"/>
                  </a:lnTo>
                  <a:lnTo>
                    <a:pt x="2133600" y="1600200"/>
                  </a:lnTo>
                  <a:lnTo>
                    <a:pt x="1600200" y="1600200"/>
                  </a:lnTo>
                  <a:lnTo>
                    <a:pt x="1600200" y="1066800"/>
                  </a:lnTo>
                  <a:close/>
                </a:path>
                <a:path w="3200400" h="3200400">
                  <a:moveTo>
                    <a:pt x="2133600" y="1066800"/>
                  </a:moveTo>
                  <a:lnTo>
                    <a:pt x="2667000" y="1066800"/>
                  </a:lnTo>
                  <a:lnTo>
                    <a:pt x="2667000" y="1600200"/>
                  </a:lnTo>
                  <a:lnTo>
                    <a:pt x="2133600" y="1600200"/>
                  </a:lnTo>
                  <a:lnTo>
                    <a:pt x="2133600" y="1066800"/>
                  </a:lnTo>
                  <a:close/>
                </a:path>
                <a:path w="3200400" h="3200400">
                  <a:moveTo>
                    <a:pt x="2667000" y="1066800"/>
                  </a:moveTo>
                  <a:lnTo>
                    <a:pt x="3200400" y="1066800"/>
                  </a:lnTo>
                  <a:lnTo>
                    <a:pt x="3200400" y="1600200"/>
                  </a:lnTo>
                  <a:lnTo>
                    <a:pt x="2667000" y="1600200"/>
                  </a:lnTo>
                  <a:lnTo>
                    <a:pt x="2667000" y="1066800"/>
                  </a:lnTo>
                  <a:close/>
                </a:path>
                <a:path w="3200400" h="3200400">
                  <a:moveTo>
                    <a:pt x="0" y="1600200"/>
                  </a:moveTo>
                  <a:lnTo>
                    <a:pt x="533400" y="1600200"/>
                  </a:lnTo>
                  <a:lnTo>
                    <a:pt x="533400" y="2133600"/>
                  </a:lnTo>
                  <a:lnTo>
                    <a:pt x="0" y="2133600"/>
                  </a:lnTo>
                  <a:lnTo>
                    <a:pt x="0" y="1600200"/>
                  </a:lnTo>
                  <a:close/>
                </a:path>
                <a:path w="3200400" h="3200400">
                  <a:moveTo>
                    <a:pt x="533400" y="1600200"/>
                  </a:moveTo>
                  <a:lnTo>
                    <a:pt x="1066800" y="1600200"/>
                  </a:lnTo>
                  <a:lnTo>
                    <a:pt x="1066800" y="2133600"/>
                  </a:lnTo>
                  <a:lnTo>
                    <a:pt x="533400" y="2133600"/>
                  </a:lnTo>
                  <a:lnTo>
                    <a:pt x="533400" y="1600200"/>
                  </a:lnTo>
                  <a:close/>
                </a:path>
                <a:path w="3200400" h="3200400">
                  <a:moveTo>
                    <a:pt x="1066800" y="1600200"/>
                  </a:moveTo>
                  <a:lnTo>
                    <a:pt x="1600200" y="1600200"/>
                  </a:lnTo>
                  <a:lnTo>
                    <a:pt x="1600200" y="2133600"/>
                  </a:lnTo>
                  <a:lnTo>
                    <a:pt x="1066800" y="2133600"/>
                  </a:lnTo>
                  <a:lnTo>
                    <a:pt x="1066800" y="1600200"/>
                  </a:lnTo>
                  <a:close/>
                </a:path>
                <a:path w="3200400" h="3200400">
                  <a:moveTo>
                    <a:pt x="1600200" y="1600200"/>
                  </a:moveTo>
                  <a:lnTo>
                    <a:pt x="2133600" y="1600200"/>
                  </a:lnTo>
                  <a:lnTo>
                    <a:pt x="2133600" y="2133600"/>
                  </a:lnTo>
                  <a:lnTo>
                    <a:pt x="1600200" y="2133600"/>
                  </a:lnTo>
                  <a:lnTo>
                    <a:pt x="1600200" y="1600200"/>
                  </a:lnTo>
                  <a:close/>
                </a:path>
                <a:path w="3200400" h="3200400">
                  <a:moveTo>
                    <a:pt x="2133600" y="1600200"/>
                  </a:moveTo>
                  <a:lnTo>
                    <a:pt x="2667000" y="1600200"/>
                  </a:lnTo>
                  <a:lnTo>
                    <a:pt x="2667000" y="2133600"/>
                  </a:lnTo>
                  <a:lnTo>
                    <a:pt x="2133600" y="2133600"/>
                  </a:lnTo>
                  <a:lnTo>
                    <a:pt x="2133600" y="1600200"/>
                  </a:lnTo>
                  <a:close/>
                </a:path>
                <a:path w="3200400" h="3200400">
                  <a:moveTo>
                    <a:pt x="2667000" y="1600200"/>
                  </a:moveTo>
                  <a:lnTo>
                    <a:pt x="3200400" y="1600200"/>
                  </a:lnTo>
                  <a:lnTo>
                    <a:pt x="3200400" y="2133600"/>
                  </a:lnTo>
                  <a:lnTo>
                    <a:pt x="2667000" y="2133600"/>
                  </a:lnTo>
                  <a:lnTo>
                    <a:pt x="2667000" y="1600200"/>
                  </a:lnTo>
                  <a:close/>
                </a:path>
                <a:path w="3200400" h="3200400">
                  <a:moveTo>
                    <a:pt x="0" y="2133600"/>
                  </a:moveTo>
                  <a:lnTo>
                    <a:pt x="533400" y="2133600"/>
                  </a:lnTo>
                  <a:lnTo>
                    <a:pt x="533400" y="2667000"/>
                  </a:lnTo>
                  <a:lnTo>
                    <a:pt x="0" y="2667000"/>
                  </a:lnTo>
                  <a:lnTo>
                    <a:pt x="0" y="2133600"/>
                  </a:lnTo>
                  <a:close/>
                </a:path>
                <a:path w="3200400" h="3200400">
                  <a:moveTo>
                    <a:pt x="533400" y="2133600"/>
                  </a:moveTo>
                  <a:lnTo>
                    <a:pt x="1066800" y="2133600"/>
                  </a:lnTo>
                  <a:lnTo>
                    <a:pt x="1066800" y="2667000"/>
                  </a:lnTo>
                  <a:lnTo>
                    <a:pt x="533400" y="2667000"/>
                  </a:lnTo>
                  <a:lnTo>
                    <a:pt x="533400" y="2133600"/>
                  </a:lnTo>
                  <a:close/>
                </a:path>
                <a:path w="3200400" h="3200400">
                  <a:moveTo>
                    <a:pt x="1066800" y="2133600"/>
                  </a:moveTo>
                  <a:lnTo>
                    <a:pt x="1600200" y="2133600"/>
                  </a:lnTo>
                  <a:lnTo>
                    <a:pt x="1600200" y="2667000"/>
                  </a:lnTo>
                  <a:lnTo>
                    <a:pt x="1066800" y="2667000"/>
                  </a:lnTo>
                  <a:lnTo>
                    <a:pt x="1066800" y="2133600"/>
                  </a:lnTo>
                  <a:close/>
                </a:path>
                <a:path w="3200400" h="3200400">
                  <a:moveTo>
                    <a:pt x="1600200" y="2133600"/>
                  </a:moveTo>
                  <a:lnTo>
                    <a:pt x="2133600" y="2133600"/>
                  </a:lnTo>
                  <a:lnTo>
                    <a:pt x="2133600" y="2667000"/>
                  </a:lnTo>
                  <a:lnTo>
                    <a:pt x="1600200" y="2667000"/>
                  </a:lnTo>
                  <a:lnTo>
                    <a:pt x="1600200" y="2133600"/>
                  </a:lnTo>
                  <a:close/>
                </a:path>
                <a:path w="3200400" h="3200400">
                  <a:moveTo>
                    <a:pt x="2133600" y="2133600"/>
                  </a:moveTo>
                  <a:lnTo>
                    <a:pt x="2667000" y="2133600"/>
                  </a:lnTo>
                  <a:lnTo>
                    <a:pt x="2667000" y="2667000"/>
                  </a:lnTo>
                  <a:lnTo>
                    <a:pt x="2133600" y="2667000"/>
                  </a:lnTo>
                  <a:lnTo>
                    <a:pt x="2133600" y="2133600"/>
                  </a:lnTo>
                  <a:close/>
                </a:path>
                <a:path w="3200400" h="3200400">
                  <a:moveTo>
                    <a:pt x="2667000" y="2133600"/>
                  </a:moveTo>
                  <a:lnTo>
                    <a:pt x="3200400" y="2133600"/>
                  </a:lnTo>
                  <a:lnTo>
                    <a:pt x="3200400" y="2667000"/>
                  </a:lnTo>
                  <a:lnTo>
                    <a:pt x="2667000" y="2667000"/>
                  </a:lnTo>
                  <a:lnTo>
                    <a:pt x="2667000" y="2133600"/>
                  </a:lnTo>
                  <a:close/>
                </a:path>
                <a:path w="3200400" h="3200400">
                  <a:moveTo>
                    <a:pt x="0" y="2667000"/>
                  </a:moveTo>
                  <a:lnTo>
                    <a:pt x="533400" y="2667000"/>
                  </a:lnTo>
                  <a:lnTo>
                    <a:pt x="533400" y="3200400"/>
                  </a:lnTo>
                  <a:lnTo>
                    <a:pt x="0" y="3200400"/>
                  </a:lnTo>
                  <a:lnTo>
                    <a:pt x="0" y="2667000"/>
                  </a:lnTo>
                  <a:close/>
                </a:path>
                <a:path w="3200400" h="3200400">
                  <a:moveTo>
                    <a:pt x="533400" y="2667000"/>
                  </a:moveTo>
                  <a:lnTo>
                    <a:pt x="1066800" y="2667000"/>
                  </a:lnTo>
                  <a:lnTo>
                    <a:pt x="1066800" y="3200400"/>
                  </a:lnTo>
                  <a:lnTo>
                    <a:pt x="533400" y="3200400"/>
                  </a:lnTo>
                  <a:lnTo>
                    <a:pt x="533400" y="2667000"/>
                  </a:lnTo>
                  <a:close/>
                </a:path>
                <a:path w="3200400" h="3200400">
                  <a:moveTo>
                    <a:pt x="1066800" y="2667000"/>
                  </a:moveTo>
                  <a:lnTo>
                    <a:pt x="1600200" y="2667000"/>
                  </a:lnTo>
                  <a:lnTo>
                    <a:pt x="1600200" y="3200400"/>
                  </a:lnTo>
                  <a:lnTo>
                    <a:pt x="1066800" y="3200400"/>
                  </a:lnTo>
                  <a:lnTo>
                    <a:pt x="1066800" y="2667000"/>
                  </a:lnTo>
                  <a:close/>
                </a:path>
                <a:path w="3200400" h="3200400">
                  <a:moveTo>
                    <a:pt x="1600200" y="2667000"/>
                  </a:moveTo>
                  <a:lnTo>
                    <a:pt x="2133600" y="2667000"/>
                  </a:lnTo>
                  <a:lnTo>
                    <a:pt x="2133600" y="3200400"/>
                  </a:lnTo>
                  <a:lnTo>
                    <a:pt x="1600200" y="3200400"/>
                  </a:lnTo>
                  <a:lnTo>
                    <a:pt x="1600200" y="2667000"/>
                  </a:lnTo>
                  <a:close/>
                </a:path>
                <a:path w="3200400" h="3200400">
                  <a:moveTo>
                    <a:pt x="2133600" y="2667000"/>
                  </a:moveTo>
                  <a:lnTo>
                    <a:pt x="2667000" y="2667000"/>
                  </a:lnTo>
                  <a:lnTo>
                    <a:pt x="2667000" y="3200400"/>
                  </a:lnTo>
                  <a:lnTo>
                    <a:pt x="2133600" y="3200400"/>
                  </a:lnTo>
                  <a:lnTo>
                    <a:pt x="2133600" y="2667000"/>
                  </a:lnTo>
                  <a:close/>
                </a:path>
                <a:path w="3200400" h="3200400">
                  <a:moveTo>
                    <a:pt x="2667000" y="2667000"/>
                  </a:moveTo>
                  <a:lnTo>
                    <a:pt x="3200400" y="2667000"/>
                  </a:lnTo>
                  <a:lnTo>
                    <a:pt x="3200400" y="3200400"/>
                  </a:lnTo>
                  <a:lnTo>
                    <a:pt x="2667000" y="3200400"/>
                  </a:lnTo>
                  <a:lnTo>
                    <a:pt x="2667000" y="2667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06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06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0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0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06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06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6800" y="2209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800" y="27432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74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74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74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74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74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574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33600" y="2209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33600" y="27432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40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40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3000" y="26670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76400" y="26670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42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242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242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42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242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242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00400" y="2209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00400" y="27432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910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910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910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910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910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910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67200" y="2209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67200" y="27432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57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57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76600" y="26670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10000" y="26670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906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906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06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906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906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906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66800" y="4343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6800" y="4876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574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574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574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574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574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574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33600" y="4343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33600" y="4876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240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240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43000" y="4800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76400" y="4800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242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242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242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242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1242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242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00400" y="4343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200400" y="4876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910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910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910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1910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1910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1910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67200" y="4343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67200" y="4876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6576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6576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76600" y="4800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10000" y="4800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5240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5240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5908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908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576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576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600200" y="27432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600200" y="38100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676400" y="373380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743200" y="373380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3800" y="27432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33800" y="38100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" name="object 100"/>
          <p:cNvGrpSpPr/>
          <p:nvPr/>
        </p:nvGrpSpPr>
        <p:grpSpPr>
          <a:xfrm>
            <a:off x="1068387" y="1730372"/>
            <a:ext cx="1158875" cy="76200"/>
            <a:chOff x="1068387" y="1730372"/>
            <a:chExt cx="1158875" cy="76200"/>
          </a:xfrm>
        </p:grpSpPr>
        <p:sp>
          <p:nvSpPr>
            <p:cNvPr id="101" name="object 101"/>
            <p:cNvSpPr/>
            <p:nvPr/>
          </p:nvSpPr>
          <p:spPr>
            <a:xfrm>
              <a:off x="1119187" y="1768475"/>
              <a:ext cx="1108075" cy="0"/>
            </a:xfrm>
            <a:custGeom>
              <a:avLst/>
              <a:gdLst/>
              <a:ahLst/>
              <a:cxnLst/>
              <a:rect l="l" t="t" r="r" b="b"/>
              <a:pathLst>
                <a:path w="1108075">
                  <a:moveTo>
                    <a:pt x="0" y="0"/>
                  </a:moveTo>
                  <a:lnTo>
                    <a:pt x="11080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68387" y="17303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08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3109912" y="1730372"/>
            <a:ext cx="1158875" cy="76200"/>
            <a:chOff x="3109912" y="1730372"/>
            <a:chExt cx="1158875" cy="76200"/>
          </a:xfrm>
        </p:grpSpPr>
        <p:sp>
          <p:nvSpPr>
            <p:cNvPr id="104" name="object 104"/>
            <p:cNvSpPr/>
            <p:nvPr/>
          </p:nvSpPr>
          <p:spPr>
            <a:xfrm>
              <a:off x="3109912" y="1768475"/>
              <a:ext cx="1108075" cy="0"/>
            </a:xfrm>
            <a:custGeom>
              <a:avLst/>
              <a:gdLst/>
              <a:ahLst/>
              <a:cxnLst/>
              <a:rect l="l" t="t" r="r" b="b"/>
              <a:pathLst>
                <a:path w="1108075">
                  <a:moveTo>
                    <a:pt x="0" y="0"/>
                  </a:moveTo>
                  <a:lnTo>
                    <a:pt x="11080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192587" y="17303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2306637" y="1497266"/>
            <a:ext cx="724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473075" y="4022725"/>
            <a:ext cx="76200" cy="1311275"/>
            <a:chOff x="473075" y="4022725"/>
            <a:chExt cx="76200" cy="1311275"/>
          </a:xfrm>
        </p:grpSpPr>
        <p:sp>
          <p:nvSpPr>
            <p:cNvPr id="108" name="object 108"/>
            <p:cNvSpPr/>
            <p:nvPr/>
          </p:nvSpPr>
          <p:spPr>
            <a:xfrm>
              <a:off x="511175" y="4022725"/>
              <a:ext cx="0" cy="1260475"/>
            </a:xfrm>
            <a:custGeom>
              <a:avLst/>
              <a:gdLst/>
              <a:ahLst/>
              <a:cxnLst/>
              <a:rect l="l" t="t" r="r" b="b"/>
              <a:pathLst>
                <a:path h="1260475">
                  <a:moveTo>
                    <a:pt x="0" y="0"/>
                  </a:moveTo>
                  <a:lnTo>
                    <a:pt x="0" y="12604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73075" y="525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25400"/>
                  </a:ln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473069" y="2130425"/>
            <a:ext cx="76200" cy="1313180"/>
            <a:chOff x="473069" y="2130425"/>
            <a:chExt cx="76200" cy="1313180"/>
          </a:xfrm>
        </p:grpSpPr>
        <p:sp>
          <p:nvSpPr>
            <p:cNvPr id="111" name="object 111"/>
            <p:cNvSpPr/>
            <p:nvPr/>
          </p:nvSpPr>
          <p:spPr>
            <a:xfrm>
              <a:off x="511174" y="2181225"/>
              <a:ext cx="0" cy="1262380"/>
            </a:xfrm>
            <a:custGeom>
              <a:avLst/>
              <a:gdLst/>
              <a:ahLst/>
              <a:cxnLst/>
              <a:rect l="l" t="t" r="r" b="b"/>
              <a:pathLst>
                <a:path h="1262379">
                  <a:moveTo>
                    <a:pt x="0" y="0"/>
                  </a:moveTo>
                  <a:lnTo>
                    <a:pt x="0" y="12620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73069" y="21304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49225" y="3462591"/>
            <a:ext cx="724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3535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H-tree</a:t>
            </a:r>
            <a:r>
              <a:rPr spc="-70" dirty="0"/>
              <a:t> </a:t>
            </a:r>
            <a:r>
              <a:rPr spc="-5" dirty="0"/>
              <a:t>embedding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85837" y="2052637"/>
            <a:ext cx="3362325" cy="3362325"/>
            <a:chOff x="985837" y="2052637"/>
            <a:chExt cx="3362325" cy="3362325"/>
          </a:xfrm>
        </p:grpSpPr>
        <p:sp>
          <p:nvSpPr>
            <p:cNvPr id="7" name="object 7"/>
            <p:cNvSpPr/>
            <p:nvPr/>
          </p:nvSpPr>
          <p:spPr>
            <a:xfrm>
              <a:off x="1066800" y="213360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0"/>
                  </a:moveTo>
                  <a:lnTo>
                    <a:pt x="533400" y="0"/>
                  </a:lnTo>
                  <a:lnTo>
                    <a:pt x="533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  <a:path w="3200400" h="3200400">
                  <a:moveTo>
                    <a:pt x="533400" y="0"/>
                  </a:moveTo>
                  <a:lnTo>
                    <a:pt x="1066800" y="0"/>
                  </a:lnTo>
                  <a:lnTo>
                    <a:pt x="1066800" y="533400"/>
                  </a:lnTo>
                  <a:lnTo>
                    <a:pt x="533400" y="533400"/>
                  </a:lnTo>
                  <a:lnTo>
                    <a:pt x="533400" y="0"/>
                  </a:lnTo>
                  <a:close/>
                </a:path>
                <a:path w="3200400" h="3200400">
                  <a:moveTo>
                    <a:pt x="1066800" y="0"/>
                  </a:moveTo>
                  <a:lnTo>
                    <a:pt x="1600200" y="0"/>
                  </a:lnTo>
                  <a:lnTo>
                    <a:pt x="1600200" y="533400"/>
                  </a:lnTo>
                  <a:lnTo>
                    <a:pt x="1066800" y="533400"/>
                  </a:lnTo>
                  <a:lnTo>
                    <a:pt x="1066800" y="0"/>
                  </a:lnTo>
                  <a:close/>
                </a:path>
                <a:path w="3200400" h="3200400">
                  <a:moveTo>
                    <a:pt x="1600200" y="0"/>
                  </a:moveTo>
                  <a:lnTo>
                    <a:pt x="2133600" y="0"/>
                  </a:lnTo>
                  <a:lnTo>
                    <a:pt x="2133600" y="533400"/>
                  </a:lnTo>
                  <a:lnTo>
                    <a:pt x="1600200" y="533400"/>
                  </a:lnTo>
                  <a:lnTo>
                    <a:pt x="1600200" y="0"/>
                  </a:lnTo>
                  <a:close/>
                </a:path>
                <a:path w="3200400" h="3200400">
                  <a:moveTo>
                    <a:pt x="2133600" y="0"/>
                  </a:moveTo>
                  <a:lnTo>
                    <a:pt x="2667000" y="0"/>
                  </a:lnTo>
                  <a:lnTo>
                    <a:pt x="2667000" y="533400"/>
                  </a:lnTo>
                  <a:lnTo>
                    <a:pt x="2133600" y="533400"/>
                  </a:lnTo>
                  <a:lnTo>
                    <a:pt x="2133600" y="0"/>
                  </a:lnTo>
                  <a:close/>
                </a:path>
                <a:path w="3200400" h="3200400">
                  <a:moveTo>
                    <a:pt x="2667000" y="0"/>
                  </a:moveTo>
                  <a:lnTo>
                    <a:pt x="3200400" y="0"/>
                  </a:lnTo>
                  <a:lnTo>
                    <a:pt x="3200400" y="533400"/>
                  </a:lnTo>
                  <a:lnTo>
                    <a:pt x="2667000" y="533400"/>
                  </a:lnTo>
                  <a:lnTo>
                    <a:pt x="2667000" y="0"/>
                  </a:lnTo>
                  <a:close/>
                </a:path>
                <a:path w="3200400" h="3200400">
                  <a:moveTo>
                    <a:pt x="0" y="533400"/>
                  </a:moveTo>
                  <a:lnTo>
                    <a:pt x="533400" y="533400"/>
                  </a:lnTo>
                  <a:lnTo>
                    <a:pt x="533400" y="1066800"/>
                  </a:lnTo>
                  <a:lnTo>
                    <a:pt x="0" y="1066800"/>
                  </a:lnTo>
                  <a:lnTo>
                    <a:pt x="0" y="533400"/>
                  </a:lnTo>
                  <a:close/>
                </a:path>
                <a:path w="3200400" h="3200400">
                  <a:moveTo>
                    <a:pt x="533400" y="533400"/>
                  </a:moveTo>
                  <a:lnTo>
                    <a:pt x="1066800" y="533400"/>
                  </a:lnTo>
                  <a:lnTo>
                    <a:pt x="1066800" y="1066800"/>
                  </a:lnTo>
                  <a:lnTo>
                    <a:pt x="533400" y="1066800"/>
                  </a:lnTo>
                  <a:lnTo>
                    <a:pt x="533400" y="533400"/>
                  </a:lnTo>
                  <a:close/>
                </a:path>
                <a:path w="3200400" h="3200400">
                  <a:moveTo>
                    <a:pt x="1066800" y="533400"/>
                  </a:moveTo>
                  <a:lnTo>
                    <a:pt x="1600200" y="533400"/>
                  </a:lnTo>
                  <a:lnTo>
                    <a:pt x="1600200" y="1066800"/>
                  </a:lnTo>
                  <a:lnTo>
                    <a:pt x="1066800" y="1066800"/>
                  </a:lnTo>
                  <a:lnTo>
                    <a:pt x="1066800" y="533400"/>
                  </a:lnTo>
                  <a:close/>
                </a:path>
                <a:path w="3200400" h="3200400">
                  <a:moveTo>
                    <a:pt x="1600200" y="533400"/>
                  </a:moveTo>
                  <a:lnTo>
                    <a:pt x="2133600" y="533400"/>
                  </a:lnTo>
                  <a:lnTo>
                    <a:pt x="2133600" y="1066800"/>
                  </a:lnTo>
                  <a:lnTo>
                    <a:pt x="1600200" y="1066800"/>
                  </a:lnTo>
                  <a:lnTo>
                    <a:pt x="1600200" y="533400"/>
                  </a:lnTo>
                  <a:close/>
                </a:path>
                <a:path w="3200400" h="3200400">
                  <a:moveTo>
                    <a:pt x="2133600" y="533400"/>
                  </a:moveTo>
                  <a:lnTo>
                    <a:pt x="2667000" y="533400"/>
                  </a:lnTo>
                  <a:lnTo>
                    <a:pt x="2667000" y="1066800"/>
                  </a:lnTo>
                  <a:lnTo>
                    <a:pt x="2133600" y="1066800"/>
                  </a:lnTo>
                  <a:lnTo>
                    <a:pt x="2133600" y="533400"/>
                  </a:lnTo>
                  <a:close/>
                </a:path>
                <a:path w="3200400" h="3200400">
                  <a:moveTo>
                    <a:pt x="2667000" y="533400"/>
                  </a:moveTo>
                  <a:lnTo>
                    <a:pt x="3200400" y="533400"/>
                  </a:lnTo>
                  <a:lnTo>
                    <a:pt x="3200400" y="1066800"/>
                  </a:lnTo>
                  <a:lnTo>
                    <a:pt x="2667000" y="1066800"/>
                  </a:lnTo>
                  <a:lnTo>
                    <a:pt x="2667000" y="533400"/>
                  </a:lnTo>
                  <a:close/>
                </a:path>
                <a:path w="3200400" h="3200400">
                  <a:moveTo>
                    <a:pt x="0" y="1066800"/>
                  </a:moveTo>
                  <a:lnTo>
                    <a:pt x="533400" y="1066800"/>
                  </a:lnTo>
                  <a:lnTo>
                    <a:pt x="533400" y="1600200"/>
                  </a:lnTo>
                  <a:lnTo>
                    <a:pt x="0" y="1600200"/>
                  </a:lnTo>
                  <a:lnTo>
                    <a:pt x="0" y="1066800"/>
                  </a:lnTo>
                  <a:close/>
                </a:path>
                <a:path w="3200400" h="3200400">
                  <a:moveTo>
                    <a:pt x="533400" y="1066800"/>
                  </a:moveTo>
                  <a:lnTo>
                    <a:pt x="1066800" y="1066800"/>
                  </a:lnTo>
                  <a:lnTo>
                    <a:pt x="1066800" y="1600200"/>
                  </a:lnTo>
                  <a:lnTo>
                    <a:pt x="533400" y="1600200"/>
                  </a:lnTo>
                  <a:lnTo>
                    <a:pt x="533400" y="1066800"/>
                  </a:lnTo>
                  <a:close/>
                </a:path>
                <a:path w="3200400" h="3200400">
                  <a:moveTo>
                    <a:pt x="1066800" y="1066800"/>
                  </a:moveTo>
                  <a:lnTo>
                    <a:pt x="1600200" y="1066800"/>
                  </a:lnTo>
                  <a:lnTo>
                    <a:pt x="1600200" y="1600200"/>
                  </a:lnTo>
                  <a:lnTo>
                    <a:pt x="1066800" y="1600200"/>
                  </a:lnTo>
                  <a:lnTo>
                    <a:pt x="1066800" y="1066800"/>
                  </a:lnTo>
                  <a:close/>
                </a:path>
                <a:path w="3200400" h="3200400">
                  <a:moveTo>
                    <a:pt x="1600200" y="1066800"/>
                  </a:moveTo>
                  <a:lnTo>
                    <a:pt x="2133600" y="1066800"/>
                  </a:lnTo>
                  <a:lnTo>
                    <a:pt x="2133600" y="1600200"/>
                  </a:lnTo>
                  <a:lnTo>
                    <a:pt x="1600200" y="1600200"/>
                  </a:lnTo>
                  <a:lnTo>
                    <a:pt x="1600200" y="1066800"/>
                  </a:lnTo>
                  <a:close/>
                </a:path>
                <a:path w="3200400" h="3200400">
                  <a:moveTo>
                    <a:pt x="2133600" y="1066800"/>
                  </a:moveTo>
                  <a:lnTo>
                    <a:pt x="2667000" y="1066800"/>
                  </a:lnTo>
                  <a:lnTo>
                    <a:pt x="2667000" y="1600200"/>
                  </a:lnTo>
                  <a:lnTo>
                    <a:pt x="2133600" y="1600200"/>
                  </a:lnTo>
                  <a:lnTo>
                    <a:pt x="2133600" y="1066800"/>
                  </a:lnTo>
                  <a:close/>
                </a:path>
                <a:path w="3200400" h="3200400">
                  <a:moveTo>
                    <a:pt x="2667000" y="1066800"/>
                  </a:moveTo>
                  <a:lnTo>
                    <a:pt x="3200400" y="1066800"/>
                  </a:lnTo>
                  <a:lnTo>
                    <a:pt x="3200400" y="1600200"/>
                  </a:lnTo>
                  <a:lnTo>
                    <a:pt x="2667000" y="1600200"/>
                  </a:lnTo>
                  <a:lnTo>
                    <a:pt x="2667000" y="1066800"/>
                  </a:lnTo>
                  <a:close/>
                </a:path>
                <a:path w="3200400" h="3200400">
                  <a:moveTo>
                    <a:pt x="0" y="1600200"/>
                  </a:moveTo>
                  <a:lnTo>
                    <a:pt x="533400" y="1600200"/>
                  </a:lnTo>
                  <a:lnTo>
                    <a:pt x="533400" y="2133600"/>
                  </a:lnTo>
                  <a:lnTo>
                    <a:pt x="0" y="2133600"/>
                  </a:lnTo>
                  <a:lnTo>
                    <a:pt x="0" y="1600200"/>
                  </a:lnTo>
                  <a:close/>
                </a:path>
                <a:path w="3200400" h="3200400">
                  <a:moveTo>
                    <a:pt x="533400" y="1600200"/>
                  </a:moveTo>
                  <a:lnTo>
                    <a:pt x="1066800" y="1600200"/>
                  </a:lnTo>
                  <a:lnTo>
                    <a:pt x="1066800" y="2133600"/>
                  </a:lnTo>
                  <a:lnTo>
                    <a:pt x="533400" y="2133600"/>
                  </a:lnTo>
                  <a:lnTo>
                    <a:pt x="533400" y="1600200"/>
                  </a:lnTo>
                  <a:close/>
                </a:path>
                <a:path w="3200400" h="3200400">
                  <a:moveTo>
                    <a:pt x="1066800" y="1600200"/>
                  </a:moveTo>
                  <a:lnTo>
                    <a:pt x="1600200" y="1600200"/>
                  </a:lnTo>
                  <a:lnTo>
                    <a:pt x="1600200" y="2133600"/>
                  </a:lnTo>
                  <a:lnTo>
                    <a:pt x="1066800" y="2133600"/>
                  </a:lnTo>
                  <a:lnTo>
                    <a:pt x="1066800" y="1600200"/>
                  </a:lnTo>
                  <a:close/>
                </a:path>
                <a:path w="3200400" h="3200400">
                  <a:moveTo>
                    <a:pt x="1600200" y="1600200"/>
                  </a:moveTo>
                  <a:lnTo>
                    <a:pt x="2133600" y="1600200"/>
                  </a:lnTo>
                  <a:lnTo>
                    <a:pt x="2133600" y="2133600"/>
                  </a:lnTo>
                  <a:lnTo>
                    <a:pt x="1600200" y="2133600"/>
                  </a:lnTo>
                  <a:lnTo>
                    <a:pt x="1600200" y="1600200"/>
                  </a:lnTo>
                  <a:close/>
                </a:path>
                <a:path w="3200400" h="3200400">
                  <a:moveTo>
                    <a:pt x="2133600" y="1600200"/>
                  </a:moveTo>
                  <a:lnTo>
                    <a:pt x="2667000" y="1600200"/>
                  </a:lnTo>
                  <a:lnTo>
                    <a:pt x="2667000" y="2133600"/>
                  </a:lnTo>
                  <a:lnTo>
                    <a:pt x="2133600" y="2133600"/>
                  </a:lnTo>
                  <a:lnTo>
                    <a:pt x="2133600" y="1600200"/>
                  </a:lnTo>
                  <a:close/>
                </a:path>
                <a:path w="3200400" h="3200400">
                  <a:moveTo>
                    <a:pt x="2667000" y="1600200"/>
                  </a:moveTo>
                  <a:lnTo>
                    <a:pt x="3200400" y="1600200"/>
                  </a:lnTo>
                  <a:lnTo>
                    <a:pt x="3200400" y="2133600"/>
                  </a:lnTo>
                  <a:lnTo>
                    <a:pt x="2667000" y="2133600"/>
                  </a:lnTo>
                  <a:lnTo>
                    <a:pt x="2667000" y="1600200"/>
                  </a:lnTo>
                  <a:close/>
                </a:path>
                <a:path w="3200400" h="3200400">
                  <a:moveTo>
                    <a:pt x="0" y="2133600"/>
                  </a:moveTo>
                  <a:lnTo>
                    <a:pt x="533400" y="2133600"/>
                  </a:lnTo>
                  <a:lnTo>
                    <a:pt x="533400" y="2667000"/>
                  </a:lnTo>
                  <a:lnTo>
                    <a:pt x="0" y="2667000"/>
                  </a:lnTo>
                  <a:lnTo>
                    <a:pt x="0" y="2133600"/>
                  </a:lnTo>
                  <a:close/>
                </a:path>
                <a:path w="3200400" h="3200400">
                  <a:moveTo>
                    <a:pt x="533400" y="2133600"/>
                  </a:moveTo>
                  <a:lnTo>
                    <a:pt x="1066800" y="2133600"/>
                  </a:lnTo>
                  <a:lnTo>
                    <a:pt x="1066800" y="2667000"/>
                  </a:lnTo>
                  <a:lnTo>
                    <a:pt x="533400" y="2667000"/>
                  </a:lnTo>
                  <a:lnTo>
                    <a:pt x="533400" y="2133600"/>
                  </a:lnTo>
                  <a:close/>
                </a:path>
                <a:path w="3200400" h="3200400">
                  <a:moveTo>
                    <a:pt x="1066800" y="2133600"/>
                  </a:moveTo>
                  <a:lnTo>
                    <a:pt x="1600200" y="2133600"/>
                  </a:lnTo>
                  <a:lnTo>
                    <a:pt x="1600200" y="2667000"/>
                  </a:lnTo>
                  <a:lnTo>
                    <a:pt x="1066800" y="2667000"/>
                  </a:lnTo>
                  <a:lnTo>
                    <a:pt x="1066800" y="2133600"/>
                  </a:lnTo>
                  <a:close/>
                </a:path>
                <a:path w="3200400" h="3200400">
                  <a:moveTo>
                    <a:pt x="1600200" y="2133600"/>
                  </a:moveTo>
                  <a:lnTo>
                    <a:pt x="2133600" y="2133600"/>
                  </a:lnTo>
                  <a:lnTo>
                    <a:pt x="2133600" y="2667000"/>
                  </a:lnTo>
                  <a:lnTo>
                    <a:pt x="1600200" y="2667000"/>
                  </a:lnTo>
                  <a:lnTo>
                    <a:pt x="1600200" y="2133600"/>
                  </a:lnTo>
                  <a:close/>
                </a:path>
                <a:path w="3200400" h="3200400">
                  <a:moveTo>
                    <a:pt x="2133600" y="2133600"/>
                  </a:moveTo>
                  <a:lnTo>
                    <a:pt x="2667000" y="2133600"/>
                  </a:lnTo>
                  <a:lnTo>
                    <a:pt x="2667000" y="2667000"/>
                  </a:lnTo>
                  <a:lnTo>
                    <a:pt x="2133600" y="2667000"/>
                  </a:lnTo>
                  <a:lnTo>
                    <a:pt x="2133600" y="2133600"/>
                  </a:lnTo>
                  <a:close/>
                </a:path>
                <a:path w="3200400" h="3200400">
                  <a:moveTo>
                    <a:pt x="2667000" y="2133600"/>
                  </a:moveTo>
                  <a:lnTo>
                    <a:pt x="3200400" y="2133600"/>
                  </a:lnTo>
                  <a:lnTo>
                    <a:pt x="3200400" y="2667000"/>
                  </a:lnTo>
                  <a:lnTo>
                    <a:pt x="2667000" y="2667000"/>
                  </a:lnTo>
                  <a:lnTo>
                    <a:pt x="2667000" y="2133600"/>
                  </a:lnTo>
                  <a:close/>
                </a:path>
                <a:path w="3200400" h="3200400">
                  <a:moveTo>
                    <a:pt x="0" y="2667000"/>
                  </a:moveTo>
                  <a:lnTo>
                    <a:pt x="533400" y="2667000"/>
                  </a:lnTo>
                  <a:lnTo>
                    <a:pt x="533400" y="3200400"/>
                  </a:lnTo>
                  <a:lnTo>
                    <a:pt x="0" y="3200400"/>
                  </a:lnTo>
                  <a:lnTo>
                    <a:pt x="0" y="2667000"/>
                  </a:lnTo>
                  <a:close/>
                </a:path>
                <a:path w="3200400" h="3200400">
                  <a:moveTo>
                    <a:pt x="533400" y="2667000"/>
                  </a:moveTo>
                  <a:lnTo>
                    <a:pt x="1066800" y="2667000"/>
                  </a:lnTo>
                  <a:lnTo>
                    <a:pt x="1066800" y="3200400"/>
                  </a:lnTo>
                  <a:lnTo>
                    <a:pt x="533400" y="3200400"/>
                  </a:lnTo>
                  <a:lnTo>
                    <a:pt x="533400" y="2667000"/>
                  </a:lnTo>
                  <a:close/>
                </a:path>
                <a:path w="3200400" h="3200400">
                  <a:moveTo>
                    <a:pt x="1066800" y="2667000"/>
                  </a:moveTo>
                  <a:lnTo>
                    <a:pt x="1600200" y="2667000"/>
                  </a:lnTo>
                  <a:lnTo>
                    <a:pt x="1600200" y="3200400"/>
                  </a:lnTo>
                  <a:lnTo>
                    <a:pt x="1066800" y="3200400"/>
                  </a:lnTo>
                  <a:lnTo>
                    <a:pt x="1066800" y="2667000"/>
                  </a:lnTo>
                  <a:close/>
                </a:path>
                <a:path w="3200400" h="3200400">
                  <a:moveTo>
                    <a:pt x="1600200" y="2667000"/>
                  </a:moveTo>
                  <a:lnTo>
                    <a:pt x="2133600" y="2667000"/>
                  </a:lnTo>
                  <a:lnTo>
                    <a:pt x="2133600" y="3200400"/>
                  </a:lnTo>
                  <a:lnTo>
                    <a:pt x="1600200" y="3200400"/>
                  </a:lnTo>
                  <a:lnTo>
                    <a:pt x="1600200" y="2667000"/>
                  </a:lnTo>
                  <a:close/>
                </a:path>
                <a:path w="3200400" h="3200400">
                  <a:moveTo>
                    <a:pt x="2133600" y="2667000"/>
                  </a:moveTo>
                  <a:lnTo>
                    <a:pt x="2667000" y="2667000"/>
                  </a:lnTo>
                  <a:lnTo>
                    <a:pt x="2667000" y="3200400"/>
                  </a:lnTo>
                  <a:lnTo>
                    <a:pt x="2133600" y="3200400"/>
                  </a:lnTo>
                  <a:lnTo>
                    <a:pt x="2133600" y="2667000"/>
                  </a:lnTo>
                  <a:close/>
                </a:path>
                <a:path w="3200400" h="3200400">
                  <a:moveTo>
                    <a:pt x="2667000" y="2667000"/>
                  </a:moveTo>
                  <a:lnTo>
                    <a:pt x="3200400" y="2667000"/>
                  </a:lnTo>
                  <a:lnTo>
                    <a:pt x="3200400" y="3200400"/>
                  </a:lnTo>
                  <a:lnTo>
                    <a:pt x="2667000" y="3200400"/>
                  </a:lnTo>
                  <a:lnTo>
                    <a:pt x="2667000" y="2667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06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06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0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0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06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06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6800" y="2209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800" y="27432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74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74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74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74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74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574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33600" y="2209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33600" y="27432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40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40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3000" y="26670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76400" y="26670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42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242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242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42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242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242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00400" y="2209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00400" y="27432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910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910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910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910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910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910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67200" y="2209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67200" y="27432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57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57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76600" y="26670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10000" y="26670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906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906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06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906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906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906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66800" y="4343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6800" y="4876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574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574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574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574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574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574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33600" y="4343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33600" y="4876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240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240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43000" y="4800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76400" y="4800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242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242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242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242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1242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242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00400" y="4343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200400" y="4876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910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910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910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1910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1910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1910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67200" y="4343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67200" y="4876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6576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6576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76600" y="4800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10000" y="4800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5240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5240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5908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908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576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576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600200" y="27432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600200" y="38100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676400" y="373380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743200" y="373380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3800" y="27432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33800" y="38100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" name="object 100"/>
          <p:cNvGrpSpPr/>
          <p:nvPr/>
        </p:nvGrpSpPr>
        <p:grpSpPr>
          <a:xfrm>
            <a:off x="1068387" y="1730372"/>
            <a:ext cx="1158875" cy="76200"/>
            <a:chOff x="1068387" y="1730372"/>
            <a:chExt cx="1158875" cy="76200"/>
          </a:xfrm>
        </p:grpSpPr>
        <p:sp>
          <p:nvSpPr>
            <p:cNvPr id="101" name="object 101"/>
            <p:cNvSpPr/>
            <p:nvPr/>
          </p:nvSpPr>
          <p:spPr>
            <a:xfrm>
              <a:off x="1119187" y="1768475"/>
              <a:ext cx="1108075" cy="0"/>
            </a:xfrm>
            <a:custGeom>
              <a:avLst/>
              <a:gdLst/>
              <a:ahLst/>
              <a:cxnLst/>
              <a:rect l="l" t="t" r="r" b="b"/>
              <a:pathLst>
                <a:path w="1108075">
                  <a:moveTo>
                    <a:pt x="0" y="0"/>
                  </a:moveTo>
                  <a:lnTo>
                    <a:pt x="11080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68387" y="17303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08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3109912" y="1730372"/>
            <a:ext cx="1158875" cy="76200"/>
            <a:chOff x="3109912" y="1730372"/>
            <a:chExt cx="1158875" cy="76200"/>
          </a:xfrm>
        </p:grpSpPr>
        <p:sp>
          <p:nvSpPr>
            <p:cNvPr id="104" name="object 104"/>
            <p:cNvSpPr/>
            <p:nvPr/>
          </p:nvSpPr>
          <p:spPr>
            <a:xfrm>
              <a:off x="3109912" y="1768475"/>
              <a:ext cx="1108075" cy="0"/>
            </a:xfrm>
            <a:custGeom>
              <a:avLst/>
              <a:gdLst/>
              <a:ahLst/>
              <a:cxnLst/>
              <a:rect l="l" t="t" r="r" b="b"/>
              <a:pathLst>
                <a:path w="1108075">
                  <a:moveTo>
                    <a:pt x="0" y="0"/>
                  </a:moveTo>
                  <a:lnTo>
                    <a:pt x="11080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192587" y="17303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2306637" y="1497266"/>
            <a:ext cx="724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473075" y="4022725"/>
            <a:ext cx="76200" cy="1311275"/>
            <a:chOff x="473075" y="4022725"/>
            <a:chExt cx="76200" cy="1311275"/>
          </a:xfrm>
        </p:grpSpPr>
        <p:sp>
          <p:nvSpPr>
            <p:cNvPr id="108" name="object 108"/>
            <p:cNvSpPr/>
            <p:nvPr/>
          </p:nvSpPr>
          <p:spPr>
            <a:xfrm>
              <a:off x="511175" y="4022725"/>
              <a:ext cx="0" cy="1260475"/>
            </a:xfrm>
            <a:custGeom>
              <a:avLst/>
              <a:gdLst/>
              <a:ahLst/>
              <a:cxnLst/>
              <a:rect l="l" t="t" r="r" b="b"/>
              <a:pathLst>
                <a:path h="1260475">
                  <a:moveTo>
                    <a:pt x="0" y="0"/>
                  </a:moveTo>
                  <a:lnTo>
                    <a:pt x="0" y="12604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73075" y="525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25400"/>
                  </a:ln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473069" y="2130425"/>
            <a:ext cx="76200" cy="1313180"/>
            <a:chOff x="473069" y="2130425"/>
            <a:chExt cx="76200" cy="1313180"/>
          </a:xfrm>
        </p:grpSpPr>
        <p:sp>
          <p:nvSpPr>
            <p:cNvPr id="111" name="object 111"/>
            <p:cNvSpPr/>
            <p:nvPr/>
          </p:nvSpPr>
          <p:spPr>
            <a:xfrm>
              <a:off x="511174" y="2181225"/>
              <a:ext cx="0" cy="1262380"/>
            </a:xfrm>
            <a:custGeom>
              <a:avLst/>
              <a:gdLst/>
              <a:ahLst/>
              <a:cxnLst/>
              <a:rect l="l" t="t" r="r" b="b"/>
              <a:pathLst>
                <a:path h="1262379">
                  <a:moveTo>
                    <a:pt x="0" y="0"/>
                  </a:moveTo>
                  <a:lnTo>
                    <a:pt x="0" y="12620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73069" y="21304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49225" y="3462591"/>
            <a:ext cx="724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990600" y="5667373"/>
            <a:ext cx="3346450" cy="617855"/>
            <a:chOff x="990600" y="5667373"/>
            <a:chExt cx="3346450" cy="617855"/>
          </a:xfrm>
        </p:grpSpPr>
        <p:sp>
          <p:nvSpPr>
            <p:cNvPr id="115" name="object 115"/>
            <p:cNvSpPr/>
            <p:nvPr/>
          </p:nvSpPr>
          <p:spPr>
            <a:xfrm>
              <a:off x="1041400" y="5705476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>
                  <a:moveTo>
                    <a:pt x="0" y="0"/>
                  </a:moveTo>
                  <a:lnTo>
                    <a:pt x="11176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90600" y="5667375"/>
              <a:ext cx="1219200" cy="76200"/>
            </a:xfrm>
            <a:custGeom>
              <a:avLst/>
              <a:gdLst/>
              <a:ahLst/>
              <a:cxnLst/>
              <a:rect l="l" t="t" r="r" b="b"/>
              <a:pathLst>
                <a:path w="1219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0800" y="38100"/>
                  </a:lnTo>
                  <a:lnTo>
                    <a:pt x="76200" y="0"/>
                  </a:lnTo>
                  <a:close/>
                </a:path>
                <a:path w="1219200" h="76200">
                  <a:moveTo>
                    <a:pt x="1219200" y="38100"/>
                  </a:moveTo>
                  <a:lnTo>
                    <a:pt x="1143000" y="0"/>
                  </a:lnTo>
                  <a:lnTo>
                    <a:pt x="1168400" y="38100"/>
                  </a:lnTo>
                  <a:lnTo>
                    <a:pt x="1143000" y="76200"/>
                  </a:lnTo>
                  <a:lnTo>
                    <a:pt x="1219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168650" y="5705476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>
                  <a:moveTo>
                    <a:pt x="0" y="0"/>
                  </a:moveTo>
                  <a:lnTo>
                    <a:pt x="11176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117850" y="5667375"/>
              <a:ext cx="1219200" cy="76200"/>
            </a:xfrm>
            <a:custGeom>
              <a:avLst/>
              <a:gdLst/>
              <a:ahLst/>
              <a:cxnLst/>
              <a:rect l="l" t="t" r="r" b="b"/>
              <a:pathLst>
                <a:path w="1219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0800" y="38100"/>
                  </a:lnTo>
                  <a:lnTo>
                    <a:pt x="76200" y="0"/>
                  </a:lnTo>
                  <a:close/>
                </a:path>
                <a:path w="1219200" h="76200">
                  <a:moveTo>
                    <a:pt x="1219200" y="38100"/>
                  </a:moveTo>
                  <a:lnTo>
                    <a:pt x="1143000" y="0"/>
                  </a:lnTo>
                  <a:lnTo>
                    <a:pt x="1168400" y="38100"/>
                  </a:lnTo>
                  <a:lnTo>
                    <a:pt x="1143000" y="76200"/>
                  </a:lnTo>
                  <a:lnTo>
                    <a:pt x="1219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209800" y="5705475"/>
              <a:ext cx="958850" cy="579755"/>
            </a:xfrm>
            <a:custGeom>
              <a:avLst/>
              <a:gdLst/>
              <a:ahLst/>
              <a:cxnLst/>
              <a:rect l="l" t="t" r="r" b="b"/>
              <a:pathLst>
                <a:path w="958850" h="579754">
                  <a:moveTo>
                    <a:pt x="95885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958850" y="579437"/>
                  </a:lnTo>
                  <a:lnTo>
                    <a:pt x="958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993647" y="5726304"/>
            <a:ext cx="3402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8100" algn="l"/>
                <a:tab pos="2374265" algn="l"/>
              </a:tabLst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2425700" y="5646734"/>
            <a:ext cx="527050" cy="76200"/>
            <a:chOff x="2425700" y="5646734"/>
            <a:chExt cx="527050" cy="76200"/>
          </a:xfrm>
        </p:grpSpPr>
        <p:sp>
          <p:nvSpPr>
            <p:cNvPr id="122" name="object 122"/>
            <p:cNvSpPr/>
            <p:nvPr/>
          </p:nvSpPr>
          <p:spPr>
            <a:xfrm>
              <a:off x="2476500" y="5684838"/>
              <a:ext cx="425450" cy="0"/>
            </a:xfrm>
            <a:custGeom>
              <a:avLst/>
              <a:gdLst/>
              <a:ahLst/>
              <a:cxnLst/>
              <a:rect l="l" t="t" r="r" b="b"/>
              <a:pathLst>
                <a:path w="425450">
                  <a:moveTo>
                    <a:pt x="0" y="0"/>
                  </a:moveTo>
                  <a:lnTo>
                    <a:pt x="4254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425700" y="5646737"/>
              <a:ext cx="527050" cy="76200"/>
            </a:xfrm>
            <a:custGeom>
              <a:avLst/>
              <a:gdLst/>
              <a:ahLst/>
              <a:cxnLst/>
              <a:rect l="l" t="t" r="r" b="b"/>
              <a:pathLst>
                <a:path w="5270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0800" y="38100"/>
                  </a:lnTo>
                  <a:lnTo>
                    <a:pt x="76200" y="0"/>
                  </a:lnTo>
                  <a:close/>
                </a:path>
                <a:path w="527050" h="76200">
                  <a:moveTo>
                    <a:pt x="527050" y="38100"/>
                  </a:moveTo>
                  <a:lnTo>
                    <a:pt x="450850" y="0"/>
                  </a:lnTo>
                  <a:lnTo>
                    <a:pt x="476250" y="38100"/>
                  </a:lnTo>
                  <a:lnTo>
                    <a:pt x="450850" y="76200"/>
                  </a:lnTo>
                  <a:lnTo>
                    <a:pt x="52705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3535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H-tree</a:t>
            </a:r>
            <a:r>
              <a:rPr spc="-70" dirty="0"/>
              <a:t> </a:t>
            </a:r>
            <a:r>
              <a:rPr spc="-5" dirty="0"/>
              <a:t>embedding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85837" y="2052637"/>
            <a:ext cx="3362325" cy="3362325"/>
            <a:chOff x="985837" y="2052637"/>
            <a:chExt cx="3362325" cy="3362325"/>
          </a:xfrm>
        </p:grpSpPr>
        <p:sp>
          <p:nvSpPr>
            <p:cNvPr id="7" name="object 7"/>
            <p:cNvSpPr/>
            <p:nvPr/>
          </p:nvSpPr>
          <p:spPr>
            <a:xfrm>
              <a:off x="1066800" y="213360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0"/>
                  </a:moveTo>
                  <a:lnTo>
                    <a:pt x="533400" y="0"/>
                  </a:lnTo>
                  <a:lnTo>
                    <a:pt x="533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  <a:path w="3200400" h="3200400">
                  <a:moveTo>
                    <a:pt x="533400" y="0"/>
                  </a:moveTo>
                  <a:lnTo>
                    <a:pt x="1066800" y="0"/>
                  </a:lnTo>
                  <a:lnTo>
                    <a:pt x="1066800" y="533400"/>
                  </a:lnTo>
                  <a:lnTo>
                    <a:pt x="533400" y="533400"/>
                  </a:lnTo>
                  <a:lnTo>
                    <a:pt x="533400" y="0"/>
                  </a:lnTo>
                  <a:close/>
                </a:path>
                <a:path w="3200400" h="3200400">
                  <a:moveTo>
                    <a:pt x="1066800" y="0"/>
                  </a:moveTo>
                  <a:lnTo>
                    <a:pt x="1600200" y="0"/>
                  </a:lnTo>
                  <a:lnTo>
                    <a:pt x="1600200" y="533400"/>
                  </a:lnTo>
                  <a:lnTo>
                    <a:pt x="1066800" y="533400"/>
                  </a:lnTo>
                  <a:lnTo>
                    <a:pt x="1066800" y="0"/>
                  </a:lnTo>
                  <a:close/>
                </a:path>
                <a:path w="3200400" h="3200400">
                  <a:moveTo>
                    <a:pt x="1600200" y="0"/>
                  </a:moveTo>
                  <a:lnTo>
                    <a:pt x="2133600" y="0"/>
                  </a:lnTo>
                  <a:lnTo>
                    <a:pt x="2133600" y="533400"/>
                  </a:lnTo>
                  <a:lnTo>
                    <a:pt x="1600200" y="533400"/>
                  </a:lnTo>
                  <a:lnTo>
                    <a:pt x="1600200" y="0"/>
                  </a:lnTo>
                  <a:close/>
                </a:path>
                <a:path w="3200400" h="3200400">
                  <a:moveTo>
                    <a:pt x="2133600" y="0"/>
                  </a:moveTo>
                  <a:lnTo>
                    <a:pt x="2667000" y="0"/>
                  </a:lnTo>
                  <a:lnTo>
                    <a:pt x="2667000" y="533400"/>
                  </a:lnTo>
                  <a:lnTo>
                    <a:pt x="2133600" y="533400"/>
                  </a:lnTo>
                  <a:lnTo>
                    <a:pt x="2133600" y="0"/>
                  </a:lnTo>
                  <a:close/>
                </a:path>
                <a:path w="3200400" h="3200400">
                  <a:moveTo>
                    <a:pt x="2667000" y="0"/>
                  </a:moveTo>
                  <a:lnTo>
                    <a:pt x="3200400" y="0"/>
                  </a:lnTo>
                  <a:lnTo>
                    <a:pt x="3200400" y="533400"/>
                  </a:lnTo>
                  <a:lnTo>
                    <a:pt x="2667000" y="533400"/>
                  </a:lnTo>
                  <a:lnTo>
                    <a:pt x="2667000" y="0"/>
                  </a:lnTo>
                  <a:close/>
                </a:path>
                <a:path w="3200400" h="3200400">
                  <a:moveTo>
                    <a:pt x="0" y="533400"/>
                  </a:moveTo>
                  <a:lnTo>
                    <a:pt x="533400" y="533400"/>
                  </a:lnTo>
                  <a:lnTo>
                    <a:pt x="533400" y="1066800"/>
                  </a:lnTo>
                  <a:lnTo>
                    <a:pt x="0" y="1066800"/>
                  </a:lnTo>
                  <a:lnTo>
                    <a:pt x="0" y="533400"/>
                  </a:lnTo>
                  <a:close/>
                </a:path>
                <a:path w="3200400" h="3200400">
                  <a:moveTo>
                    <a:pt x="533400" y="533400"/>
                  </a:moveTo>
                  <a:lnTo>
                    <a:pt x="1066800" y="533400"/>
                  </a:lnTo>
                  <a:lnTo>
                    <a:pt x="1066800" y="1066800"/>
                  </a:lnTo>
                  <a:lnTo>
                    <a:pt x="533400" y="1066800"/>
                  </a:lnTo>
                  <a:lnTo>
                    <a:pt x="533400" y="533400"/>
                  </a:lnTo>
                  <a:close/>
                </a:path>
                <a:path w="3200400" h="3200400">
                  <a:moveTo>
                    <a:pt x="1066800" y="533400"/>
                  </a:moveTo>
                  <a:lnTo>
                    <a:pt x="1600200" y="533400"/>
                  </a:lnTo>
                  <a:lnTo>
                    <a:pt x="1600200" y="1066800"/>
                  </a:lnTo>
                  <a:lnTo>
                    <a:pt x="1066800" y="1066800"/>
                  </a:lnTo>
                  <a:lnTo>
                    <a:pt x="1066800" y="533400"/>
                  </a:lnTo>
                  <a:close/>
                </a:path>
                <a:path w="3200400" h="3200400">
                  <a:moveTo>
                    <a:pt x="1600200" y="533400"/>
                  </a:moveTo>
                  <a:lnTo>
                    <a:pt x="2133600" y="533400"/>
                  </a:lnTo>
                  <a:lnTo>
                    <a:pt x="2133600" y="1066800"/>
                  </a:lnTo>
                  <a:lnTo>
                    <a:pt x="1600200" y="1066800"/>
                  </a:lnTo>
                  <a:lnTo>
                    <a:pt x="1600200" y="533400"/>
                  </a:lnTo>
                  <a:close/>
                </a:path>
                <a:path w="3200400" h="3200400">
                  <a:moveTo>
                    <a:pt x="2133600" y="533400"/>
                  </a:moveTo>
                  <a:lnTo>
                    <a:pt x="2667000" y="533400"/>
                  </a:lnTo>
                  <a:lnTo>
                    <a:pt x="2667000" y="1066800"/>
                  </a:lnTo>
                  <a:lnTo>
                    <a:pt x="2133600" y="1066800"/>
                  </a:lnTo>
                  <a:lnTo>
                    <a:pt x="2133600" y="533400"/>
                  </a:lnTo>
                  <a:close/>
                </a:path>
                <a:path w="3200400" h="3200400">
                  <a:moveTo>
                    <a:pt x="2667000" y="533400"/>
                  </a:moveTo>
                  <a:lnTo>
                    <a:pt x="3200400" y="533400"/>
                  </a:lnTo>
                  <a:lnTo>
                    <a:pt x="3200400" y="1066800"/>
                  </a:lnTo>
                  <a:lnTo>
                    <a:pt x="2667000" y="1066800"/>
                  </a:lnTo>
                  <a:lnTo>
                    <a:pt x="2667000" y="533400"/>
                  </a:lnTo>
                  <a:close/>
                </a:path>
                <a:path w="3200400" h="3200400">
                  <a:moveTo>
                    <a:pt x="0" y="1066800"/>
                  </a:moveTo>
                  <a:lnTo>
                    <a:pt x="533400" y="1066800"/>
                  </a:lnTo>
                  <a:lnTo>
                    <a:pt x="533400" y="1600200"/>
                  </a:lnTo>
                  <a:lnTo>
                    <a:pt x="0" y="1600200"/>
                  </a:lnTo>
                  <a:lnTo>
                    <a:pt x="0" y="1066800"/>
                  </a:lnTo>
                  <a:close/>
                </a:path>
                <a:path w="3200400" h="3200400">
                  <a:moveTo>
                    <a:pt x="533400" y="1066800"/>
                  </a:moveTo>
                  <a:lnTo>
                    <a:pt x="1066800" y="1066800"/>
                  </a:lnTo>
                  <a:lnTo>
                    <a:pt x="1066800" y="1600200"/>
                  </a:lnTo>
                  <a:lnTo>
                    <a:pt x="533400" y="1600200"/>
                  </a:lnTo>
                  <a:lnTo>
                    <a:pt x="533400" y="1066800"/>
                  </a:lnTo>
                  <a:close/>
                </a:path>
                <a:path w="3200400" h="3200400">
                  <a:moveTo>
                    <a:pt x="1066800" y="1066800"/>
                  </a:moveTo>
                  <a:lnTo>
                    <a:pt x="1600200" y="1066800"/>
                  </a:lnTo>
                  <a:lnTo>
                    <a:pt x="1600200" y="1600200"/>
                  </a:lnTo>
                  <a:lnTo>
                    <a:pt x="1066800" y="1600200"/>
                  </a:lnTo>
                  <a:lnTo>
                    <a:pt x="1066800" y="1066800"/>
                  </a:lnTo>
                  <a:close/>
                </a:path>
                <a:path w="3200400" h="3200400">
                  <a:moveTo>
                    <a:pt x="1600200" y="1066800"/>
                  </a:moveTo>
                  <a:lnTo>
                    <a:pt x="2133600" y="1066800"/>
                  </a:lnTo>
                  <a:lnTo>
                    <a:pt x="2133600" y="1600200"/>
                  </a:lnTo>
                  <a:lnTo>
                    <a:pt x="1600200" y="1600200"/>
                  </a:lnTo>
                  <a:lnTo>
                    <a:pt x="1600200" y="1066800"/>
                  </a:lnTo>
                  <a:close/>
                </a:path>
                <a:path w="3200400" h="3200400">
                  <a:moveTo>
                    <a:pt x="2133600" y="1066800"/>
                  </a:moveTo>
                  <a:lnTo>
                    <a:pt x="2667000" y="1066800"/>
                  </a:lnTo>
                  <a:lnTo>
                    <a:pt x="2667000" y="1600200"/>
                  </a:lnTo>
                  <a:lnTo>
                    <a:pt x="2133600" y="1600200"/>
                  </a:lnTo>
                  <a:lnTo>
                    <a:pt x="2133600" y="1066800"/>
                  </a:lnTo>
                  <a:close/>
                </a:path>
                <a:path w="3200400" h="3200400">
                  <a:moveTo>
                    <a:pt x="2667000" y="1066800"/>
                  </a:moveTo>
                  <a:lnTo>
                    <a:pt x="3200400" y="1066800"/>
                  </a:lnTo>
                  <a:lnTo>
                    <a:pt x="3200400" y="1600200"/>
                  </a:lnTo>
                  <a:lnTo>
                    <a:pt x="2667000" y="1600200"/>
                  </a:lnTo>
                  <a:lnTo>
                    <a:pt x="2667000" y="1066800"/>
                  </a:lnTo>
                  <a:close/>
                </a:path>
                <a:path w="3200400" h="3200400">
                  <a:moveTo>
                    <a:pt x="0" y="1600200"/>
                  </a:moveTo>
                  <a:lnTo>
                    <a:pt x="533400" y="1600200"/>
                  </a:lnTo>
                  <a:lnTo>
                    <a:pt x="533400" y="2133600"/>
                  </a:lnTo>
                  <a:lnTo>
                    <a:pt x="0" y="2133600"/>
                  </a:lnTo>
                  <a:lnTo>
                    <a:pt x="0" y="1600200"/>
                  </a:lnTo>
                  <a:close/>
                </a:path>
                <a:path w="3200400" h="3200400">
                  <a:moveTo>
                    <a:pt x="533400" y="1600200"/>
                  </a:moveTo>
                  <a:lnTo>
                    <a:pt x="1066800" y="1600200"/>
                  </a:lnTo>
                  <a:lnTo>
                    <a:pt x="1066800" y="2133600"/>
                  </a:lnTo>
                  <a:lnTo>
                    <a:pt x="533400" y="2133600"/>
                  </a:lnTo>
                  <a:lnTo>
                    <a:pt x="533400" y="1600200"/>
                  </a:lnTo>
                  <a:close/>
                </a:path>
                <a:path w="3200400" h="3200400">
                  <a:moveTo>
                    <a:pt x="1066800" y="1600200"/>
                  </a:moveTo>
                  <a:lnTo>
                    <a:pt x="1600200" y="1600200"/>
                  </a:lnTo>
                  <a:lnTo>
                    <a:pt x="1600200" y="2133600"/>
                  </a:lnTo>
                  <a:lnTo>
                    <a:pt x="1066800" y="2133600"/>
                  </a:lnTo>
                  <a:lnTo>
                    <a:pt x="1066800" y="1600200"/>
                  </a:lnTo>
                  <a:close/>
                </a:path>
                <a:path w="3200400" h="3200400">
                  <a:moveTo>
                    <a:pt x="1600200" y="1600200"/>
                  </a:moveTo>
                  <a:lnTo>
                    <a:pt x="2133600" y="1600200"/>
                  </a:lnTo>
                  <a:lnTo>
                    <a:pt x="2133600" y="2133600"/>
                  </a:lnTo>
                  <a:lnTo>
                    <a:pt x="1600200" y="2133600"/>
                  </a:lnTo>
                  <a:lnTo>
                    <a:pt x="1600200" y="1600200"/>
                  </a:lnTo>
                  <a:close/>
                </a:path>
                <a:path w="3200400" h="3200400">
                  <a:moveTo>
                    <a:pt x="2133600" y="1600200"/>
                  </a:moveTo>
                  <a:lnTo>
                    <a:pt x="2667000" y="1600200"/>
                  </a:lnTo>
                  <a:lnTo>
                    <a:pt x="2667000" y="2133600"/>
                  </a:lnTo>
                  <a:lnTo>
                    <a:pt x="2133600" y="2133600"/>
                  </a:lnTo>
                  <a:lnTo>
                    <a:pt x="2133600" y="1600200"/>
                  </a:lnTo>
                  <a:close/>
                </a:path>
                <a:path w="3200400" h="3200400">
                  <a:moveTo>
                    <a:pt x="2667000" y="1600200"/>
                  </a:moveTo>
                  <a:lnTo>
                    <a:pt x="3200400" y="1600200"/>
                  </a:lnTo>
                  <a:lnTo>
                    <a:pt x="3200400" y="2133600"/>
                  </a:lnTo>
                  <a:lnTo>
                    <a:pt x="2667000" y="2133600"/>
                  </a:lnTo>
                  <a:lnTo>
                    <a:pt x="2667000" y="1600200"/>
                  </a:lnTo>
                  <a:close/>
                </a:path>
                <a:path w="3200400" h="3200400">
                  <a:moveTo>
                    <a:pt x="0" y="2133600"/>
                  </a:moveTo>
                  <a:lnTo>
                    <a:pt x="533400" y="2133600"/>
                  </a:lnTo>
                  <a:lnTo>
                    <a:pt x="533400" y="2667000"/>
                  </a:lnTo>
                  <a:lnTo>
                    <a:pt x="0" y="2667000"/>
                  </a:lnTo>
                  <a:lnTo>
                    <a:pt x="0" y="2133600"/>
                  </a:lnTo>
                  <a:close/>
                </a:path>
                <a:path w="3200400" h="3200400">
                  <a:moveTo>
                    <a:pt x="533400" y="2133600"/>
                  </a:moveTo>
                  <a:lnTo>
                    <a:pt x="1066800" y="2133600"/>
                  </a:lnTo>
                  <a:lnTo>
                    <a:pt x="1066800" y="2667000"/>
                  </a:lnTo>
                  <a:lnTo>
                    <a:pt x="533400" y="2667000"/>
                  </a:lnTo>
                  <a:lnTo>
                    <a:pt x="533400" y="2133600"/>
                  </a:lnTo>
                  <a:close/>
                </a:path>
                <a:path w="3200400" h="3200400">
                  <a:moveTo>
                    <a:pt x="1066800" y="2133600"/>
                  </a:moveTo>
                  <a:lnTo>
                    <a:pt x="1600200" y="2133600"/>
                  </a:lnTo>
                  <a:lnTo>
                    <a:pt x="1600200" y="2667000"/>
                  </a:lnTo>
                  <a:lnTo>
                    <a:pt x="1066800" y="2667000"/>
                  </a:lnTo>
                  <a:lnTo>
                    <a:pt x="1066800" y="2133600"/>
                  </a:lnTo>
                  <a:close/>
                </a:path>
                <a:path w="3200400" h="3200400">
                  <a:moveTo>
                    <a:pt x="1600200" y="2133600"/>
                  </a:moveTo>
                  <a:lnTo>
                    <a:pt x="2133600" y="2133600"/>
                  </a:lnTo>
                  <a:lnTo>
                    <a:pt x="2133600" y="2667000"/>
                  </a:lnTo>
                  <a:lnTo>
                    <a:pt x="1600200" y="2667000"/>
                  </a:lnTo>
                  <a:lnTo>
                    <a:pt x="1600200" y="2133600"/>
                  </a:lnTo>
                  <a:close/>
                </a:path>
                <a:path w="3200400" h="3200400">
                  <a:moveTo>
                    <a:pt x="2133600" y="2133600"/>
                  </a:moveTo>
                  <a:lnTo>
                    <a:pt x="2667000" y="2133600"/>
                  </a:lnTo>
                  <a:lnTo>
                    <a:pt x="2667000" y="2667000"/>
                  </a:lnTo>
                  <a:lnTo>
                    <a:pt x="2133600" y="2667000"/>
                  </a:lnTo>
                  <a:lnTo>
                    <a:pt x="2133600" y="2133600"/>
                  </a:lnTo>
                  <a:close/>
                </a:path>
                <a:path w="3200400" h="3200400">
                  <a:moveTo>
                    <a:pt x="2667000" y="2133600"/>
                  </a:moveTo>
                  <a:lnTo>
                    <a:pt x="3200400" y="2133600"/>
                  </a:lnTo>
                  <a:lnTo>
                    <a:pt x="3200400" y="2667000"/>
                  </a:lnTo>
                  <a:lnTo>
                    <a:pt x="2667000" y="2667000"/>
                  </a:lnTo>
                  <a:lnTo>
                    <a:pt x="2667000" y="2133600"/>
                  </a:lnTo>
                  <a:close/>
                </a:path>
                <a:path w="3200400" h="3200400">
                  <a:moveTo>
                    <a:pt x="0" y="2667000"/>
                  </a:moveTo>
                  <a:lnTo>
                    <a:pt x="533400" y="2667000"/>
                  </a:lnTo>
                  <a:lnTo>
                    <a:pt x="533400" y="3200400"/>
                  </a:lnTo>
                  <a:lnTo>
                    <a:pt x="0" y="3200400"/>
                  </a:lnTo>
                  <a:lnTo>
                    <a:pt x="0" y="2667000"/>
                  </a:lnTo>
                  <a:close/>
                </a:path>
                <a:path w="3200400" h="3200400">
                  <a:moveTo>
                    <a:pt x="533400" y="2667000"/>
                  </a:moveTo>
                  <a:lnTo>
                    <a:pt x="1066800" y="2667000"/>
                  </a:lnTo>
                  <a:lnTo>
                    <a:pt x="1066800" y="3200400"/>
                  </a:lnTo>
                  <a:lnTo>
                    <a:pt x="533400" y="3200400"/>
                  </a:lnTo>
                  <a:lnTo>
                    <a:pt x="533400" y="2667000"/>
                  </a:lnTo>
                  <a:close/>
                </a:path>
                <a:path w="3200400" h="3200400">
                  <a:moveTo>
                    <a:pt x="1066800" y="2667000"/>
                  </a:moveTo>
                  <a:lnTo>
                    <a:pt x="1600200" y="2667000"/>
                  </a:lnTo>
                  <a:lnTo>
                    <a:pt x="1600200" y="3200400"/>
                  </a:lnTo>
                  <a:lnTo>
                    <a:pt x="1066800" y="3200400"/>
                  </a:lnTo>
                  <a:lnTo>
                    <a:pt x="1066800" y="2667000"/>
                  </a:lnTo>
                  <a:close/>
                </a:path>
                <a:path w="3200400" h="3200400">
                  <a:moveTo>
                    <a:pt x="1600200" y="2667000"/>
                  </a:moveTo>
                  <a:lnTo>
                    <a:pt x="2133600" y="2667000"/>
                  </a:lnTo>
                  <a:lnTo>
                    <a:pt x="2133600" y="3200400"/>
                  </a:lnTo>
                  <a:lnTo>
                    <a:pt x="1600200" y="3200400"/>
                  </a:lnTo>
                  <a:lnTo>
                    <a:pt x="1600200" y="2667000"/>
                  </a:lnTo>
                  <a:close/>
                </a:path>
                <a:path w="3200400" h="3200400">
                  <a:moveTo>
                    <a:pt x="2133600" y="2667000"/>
                  </a:moveTo>
                  <a:lnTo>
                    <a:pt x="2667000" y="2667000"/>
                  </a:lnTo>
                  <a:lnTo>
                    <a:pt x="2667000" y="3200400"/>
                  </a:lnTo>
                  <a:lnTo>
                    <a:pt x="2133600" y="3200400"/>
                  </a:lnTo>
                  <a:lnTo>
                    <a:pt x="2133600" y="2667000"/>
                  </a:lnTo>
                  <a:close/>
                </a:path>
                <a:path w="3200400" h="3200400">
                  <a:moveTo>
                    <a:pt x="2667000" y="2667000"/>
                  </a:moveTo>
                  <a:lnTo>
                    <a:pt x="3200400" y="2667000"/>
                  </a:lnTo>
                  <a:lnTo>
                    <a:pt x="3200400" y="3200400"/>
                  </a:lnTo>
                  <a:lnTo>
                    <a:pt x="2667000" y="3200400"/>
                  </a:lnTo>
                  <a:lnTo>
                    <a:pt x="2667000" y="2667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06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06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0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0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06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06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6800" y="2209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800" y="27432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74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74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74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74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74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574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33600" y="2209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33600" y="27432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40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40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3000" y="26670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76400" y="26670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42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242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242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42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242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242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00400" y="2209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00400" y="27432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910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91000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910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910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910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91000" y="3124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67200" y="2209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67200" y="27432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57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57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76600" y="26670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10000" y="26670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906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906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06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906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906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906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66800" y="4343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6800" y="4876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574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574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574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574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574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574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33600" y="4343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33600" y="4876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240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240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43000" y="4800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76400" y="4800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242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242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242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242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1242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242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00400" y="4343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200400" y="4876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910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91000" y="4191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910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1910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1910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191000" y="5257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67200" y="4343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67200" y="4876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6576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6576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76600" y="4800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10000" y="4800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5240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5240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5908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908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576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57600" y="3657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600200" y="27432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600200" y="38100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676400" y="373380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743200" y="373380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3800" y="27432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33800" y="38100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" name="object 100"/>
          <p:cNvGrpSpPr/>
          <p:nvPr/>
        </p:nvGrpSpPr>
        <p:grpSpPr>
          <a:xfrm>
            <a:off x="3109912" y="1730372"/>
            <a:ext cx="1158875" cy="76200"/>
            <a:chOff x="3109912" y="1730372"/>
            <a:chExt cx="1158875" cy="76200"/>
          </a:xfrm>
        </p:grpSpPr>
        <p:sp>
          <p:nvSpPr>
            <p:cNvPr id="101" name="object 101"/>
            <p:cNvSpPr/>
            <p:nvPr/>
          </p:nvSpPr>
          <p:spPr>
            <a:xfrm>
              <a:off x="3109912" y="1768475"/>
              <a:ext cx="1108075" cy="0"/>
            </a:xfrm>
            <a:custGeom>
              <a:avLst/>
              <a:gdLst/>
              <a:ahLst/>
              <a:cxnLst/>
              <a:rect l="l" t="t" r="r" b="b"/>
              <a:pathLst>
                <a:path w="1108075">
                  <a:moveTo>
                    <a:pt x="0" y="0"/>
                  </a:moveTo>
                  <a:lnTo>
                    <a:pt x="11080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92587" y="17303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1068387" y="1730372"/>
            <a:ext cx="1158875" cy="76200"/>
            <a:chOff x="1068387" y="1730372"/>
            <a:chExt cx="1158875" cy="76200"/>
          </a:xfrm>
        </p:grpSpPr>
        <p:sp>
          <p:nvSpPr>
            <p:cNvPr id="104" name="object 104"/>
            <p:cNvSpPr/>
            <p:nvPr/>
          </p:nvSpPr>
          <p:spPr>
            <a:xfrm>
              <a:off x="1119187" y="1768475"/>
              <a:ext cx="1108075" cy="0"/>
            </a:xfrm>
            <a:custGeom>
              <a:avLst/>
              <a:gdLst/>
              <a:ahLst/>
              <a:cxnLst/>
              <a:rect l="l" t="t" r="r" b="b"/>
              <a:pathLst>
                <a:path w="1108075">
                  <a:moveTo>
                    <a:pt x="0" y="0"/>
                  </a:moveTo>
                  <a:lnTo>
                    <a:pt x="11080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68387" y="17303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08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6" name="object 106"/>
          <p:cNvGrpSpPr/>
          <p:nvPr/>
        </p:nvGrpSpPr>
        <p:grpSpPr>
          <a:xfrm>
            <a:off x="473075" y="4022725"/>
            <a:ext cx="76200" cy="1311275"/>
            <a:chOff x="473075" y="4022725"/>
            <a:chExt cx="76200" cy="1311275"/>
          </a:xfrm>
        </p:grpSpPr>
        <p:sp>
          <p:nvSpPr>
            <p:cNvPr id="107" name="object 107"/>
            <p:cNvSpPr/>
            <p:nvPr/>
          </p:nvSpPr>
          <p:spPr>
            <a:xfrm>
              <a:off x="511175" y="4022725"/>
              <a:ext cx="0" cy="1260475"/>
            </a:xfrm>
            <a:custGeom>
              <a:avLst/>
              <a:gdLst/>
              <a:ahLst/>
              <a:cxnLst/>
              <a:rect l="l" t="t" r="r" b="b"/>
              <a:pathLst>
                <a:path h="1260475">
                  <a:moveTo>
                    <a:pt x="0" y="0"/>
                  </a:moveTo>
                  <a:lnTo>
                    <a:pt x="0" y="12604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73075" y="525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25400"/>
                  </a:ln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473069" y="2130425"/>
            <a:ext cx="76200" cy="1313180"/>
            <a:chOff x="473069" y="2130425"/>
            <a:chExt cx="76200" cy="1313180"/>
          </a:xfrm>
        </p:grpSpPr>
        <p:sp>
          <p:nvSpPr>
            <p:cNvPr id="110" name="object 110"/>
            <p:cNvSpPr/>
            <p:nvPr/>
          </p:nvSpPr>
          <p:spPr>
            <a:xfrm>
              <a:off x="511174" y="2181225"/>
              <a:ext cx="0" cy="1262380"/>
            </a:xfrm>
            <a:custGeom>
              <a:avLst/>
              <a:gdLst/>
              <a:ahLst/>
              <a:cxnLst/>
              <a:rect l="l" t="t" r="r" b="b"/>
              <a:pathLst>
                <a:path h="1262379">
                  <a:moveTo>
                    <a:pt x="0" y="0"/>
                  </a:moveTo>
                  <a:lnTo>
                    <a:pt x="0" y="12620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3069" y="21304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990600" y="5646734"/>
            <a:ext cx="3346450" cy="638175"/>
            <a:chOff x="990600" y="5646734"/>
            <a:chExt cx="3346450" cy="638175"/>
          </a:xfrm>
        </p:grpSpPr>
        <p:sp>
          <p:nvSpPr>
            <p:cNvPr id="113" name="object 113"/>
            <p:cNvSpPr/>
            <p:nvPr/>
          </p:nvSpPr>
          <p:spPr>
            <a:xfrm>
              <a:off x="1041400" y="5705476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>
                  <a:moveTo>
                    <a:pt x="0" y="0"/>
                  </a:moveTo>
                  <a:lnTo>
                    <a:pt x="11176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90600" y="5667374"/>
              <a:ext cx="1219200" cy="76200"/>
            </a:xfrm>
            <a:custGeom>
              <a:avLst/>
              <a:gdLst/>
              <a:ahLst/>
              <a:cxnLst/>
              <a:rect l="l" t="t" r="r" b="b"/>
              <a:pathLst>
                <a:path w="1219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0800" y="38100"/>
                  </a:lnTo>
                  <a:lnTo>
                    <a:pt x="76200" y="0"/>
                  </a:lnTo>
                  <a:close/>
                </a:path>
                <a:path w="1219200" h="76200">
                  <a:moveTo>
                    <a:pt x="1219200" y="38100"/>
                  </a:moveTo>
                  <a:lnTo>
                    <a:pt x="1143000" y="0"/>
                  </a:lnTo>
                  <a:lnTo>
                    <a:pt x="1168400" y="38100"/>
                  </a:lnTo>
                  <a:lnTo>
                    <a:pt x="1143000" y="76200"/>
                  </a:lnTo>
                  <a:lnTo>
                    <a:pt x="1219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168650" y="5705476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>
                  <a:moveTo>
                    <a:pt x="0" y="0"/>
                  </a:moveTo>
                  <a:lnTo>
                    <a:pt x="11176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117850" y="5667374"/>
              <a:ext cx="1219200" cy="76200"/>
            </a:xfrm>
            <a:custGeom>
              <a:avLst/>
              <a:gdLst/>
              <a:ahLst/>
              <a:cxnLst/>
              <a:rect l="l" t="t" r="r" b="b"/>
              <a:pathLst>
                <a:path w="1219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0800" y="38100"/>
                  </a:lnTo>
                  <a:lnTo>
                    <a:pt x="76200" y="0"/>
                  </a:lnTo>
                  <a:close/>
                </a:path>
                <a:path w="1219200" h="76200">
                  <a:moveTo>
                    <a:pt x="1219200" y="38100"/>
                  </a:moveTo>
                  <a:lnTo>
                    <a:pt x="1143000" y="0"/>
                  </a:lnTo>
                  <a:lnTo>
                    <a:pt x="1168400" y="38100"/>
                  </a:lnTo>
                  <a:lnTo>
                    <a:pt x="1143000" y="76200"/>
                  </a:lnTo>
                  <a:lnTo>
                    <a:pt x="1219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209800" y="5705474"/>
              <a:ext cx="958850" cy="579755"/>
            </a:xfrm>
            <a:custGeom>
              <a:avLst/>
              <a:gdLst/>
              <a:ahLst/>
              <a:cxnLst/>
              <a:rect l="l" t="t" r="r" b="b"/>
              <a:pathLst>
                <a:path w="958850" h="579754">
                  <a:moveTo>
                    <a:pt x="95885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958850" y="579437"/>
                  </a:lnTo>
                  <a:lnTo>
                    <a:pt x="958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476500" y="5684838"/>
              <a:ext cx="425450" cy="0"/>
            </a:xfrm>
            <a:custGeom>
              <a:avLst/>
              <a:gdLst/>
              <a:ahLst/>
              <a:cxnLst/>
              <a:rect l="l" t="t" r="r" b="b"/>
              <a:pathLst>
                <a:path w="425450">
                  <a:moveTo>
                    <a:pt x="0" y="0"/>
                  </a:moveTo>
                  <a:lnTo>
                    <a:pt x="4254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425700" y="5646737"/>
              <a:ext cx="527050" cy="76200"/>
            </a:xfrm>
            <a:custGeom>
              <a:avLst/>
              <a:gdLst/>
              <a:ahLst/>
              <a:cxnLst/>
              <a:rect l="l" t="t" r="r" b="b"/>
              <a:pathLst>
                <a:path w="5270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0800" y="38100"/>
                  </a:lnTo>
                  <a:lnTo>
                    <a:pt x="76200" y="0"/>
                  </a:lnTo>
                  <a:close/>
                </a:path>
                <a:path w="527050" h="76200">
                  <a:moveTo>
                    <a:pt x="527050" y="38100"/>
                  </a:moveTo>
                  <a:lnTo>
                    <a:pt x="450850" y="0"/>
                  </a:lnTo>
                  <a:lnTo>
                    <a:pt x="476250" y="38100"/>
                  </a:lnTo>
                  <a:lnTo>
                    <a:pt x="450850" y="76200"/>
                  </a:lnTo>
                  <a:lnTo>
                    <a:pt x="52705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120"/>
          <p:cNvGrpSpPr/>
          <p:nvPr/>
        </p:nvGrpSpPr>
        <p:grpSpPr>
          <a:xfrm>
            <a:off x="6578595" y="3092447"/>
            <a:ext cx="473075" cy="361950"/>
            <a:chOff x="6578595" y="3092447"/>
            <a:chExt cx="473075" cy="361950"/>
          </a:xfrm>
        </p:grpSpPr>
        <p:sp>
          <p:nvSpPr>
            <p:cNvPr id="121" name="object 121"/>
            <p:cNvSpPr/>
            <p:nvPr/>
          </p:nvSpPr>
          <p:spPr>
            <a:xfrm>
              <a:off x="6581769" y="3314662"/>
              <a:ext cx="57785" cy="30480"/>
            </a:xfrm>
            <a:custGeom>
              <a:avLst/>
              <a:gdLst/>
              <a:ahLst/>
              <a:cxnLst/>
              <a:rect l="l" t="t" r="r" b="b"/>
              <a:pathLst>
                <a:path w="57784" h="30479">
                  <a:moveTo>
                    <a:pt x="0" y="30157"/>
                  </a:moveTo>
                  <a:lnTo>
                    <a:pt x="57536" y="0"/>
                  </a:lnTo>
                </a:path>
              </a:pathLst>
            </a:custGeom>
            <a:ln w="6349">
              <a:solidFill>
                <a:srgbClr val="008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39305" y="3317837"/>
              <a:ext cx="85725" cy="130175"/>
            </a:xfrm>
            <a:custGeom>
              <a:avLst/>
              <a:gdLst/>
              <a:ahLst/>
              <a:cxnLst/>
              <a:rect l="l" t="t" r="r" b="b"/>
              <a:pathLst>
                <a:path w="85725" h="130175">
                  <a:moveTo>
                    <a:pt x="0" y="0"/>
                  </a:moveTo>
                  <a:lnTo>
                    <a:pt x="85313" y="130155"/>
                  </a:lnTo>
                </a:path>
              </a:pathLst>
            </a:custGeom>
            <a:ln w="12697">
              <a:solidFill>
                <a:srgbClr val="008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727792" y="3095621"/>
              <a:ext cx="94615" cy="352425"/>
            </a:xfrm>
            <a:custGeom>
              <a:avLst/>
              <a:gdLst/>
              <a:ahLst/>
              <a:cxnLst/>
              <a:rect l="l" t="t" r="r" b="b"/>
              <a:pathLst>
                <a:path w="94615" h="352425">
                  <a:moveTo>
                    <a:pt x="0" y="352372"/>
                  </a:moveTo>
                  <a:lnTo>
                    <a:pt x="94439" y="0"/>
                  </a:lnTo>
                </a:path>
              </a:pathLst>
            </a:custGeom>
            <a:ln w="6348">
              <a:solidFill>
                <a:srgbClr val="008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822231" y="3095621"/>
              <a:ext cx="229235" cy="0"/>
            </a:xfrm>
            <a:custGeom>
              <a:avLst/>
              <a:gdLst/>
              <a:ahLst/>
              <a:cxnLst/>
              <a:rect l="l" t="t" r="r" b="b"/>
              <a:pathLst>
                <a:path w="229234">
                  <a:moveTo>
                    <a:pt x="0" y="0"/>
                  </a:moveTo>
                  <a:lnTo>
                    <a:pt x="228956" y="0"/>
                  </a:lnTo>
                </a:path>
              </a:pathLst>
            </a:custGeom>
            <a:ln w="6349">
              <a:solidFill>
                <a:srgbClr val="008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149225" y="1497266"/>
            <a:ext cx="8486775" cy="4742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439160" algn="ctr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4819015">
              <a:lnSpc>
                <a:spcPct val="100000"/>
              </a:lnSpc>
              <a:tabLst>
                <a:tab pos="5675630" algn="l"/>
              </a:tabLst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4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4) +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5676265">
              <a:lnSpc>
                <a:spcPts val="3645"/>
              </a:lnSpc>
              <a:spcBef>
                <a:spcPts val="770"/>
              </a:spcBef>
              <a:tabLst>
                <a:tab pos="6698615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5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819015">
              <a:lnSpc>
                <a:spcPct val="100000"/>
              </a:lnSpc>
              <a:spcBef>
                <a:spcPts val="290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Area</a:t>
            </a:r>
            <a:r>
              <a:rPr sz="3200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 marR="3387090" algn="ctr">
              <a:lnSpc>
                <a:spcPct val="100000"/>
              </a:lnSpc>
              <a:spcBef>
                <a:spcPts val="2760"/>
              </a:spcBef>
              <a:tabLst>
                <a:tab pos="1295400" algn="l"/>
                <a:tab pos="236156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	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6974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739" y="1799336"/>
            <a:ext cx="7430134" cy="34391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36220" marR="355600" indent="-224154">
              <a:lnSpc>
                <a:spcPts val="3460"/>
              </a:lnSpc>
              <a:spcBef>
                <a:spcPts val="530"/>
              </a:spcBef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5" dirty="0">
                <a:latin typeface="Times New Roman"/>
                <a:cs typeface="Times New Roman"/>
              </a:rPr>
              <a:t>Divide 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conquer 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just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several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powerful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techniques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algorithm design.</a:t>
            </a:r>
            <a:endParaRPr sz="3200">
              <a:latin typeface="Times New Roman"/>
              <a:cs typeface="Times New Roman"/>
            </a:endParaRPr>
          </a:p>
          <a:p>
            <a:pPr marL="236220" marR="306070" indent="-224154">
              <a:lnSpc>
                <a:spcPts val="3460"/>
              </a:lnSpc>
              <a:spcBef>
                <a:spcPts val="1140"/>
              </a:spcBef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5" dirty="0">
                <a:latin typeface="Times New Roman"/>
                <a:cs typeface="Times New Roman"/>
              </a:rPr>
              <a:t>Divide-and-conquer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analyzed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recurrences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master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(so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practice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math).</a:t>
            </a:r>
            <a:endParaRPr sz="3200">
              <a:latin typeface="Times New Roman"/>
              <a:cs typeface="Times New Roman"/>
            </a:endParaRPr>
          </a:p>
          <a:p>
            <a:pPr marL="236854" marR="5080" indent="-224790">
              <a:lnSpc>
                <a:spcPts val="3460"/>
              </a:lnSpc>
              <a:spcBef>
                <a:spcPts val="1140"/>
              </a:spcBef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divide-and-conquer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strategy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often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leads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efficient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038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Master</a:t>
            </a:r>
            <a:r>
              <a:rPr spc="-45" dirty="0"/>
              <a:t> </a:t>
            </a:r>
            <a:r>
              <a:rPr spc="-5" dirty="0"/>
              <a:t>theorem</a:t>
            </a:r>
            <a:r>
              <a:rPr spc="-35" dirty="0"/>
              <a:t> </a:t>
            </a:r>
            <a:r>
              <a:rPr spc="-5" dirty="0"/>
              <a:t>(reprise)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385" y="1196860"/>
            <a:ext cx="7496809" cy="529018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053589">
              <a:lnSpc>
                <a:spcPct val="100000"/>
              </a:lnSpc>
              <a:spcBef>
                <a:spcPts val="1260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83515">
              <a:lnSpc>
                <a:spcPts val="3650"/>
              </a:lnSpc>
              <a:spcBef>
                <a:spcPts val="116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b="1" spc="2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4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3150" spc="-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constant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&gt;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640715">
              <a:lnSpc>
                <a:spcPts val="3650"/>
              </a:lnSpc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83515">
              <a:lnSpc>
                <a:spcPts val="3650"/>
              </a:lnSpc>
              <a:spcBef>
                <a:spcPts val="76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b="1" spc="2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-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i="1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constant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641350">
              <a:lnSpc>
                <a:spcPts val="3650"/>
              </a:lnSpc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359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+1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83515" marR="372110">
              <a:lnSpc>
                <a:spcPts val="3440"/>
              </a:lnSpc>
              <a:spcBef>
                <a:spcPts val="121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b="1" spc="2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-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3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150" spc="22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 constant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&gt; 0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regularity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condition</a:t>
            </a:r>
            <a:endParaRPr sz="3200">
              <a:latin typeface="Times New Roman"/>
              <a:cs typeface="Times New Roman"/>
            </a:endParaRPr>
          </a:p>
          <a:p>
            <a:pPr marL="640715">
              <a:lnSpc>
                <a:spcPts val="3425"/>
              </a:lnSpc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650"/>
              </a:lnSpc>
              <a:spcBef>
                <a:spcPts val="1110"/>
              </a:spcBef>
              <a:tabLst>
                <a:tab pos="4164965" algn="l"/>
                <a:tab pos="4769485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Merge</a:t>
            </a:r>
            <a:r>
              <a:rPr sz="3200" b="1" i="1" spc="1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sort:</a:t>
            </a:r>
            <a:r>
              <a:rPr sz="3200" b="1" i="1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33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34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582930">
              <a:lnSpc>
                <a:spcPts val="3650"/>
              </a:lnSpc>
              <a:tabLst>
                <a:tab pos="1188085" algn="l"/>
                <a:tab pos="3731260" algn="l"/>
                <a:tab pos="4335780" algn="l"/>
              </a:tabLst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spc="20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0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200" spc="-3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3610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Binary</a:t>
            </a:r>
            <a:r>
              <a:rPr spc="-75" dirty="0"/>
              <a:t> </a:t>
            </a:r>
            <a:r>
              <a:rPr spc="-5" dirty="0"/>
              <a:t>search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540" y="6523256"/>
            <a:ext cx="145288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September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14,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2001-5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Erik</a:t>
            </a:r>
            <a:r>
              <a:rPr sz="1400" i="1" spc="1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D.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Demaine</a:t>
            </a:r>
            <a:r>
              <a:rPr sz="1400" i="1" spc="1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and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Charles</a:t>
            </a:r>
            <a:r>
              <a:rPr sz="1400" i="1" spc="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E.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7932782" y="6523256"/>
            <a:ext cx="4711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IN" spc="-5"/>
              <a:t>L1.</a:t>
            </a:r>
            <a:fld id="{81D60167-4931-47E6-BA6A-407CBD079E47}" type="slidenum">
              <a:rPr spc="-5" smtClean="0"/>
              <a:pPr marL="12700">
                <a:lnSpc>
                  <a:spcPts val="1625"/>
                </a:lnSpc>
              </a:pPr>
              <a:t>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993139" y="1622247"/>
            <a:ext cx="7152640" cy="247015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 in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array: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Check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middle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Conquer: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Recursively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subarray.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Combine:</a:t>
            </a:r>
            <a:r>
              <a:rPr sz="3200" b="1" i="1" spc="-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Trivial.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3610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Binary</a:t>
            </a:r>
            <a:r>
              <a:rPr spc="-75" dirty="0"/>
              <a:t> </a:t>
            </a:r>
            <a:r>
              <a:rPr spc="-5" dirty="0"/>
              <a:t>search</a:t>
            </a:r>
          </a:p>
        </p:txBody>
      </p:sp>
      <p:sp>
        <p:nvSpPr>
          <p:cNvPr id="6" name="object 6"/>
          <p:cNvSpPr/>
          <p:nvPr/>
        </p:nvSpPr>
        <p:spPr>
          <a:xfrm>
            <a:off x="1676400" y="5006977"/>
            <a:ext cx="5715000" cy="609600"/>
          </a:xfrm>
          <a:custGeom>
            <a:avLst/>
            <a:gdLst/>
            <a:ahLst/>
            <a:cxnLst/>
            <a:rect l="l" t="t" r="r" b="b"/>
            <a:pathLst>
              <a:path w="5715000" h="609600">
                <a:moveTo>
                  <a:pt x="5613400" y="0"/>
                </a:moveTo>
                <a:lnTo>
                  <a:pt x="101600" y="0"/>
                </a:lnTo>
                <a:lnTo>
                  <a:pt x="62054" y="7984"/>
                </a:lnTo>
                <a:lnTo>
                  <a:pt x="29759" y="29759"/>
                </a:lnTo>
                <a:lnTo>
                  <a:pt x="7984" y="62054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45"/>
                </a:lnTo>
                <a:lnTo>
                  <a:pt x="29759" y="579840"/>
                </a:lnTo>
                <a:lnTo>
                  <a:pt x="62054" y="601615"/>
                </a:lnTo>
                <a:lnTo>
                  <a:pt x="101600" y="609600"/>
                </a:lnTo>
                <a:lnTo>
                  <a:pt x="5613400" y="609600"/>
                </a:lnTo>
                <a:lnTo>
                  <a:pt x="5652945" y="601615"/>
                </a:lnTo>
                <a:lnTo>
                  <a:pt x="5685240" y="579840"/>
                </a:lnTo>
                <a:lnTo>
                  <a:pt x="5707015" y="547545"/>
                </a:lnTo>
                <a:lnTo>
                  <a:pt x="5715000" y="508000"/>
                </a:lnTo>
                <a:lnTo>
                  <a:pt x="5715000" y="101600"/>
                </a:lnTo>
                <a:lnTo>
                  <a:pt x="5707015" y="62054"/>
                </a:lnTo>
                <a:lnTo>
                  <a:pt x="5685240" y="29759"/>
                </a:lnTo>
                <a:lnTo>
                  <a:pt x="5652945" y="7984"/>
                </a:lnTo>
                <a:lnTo>
                  <a:pt x="5613400" y="0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139" y="1621950"/>
            <a:ext cx="7152640" cy="39312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 in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array: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Check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middle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Conquer: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Recursively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subarray.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Combine:</a:t>
            </a:r>
            <a:r>
              <a:rPr sz="3200" b="1" i="1" spc="-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Trivial.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3200" b="1" i="1" spc="-5" dirty="0">
                <a:latin typeface="Times New Roman"/>
                <a:cs typeface="Times New Roman"/>
              </a:rPr>
              <a:t>Example:</a:t>
            </a:r>
            <a:r>
              <a:rPr sz="3200" b="1" i="1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  <a:p>
            <a:pPr marR="61594" algn="ctr">
              <a:lnSpc>
                <a:spcPct val="100000"/>
              </a:lnSpc>
              <a:spcBef>
                <a:spcPts val="1860"/>
              </a:spcBef>
              <a:tabLst>
                <a:tab pos="838200" algn="l"/>
                <a:tab pos="1676400" algn="l"/>
                <a:tab pos="2514600" algn="l"/>
                <a:tab pos="3352800" algn="l"/>
                <a:tab pos="4089400" algn="l"/>
                <a:tab pos="4927600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3	5	7	8	9	12	15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13" y="319088"/>
            <a:ext cx="995044" cy="1166495"/>
            <a:chOff x="392113" y="319088"/>
            <a:chExt cx="995044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" y="368820"/>
              <a:ext cx="944867" cy="11163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13" y="319088"/>
              <a:ext cx="942974" cy="1114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676400" y="5006977"/>
            <a:ext cx="5715000" cy="609600"/>
            <a:chOff x="1676400" y="5006977"/>
            <a:chExt cx="5715000" cy="609600"/>
          </a:xfrm>
        </p:grpSpPr>
        <p:sp>
          <p:nvSpPr>
            <p:cNvPr id="6" name="object 6"/>
            <p:cNvSpPr/>
            <p:nvPr/>
          </p:nvSpPr>
          <p:spPr>
            <a:xfrm>
              <a:off x="1676400" y="5006977"/>
              <a:ext cx="5715000" cy="609600"/>
            </a:xfrm>
            <a:custGeom>
              <a:avLst/>
              <a:gdLst/>
              <a:ahLst/>
              <a:cxnLst/>
              <a:rect l="l" t="t" r="r" b="b"/>
              <a:pathLst>
                <a:path w="5715000" h="609600">
                  <a:moveTo>
                    <a:pt x="5613400" y="0"/>
                  </a:moveTo>
                  <a:lnTo>
                    <a:pt x="101600" y="0"/>
                  </a:lnTo>
                  <a:lnTo>
                    <a:pt x="62054" y="7984"/>
                  </a:lnTo>
                  <a:lnTo>
                    <a:pt x="29759" y="29759"/>
                  </a:lnTo>
                  <a:lnTo>
                    <a:pt x="7984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5613400" y="609600"/>
                  </a:lnTo>
                  <a:lnTo>
                    <a:pt x="5652945" y="601615"/>
                  </a:lnTo>
                  <a:lnTo>
                    <a:pt x="5685240" y="579840"/>
                  </a:lnTo>
                  <a:lnTo>
                    <a:pt x="5707015" y="547545"/>
                  </a:lnTo>
                  <a:lnTo>
                    <a:pt x="5715000" y="508000"/>
                  </a:lnTo>
                  <a:lnTo>
                    <a:pt x="5715000" y="101600"/>
                  </a:lnTo>
                  <a:lnTo>
                    <a:pt x="5707015" y="62054"/>
                  </a:lnTo>
                  <a:lnTo>
                    <a:pt x="5685240" y="29759"/>
                  </a:lnTo>
                  <a:lnTo>
                    <a:pt x="5652945" y="7984"/>
                  </a:lnTo>
                  <a:lnTo>
                    <a:pt x="5613400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29100" y="50419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3610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Binary</a:t>
            </a:r>
            <a:r>
              <a:rPr spc="-75" dirty="0"/>
              <a:t> </a:t>
            </a:r>
            <a:r>
              <a:rPr spc="-5" dirty="0"/>
              <a:t>search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3139" y="1622246"/>
            <a:ext cx="7152640" cy="39312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 in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array: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Check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middle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Conquer: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Recursively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subarray.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Combine:</a:t>
            </a:r>
            <a:r>
              <a:rPr sz="3200" b="1" i="1" spc="-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Trivial.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3200" b="1" i="1" spc="-5" dirty="0">
                <a:latin typeface="Times New Roman"/>
                <a:cs typeface="Times New Roman"/>
              </a:rPr>
              <a:t>Example:</a:t>
            </a:r>
            <a:r>
              <a:rPr sz="3200" b="1" i="1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  <a:p>
            <a:pPr marR="61594" algn="ctr">
              <a:lnSpc>
                <a:spcPct val="100000"/>
              </a:lnSpc>
              <a:spcBef>
                <a:spcPts val="1860"/>
              </a:spcBef>
              <a:tabLst>
                <a:tab pos="838200" algn="l"/>
                <a:tab pos="1676400" algn="l"/>
                <a:tab pos="2514600" algn="l"/>
                <a:tab pos="3352800" algn="l"/>
                <a:tab pos="4089400" algn="l"/>
                <a:tab pos="4927600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3	5	7	8	9	12	15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3421</Words>
  <Application>Microsoft Office PowerPoint</Application>
  <PresentationFormat>On-screen Show (4:3)</PresentationFormat>
  <Paragraphs>444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Arial MT</vt:lpstr>
      <vt:lpstr>Calibri</vt:lpstr>
      <vt:lpstr>Calibri Light</vt:lpstr>
      <vt:lpstr>Segoe UI Symbol</vt:lpstr>
      <vt:lpstr>Symbol</vt:lpstr>
      <vt:lpstr>Times New Roman</vt:lpstr>
      <vt:lpstr>Office Theme</vt:lpstr>
      <vt:lpstr>PowerPoint Presentation</vt:lpstr>
      <vt:lpstr>The divide-and-conquer  design paradigm</vt:lpstr>
      <vt:lpstr>Merge sort</vt:lpstr>
      <vt:lpstr>Merge sort</vt:lpstr>
      <vt:lpstr>Master theorem (reprise)</vt:lpstr>
      <vt:lpstr>Master theorem (reprise)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Recurrence for binary search</vt:lpstr>
      <vt:lpstr>Recurrence for binary search</vt:lpstr>
      <vt:lpstr>Powering a number</vt:lpstr>
      <vt:lpstr>Powering a number</vt:lpstr>
      <vt:lpstr>Powering a number</vt:lpstr>
      <vt:lpstr>Fibonacci numbers</vt:lpstr>
      <vt:lpstr>Fibonacci numbers</vt:lpstr>
      <vt:lpstr>Computing Fibonacci  numbers</vt:lpstr>
      <vt:lpstr>Computing Fibonacci  numbers</vt:lpstr>
      <vt:lpstr>Recursive squaring</vt:lpstr>
      <vt:lpstr>Recursive squaring</vt:lpstr>
      <vt:lpstr>Recursive squaring</vt:lpstr>
      <vt:lpstr>Recursive squaring</vt:lpstr>
      <vt:lpstr>Matrix multiplication</vt:lpstr>
      <vt:lpstr>Standard algorithm</vt:lpstr>
      <vt:lpstr>Standard algorithm</vt:lpstr>
      <vt:lpstr>Divide-and-conquer algorithm</vt:lpstr>
      <vt:lpstr>Divide-and-conquer algorithm</vt:lpstr>
      <vt:lpstr>Analysis of D&amp;C algorithm</vt:lpstr>
      <vt:lpstr>Analysis of D&amp;C algorithm</vt:lpstr>
      <vt:lpstr>Analysis of D&amp;C algorithm</vt:lpstr>
      <vt:lpstr>Strassen’s idea</vt:lpstr>
      <vt:lpstr>Strassen’s idea</vt:lpstr>
      <vt:lpstr>Strassen’s idea</vt:lpstr>
      <vt:lpstr>Strassen’s idea</vt:lpstr>
      <vt:lpstr>Strassen’s idea</vt:lpstr>
      <vt:lpstr>Strassen’s algorithm</vt:lpstr>
      <vt:lpstr>Strassen’s algorithm</vt:lpstr>
      <vt:lpstr>PowerPoint Presentation</vt:lpstr>
      <vt:lpstr>Analysis of Strassen</vt:lpstr>
      <vt:lpstr>Analysis of Strassen</vt:lpstr>
      <vt:lpstr>Analysis of Strassen</vt:lpstr>
      <vt:lpstr>PowerPoint Presentation</vt:lpstr>
      <vt:lpstr>VLSI layout</vt:lpstr>
      <vt:lpstr>VLSI layout</vt:lpstr>
      <vt:lpstr>VLSI layout</vt:lpstr>
      <vt:lpstr>VLSI layout</vt:lpstr>
      <vt:lpstr>H-tree embedding</vt:lpstr>
      <vt:lpstr>H-tree embedding</vt:lpstr>
      <vt:lpstr>H-tree embedding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 Singh</dc:creator>
  <cp:lastModifiedBy>Yeshwant Singh</cp:lastModifiedBy>
  <cp:revision>2</cp:revision>
  <dcterms:created xsi:type="dcterms:W3CDTF">2023-08-27T16:59:45Z</dcterms:created>
  <dcterms:modified xsi:type="dcterms:W3CDTF">2023-08-27T17:01:12Z</dcterms:modified>
</cp:coreProperties>
</file>