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18" r:id="rId2"/>
    <p:sldId id="419" r:id="rId3"/>
    <p:sldId id="420" r:id="rId4"/>
    <p:sldId id="421" r:id="rId5"/>
    <p:sldId id="422" r:id="rId6"/>
    <p:sldId id="423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433" r:id="rId17"/>
    <p:sldId id="434" r:id="rId18"/>
    <p:sldId id="435" r:id="rId19"/>
    <p:sldId id="436" r:id="rId20"/>
    <p:sldId id="437" r:id="rId21"/>
    <p:sldId id="438" r:id="rId22"/>
    <p:sldId id="439" r:id="rId23"/>
    <p:sldId id="440" r:id="rId24"/>
    <p:sldId id="441" r:id="rId25"/>
    <p:sldId id="442" r:id="rId26"/>
    <p:sldId id="443" r:id="rId27"/>
    <p:sldId id="444" r:id="rId28"/>
    <p:sldId id="445" r:id="rId29"/>
    <p:sldId id="446" r:id="rId30"/>
    <p:sldId id="447" r:id="rId31"/>
    <p:sldId id="448" r:id="rId32"/>
    <p:sldId id="449" r:id="rId33"/>
    <p:sldId id="450" r:id="rId34"/>
    <p:sldId id="451" r:id="rId35"/>
    <p:sldId id="452" r:id="rId36"/>
    <p:sldId id="453" r:id="rId37"/>
    <p:sldId id="454" r:id="rId38"/>
    <p:sldId id="455" r:id="rId39"/>
    <p:sldId id="456" r:id="rId40"/>
    <p:sldId id="457" r:id="rId41"/>
    <p:sldId id="458" r:id="rId42"/>
    <p:sldId id="459" r:id="rId43"/>
    <p:sldId id="460" r:id="rId44"/>
    <p:sldId id="461" r:id="rId45"/>
    <p:sldId id="462" r:id="rId46"/>
    <p:sldId id="463" r:id="rId47"/>
    <p:sldId id="464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DAF6-F936-4AEE-8D3F-4EF62E18E41C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FC69-C7BF-4636-9DDB-A87EA7C93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56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DAF6-F936-4AEE-8D3F-4EF62E18E41C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FC69-C7BF-4636-9DDB-A87EA7C93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07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DAF6-F936-4AEE-8D3F-4EF62E18E41C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FC69-C7BF-4636-9DDB-A87EA7C93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709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88365" y="21589"/>
            <a:ext cx="7367269" cy="123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©</a:t>
            </a:r>
            <a:r>
              <a:rPr spc="5" dirty="0"/>
              <a:t> </a:t>
            </a:r>
            <a:r>
              <a:rPr spc="-5" dirty="0"/>
              <a:t>2001-5</a:t>
            </a:r>
            <a:r>
              <a:rPr spc="-20" dirty="0"/>
              <a:t> </a:t>
            </a:r>
            <a:r>
              <a:rPr spc="-5" dirty="0"/>
              <a:t>by</a:t>
            </a:r>
            <a:r>
              <a:rPr spc="10" dirty="0"/>
              <a:t> </a:t>
            </a:r>
            <a:r>
              <a:rPr spc="-5" dirty="0"/>
              <a:t>Erik</a:t>
            </a:r>
            <a:r>
              <a:rPr spc="10" dirty="0"/>
              <a:t> </a:t>
            </a:r>
            <a:r>
              <a:rPr spc="-5" dirty="0"/>
              <a:t>D.</a:t>
            </a:r>
            <a:r>
              <a:rPr spc="5" dirty="0"/>
              <a:t> </a:t>
            </a:r>
            <a:r>
              <a:rPr spc="-5" dirty="0"/>
              <a:t>Demaine</a:t>
            </a:r>
            <a:r>
              <a:rPr spc="20" dirty="0"/>
              <a:t> </a:t>
            </a:r>
            <a:r>
              <a:rPr spc="-5" dirty="0"/>
              <a:t>and Charles</a:t>
            </a:r>
            <a:r>
              <a:rPr spc="20" dirty="0"/>
              <a:t> </a:t>
            </a:r>
            <a:r>
              <a:rPr spc="-5" dirty="0"/>
              <a:t>E.</a:t>
            </a:r>
            <a:r>
              <a:rPr dirty="0"/>
              <a:t> </a:t>
            </a:r>
            <a:r>
              <a:rPr spc="-5" dirty="0"/>
              <a:t>Leiserson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L1.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66141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DAF6-F936-4AEE-8D3F-4EF62E18E41C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FC69-C7BF-4636-9DDB-A87EA7C93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82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DAF6-F936-4AEE-8D3F-4EF62E18E41C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FC69-C7BF-4636-9DDB-A87EA7C93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43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DAF6-F936-4AEE-8D3F-4EF62E18E41C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FC69-C7BF-4636-9DDB-A87EA7C93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6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DAF6-F936-4AEE-8D3F-4EF62E18E41C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FC69-C7BF-4636-9DDB-A87EA7C93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DAF6-F936-4AEE-8D3F-4EF62E18E41C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FC69-C7BF-4636-9DDB-A87EA7C93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72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DAF6-F936-4AEE-8D3F-4EF62E18E41C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FC69-C7BF-4636-9DDB-A87EA7C93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47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DAF6-F936-4AEE-8D3F-4EF62E18E41C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FC69-C7BF-4636-9DDB-A87EA7C93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06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DAF6-F936-4AEE-8D3F-4EF62E18E41C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FC69-C7BF-4636-9DDB-A87EA7C93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05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7DAF6-F936-4AEE-8D3F-4EF62E18E41C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4FC69-C7BF-4636-9DDB-A87EA7C93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52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" y="228600"/>
            <a:ext cx="1143000" cy="1447800"/>
            <a:chOff x="304800" y="228600"/>
            <a:chExt cx="1143000" cy="1447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112" y="319088"/>
              <a:ext cx="942974" cy="11144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4800" y="228600"/>
              <a:ext cx="1143000" cy="1447800"/>
            </a:xfrm>
            <a:custGeom>
              <a:avLst/>
              <a:gdLst/>
              <a:ahLst/>
              <a:cxnLst/>
              <a:rect l="l" t="t" r="r" b="b"/>
              <a:pathLst>
                <a:path w="1143000" h="1447800">
                  <a:moveTo>
                    <a:pt x="1143000" y="0"/>
                  </a:moveTo>
                  <a:lnTo>
                    <a:pt x="0" y="0"/>
                  </a:lnTo>
                  <a:lnTo>
                    <a:pt x="0" y="1447800"/>
                  </a:lnTo>
                  <a:lnTo>
                    <a:pt x="1143000" y="14478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452880" y="1458912"/>
            <a:ext cx="76200" cy="3940175"/>
          </a:xfrm>
          <a:custGeom>
            <a:avLst/>
            <a:gdLst/>
            <a:ahLst/>
            <a:cxnLst/>
            <a:rect l="l" t="t" r="r" b="b"/>
            <a:pathLst>
              <a:path w="76200" h="3940175">
                <a:moveTo>
                  <a:pt x="12700" y="0"/>
                </a:moveTo>
                <a:lnTo>
                  <a:pt x="0" y="0"/>
                </a:lnTo>
                <a:lnTo>
                  <a:pt x="0" y="3940175"/>
                </a:lnTo>
                <a:lnTo>
                  <a:pt x="12700" y="3940175"/>
                </a:lnTo>
                <a:lnTo>
                  <a:pt x="12700" y="0"/>
                </a:lnTo>
                <a:close/>
              </a:path>
              <a:path w="76200" h="3940175">
                <a:moveTo>
                  <a:pt x="50800" y="0"/>
                </a:moveTo>
                <a:lnTo>
                  <a:pt x="25400" y="0"/>
                </a:lnTo>
                <a:lnTo>
                  <a:pt x="25400" y="3940175"/>
                </a:lnTo>
                <a:lnTo>
                  <a:pt x="50800" y="3940175"/>
                </a:lnTo>
                <a:lnTo>
                  <a:pt x="50800" y="0"/>
                </a:lnTo>
                <a:close/>
              </a:path>
              <a:path w="76200" h="3940175">
                <a:moveTo>
                  <a:pt x="76200" y="0"/>
                </a:moveTo>
                <a:lnTo>
                  <a:pt x="63500" y="0"/>
                </a:lnTo>
                <a:lnTo>
                  <a:pt x="63500" y="3940175"/>
                </a:lnTo>
                <a:lnTo>
                  <a:pt x="76200" y="3940175"/>
                </a:lnTo>
                <a:lnTo>
                  <a:pt x="762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90600" y="876300"/>
            <a:ext cx="7235035" cy="50340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4339" marR="1775460" indent="-841375">
              <a:lnSpc>
                <a:spcPct val="142200"/>
              </a:lnSpc>
              <a:spcBef>
                <a:spcPts val="100"/>
              </a:spcBef>
            </a:pPr>
            <a:r>
              <a:rPr lang="en-US" sz="3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            </a:t>
            </a:r>
            <a:r>
              <a:rPr sz="3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L</a:t>
            </a:r>
            <a:r>
              <a:rPr sz="28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ECTURE</a:t>
            </a:r>
            <a:r>
              <a:rPr sz="2800" b="1" spc="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CC0000"/>
                </a:solidFill>
                <a:latin typeface="Times New Roman"/>
                <a:cs typeface="Times New Roman"/>
              </a:rPr>
              <a:t>4</a:t>
            </a:r>
            <a:endParaRPr sz="3600" dirty="0">
              <a:latin typeface="Times New Roman"/>
              <a:cs typeface="Times New Roman"/>
            </a:endParaRPr>
          </a:p>
          <a:p>
            <a:pPr marL="1704339">
              <a:lnSpc>
                <a:spcPct val="100000"/>
              </a:lnSpc>
              <a:spcBef>
                <a:spcPts val="15"/>
              </a:spcBef>
            </a:pPr>
            <a:r>
              <a:rPr sz="3200" b="1" spc="-5" dirty="0">
                <a:latin typeface="Times New Roman"/>
                <a:cs typeface="Times New Roman"/>
              </a:rPr>
              <a:t>Quicksort</a:t>
            </a:r>
            <a:endParaRPr sz="3200" dirty="0">
              <a:latin typeface="Times New Roman"/>
              <a:cs typeface="Times New Roman"/>
            </a:endParaRPr>
          </a:p>
          <a:p>
            <a:pPr marL="1932939" indent="-229235">
              <a:lnSpc>
                <a:spcPct val="100000"/>
              </a:lnSpc>
              <a:buClr>
                <a:srgbClr val="CC0000"/>
              </a:buClr>
              <a:buChar char="•"/>
              <a:tabLst>
                <a:tab pos="1933575" algn="l"/>
              </a:tabLst>
            </a:pPr>
            <a:r>
              <a:rPr sz="3200" spc="-5" dirty="0">
                <a:latin typeface="Times New Roman"/>
                <a:cs typeface="Times New Roman"/>
              </a:rPr>
              <a:t>Divide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conquer</a:t>
            </a:r>
            <a:endParaRPr sz="3200" dirty="0">
              <a:latin typeface="Times New Roman"/>
              <a:cs typeface="Times New Roman"/>
            </a:endParaRPr>
          </a:p>
          <a:p>
            <a:pPr marL="1932939" indent="-229235">
              <a:lnSpc>
                <a:spcPct val="100000"/>
              </a:lnSpc>
              <a:buClr>
                <a:srgbClr val="CC0000"/>
              </a:buClr>
              <a:buChar char="•"/>
              <a:tabLst>
                <a:tab pos="1933575" algn="l"/>
              </a:tabLst>
            </a:pPr>
            <a:r>
              <a:rPr sz="3200" spc="-5" dirty="0">
                <a:latin typeface="Times New Roman"/>
                <a:cs typeface="Times New Roman"/>
              </a:rPr>
              <a:t>Partitioning</a:t>
            </a:r>
            <a:endParaRPr sz="3200" dirty="0">
              <a:latin typeface="Times New Roman"/>
              <a:cs typeface="Times New Roman"/>
            </a:endParaRPr>
          </a:p>
          <a:p>
            <a:pPr marL="1932939" indent="-229235">
              <a:lnSpc>
                <a:spcPct val="100000"/>
              </a:lnSpc>
              <a:buClr>
                <a:srgbClr val="CC0000"/>
              </a:buClr>
              <a:buChar char="•"/>
              <a:tabLst>
                <a:tab pos="1933575" algn="l"/>
              </a:tabLst>
            </a:pPr>
            <a:r>
              <a:rPr sz="3200" spc="-30" dirty="0">
                <a:latin typeface="Times New Roman"/>
                <a:cs typeface="Times New Roman"/>
              </a:rPr>
              <a:t>Worst-case</a:t>
            </a:r>
            <a:r>
              <a:rPr sz="3200" spc="-5" dirty="0">
                <a:latin typeface="Times New Roman"/>
                <a:cs typeface="Times New Roman"/>
              </a:rPr>
              <a:t> analysis</a:t>
            </a:r>
            <a:endParaRPr sz="3200" dirty="0">
              <a:latin typeface="Times New Roman"/>
              <a:cs typeface="Times New Roman"/>
            </a:endParaRPr>
          </a:p>
          <a:p>
            <a:pPr marL="1932939" indent="-229235">
              <a:lnSpc>
                <a:spcPct val="100000"/>
              </a:lnSpc>
              <a:buClr>
                <a:srgbClr val="CC0000"/>
              </a:buClr>
              <a:buChar char="•"/>
              <a:tabLst>
                <a:tab pos="1933575" algn="l"/>
              </a:tabLst>
            </a:pPr>
            <a:r>
              <a:rPr sz="3200" spc="-5" dirty="0">
                <a:latin typeface="Times New Roman"/>
                <a:cs typeface="Times New Roman"/>
              </a:rPr>
              <a:t>Intuition</a:t>
            </a:r>
            <a:endParaRPr sz="3200" dirty="0">
              <a:latin typeface="Times New Roman"/>
              <a:cs typeface="Times New Roman"/>
            </a:endParaRPr>
          </a:p>
          <a:p>
            <a:pPr marL="1932939" indent="-229235">
              <a:lnSpc>
                <a:spcPct val="100000"/>
              </a:lnSpc>
              <a:buClr>
                <a:srgbClr val="CC0000"/>
              </a:buClr>
              <a:buChar char="•"/>
              <a:tabLst>
                <a:tab pos="1933575" algn="l"/>
              </a:tabLst>
            </a:pPr>
            <a:r>
              <a:rPr sz="3200" spc="-5" dirty="0">
                <a:latin typeface="Times New Roman"/>
                <a:cs typeface="Times New Roman"/>
              </a:rPr>
              <a:t>Randomized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quicksort</a:t>
            </a:r>
            <a:endParaRPr sz="3200" dirty="0">
              <a:latin typeface="Times New Roman"/>
              <a:cs typeface="Times New Roman"/>
            </a:endParaRPr>
          </a:p>
          <a:p>
            <a:pPr marL="1932939" indent="-229235">
              <a:lnSpc>
                <a:spcPct val="100000"/>
              </a:lnSpc>
              <a:buClr>
                <a:srgbClr val="CC0000"/>
              </a:buClr>
              <a:buChar char="•"/>
              <a:tabLst>
                <a:tab pos="1933575" algn="l"/>
              </a:tabLst>
            </a:pPr>
            <a:r>
              <a:rPr sz="3200" spc="-5" dirty="0" err="1">
                <a:latin typeface="Times New Roman"/>
                <a:cs typeface="Times New Roman"/>
              </a:rPr>
              <a:t>Analys</a:t>
            </a:r>
            <a:r>
              <a:rPr lang="en-IN" sz="3200" spc="-5" dirty="0">
                <a:latin typeface="Times New Roman"/>
                <a:cs typeface="Times New Roman"/>
              </a:rPr>
              <a:t>is</a:t>
            </a:r>
            <a:endParaRPr lang="en-IN" sz="3200" dirty="0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  <a:spcBef>
                <a:spcPts val="2320"/>
              </a:spcBef>
            </a:pPr>
            <a:r>
              <a:rPr lang="en-IN" sz="3200" b="1" spc="-5" dirty="0" err="1">
                <a:latin typeface="Times New Roman"/>
                <a:cs typeface="Times New Roman"/>
              </a:rPr>
              <a:t>Dr.</a:t>
            </a:r>
            <a:r>
              <a:rPr lang="en-IN" sz="3200" b="1" spc="-5" dirty="0">
                <a:latin typeface="Times New Roman"/>
                <a:cs typeface="Times New Roman"/>
              </a:rPr>
              <a:t> Yeshwant Singh</a:t>
            </a:r>
            <a:endParaRPr lang="en-IN"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7397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partitioning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94814" y="1884362"/>
          <a:ext cx="5677531" cy="1862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1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6575">
                <a:tc>
                  <a:txBody>
                    <a:bodyPr/>
                    <a:lstStyle/>
                    <a:p>
                      <a:pPr marL="31750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R="267970" algn="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R="272415" algn="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754"/>
                        </a:lnSpc>
                      </a:pPr>
                      <a:r>
                        <a:rPr sz="3200" spc="-12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31750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267970" algn="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R="272415" algn="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754"/>
                        </a:lnSpc>
                      </a:pPr>
                      <a:r>
                        <a:rPr sz="3200" spc="-12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5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385"/>
                        </a:spcBef>
                      </a:pPr>
                      <a:r>
                        <a:rPr sz="3200" i="1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385"/>
                        </a:spcBef>
                      </a:pPr>
                      <a:r>
                        <a:rPr sz="3200" i="1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443037" y="1840992"/>
            <a:ext cx="6334760" cy="661670"/>
            <a:chOff x="1443037" y="1840992"/>
            <a:chExt cx="6334760" cy="66167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8665" y="1955292"/>
              <a:ext cx="772667" cy="5471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8289" y="1840992"/>
              <a:ext cx="794003" cy="61112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47800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47800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283" y="1955292"/>
              <a:ext cx="773429" cy="54711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10562" y="1840992"/>
              <a:ext cx="997457" cy="61112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1141" y="1955292"/>
              <a:ext cx="772667" cy="54711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9419" y="1840992"/>
              <a:ext cx="997457" cy="6111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3142" y="1955292"/>
              <a:ext cx="772667" cy="54711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2766" y="1840992"/>
              <a:ext cx="794003" cy="61112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5142" y="1955292"/>
              <a:ext cx="772667" cy="54711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4766" y="1840992"/>
              <a:ext cx="794003" cy="61112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8759" y="1955292"/>
              <a:ext cx="773428" cy="54711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84" y="1840992"/>
              <a:ext cx="794003" cy="61112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7617" y="1955292"/>
              <a:ext cx="772667" cy="54711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7241" y="1840992"/>
              <a:ext cx="794003" cy="61112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9617" y="1955292"/>
              <a:ext cx="772655" cy="54711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95515" y="1840992"/>
              <a:ext cx="982217" cy="61112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778625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78625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443037" y="2623566"/>
            <a:ext cx="909319" cy="661670"/>
            <a:chOff x="1443037" y="2623566"/>
            <a:chExt cx="909319" cy="661670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8665" y="2737866"/>
              <a:ext cx="772667" cy="54711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8289" y="2623566"/>
              <a:ext cx="794003" cy="61112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447800" y="2667000"/>
              <a:ext cx="754380" cy="536575"/>
            </a:xfrm>
            <a:custGeom>
              <a:avLst/>
              <a:gdLst/>
              <a:ahLst/>
              <a:cxnLst/>
              <a:rect l="l" t="t" r="r" b="b"/>
              <a:pathLst>
                <a:path w="754380" h="536575">
                  <a:moveTo>
                    <a:pt x="0" y="536575"/>
                  </a:moveTo>
                  <a:lnTo>
                    <a:pt x="754062" y="536575"/>
                  </a:lnTo>
                  <a:lnTo>
                    <a:pt x="754062" y="0"/>
                  </a:lnTo>
                  <a:lnTo>
                    <a:pt x="0" y="0"/>
                  </a:lnTo>
                  <a:lnTo>
                    <a:pt x="0" y="536575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47800" y="2667000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2272283" y="2623566"/>
            <a:ext cx="5505450" cy="661670"/>
            <a:chOff x="2272283" y="2623566"/>
            <a:chExt cx="5505450" cy="661670"/>
          </a:xfrm>
        </p:grpSpPr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283" y="2737866"/>
              <a:ext cx="773429" cy="54711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1907" y="2623566"/>
              <a:ext cx="794003" cy="61112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1141" y="2737866"/>
              <a:ext cx="772667" cy="54711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9419" y="2623566"/>
              <a:ext cx="997457" cy="61112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3141" y="2737866"/>
              <a:ext cx="772667" cy="54711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41419" y="2623566"/>
              <a:ext cx="997457" cy="61112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5141" y="2737866"/>
              <a:ext cx="772667" cy="54711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4766" y="2623566"/>
              <a:ext cx="794003" cy="61112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8760" y="2737866"/>
              <a:ext cx="773428" cy="54711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83" y="2623566"/>
              <a:ext cx="794003" cy="61112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7618" y="2737866"/>
              <a:ext cx="772667" cy="54711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7242" y="2623566"/>
              <a:ext cx="794003" cy="61112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9618" y="2737866"/>
              <a:ext cx="772655" cy="54711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95516" y="2623566"/>
              <a:ext cx="982217" cy="61112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778624" y="2667000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778624" y="2667000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4838700" y="3473447"/>
            <a:ext cx="643255" cy="76200"/>
            <a:chOff x="4838700" y="3473447"/>
            <a:chExt cx="643255" cy="76200"/>
          </a:xfrm>
        </p:grpSpPr>
        <p:sp>
          <p:nvSpPr>
            <p:cNvPr id="49" name="object 49"/>
            <p:cNvSpPr/>
            <p:nvPr/>
          </p:nvSpPr>
          <p:spPr>
            <a:xfrm>
              <a:off x="4876800" y="3511549"/>
              <a:ext cx="554355" cy="0"/>
            </a:xfrm>
            <a:custGeom>
              <a:avLst/>
              <a:gdLst/>
              <a:ahLst/>
              <a:cxnLst/>
              <a:rect l="l" t="t" r="r" b="b"/>
              <a:pathLst>
                <a:path w="554354">
                  <a:moveTo>
                    <a:pt x="0" y="0"/>
                  </a:moveTo>
                  <a:lnTo>
                    <a:pt x="554037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405437" y="347344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25400" y="38100"/>
                  </a:ln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38700" y="3473449"/>
              <a:ext cx="76200" cy="76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7397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partitioning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94814" y="1884362"/>
          <a:ext cx="5677531" cy="27010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1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6575">
                <a:tc>
                  <a:txBody>
                    <a:bodyPr/>
                    <a:lstStyle/>
                    <a:p>
                      <a:pPr marL="31750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R="267970" algn="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R="272415" algn="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754"/>
                        </a:lnSpc>
                      </a:pPr>
                      <a:r>
                        <a:rPr sz="3200" spc="-12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31750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267970" algn="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R="272415" algn="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754"/>
                        </a:lnSpc>
                      </a:pPr>
                      <a:r>
                        <a:rPr sz="3200" spc="-12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31750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267970" algn="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272415" algn="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754"/>
                        </a:lnSpc>
                      </a:pPr>
                      <a:r>
                        <a:rPr sz="3200" spc="-12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6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790"/>
                        </a:lnSpc>
                        <a:spcBef>
                          <a:spcPts val="385"/>
                        </a:spcBef>
                      </a:pPr>
                      <a:r>
                        <a:rPr sz="3200" i="1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385"/>
                        </a:spcBef>
                      </a:pPr>
                      <a:r>
                        <a:rPr sz="3200" i="1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443037" y="1840992"/>
            <a:ext cx="6334760" cy="661670"/>
            <a:chOff x="1443037" y="1840992"/>
            <a:chExt cx="6334760" cy="66167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8665" y="1955292"/>
              <a:ext cx="772667" cy="5471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8289" y="1840992"/>
              <a:ext cx="794003" cy="61112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47800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47800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283" y="1955292"/>
              <a:ext cx="773429" cy="54711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10562" y="1840992"/>
              <a:ext cx="997457" cy="61112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1141" y="1955292"/>
              <a:ext cx="772667" cy="54711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9419" y="1840992"/>
              <a:ext cx="997457" cy="6111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3142" y="1955292"/>
              <a:ext cx="772667" cy="54711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2766" y="1840992"/>
              <a:ext cx="794003" cy="61112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5142" y="1955292"/>
              <a:ext cx="772667" cy="54711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4766" y="1840992"/>
              <a:ext cx="794003" cy="61112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8759" y="1955292"/>
              <a:ext cx="773428" cy="54711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84" y="1840992"/>
              <a:ext cx="794003" cy="61112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7617" y="1955292"/>
              <a:ext cx="772667" cy="54711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7241" y="1840992"/>
              <a:ext cx="794003" cy="61112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9617" y="1955292"/>
              <a:ext cx="772655" cy="54711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95515" y="1840992"/>
              <a:ext cx="982217" cy="61112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778625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78625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443037" y="3461765"/>
            <a:ext cx="909319" cy="661670"/>
            <a:chOff x="1443037" y="3461765"/>
            <a:chExt cx="909319" cy="661670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8665" y="3576065"/>
              <a:ext cx="772667" cy="54711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8289" y="3461765"/>
              <a:ext cx="794003" cy="61112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447800" y="3505199"/>
              <a:ext cx="754380" cy="536575"/>
            </a:xfrm>
            <a:custGeom>
              <a:avLst/>
              <a:gdLst/>
              <a:ahLst/>
              <a:cxnLst/>
              <a:rect l="l" t="t" r="r" b="b"/>
              <a:pathLst>
                <a:path w="754380" h="536575">
                  <a:moveTo>
                    <a:pt x="0" y="536575"/>
                  </a:moveTo>
                  <a:lnTo>
                    <a:pt x="754062" y="536575"/>
                  </a:lnTo>
                  <a:lnTo>
                    <a:pt x="754062" y="0"/>
                  </a:lnTo>
                  <a:lnTo>
                    <a:pt x="0" y="0"/>
                  </a:lnTo>
                  <a:lnTo>
                    <a:pt x="0" y="536575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47800" y="3505199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2272283" y="3461765"/>
            <a:ext cx="5505450" cy="661670"/>
            <a:chOff x="2272283" y="3461765"/>
            <a:chExt cx="5505450" cy="661670"/>
          </a:xfrm>
        </p:grpSpPr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283" y="3576065"/>
              <a:ext cx="773429" cy="54711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1907" y="3461765"/>
              <a:ext cx="794003" cy="61112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1141" y="3576065"/>
              <a:ext cx="772667" cy="54711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80765" y="3461765"/>
              <a:ext cx="794003" cy="61112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3141" y="3576065"/>
              <a:ext cx="772667" cy="54711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41419" y="3461765"/>
              <a:ext cx="997457" cy="61112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5141" y="3576065"/>
              <a:ext cx="772667" cy="54711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4766" y="3461765"/>
              <a:ext cx="794003" cy="61112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8760" y="3576065"/>
              <a:ext cx="773428" cy="54711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57038" y="3461765"/>
              <a:ext cx="997456" cy="61112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7618" y="3576065"/>
              <a:ext cx="772667" cy="54711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7242" y="3461765"/>
              <a:ext cx="794003" cy="61112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9618" y="3576065"/>
              <a:ext cx="772655" cy="54711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95516" y="3461765"/>
              <a:ext cx="982217" cy="61112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778624" y="3505199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778624" y="3505199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2552700" y="4311647"/>
            <a:ext cx="643255" cy="76200"/>
            <a:chOff x="2552700" y="4311647"/>
            <a:chExt cx="643255" cy="76200"/>
          </a:xfrm>
        </p:grpSpPr>
        <p:sp>
          <p:nvSpPr>
            <p:cNvPr id="49" name="object 49"/>
            <p:cNvSpPr/>
            <p:nvPr/>
          </p:nvSpPr>
          <p:spPr>
            <a:xfrm>
              <a:off x="2590800" y="4349749"/>
              <a:ext cx="554355" cy="0"/>
            </a:xfrm>
            <a:custGeom>
              <a:avLst/>
              <a:gdLst/>
              <a:ahLst/>
              <a:cxnLst/>
              <a:rect l="l" t="t" r="r" b="b"/>
              <a:pathLst>
                <a:path w="554355">
                  <a:moveTo>
                    <a:pt x="0" y="0"/>
                  </a:moveTo>
                  <a:lnTo>
                    <a:pt x="554037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119437" y="431164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25400" y="38100"/>
                  </a:ln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52700" y="4311649"/>
              <a:ext cx="76200" cy="76200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1443037" y="2623566"/>
            <a:ext cx="909319" cy="661670"/>
            <a:chOff x="1443037" y="2623566"/>
            <a:chExt cx="909319" cy="661670"/>
          </a:xfrm>
        </p:grpSpPr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8665" y="2737866"/>
              <a:ext cx="772667" cy="54711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8289" y="2623566"/>
              <a:ext cx="794003" cy="611123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447800" y="2667000"/>
              <a:ext cx="754380" cy="536575"/>
            </a:xfrm>
            <a:custGeom>
              <a:avLst/>
              <a:gdLst/>
              <a:ahLst/>
              <a:cxnLst/>
              <a:rect l="l" t="t" r="r" b="b"/>
              <a:pathLst>
                <a:path w="754380" h="536575">
                  <a:moveTo>
                    <a:pt x="0" y="536575"/>
                  </a:moveTo>
                  <a:lnTo>
                    <a:pt x="754062" y="536575"/>
                  </a:lnTo>
                  <a:lnTo>
                    <a:pt x="754062" y="0"/>
                  </a:lnTo>
                  <a:lnTo>
                    <a:pt x="0" y="0"/>
                  </a:lnTo>
                  <a:lnTo>
                    <a:pt x="0" y="536575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447800" y="2667000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2272283" y="2623566"/>
            <a:ext cx="5505450" cy="661670"/>
            <a:chOff x="2272283" y="2623566"/>
            <a:chExt cx="5505450" cy="661670"/>
          </a:xfrm>
        </p:grpSpPr>
        <p:pic>
          <p:nvPicPr>
            <p:cNvPr id="58" name="object 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283" y="2737866"/>
              <a:ext cx="773429" cy="54711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1907" y="2623566"/>
              <a:ext cx="794003" cy="61112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1141" y="2737866"/>
              <a:ext cx="772667" cy="547115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9419" y="2623566"/>
              <a:ext cx="997457" cy="611123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3141" y="2737866"/>
              <a:ext cx="772667" cy="547115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41419" y="2623566"/>
              <a:ext cx="997457" cy="611123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5141" y="2737866"/>
              <a:ext cx="772667" cy="54711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4766" y="2623566"/>
              <a:ext cx="794003" cy="611123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8760" y="2737866"/>
              <a:ext cx="773428" cy="54711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83" y="2623566"/>
              <a:ext cx="794003" cy="611123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7618" y="2737866"/>
              <a:ext cx="772667" cy="547115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7242" y="2623566"/>
              <a:ext cx="794003" cy="611123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9618" y="2737866"/>
              <a:ext cx="772655" cy="547115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95516" y="2623566"/>
              <a:ext cx="982217" cy="611123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6778624" y="2667000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778624" y="2667000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7397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partitioning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94814" y="1884362"/>
          <a:ext cx="5677531" cy="27010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1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6575">
                <a:tc>
                  <a:txBody>
                    <a:bodyPr/>
                    <a:lstStyle/>
                    <a:p>
                      <a:pPr marL="31750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R="267970" algn="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754"/>
                        </a:lnSpc>
                      </a:pPr>
                      <a:r>
                        <a:rPr sz="3200" spc="-12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31750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267970" algn="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754"/>
                        </a:lnSpc>
                      </a:pPr>
                      <a:r>
                        <a:rPr sz="3200" spc="-12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31750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267970" algn="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754"/>
                        </a:lnSpc>
                      </a:pPr>
                      <a:r>
                        <a:rPr sz="3200" spc="-12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6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790"/>
                        </a:lnSpc>
                        <a:spcBef>
                          <a:spcPts val="385"/>
                        </a:spcBef>
                      </a:pPr>
                      <a:r>
                        <a:rPr sz="3200" i="1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790"/>
                        </a:lnSpc>
                        <a:spcBef>
                          <a:spcPts val="385"/>
                        </a:spcBef>
                      </a:pPr>
                      <a:r>
                        <a:rPr sz="3200" i="1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443037" y="1840992"/>
            <a:ext cx="6334760" cy="661670"/>
            <a:chOff x="1443037" y="1840992"/>
            <a:chExt cx="6334760" cy="66167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8665" y="1955292"/>
              <a:ext cx="772667" cy="5471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8289" y="1840992"/>
              <a:ext cx="794003" cy="61112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47800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47800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283" y="1955292"/>
              <a:ext cx="773429" cy="54711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10562" y="1840992"/>
              <a:ext cx="997457" cy="61112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1141" y="1955292"/>
              <a:ext cx="772667" cy="54711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9419" y="1840992"/>
              <a:ext cx="997457" cy="6111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3142" y="1955292"/>
              <a:ext cx="772667" cy="54711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2766" y="1840992"/>
              <a:ext cx="794003" cy="61112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5142" y="1955292"/>
              <a:ext cx="772667" cy="54711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4766" y="1840992"/>
              <a:ext cx="794003" cy="61112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8759" y="1955292"/>
              <a:ext cx="773428" cy="54711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84" y="1840992"/>
              <a:ext cx="794003" cy="61112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7617" y="1955292"/>
              <a:ext cx="772667" cy="54711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7241" y="1840992"/>
              <a:ext cx="794003" cy="61112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9617" y="1955292"/>
              <a:ext cx="772655" cy="54711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95515" y="1840992"/>
              <a:ext cx="982217" cy="61112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778625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78625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443037" y="3461765"/>
            <a:ext cx="909319" cy="661670"/>
            <a:chOff x="1443037" y="3461765"/>
            <a:chExt cx="909319" cy="661670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8665" y="3576065"/>
              <a:ext cx="772667" cy="54711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8289" y="3461765"/>
              <a:ext cx="794003" cy="61112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447800" y="3505199"/>
              <a:ext cx="754380" cy="536575"/>
            </a:xfrm>
            <a:custGeom>
              <a:avLst/>
              <a:gdLst/>
              <a:ahLst/>
              <a:cxnLst/>
              <a:rect l="l" t="t" r="r" b="b"/>
              <a:pathLst>
                <a:path w="754380" h="536575">
                  <a:moveTo>
                    <a:pt x="0" y="536575"/>
                  </a:moveTo>
                  <a:lnTo>
                    <a:pt x="754062" y="536575"/>
                  </a:lnTo>
                  <a:lnTo>
                    <a:pt x="754062" y="0"/>
                  </a:lnTo>
                  <a:lnTo>
                    <a:pt x="0" y="0"/>
                  </a:lnTo>
                  <a:lnTo>
                    <a:pt x="0" y="536575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47800" y="3505199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2272283" y="3461765"/>
            <a:ext cx="5505450" cy="661670"/>
            <a:chOff x="2272283" y="3461765"/>
            <a:chExt cx="5505450" cy="661670"/>
          </a:xfrm>
        </p:grpSpPr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283" y="3576065"/>
              <a:ext cx="773429" cy="54711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1907" y="3461765"/>
              <a:ext cx="794003" cy="61112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1141" y="3576065"/>
              <a:ext cx="772667" cy="54711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80765" y="3461765"/>
              <a:ext cx="794003" cy="61112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3141" y="3576065"/>
              <a:ext cx="772667" cy="54711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41419" y="3461765"/>
              <a:ext cx="997457" cy="61112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5141" y="3576065"/>
              <a:ext cx="772667" cy="54711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4766" y="3461765"/>
              <a:ext cx="794003" cy="61112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8760" y="3576065"/>
              <a:ext cx="773428" cy="54711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57038" y="3461765"/>
              <a:ext cx="997456" cy="61112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7618" y="3576065"/>
              <a:ext cx="772667" cy="54711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7242" y="3461765"/>
              <a:ext cx="794003" cy="61112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9618" y="3576065"/>
              <a:ext cx="772655" cy="54711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95516" y="3461765"/>
              <a:ext cx="982217" cy="61112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778624" y="3505199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778624" y="3505199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5605463" y="4311647"/>
            <a:ext cx="643255" cy="76200"/>
            <a:chOff x="5605463" y="4311647"/>
            <a:chExt cx="643255" cy="76200"/>
          </a:xfrm>
        </p:grpSpPr>
        <p:sp>
          <p:nvSpPr>
            <p:cNvPr id="49" name="object 49"/>
            <p:cNvSpPr/>
            <p:nvPr/>
          </p:nvSpPr>
          <p:spPr>
            <a:xfrm>
              <a:off x="5643563" y="4349749"/>
              <a:ext cx="554355" cy="0"/>
            </a:xfrm>
            <a:custGeom>
              <a:avLst/>
              <a:gdLst/>
              <a:ahLst/>
              <a:cxnLst/>
              <a:rect l="l" t="t" r="r" b="b"/>
              <a:pathLst>
                <a:path w="554354">
                  <a:moveTo>
                    <a:pt x="0" y="0"/>
                  </a:moveTo>
                  <a:lnTo>
                    <a:pt x="554037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172199" y="431164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25400" y="38100"/>
                  </a:ln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05463" y="4311649"/>
              <a:ext cx="76200" cy="76200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1443037" y="2623566"/>
            <a:ext cx="909319" cy="661670"/>
            <a:chOff x="1443037" y="2623566"/>
            <a:chExt cx="909319" cy="661670"/>
          </a:xfrm>
        </p:grpSpPr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8665" y="2737866"/>
              <a:ext cx="772667" cy="54711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8289" y="2623566"/>
              <a:ext cx="794003" cy="611123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447800" y="2667000"/>
              <a:ext cx="754380" cy="536575"/>
            </a:xfrm>
            <a:custGeom>
              <a:avLst/>
              <a:gdLst/>
              <a:ahLst/>
              <a:cxnLst/>
              <a:rect l="l" t="t" r="r" b="b"/>
              <a:pathLst>
                <a:path w="754380" h="536575">
                  <a:moveTo>
                    <a:pt x="0" y="536575"/>
                  </a:moveTo>
                  <a:lnTo>
                    <a:pt x="754062" y="536575"/>
                  </a:lnTo>
                  <a:lnTo>
                    <a:pt x="754062" y="0"/>
                  </a:lnTo>
                  <a:lnTo>
                    <a:pt x="0" y="0"/>
                  </a:lnTo>
                  <a:lnTo>
                    <a:pt x="0" y="536575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447800" y="2667000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2272283" y="2623566"/>
            <a:ext cx="5505450" cy="661670"/>
            <a:chOff x="2272283" y="2623566"/>
            <a:chExt cx="5505450" cy="661670"/>
          </a:xfrm>
        </p:grpSpPr>
        <p:pic>
          <p:nvPicPr>
            <p:cNvPr id="58" name="object 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283" y="2737866"/>
              <a:ext cx="773429" cy="54711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1907" y="2623566"/>
              <a:ext cx="794003" cy="61112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1141" y="2737866"/>
              <a:ext cx="772667" cy="547115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9419" y="2623566"/>
              <a:ext cx="997457" cy="611123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3141" y="2737866"/>
              <a:ext cx="772667" cy="547115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41419" y="2623566"/>
              <a:ext cx="997457" cy="611123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5141" y="2737866"/>
              <a:ext cx="772667" cy="54711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4766" y="2623566"/>
              <a:ext cx="794003" cy="611123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8760" y="2737866"/>
              <a:ext cx="773428" cy="54711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83" y="2623566"/>
              <a:ext cx="794003" cy="611123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7618" y="2737866"/>
              <a:ext cx="772667" cy="547115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7242" y="2623566"/>
              <a:ext cx="794003" cy="611123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9618" y="2737866"/>
              <a:ext cx="772655" cy="547115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95516" y="2623566"/>
              <a:ext cx="982217" cy="611123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6778624" y="2667000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778624" y="2667000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7397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partitioning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94814" y="1884362"/>
          <a:ext cx="5677531" cy="3548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1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6575">
                <a:tc>
                  <a:txBody>
                    <a:bodyPr/>
                    <a:lstStyle/>
                    <a:p>
                      <a:pPr marL="31750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R="267970" algn="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754"/>
                        </a:lnSpc>
                      </a:pPr>
                      <a:r>
                        <a:rPr sz="3200" spc="-12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31750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267970" algn="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754"/>
                        </a:lnSpc>
                      </a:pPr>
                      <a:r>
                        <a:rPr sz="3200" spc="-12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31750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267970" algn="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754"/>
                        </a:lnSpc>
                      </a:pPr>
                      <a:r>
                        <a:rPr sz="3200" spc="-12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31750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267970" algn="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754"/>
                        </a:lnSpc>
                      </a:pPr>
                      <a:r>
                        <a:rPr sz="3200" spc="-12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34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790"/>
                        </a:lnSpc>
                        <a:spcBef>
                          <a:spcPts val="385"/>
                        </a:spcBef>
                      </a:pPr>
                      <a:r>
                        <a:rPr sz="3200" i="1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790"/>
                        </a:lnSpc>
                        <a:spcBef>
                          <a:spcPts val="385"/>
                        </a:spcBef>
                      </a:pPr>
                      <a:r>
                        <a:rPr sz="3200" i="1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443037" y="1840992"/>
            <a:ext cx="6334760" cy="661670"/>
            <a:chOff x="1443037" y="1840992"/>
            <a:chExt cx="6334760" cy="66167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8665" y="1955292"/>
              <a:ext cx="772667" cy="5471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8289" y="1840992"/>
              <a:ext cx="794003" cy="61112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47800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47800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283" y="1955292"/>
              <a:ext cx="773429" cy="54711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10562" y="1840992"/>
              <a:ext cx="997457" cy="61112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1141" y="1955292"/>
              <a:ext cx="772667" cy="54711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9419" y="1840992"/>
              <a:ext cx="997457" cy="6111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3142" y="1955292"/>
              <a:ext cx="772667" cy="54711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2766" y="1840992"/>
              <a:ext cx="794003" cy="61112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5142" y="1955292"/>
              <a:ext cx="772667" cy="54711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4766" y="1840992"/>
              <a:ext cx="794003" cy="61112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8759" y="1955292"/>
              <a:ext cx="773428" cy="54711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84" y="1840992"/>
              <a:ext cx="794003" cy="61112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7617" y="1955292"/>
              <a:ext cx="772667" cy="54711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7241" y="1840992"/>
              <a:ext cx="794003" cy="61112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9617" y="1955292"/>
              <a:ext cx="772655" cy="54711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95515" y="1840992"/>
              <a:ext cx="982217" cy="61112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778625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78625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443037" y="3461765"/>
            <a:ext cx="909319" cy="661670"/>
            <a:chOff x="1443037" y="3461765"/>
            <a:chExt cx="909319" cy="661670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8665" y="3576065"/>
              <a:ext cx="772667" cy="54711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8289" y="3461765"/>
              <a:ext cx="794003" cy="61112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447800" y="3505199"/>
              <a:ext cx="754380" cy="536575"/>
            </a:xfrm>
            <a:custGeom>
              <a:avLst/>
              <a:gdLst/>
              <a:ahLst/>
              <a:cxnLst/>
              <a:rect l="l" t="t" r="r" b="b"/>
              <a:pathLst>
                <a:path w="754380" h="536575">
                  <a:moveTo>
                    <a:pt x="0" y="536575"/>
                  </a:moveTo>
                  <a:lnTo>
                    <a:pt x="754062" y="536575"/>
                  </a:lnTo>
                  <a:lnTo>
                    <a:pt x="754062" y="0"/>
                  </a:lnTo>
                  <a:lnTo>
                    <a:pt x="0" y="0"/>
                  </a:lnTo>
                  <a:lnTo>
                    <a:pt x="0" y="536575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47800" y="3505199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2272283" y="3461765"/>
            <a:ext cx="5505450" cy="661670"/>
            <a:chOff x="2272283" y="3461765"/>
            <a:chExt cx="5505450" cy="661670"/>
          </a:xfrm>
        </p:grpSpPr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283" y="3576065"/>
              <a:ext cx="773429" cy="54711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1907" y="3461765"/>
              <a:ext cx="794003" cy="61112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1141" y="3576065"/>
              <a:ext cx="772667" cy="54711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80765" y="3461765"/>
              <a:ext cx="794003" cy="61112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3141" y="3576065"/>
              <a:ext cx="772667" cy="54711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41419" y="3461765"/>
              <a:ext cx="997457" cy="61112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5141" y="3576065"/>
              <a:ext cx="772667" cy="54711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4766" y="3461765"/>
              <a:ext cx="794003" cy="61112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8760" y="3576065"/>
              <a:ext cx="773428" cy="54711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57038" y="3461765"/>
              <a:ext cx="997456" cy="61112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7618" y="3576065"/>
              <a:ext cx="772667" cy="54711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7242" y="3461765"/>
              <a:ext cx="794003" cy="61112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9618" y="3576065"/>
              <a:ext cx="772655" cy="54711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95516" y="3461765"/>
              <a:ext cx="982217" cy="61112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778624" y="3505199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778624" y="3505199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1443037" y="2623566"/>
            <a:ext cx="909319" cy="661670"/>
            <a:chOff x="1443037" y="2623566"/>
            <a:chExt cx="909319" cy="661670"/>
          </a:xfrm>
        </p:grpSpPr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8665" y="2737866"/>
              <a:ext cx="772667" cy="54711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8289" y="2623566"/>
              <a:ext cx="794003" cy="61112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447800" y="2667000"/>
              <a:ext cx="754380" cy="536575"/>
            </a:xfrm>
            <a:custGeom>
              <a:avLst/>
              <a:gdLst/>
              <a:ahLst/>
              <a:cxnLst/>
              <a:rect l="l" t="t" r="r" b="b"/>
              <a:pathLst>
                <a:path w="754380" h="536575">
                  <a:moveTo>
                    <a:pt x="0" y="536575"/>
                  </a:moveTo>
                  <a:lnTo>
                    <a:pt x="754062" y="536575"/>
                  </a:lnTo>
                  <a:lnTo>
                    <a:pt x="754062" y="0"/>
                  </a:lnTo>
                  <a:lnTo>
                    <a:pt x="0" y="0"/>
                  </a:lnTo>
                  <a:lnTo>
                    <a:pt x="0" y="536575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447800" y="2667000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2272283" y="2623566"/>
            <a:ext cx="5505450" cy="661670"/>
            <a:chOff x="2272283" y="2623566"/>
            <a:chExt cx="5505450" cy="661670"/>
          </a:xfrm>
        </p:grpSpPr>
        <p:pic>
          <p:nvPicPr>
            <p:cNvPr id="54" name="object 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283" y="2737866"/>
              <a:ext cx="773429" cy="54711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1907" y="2623566"/>
              <a:ext cx="794003" cy="61112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1141" y="2737866"/>
              <a:ext cx="772667" cy="547115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9419" y="2623566"/>
              <a:ext cx="997457" cy="611123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3141" y="2737866"/>
              <a:ext cx="772667" cy="54711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41419" y="2623566"/>
              <a:ext cx="997457" cy="61112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5141" y="2737866"/>
              <a:ext cx="772667" cy="547115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4766" y="2623566"/>
              <a:ext cx="794003" cy="611123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8760" y="2737866"/>
              <a:ext cx="773428" cy="547115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83" y="2623566"/>
              <a:ext cx="794003" cy="611123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7618" y="2737866"/>
              <a:ext cx="772667" cy="54711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7242" y="2623566"/>
              <a:ext cx="794003" cy="611123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9618" y="2737866"/>
              <a:ext cx="772655" cy="54711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95516" y="2623566"/>
              <a:ext cx="982217" cy="611123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6778624" y="2667000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778624" y="2667000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object 70"/>
          <p:cNvGrpSpPr/>
          <p:nvPr/>
        </p:nvGrpSpPr>
        <p:grpSpPr>
          <a:xfrm>
            <a:off x="1443037" y="4309871"/>
            <a:ext cx="909319" cy="661670"/>
            <a:chOff x="1443037" y="4309871"/>
            <a:chExt cx="909319" cy="661670"/>
          </a:xfrm>
        </p:grpSpPr>
        <p:pic>
          <p:nvPicPr>
            <p:cNvPr id="71" name="object 7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18665" y="4423409"/>
              <a:ext cx="772667" cy="547877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8289" y="4309871"/>
              <a:ext cx="794003" cy="611123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1447800" y="4352924"/>
              <a:ext cx="754380" cy="536575"/>
            </a:xfrm>
            <a:custGeom>
              <a:avLst/>
              <a:gdLst/>
              <a:ahLst/>
              <a:cxnLst/>
              <a:rect l="l" t="t" r="r" b="b"/>
              <a:pathLst>
                <a:path w="754380" h="536575">
                  <a:moveTo>
                    <a:pt x="0" y="536575"/>
                  </a:moveTo>
                  <a:lnTo>
                    <a:pt x="754062" y="536575"/>
                  </a:lnTo>
                  <a:lnTo>
                    <a:pt x="754062" y="0"/>
                  </a:lnTo>
                  <a:lnTo>
                    <a:pt x="0" y="0"/>
                  </a:lnTo>
                  <a:lnTo>
                    <a:pt x="0" y="536575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447800" y="4352924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2272283" y="4309871"/>
            <a:ext cx="5505450" cy="661670"/>
            <a:chOff x="2272283" y="4309871"/>
            <a:chExt cx="5505450" cy="661670"/>
          </a:xfrm>
        </p:grpSpPr>
        <p:pic>
          <p:nvPicPr>
            <p:cNvPr id="76" name="object 7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72283" y="4423409"/>
              <a:ext cx="773429" cy="547877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1907" y="4309871"/>
              <a:ext cx="794003" cy="611123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1141" y="4423409"/>
              <a:ext cx="772667" cy="547877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80765" y="4309871"/>
              <a:ext cx="794003" cy="611123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03141" y="4423409"/>
              <a:ext cx="772667" cy="547877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2766" y="4309871"/>
              <a:ext cx="794003" cy="611123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65141" y="4423409"/>
              <a:ext cx="772667" cy="547877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4766" y="4309871"/>
              <a:ext cx="794003" cy="611123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18760" y="4423409"/>
              <a:ext cx="773428" cy="547877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57038" y="4309871"/>
              <a:ext cx="997456" cy="611123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87618" y="4423409"/>
              <a:ext cx="772667" cy="547877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25895" y="4309871"/>
              <a:ext cx="997456" cy="611123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49618" y="4423409"/>
              <a:ext cx="772655" cy="547877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95516" y="4309871"/>
              <a:ext cx="982217" cy="611123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6778624" y="4352924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778624" y="4352924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3314700" y="5159372"/>
            <a:ext cx="643255" cy="76200"/>
            <a:chOff x="3314700" y="5159372"/>
            <a:chExt cx="643255" cy="76200"/>
          </a:xfrm>
        </p:grpSpPr>
        <p:sp>
          <p:nvSpPr>
            <p:cNvPr id="93" name="object 93"/>
            <p:cNvSpPr/>
            <p:nvPr/>
          </p:nvSpPr>
          <p:spPr>
            <a:xfrm>
              <a:off x="3352800" y="5197474"/>
              <a:ext cx="554355" cy="0"/>
            </a:xfrm>
            <a:custGeom>
              <a:avLst/>
              <a:gdLst/>
              <a:ahLst/>
              <a:cxnLst/>
              <a:rect l="l" t="t" r="r" b="b"/>
              <a:pathLst>
                <a:path w="554354">
                  <a:moveTo>
                    <a:pt x="0" y="0"/>
                  </a:moveTo>
                  <a:lnTo>
                    <a:pt x="554037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881437" y="515937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25400" y="38100"/>
                  </a:ln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14700" y="5159374"/>
              <a:ext cx="76200" cy="76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7397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partitioning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94814" y="1884362"/>
          <a:ext cx="5677531" cy="3548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1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6575">
                <a:tc>
                  <a:txBody>
                    <a:bodyPr/>
                    <a:lstStyle/>
                    <a:p>
                      <a:pPr marL="31750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R="267970" algn="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53035" algn="ctr">
                        <a:lnSpc>
                          <a:spcPts val="3754"/>
                        </a:lnSpc>
                      </a:pPr>
                      <a:r>
                        <a:rPr sz="3200" spc="-12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31750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267970" algn="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53035" algn="ctr">
                        <a:lnSpc>
                          <a:spcPts val="3754"/>
                        </a:lnSpc>
                      </a:pPr>
                      <a:r>
                        <a:rPr sz="3200" spc="-12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31750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267970" algn="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53035" algn="ctr">
                        <a:lnSpc>
                          <a:spcPts val="3754"/>
                        </a:lnSpc>
                      </a:pPr>
                      <a:r>
                        <a:rPr sz="3200" spc="-12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31750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267970" algn="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53035" algn="ctr">
                        <a:lnSpc>
                          <a:spcPts val="3754"/>
                        </a:lnSpc>
                      </a:pPr>
                      <a:r>
                        <a:rPr sz="3200" spc="-12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34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790"/>
                        </a:lnSpc>
                        <a:spcBef>
                          <a:spcPts val="385"/>
                        </a:spcBef>
                      </a:pPr>
                      <a:r>
                        <a:rPr sz="3200" i="1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180" algn="ctr">
                        <a:lnSpc>
                          <a:spcPts val="3790"/>
                        </a:lnSpc>
                        <a:spcBef>
                          <a:spcPts val="385"/>
                        </a:spcBef>
                      </a:pPr>
                      <a:r>
                        <a:rPr sz="3200" i="1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443037" y="1840992"/>
            <a:ext cx="6334760" cy="661670"/>
            <a:chOff x="1443037" y="1840992"/>
            <a:chExt cx="6334760" cy="66167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8665" y="1955292"/>
              <a:ext cx="772667" cy="5471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8289" y="1840992"/>
              <a:ext cx="794003" cy="61112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47800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47800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283" y="1955292"/>
              <a:ext cx="773429" cy="54711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10562" y="1840992"/>
              <a:ext cx="997457" cy="61112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1141" y="1955292"/>
              <a:ext cx="772667" cy="54711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9419" y="1840992"/>
              <a:ext cx="997457" cy="6111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3142" y="1955292"/>
              <a:ext cx="772667" cy="54711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2766" y="1840992"/>
              <a:ext cx="794003" cy="61112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5142" y="1955292"/>
              <a:ext cx="772667" cy="54711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4766" y="1840992"/>
              <a:ext cx="794003" cy="61112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8759" y="1955292"/>
              <a:ext cx="773428" cy="54711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84" y="1840992"/>
              <a:ext cx="794003" cy="61112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7617" y="1955292"/>
              <a:ext cx="772667" cy="54711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7241" y="1840992"/>
              <a:ext cx="794003" cy="61112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9617" y="1955292"/>
              <a:ext cx="772655" cy="54711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95515" y="1840992"/>
              <a:ext cx="982217" cy="61112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778625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78625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443037" y="3461765"/>
            <a:ext cx="909319" cy="661670"/>
            <a:chOff x="1443037" y="3461765"/>
            <a:chExt cx="909319" cy="661670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8665" y="3576065"/>
              <a:ext cx="772667" cy="54711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8289" y="3461765"/>
              <a:ext cx="794003" cy="61112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447800" y="3505199"/>
              <a:ext cx="754380" cy="536575"/>
            </a:xfrm>
            <a:custGeom>
              <a:avLst/>
              <a:gdLst/>
              <a:ahLst/>
              <a:cxnLst/>
              <a:rect l="l" t="t" r="r" b="b"/>
              <a:pathLst>
                <a:path w="754380" h="536575">
                  <a:moveTo>
                    <a:pt x="0" y="536575"/>
                  </a:moveTo>
                  <a:lnTo>
                    <a:pt x="754062" y="536575"/>
                  </a:lnTo>
                  <a:lnTo>
                    <a:pt x="754062" y="0"/>
                  </a:lnTo>
                  <a:lnTo>
                    <a:pt x="0" y="0"/>
                  </a:lnTo>
                  <a:lnTo>
                    <a:pt x="0" y="536575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47800" y="3505199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2272283" y="3461765"/>
            <a:ext cx="5505450" cy="661670"/>
            <a:chOff x="2272283" y="3461765"/>
            <a:chExt cx="5505450" cy="661670"/>
          </a:xfrm>
        </p:grpSpPr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283" y="3576065"/>
              <a:ext cx="773429" cy="54711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1907" y="3461765"/>
              <a:ext cx="794003" cy="61112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1141" y="3576065"/>
              <a:ext cx="772667" cy="54711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80765" y="3461765"/>
              <a:ext cx="794003" cy="61112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3141" y="3576065"/>
              <a:ext cx="772667" cy="54711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41419" y="3461765"/>
              <a:ext cx="997457" cy="61112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5141" y="3576065"/>
              <a:ext cx="772667" cy="54711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4766" y="3461765"/>
              <a:ext cx="794003" cy="61112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8760" y="3576065"/>
              <a:ext cx="773428" cy="54711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57038" y="3461765"/>
              <a:ext cx="997456" cy="61112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7618" y="3576065"/>
              <a:ext cx="772667" cy="54711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7242" y="3461765"/>
              <a:ext cx="794003" cy="61112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9618" y="3576065"/>
              <a:ext cx="772655" cy="54711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95516" y="3461765"/>
              <a:ext cx="982217" cy="61112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778624" y="3505199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778624" y="3505199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1443037" y="2623566"/>
            <a:ext cx="909319" cy="661670"/>
            <a:chOff x="1443037" y="2623566"/>
            <a:chExt cx="909319" cy="661670"/>
          </a:xfrm>
        </p:grpSpPr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8665" y="2737866"/>
              <a:ext cx="772667" cy="54711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8289" y="2623566"/>
              <a:ext cx="794003" cy="61112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447800" y="2667000"/>
              <a:ext cx="754380" cy="536575"/>
            </a:xfrm>
            <a:custGeom>
              <a:avLst/>
              <a:gdLst/>
              <a:ahLst/>
              <a:cxnLst/>
              <a:rect l="l" t="t" r="r" b="b"/>
              <a:pathLst>
                <a:path w="754380" h="536575">
                  <a:moveTo>
                    <a:pt x="0" y="536575"/>
                  </a:moveTo>
                  <a:lnTo>
                    <a:pt x="754062" y="536575"/>
                  </a:lnTo>
                  <a:lnTo>
                    <a:pt x="754062" y="0"/>
                  </a:lnTo>
                  <a:lnTo>
                    <a:pt x="0" y="0"/>
                  </a:lnTo>
                  <a:lnTo>
                    <a:pt x="0" y="536575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447800" y="2667000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2272283" y="2623566"/>
            <a:ext cx="5505450" cy="661670"/>
            <a:chOff x="2272283" y="2623566"/>
            <a:chExt cx="5505450" cy="661670"/>
          </a:xfrm>
        </p:grpSpPr>
        <p:pic>
          <p:nvPicPr>
            <p:cNvPr id="54" name="object 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283" y="2737866"/>
              <a:ext cx="773429" cy="54711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1907" y="2623566"/>
              <a:ext cx="794003" cy="61112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1141" y="2737866"/>
              <a:ext cx="772667" cy="547115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9419" y="2623566"/>
              <a:ext cx="997457" cy="611123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3141" y="2737866"/>
              <a:ext cx="772667" cy="54711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41419" y="2623566"/>
              <a:ext cx="997457" cy="61112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5141" y="2737866"/>
              <a:ext cx="772667" cy="547115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4766" y="2623566"/>
              <a:ext cx="794003" cy="611123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8760" y="2737866"/>
              <a:ext cx="773428" cy="547115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83" y="2623566"/>
              <a:ext cx="794003" cy="611123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7618" y="2737866"/>
              <a:ext cx="772667" cy="54711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7242" y="2623566"/>
              <a:ext cx="794003" cy="611123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9618" y="2737866"/>
              <a:ext cx="772655" cy="54711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95516" y="2623566"/>
              <a:ext cx="982217" cy="611123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6778624" y="2667000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778624" y="2667000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object 70"/>
          <p:cNvGrpSpPr/>
          <p:nvPr/>
        </p:nvGrpSpPr>
        <p:grpSpPr>
          <a:xfrm>
            <a:off x="1443037" y="4309871"/>
            <a:ext cx="909319" cy="661670"/>
            <a:chOff x="1443037" y="4309871"/>
            <a:chExt cx="909319" cy="661670"/>
          </a:xfrm>
        </p:grpSpPr>
        <p:pic>
          <p:nvPicPr>
            <p:cNvPr id="71" name="object 7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18665" y="4423409"/>
              <a:ext cx="772667" cy="547877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8289" y="4309871"/>
              <a:ext cx="794003" cy="611123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1447800" y="4352924"/>
              <a:ext cx="754380" cy="536575"/>
            </a:xfrm>
            <a:custGeom>
              <a:avLst/>
              <a:gdLst/>
              <a:ahLst/>
              <a:cxnLst/>
              <a:rect l="l" t="t" r="r" b="b"/>
              <a:pathLst>
                <a:path w="754380" h="536575">
                  <a:moveTo>
                    <a:pt x="0" y="536575"/>
                  </a:moveTo>
                  <a:lnTo>
                    <a:pt x="754062" y="536575"/>
                  </a:lnTo>
                  <a:lnTo>
                    <a:pt x="754062" y="0"/>
                  </a:lnTo>
                  <a:lnTo>
                    <a:pt x="0" y="0"/>
                  </a:lnTo>
                  <a:lnTo>
                    <a:pt x="0" y="536575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447800" y="4352924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2272283" y="4309871"/>
            <a:ext cx="5505450" cy="661670"/>
            <a:chOff x="2272283" y="4309871"/>
            <a:chExt cx="5505450" cy="661670"/>
          </a:xfrm>
        </p:grpSpPr>
        <p:pic>
          <p:nvPicPr>
            <p:cNvPr id="76" name="object 7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72283" y="4423409"/>
              <a:ext cx="773429" cy="547877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1907" y="4309871"/>
              <a:ext cx="794003" cy="611123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1141" y="4423409"/>
              <a:ext cx="772667" cy="547877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80765" y="4309871"/>
              <a:ext cx="794003" cy="611123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03141" y="4423409"/>
              <a:ext cx="772667" cy="547877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2766" y="4309871"/>
              <a:ext cx="794003" cy="611123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65141" y="4423409"/>
              <a:ext cx="772667" cy="547877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4766" y="4309871"/>
              <a:ext cx="794003" cy="611123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18760" y="4423409"/>
              <a:ext cx="773428" cy="547877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57038" y="4309871"/>
              <a:ext cx="997456" cy="611123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87618" y="4423409"/>
              <a:ext cx="772667" cy="547877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25895" y="4309871"/>
              <a:ext cx="997456" cy="611123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49618" y="4423409"/>
              <a:ext cx="772655" cy="547877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95516" y="4309871"/>
              <a:ext cx="982217" cy="611123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6778624" y="4352924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778624" y="4352924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6367463" y="5159372"/>
            <a:ext cx="643255" cy="76200"/>
            <a:chOff x="6367463" y="5159372"/>
            <a:chExt cx="643255" cy="76200"/>
          </a:xfrm>
        </p:grpSpPr>
        <p:sp>
          <p:nvSpPr>
            <p:cNvPr id="93" name="object 93"/>
            <p:cNvSpPr/>
            <p:nvPr/>
          </p:nvSpPr>
          <p:spPr>
            <a:xfrm>
              <a:off x="6405563" y="5197474"/>
              <a:ext cx="554355" cy="0"/>
            </a:xfrm>
            <a:custGeom>
              <a:avLst/>
              <a:gdLst/>
              <a:ahLst/>
              <a:cxnLst/>
              <a:rect l="l" t="t" r="r" b="b"/>
              <a:pathLst>
                <a:path w="554354">
                  <a:moveTo>
                    <a:pt x="0" y="0"/>
                  </a:moveTo>
                  <a:lnTo>
                    <a:pt x="554037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934199" y="515937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25400" y="38100"/>
                  </a:ln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7463" y="5159374"/>
              <a:ext cx="76200" cy="76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7397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partitioning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94814" y="1884362"/>
          <a:ext cx="6322692" cy="3548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1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6575">
                <a:tc>
                  <a:txBody>
                    <a:bodyPr/>
                    <a:lstStyle/>
                    <a:p>
                      <a:pPr marL="31750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R="267970" algn="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ts val="3754"/>
                        </a:lnSpc>
                      </a:pPr>
                      <a:r>
                        <a:rPr sz="3200" spc="-12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31750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267970" algn="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ts val="3754"/>
                        </a:lnSpc>
                      </a:pPr>
                      <a:r>
                        <a:rPr sz="3200" spc="-12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31750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267970" algn="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ts val="3754"/>
                        </a:lnSpc>
                      </a:pPr>
                      <a:r>
                        <a:rPr sz="3200" spc="-12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31750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267970" algn="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ts val="3754"/>
                        </a:lnSpc>
                      </a:pPr>
                      <a:r>
                        <a:rPr sz="3200" spc="-12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34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790"/>
                        </a:lnSpc>
                        <a:spcBef>
                          <a:spcPts val="385"/>
                        </a:spcBef>
                      </a:pPr>
                      <a:r>
                        <a:rPr sz="3200" i="1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790"/>
                        </a:lnSpc>
                        <a:spcBef>
                          <a:spcPts val="385"/>
                        </a:spcBef>
                      </a:pPr>
                      <a:r>
                        <a:rPr sz="3200" i="1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443037" y="1840992"/>
            <a:ext cx="6334760" cy="661670"/>
            <a:chOff x="1443037" y="1840992"/>
            <a:chExt cx="6334760" cy="66167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8665" y="1955292"/>
              <a:ext cx="772667" cy="5471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8289" y="1840992"/>
              <a:ext cx="794003" cy="61112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47800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47800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283" y="1955292"/>
              <a:ext cx="773429" cy="54711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10562" y="1840992"/>
              <a:ext cx="997457" cy="61112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1141" y="1955292"/>
              <a:ext cx="772667" cy="54711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9419" y="1840992"/>
              <a:ext cx="997457" cy="6111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3142" y="1955292"/>
              <a:ext cx="772667" cy="54711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2766" y="1840992"/>
              <a:ext cx="794003" cy="61112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5142" y="1955292"/>
              <a:ext cx="772667" cy="54711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4766" y="1840992"/>
              <a:ext cx="794003" cy="61112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8759" y="1955292"/>
              <a:ext cx="773428" cy="54711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84" y="1840992"/>
              <a:ext cx="794003" cy="61112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7617" y="1955292"/>
              <a:ext cx="772667" cy="54711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7241" y="1840992"/>
              <a:ext cx="794003" cy="61112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9617" y="1955292"/>
              <a:ext cx="772655" cy="54711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95515" y="1840992"/>
              <a:ext cx="982217" cy="611123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1443037" y="3461765"/>
            <a:ext cx="909319" cy="661670"/>
            <a:chOff x="1443037" y="3461765"/>
            <a:chExt cx="909319" cy="661670"/>
          </a:xfrm>
        </p:grpSpPr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8665" y="3576065"/>
              <a:ext cx="772667" cy="54711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8289" y="3461765"/>
              <a:ext cx="794003" cy="61112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447800" y="3505199"/>
              <a:ext cx="754380" cy="536575"/>
            </a:xfrm>
            <a:custGeom>
              <a:avLst/>
              <a:gdLst/>
              <a:ahLst/>
              <a:cxnLst/>
              <a:rect l="l" t="t" r="r" b="b"/>
              <a:pathLst>
                <a:path w="754380" h="536575">
                  <a:moveTo>
                    <a:pt x="0" y="536575"/>
                  </a:moveTo>
                  <a:lnTo>
                    <a:pt x="754062" y="536575"/>
                  </a:lnTo>
                  <a:lnTo>
                    <a:pt x="754062" y="0"/>
                  </a:lnTo>
                  <a:lnTo>
                    <a:pt x="0" y="0"/>
                  </a:lnTo>
                  <a:lnTo>
                    <a:pt x="0" y="536575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47800" y="3505199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2272283" y="3461765"/>
            <a:ext cx="5505450" cy="661670"/>
            <a:chOff x="2272283" y="3461765"/>
            <a:chExt cx="5505450" cy="661670"/>
          </a:xfrm>
        </p:grpSpPr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283" y="3576065"/>
              <a:ext cx="773429" cy="54711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1907" y="3461765"/>
              <a:ext cx="794003" cy="61112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1141" y="3576065"/>
              <a:ext cx="772667" cy="54711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80765" y="3461765"/>
              <a:ext cx="794003" cy="61112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3141" y="3576065"/>
              <a:ext cx="772667" cy="54711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41419" y="3461765"/>
              <a:ext cx="997457" cy="61112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5141" y="3576065"/>
              <a:ext cx="772667" cy="54711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4766" y="3461765"/>
              <a:ext cx="794003" cy="61112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8760" y="3576065"/>
              <a:ext cx="773428" cy="54711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57038" y="3461765"/>
              <a:ext cx="997456" cy="61112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7618" y="3576065"/>
              <a:ext cx="772667" cy="54711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7242" y="3461765"/>
              <a:ext cx="794003" cy="61112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9618" y="3576065"/>
              <a:ext cx="772655" cy="54711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95516" y="3461765"/>
              <a:ext cx="982217" cy="611123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1443037" y="2623566"/>
            <a:ext cx="909319" cy="661670"/>
            <a:chOff x="1443037" y="2623566"/>
            <a:chExt cx="909319" cy="661670"/>
          </a:xfrm>
        </p:grpSpPr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8665" y="2737866"/>
              <a:ext cx="772667" cy="54711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8289" y="2623566"/>
              <a:ext cx="794003" cy="61112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447800" y="2667000"/>
              <a:ext cx="754380" cy="536575"/>
            </a:xfrm>
            <a:custGeom>
              <a:avLst/>
              <a:gdLst/>
              <a:ahLst/>
              <a:cxnLst/>
              <a:rect l="l" t="t" r="r" b="b"/>
              <a:pathLst>
                <a:path w="754380" h="536575">
                  <a:moveTo>
                    <a:pt x="0" y="536575"/>
                  </a:moveTo>
                  <a:lnTo>
                    <a:pt x="754062" y="536575"/>
                  </a:lnTo>
                  <a:lnTo>
                    <a:pt x="754062" y="0"/>
                  </a:lnTo>
                  <a:lnTo>
                    <a:pt x="0" y="0"/>
                  </a:lnTo>
                  <a:lnTo>
                    <a:pt x="0" y="536575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447800" y="2667000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2272283" y="2623566"/>
            <a:ext cx="5505450" cy="661670"/>
            <a:chOff x="2272283" y="2623566"/>
            <a:chExt cx="5505450" cy="661670"/>
          </a:xfrm>
        </p:grpSpPr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283" y="2737866"/>
              <a:ext cx="773429" cy="54711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1907" y="2623566"/>
              <a:ext cx="794003" cy="61112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1141" y="2737866"/>
              <a:ext cx="772667" cy="54711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9419" y="2623566"/>
              <a:ext cx="997457" cy="61112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3141" y="2737866"/>
              <a:ext cx="772667" cy="54711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41419" y="2623566"/>
              <a:ext cx="997457" cy="61112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5141" y="2737866"/>
              <a:ext cx="772667" cy="547115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4766" y="2623566"/>
              <a:ext cx="794003" cy="611123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8760" y="2737866"/>
              <a:ext cx="773428" cy="54711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83" y="2623566"/>
              <a:ext cx="794003" cy="61112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7618" y="2737866"/>
              <a:ext cx="772667" cy="547115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7242" y="2623566"/>
              <a:ext cx="794003" cy="611123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9618" y="2737866"/>
              <a:ext cx="772655" cy="547115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95516" y="2623566"/>
              <a:ext cx="982217" cy="611123"/>
            </a:xfrm>
            <a:prstGeom prst="rect">
              <a:avLst/>
            </a:prstGeom>
          </p:spPr>
        </p:pic>
      </p:grpSp>
      <p:grpSp>
        <p:nvGrpSpPr>
          <p:cNvPr id="64" name="object 64"/>
          <p:cNvGrpSpPr/>
          <p:nvPr/>
        </p:nvGrpSpPr>
        <p:grpSpPr>
          <a:xfrm>
            <a:off x="1443037" y="4309871"/>
            <a:ext cx="909319" cy="661670"/>
            <a:chOff x="1443037" y="4309871"/>
            <a:chExt cx="909319" cy="661670"/>
          </a:xfrm>
        </p:grpSpPr>
        <p:pic>
          <p:nvPicPr>
            <p:cNvPr id="65" name="object 6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18665" y="4423409"/>
              <a:ext cx="772667" cy="54787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8289" y="4309871"/>
              <a:ext cx="794003" cy="611123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447800" y="4352924"/>
              <a:ext cx="754380" cy="536575"/>
            </a:xfrm>
            <a:custGeom>
              <a:avLst/>
              <a:gdLst/>
              <a:ahLst/>
              <a:cxnLst/>
              <a:rect l="l" t="t" r="r" b="b"/>
              <a:pathLst>
                <a:path w="754380" h="536575">
                  <a:moveTo>
                    <a:pt x="0" y="536575"/>
                  </a:moveTo>
                  <a:lnTo>
                    <a:pt x="754062" y="536575"/>
                  </a:lnTo>
                  <a:lnTo>
                    <a:pt x="754062" y="0"/>
                  </a:lnTo>
                  <a:lnTo>
                    <a:pt x="0" y="0"/>
                  </a:lnTo>
                  <a:lnTo>
                    <a:pt x="0" y="536575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447800" y="4352924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9" name="object 69"/>
          <p:cNvGrpSpPr/>
          <p:nvPr/>
        </p:nvGrpSpPr>
        <p:grpSpPr>
          <a:xfrm>
            <a:off x="2272283" y="4309871"/>
            <a:ext cx="5505450" cy="661670"/>
            <a:chOff x="2272283" y="4309871"/>
            <a:chExt cx="5505450" cy="661670"/>
          </a:xfrm>
        </p:grpSpPr>
        <p:pic>
          <p:nvPicPr>
            <p:cNvPr id="70" name="object 7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72283" y="4423409"/>
              <a:ext cx="773429" cy="547877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1907" y="4309871"/>
              <a:ext cx="794003" cy="611123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1141" y="4423409"/>
              <a:ext cx="772667" cy="547877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80765" y="4309871"/>
              <a:ext cx="794003" cy="611123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03141" y="4423409"/>
              <a:ext cx="772667" cy="547877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2766" y="4309871"/>
              <a:ext cx="794003" cy="611123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65141" y="4423409"/>
              <a:ext cx="772667" cy="547877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4766" y="4309871"/>
              <a:ext cx="794003" cy="611123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18760" y="4423409"/>
              <a:ext cx="773428" cy="547877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57038" y="4309871"/>
              <a:ext cx="997456" cy="611123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87618" y="4423409"/>
              <a:ext cx="772667" cy="547877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25895" y="4309871"/>
              <a:ext cx="997456" cy="611123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49618" y="4423409"/>
              <a:ext cx="772655" cy="547877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95516" y="4309871"/>
              <a:ext cx="982217" cy="611123"/>
            </a:xfrm>
            <a:prstGeom prst="rect">
              <a:avLst/>
            </a:prstGeom>
          </p:spPr>
        </p:pic>
      </p:grpSp>
      <p:grpSp>
        <p:nvGrpSpPr>
          <p:cNvPr id="84" name="object 84"/>
          <p:cNvGrpSpPr/>
          <p:nvPr/>
        </p:nvGrpSpPr>
        <p:grpSpPr>
          <a:xfrm>
            <a:off x="7129464" y="5159372"/>
            <a:ext cx="643255" cy="76200"/>
            <a:chOff x="7129464" y="5159372"/>
            <a:chExt cx="643255" cy="76200"/>
          </a:xfrm>
        </p:grpSpPr>
        <p:sp>
          <p:nvSpPr>
            <p:cNvPr id="85" name="object 85"/>
            <p:cNvSpPr/>
            <p:nvPr/>
          </p:nvSpPr>
          <p:spPr>
            <a:xfrm>
              <a:off x="7167564" y="5197474"/>
              <a:ext cx="554355" cy="0"/>
            </a:xfrm>
            <a:custGeom>
              <a:avLst/>
              <a:gdLst/>
              <a:ahLst/>
              <a:cxnLst/>
              <a:rect l="l" t="t" r="r" b="b"/>
              <a:pathLst>
                <a:path w="554354">
                  <a:moveTo>
                    <a:pt x="0" y="0"/>
                  </a:moveTo>
                  <a:lnTo>
                    <a:pt x="554037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696200" y="515937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25400" y="38100"/>
                  </a:ln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29464" y="5159374"/>
              <a:ext cx="76200" cy="76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7397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partitioning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94814" y="1884362"/>
          <a:ext cx="5677531" cy="43869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1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6575">
                <a:tc>
                  <a:txBody>
                    <a:bodyPr/>
                    <a:lstStyle/>
                    <a:p>
                      <a:pPr marL="31750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R="267970" algn="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754"/>
                        </a:lnSpc>
                      </a:pPr>
                      <a:r>
                        <a:rPr sz="3200" spc="-12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31750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267970" algn="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754"/>
                        </a:lnSpc>
                      </a:pPr>
                      <a:r>
                        <a:rPr sz="3200" spc="-12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31750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267970" algn="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754"/>
                        </a:lnSpc>
                      </a:pPr>
                      <a:r>
                        <a:rPr sz="3200" spc="-12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31750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267970" algn="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754"/>
                        </a:lnSpc>
                      </a:pPr>
                      <a:r>
                        <a:rPr sz="3200" spc="-12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31750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267970" algn="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754"/>
                        </a:lnSpc>
                      </a:pPr>
                      <a:r>
                        <a:rPr sz="3200" spc="-12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35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790"/>
                        </a:lnSpc>
                        <a:spcBef>
                          <a:spcPts val="385"/>
                        </a:spcBef>
                      </a:pPr>
                      <a:r>
                        <a:rPr sz="3200" i="1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443037" y="1840992"/>
            <a:ext cx="6334760" cy="661670"/>
            <a:chOff x="1443037" y="1840992"/>
            <a:chExt cx="6334760" cy="66167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8665" y="1955292"/>
              <a:ext cx="772667" cy="5471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8289" y="1840992"/>
              <a:ext cx="794003" cy="61112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47800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47800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283" y="1955292"/>
              <a:ext cx="773429" cy="54711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10562" y="1840992"/>
              <a:ext cx="997457" cy="61112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1141" y="1955292"/>
              <a:ext cx="772667" cy="54711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9419" y="1840992"/>
              <a:ext cx="997457" cy="6111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3142" y="1955292"/>
              <a:ext cx="772667" cy="54711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2766" y="1840992"/>
              <a:ext cx="794003" cy="61112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5142" y="1955292"/>
              <a:ext cx="772667" cy="54711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4766" y="1840992"/>
              <a:ext cx="794003" cy="61112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8759" y="1955292"/>
              <a:ext cx="773428" cy="54711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84" y="1840992"/>
              <a:ext cx="794003" cy="61112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7617" y="1955292"/>
              <a:ext cx="772667" cy="54711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7241" y="1840992"/>
              <a:ext cx="794003" cy="61112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9617" y="1955292"/>
              <a:ext cx="772655" cy="54711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95515" y="1840992"/>
              <a:ext cx="982217" cy="61112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778625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78625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443037" y="3461765"/>
            <a:ext cx="909319" cy="661670"/>
            <a:chOff x="1443037" y="3461765"/>
            <a:chExt cx="909319" cy="661670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8665" y="3576065"/>
              <a:ext cx="772667" cy="54711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8289" y="3461765"/>
              <a:ext cx="794003" cy="61112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447800" y="3505199"/>
              <a:ext cx="754380" cy="536575"/>
            </a:xfrm>
            <a:custGeom>
              <a:avLst/>
              <a:gdLst/>
              <a:ahLst/>
              <a:cxnLst/>
              <a:rect l="l" t="t" r="r" b="b"/>
              <a:pathLst>
                <a:path w="754380" h="536575">
                  <a:moveTo>
                    <a:pt x="0" y="536575"/>
                  </a:moveTo>
                  <a:lnTo>
                    <a:pt x="754062" y="536575"/>
                  </a:lnTo>
                  <a:lnTo>
                    <a:pt x="754062" y="0"/>
                  </a:lnTo>
                  <a:lnTo>
                    <a:pt x="0" y="0"/>
                  </a:lnTo>
                  <a:lnTo>
                    <a:pt x="0" y="536575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47800" y="3505199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2272283" y="3461765"/>
            <a:ext cx="5505450" cy="661670"/>
            <a:chOff x="2272283" y="3461765"/>
            <a:chExt cx="5505450" cy="661670"/>
          </a:xfrm>
        </p:grpSpPr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283" y="3576065"/>
              <a:ext cx="773429" cy="54711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1907" y="3461765"/>
              <a:ext cx="794003" cy="61112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1141" y="3576065"/>
              <a:ext cx="772667" cy="54711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80765" y="3461765"/>
              <a:ext cx="794003" cy="61112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3141" y="3576065"/>
              <a:ext cx="772667" cy="54711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41419" y="3461765"/>
              <a:ext cx="997457" cy="61112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5141" y="3576065"/>
              <a:ext cx="772667" cy="54711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4766" y="3461765"/>
              <a:ext cx="794003" cy="61112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8760" y="3576065"/>
              <a:ext cx="773428" cy="54711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57038" y="3461765"/>
              <a:ext cx="997456" cy="61112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7618" y="3576065"/>
              <a:ext cx="772667" cy="54711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7242" y="3461765"/>
              <a:ext cx="794003" cy="61112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9618" y="3576065"/>
              <a:ext cx="772655" cy="54711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95516" y="3461765"/>
              <a:ext cx="982217" cy="61112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778624" y="3505199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778624" y="3505199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1443037" y="2623566"/>
            <a:ext cx="909319" cy="661670"/>
            <a:chOff x="1443037" y="2623566"/>
            <a:chExt cx="909319" cy="661670"/>
          </a:xfrm>
        </p:grpSpPr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8665" y="2737866"/>
              <a:ext cx="772667" cy="54711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8289" y="2623566"/>
              <a:ext cx="794003" cy="61112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447800" y="2667000"/>
              <a:ext cx="754380" cy="536575"/>
            </a:xfrm>
            <a:custGeom>
              <a:avLst/>
              <a:gdLst/>
              <a:ahLst/>
              <a:cxnLst/>
              <a:rect l="l" t="t" r="r" b="b"/>
              <a:pathLst>
                <a:path w="754380" h="536575">
                  <a:moveTo>
                    <a:pt x="0" y="536575"/>
                  </a:moveTo>
                  <a:lnTo>
                    <a:pt x="754062" y="536575"/>
                  </a:lnTo>
                  <a:lnTo>
                    <a:pt x="754062" y="0"/>
                  </a:lnTo>
                  <a:lnTo>
                    <a:pt x="0" y="0"/>
                  </a:lnTo>
                  <a:lnTo>
                    <a:pt x="0" y="536575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447800" y="2667000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2272283" y="2623566"/>
            <a:ext cx="5505450" cy="661670"/>
            <a:chOff x="2272283" y="2623566"/>
            <a:chExt cx="5505450" cy="661670"/>
          </a:xfrm>
        </p:grpSpPr>
        <p:pic>
          <p:nvPicPr>
            <p:cNvPr id="54" name="object 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283" y="2737866"/>
              <a:ext cx="773429" cy="54711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1907" y="2623566"/>
              <a:ext cx="794003" cy="61112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1141" y="2737866"/>
              <a:ext cx="772667" cy="547115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9419" y="2623566"/>
              <a:ext cx="997457" cy="611123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3141" y="2737866"/>
              <a:ext cx="772667" cy="54711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41419" y="2623566"/>
              <a:ext cx="997457" cy="61112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5141" y="2737866"/>
              <a:ext cx="772667" cy="547115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4766" y="2623566"/>
              <a:ext cx="794003" cy="611123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8760" y="2737866"/>
              <a:ext cx="773428" cy="547115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83" y="2623566"/>
              <a:ext cx="794003" cy="611123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7618" y="2737866"/>
              <a:ext cx="772667" cy="54711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7242" y="2623566"/>
              <a:ext cx="794003" cy="611123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9618" y="2737866"/>
              <a:ext cx="772655" cy="54711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95516" y="2623566"/>
              <a:ext cx="982217" cy="611123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6778624" y="2667000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778624" y="2667000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object 70"/>
          <p:cNvGrpSpPr/>
          <p:nvPr/>
        </p:nvGrpSpPr>
        <p:grpSpPr>
          <a:xfrm>
            <a:off x="1443037" y="4309871"/>
            <a:ext cx="909319" cy="661670"/>
            <a:chOff x="1443037" y="4309871"/>
            <a:chExt cx="909319" cy="661670"/>
          </a:xfrm>
        </p:grpSpPr>
        <p:pic>
          <p:nvPicPr>
            <p:cNvPr id="71" name="object 7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18665" y="4423409"/>
              <a:ext cx="772667" cy="547877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8289" y="4309871"/>
              <a:ext cx="794003" cy="611123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1447800" y="4352924"/>
              <a:ext cx="754380" cy="536575"/>
            </a:xfrm>
            <a:custGeom>
              <a:avLst/>
              <a:gdLst/>
              <a:ahLst/>
              <a:cxnLst/>
              <a:rect l="l" t="t" r="r" b="b"/>
              <a:pathLst>
                <a:path w="754380" h="536575">
                  <a:moveTo>
                    <a:pt x="0" y="536575"/>
                  </a:moveTo>
                  <a:lnTo>
                    <a:pt x="754062" y="536575"/>
                  </a:lnTo>
                  <a:lnTo>
                    <a:pt x="754062" y="0"/>
                  </a:lnTo>
                  <a:lnTo>
                    <a:pt x="0" y="0"/>
                  </a:lnTo>
                  <a:lnTo>
                    <a:pt x="0" y="536575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447800" y="4352924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2272283" y="4309871"/>
            <a:ext cx="5505450" cy="661670"/>
            <a:chOff x="2272283" y="4309871"/>
            <a:chExt cx="5505450" cy="661670"/>
          </a:xfrm>
        </p:grpSpPr>
        <p:pic>
          <p:nvPicPr>
            <p:cNvPr id="76" name="object 7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72283" y="4423409"/>
              <a:ext cx="773429" cy="547877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1907" y="4309871"/>
              <a:ext cx="794003" cy="611123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1141" y="4423409"/>
              <a:ext cx="772667" cy="547877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80765" y="4309871"/>
              <a:ext cx="794003" cy="611123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03141" y="4423409"/>
              <a:ext cx="772667" cy="547877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2766" y="4309871"/>
              <a:ext cx="794003" cy="611123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65141" y="4423409"/>
              <a:ext cx="772667" cy="547877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4766" y="4309871"/>
              <a:ext cx="794003" cy="611123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18760" y="4423409"/>
              <a:ext cx="773428" cy="547877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57038" y="4309871"/>
              <a:ext cx="997456" cy="611123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87618" y="4423409"/>
              <a:ext cx="772667" cy="547877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25895" y="4309871"/>
              <a:ext cx="997456" cy="611123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49618" y="4423409"/>
              <a:ext cx="772655" cy="547877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95516" y="4309871"/>
              <a:ext cx="982217" cy="611123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6778624" y="4352924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778624" y="4352924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1443037" y="5148071"/>
            <a:ext cx="909319" cy="661670"/>
            <a:chOff x="1443037" y="5148071"/>
            <a:chExt cx="909319" cy="661670"/>
          </a:xfrm>
        </p:grpSpPr>
        <p:pic>
          <p:nvPicPr>
            <p:cNvPr id="93" name="object 9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18665" y="5261609"/>
              <a:ext cx="772667" cy="547877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8289" y="5148071"/>
              <a:ext cx="794003" cy="611123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1447800" y="5191124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447800" y="5191124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7" name="object 97"/>
          <p:cNvGrpSpPr/>
          <p:nvPr/>
        </p:nvGrpSpPr>
        <p:grpSpPr>
          <a:xfrm>
            <a:off x="2272283" y="5148071"/>
            <a:ext cx="5505450" cy="661670"/>
            <a:chOff x="2272283" y="5148071"/>
            <a:chExt cx="5505450" cy="661670"/>
          </a:xfrm>
        </p:grpSpPr>
        <p:pic>
          <p:nvPicPr>
            <p:cNvPr id="98" name="object 9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72283" y="5261609"/>
              <a:ext cx="773429" cy="547877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1907" y="5148071"/>
              <a:ext cx="794003" cy="611123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1141" y="5261609"/>
              <a:ext cx="772667" cy="547877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80765" y="5148071"/>
              <a:ext cx="794003" cy="611123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03141" y="5261609"/>
              <a:ext cx="772667" cy="547877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2766" y="5148071"/>
              <a:ext cx="794003" cy="611123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65141" y="5261609"/>
              <a:ext cx="772667" cy="547877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4766" y="5148071"/>
              <a:ext cx="794003" cy="611123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18760" y="5261609"/>
              <a:ext cx="773428" cy="547877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57038" y="5148071"/>
              <a:ext cx="997456" cy="611123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87618" y="5261609"/>
              <a:ext cx="772667" cy="547877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25895" y="5148071"/>
              <a:ext cx="997456" cy="611123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49618" y="5261609"/>
              <a:ext cx="772655" cy="547877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95516" y="5148071"/>
              <a:ext cx="982217" cy="611123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6778624" y="5191124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778624" y="5191124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0794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Pseudocode</a:t>
            </a:r>
            <a:r>
              <a:rPr spc="-35" dirty="0"/>
              <a:t> </a:t>
            </a:r>
            <a:r>
              <a:rPr spc="-5" dirty="0"/>
              <a:t>for</a:t>
            </a:r>
            <a:r>
              <a:rPr spc="-30" dirty="0"/>
              <a:t> </a:t>
            </a:r>
            <a:r>
              <a:rPr spc="-5" dirty="0"/>
              <a:t>quicksort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78939" y="1529016"/>
            <a:ext cx="5548630" cy="3529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latin typeface="Times New Roman"/>
                <a:cs typeface="Times New Roman"/>
              </a:rPr>
              <a:t>Q</a:t>
            </a:r>
            <a:r>
              <a:rPr sz="2400" spc="-15" dirty="0">
                <a:latin typeface="Times New Roman"/>
                <a:cs typeface="Times New Roman"/>
              </a:rPr>
              <a:t>UICKSORT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,</a:t>
            </a:r>
            <a:r>
              <a:rPr sz="3200" spc="-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p,</a:t>
            </a:r>
            <a:r>
              <a:rPr sz="3200" i="1" spc="-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r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3200" b="1" spc="-5" dirty="0">
                <a:latin typeface="Times New Roman"/>
                <a:cs typeface="Times New Roman"/>
              </a:rPr>
              <a:t>if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3200" i="1" spc="-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&lt;</a:t>
            </a:r>
            <a:r>
              <a:rPr sz="3200" spc="-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  <a:p>
            <a:pPr marL="1383665" marR="5080" indent="-457200">
              <a:lnSpc>
                <a:spcPct val="99900"/>
              </a:lnSpc>
              <a:spcBef>
                <a:spcPts val="15"/>
              </a:spcBef>
            </a:pPr>
            <a:r>
              <a:rPr sz="3200" b="1" spc="-5" dirty="0">
                <a:latin typeface="Times New Roman"/>
                <a:cs typeface="Times New Roman"/>
              </a:rPr>
              <a:t>then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q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</a:t>
            </a:r>
            <a:r>
              <a:rPr sz="2400" spc="-15" dirty="0">
                <a:latin typeface="Times New Roman"/>
                <a:cs typeface="Times New Roman"/>
              </a:rPr>
              <a:t>ARTITION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p, r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 </a:t>
            </a:r>
            <a:r>
              <a:rPr sz="3200" spc="-7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Q</a:t>
            </a:r>
            <a:r>
              <a:rPr sz="2400" spc="-15" dirty="0">
                <a:latin typeface="Times New Roman"/>
                <a:cs typeface="Times New Roman"/>
              </a:rPr>
              <a:t>UICKSORT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,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p,</a:t>
            </a:r>
            <a:r>
              <a:rPr sz="3200" i="1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q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–1) 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Q</a:t>
            </a:r>
            <a:r>
              <a:rPr sz="2400" spc="-15" dirty="0">
                <a:latin typeface="Times New Roman"/>
                <a:cs typeface="Times New Roman"/>
              </a:rPr>
              <a:t>UICKSORT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,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q+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,</a:t>
            </a:r>
            <a:r>
              <a:rPr sz="3200" i="1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r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950">
              <a:latin typeface="Times New Roman"/>
              <a:cs typeface="Times New Roman"/>
            </a:endParaRPr>
          </a:p>
          <a:p>
            <a:pPr marL="275590">
              <a:lnSpc>
                <a:spcPct val="100000"/>
              </a:lnSpc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Initial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call: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Q</a:t>
            </a:r>
            <a:r>
              <a:rPr sz="2400" spc="-15" dirty="0">
                <a:latin typeface="Times New Roman"/>
                <a:cs typeface="Times New Roman"/>
              </a:rPr>
              <a:t>UICKSORT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,</a:t>
            </a:r>
            <a:r>
              <a:rPr sz="3200" spc="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,</a:t>
            </a:r>
            <a:r>
              <a:rPr sz="3200" i="1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0565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30" dirty="0"/>
              <a:t> </a:t>
            </a:r>
            <a:r>
              <a:rPr spc="-5" dirty="0"/>
              <a:t>quicksort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97939" y="1795157"/>
            <a:ext cx="6618605" cy="309816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865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Assume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all input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elements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distinct.</a:t>
            </a:r>
            <a:endParaRPr sz="3200">
              <a:latin typeface="Times New Roman"/>
              <a:cs typeface="Times New Roman"/>
            </a:endParaRPr>
          </a:p>
          <a:p>
            <a:pPr marL="238125" marR="5080" indent="-226060">
              <a:lnSpc>
                <a:spcPts val="3460"/>
              </a:lnSpc>
              <a:spcBef>
                <a:spcPts val="1200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practice,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there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better partitioning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algorithms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 when duplicate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input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elements may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exist.</a:t>
            </a:r>
            <a:endParaRPr sz="3200">
              <a:latin typeface="Times New Roman"/>
              <a:cs typeface="Times New Roman"/>
            </a:endParaRPr>
          </a:p>
          <a:p>
            <a:pPr marL="238125" marR="160655" indent="-226060">
              <a:lnSpc>
                <a:spcPts val="3460"/>
              </a:lnSpc>
              <a:spcBef>
                <a:spcPts val="1140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Let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T(n)</a:t>
            </a:r>
            <a:r>
              <a:rPr sz="3200" i="1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worst-case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running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time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 array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elements.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7023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Worst-case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5" dirty="0"/>
              <a:t>quicksort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4540" y="6523256"/>
            <a:ext cx="145288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September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21,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554381" y="6523256"/>
            <a:ext cx="47961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1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25"/>
              </a:lnSpc>
            </a:pPr>
            <a:r>
              <a:rPr lang="en-US" spc="-5"/>
              <a:t>Copyright</a:t>
            </a:r>
            <a:r>
              <a:rPr lang="en-US"/>
              <a:t> </a:t>
            </a:r>
            <a:r>
              <a:rPr lang="en-US" spc="-5"/>
              <a:t>©</a:t>
            </a:r>
            <a:r>
              <a:rPr lang="en-US" spc="5"/>
              <a:t> </a:t>
            </a:r>
            <a:r>
              <a:rPr lang="en-US" spc="-5"/>
              <a:t>2001-5</a:t>
            </a:r>
            <a:r>
              <a:rPr lang="en-US" spc="-20"/>
              <a:t> </a:t>
            </a:r>
            <a:r>
              <a:rPr lang="en-US" spc="-5"/>
              <a:t>by</a:t>
            </a:r>
            <a:r>
              <a:rPr lang="en-US" spc="10"/>
              <a:t> </a:t>
            </a:r>
            <a:r>
              <a:rPr lang="en-US" spc="-5"/>
              <a:t>Erik</a:t>
            </a:r>
            <a:r>
              <a:rPr lang="en-US" spc="10"/>
              <a:t> </a:t>
            </a:r>
            <a:r>
              <a:rPr lang="en-US" spc="-5"/>
              <a:t>D.</a:t>
            </a:r>
            <a:r>
              <a:rPr lang="en-US" spc="5"/>
              <a:t> </a:t>
            </a:r>
            <a:r>
              <a:rPr lang="en-US" spc="-5"/>
              <a:t>Demaine</a:t>
            </a:r>
            <a:r>
              <a:rPr lang="en-US" spc="20"/>
              <a:t> </a:t>
            </a:r>
            <a:r>
              <a:rPr lang="en-US" spc="-5"/>
              <a:t>and Charles</a:t>
            </a:r>
            <a:r>
              <a:rPr lang="en-US" spc="20"/>
              <a:t> </a:t>
            </a:r>
            <a:r>
              <a:rPr lang="en-US" spc="-5"/>
              <a:t>E.</a:t>
            </a:r>
            <a:r>
              <a:rPr lang="en-US"/>
              <a:t> </a:t>
            </a:r>
            <a:r>
              <a:rPr lang="en-US" spc="-5"/>
              <a:t>Leiserson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7932782" y="6523256"/>
            <a:ext cx="47117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25"/>
              </a:lnSpc>
            </a:pPr>
            <a:r>
              <a:rPr lang="en-IN" spc="-5"/>
              <a:t>L1.</a:t>
            </a:r>
            <a:fld id="{81D60167-4931-47E6-BA6A-407CBD079E47}" type="slidenum">
              <a:rPr spc="-5" smtClean="0"/>
              <a:pPr marL="12700">
                <a:lnSpc>
                  <a:spcPts val="1625"/>
                </a:lnSpc>
              </a:pPr>
              <a:t>19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735965" y="1636966"/>
            <a:ext cx="7637145" cy="3344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Input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reverse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sorted.</a:t>
            </a:r>
            <a:endParaRPr sz="32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Partition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around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min or max element.</a:t>
            </a:r>
            <a:endParaRPr sz="32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One side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partition always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elements.</a:t>
            </a:r>
            <a:endParaRPr sz="3200">
              <a:latin typeface="Times New Roman"/>
              <a:cs typeface="Times New Roman"/>
            </a:endParaRPr>
          </a:p>
          <a:p>
            <a:pPr marR="1450340" algn="r">
              <a:lnSpc>
                <a:spcPct val="100000"/>
              </a:lnSpc>
              <a:spcBef>
                <a:spcPts val="1175"/>
              </a:spcBef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i="1" spc="-3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9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4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200" spc="-6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3200" spc="-26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i="1" spc="-3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3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0)</a:t>
            </a:r>
            <a:r>
              <a:rPr sz="3200" spc="-2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3200" spc="-36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i="1" spc="-38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8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i="1" spc="-19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229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3200" spc="-25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200" spc="-2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3200" spc="-2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25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8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5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R="1475740" algn="r">
              <a:lnSpc>
                <a:spcPct val="100000"/>
              </a:lnSpc>
              <a:spcBef>
                <a:spcPts val="960"/>
              </a:spcBef>
            </a:pP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3200" spc="-1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20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-26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spc="-25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200" spc="-2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3200" spc="-36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i="1" spc="-38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8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i="1" spc="-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235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3200" spc="-25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200" spc="-2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3200" spc="-2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25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8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5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R="224154" algn="ctr">
              <a:lnSpc>
                <a:spcPct val="100000"/>
              </a:lnSpc>
              <a:spcBef>
                <a:spcPts val="960"/>
              </a:spcBef>
            </a:pP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3200" spc="-26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i="1" spc="-38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8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i="1" spc="-20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24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3200" spc="-25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200" spc="-2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3200" spc="-2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35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8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5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35651" y="5101417"/>
            <a:ext cx="13950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3200" spc="-1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35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8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16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600" baseline="18518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3600" spc="-390" baseline="18518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68265" y="5078666"/>
            <a:ext cx="30619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(arithmetic</a:t>
            </a:r>
            <a:r>
              <a:rPr sz="3200" b="1" i="1" spc="-6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series)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24155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Quicksort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4202" y="1625295"/>
            <a:ext cx="7249795" cy="280543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36220" indent="-224154">
              <a:lnSpc>
                <a:spcPct val="100000"/>
              </a:lnSpc>
              <a:spcBef>
                <a:spcPts val="865"/>
              </a:spcBef>
              <a:buClr>
                <a:srgbClr val="CC0000"/>
              </a:buClr>
              <a:buChar char="•"/>
              <a:tabLst>
                <a:tab pos="236854" algn="l"/>
              </a:tabLst>
            </a:pPr>
            <a:r>
              <a:rPr sz="3200" spc="-5" dirty="0">
                <a:latin typeface="Times New Roman"/>
                <a:cs typeface="Times New Roman"/>
              </a:rPr>
              <a:t>Proposed by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C.A.R.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Hoare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 1962.</a:t>
            </a:r>
            <a:endParaRPr sz="3200">
              <a:latin typeface="Times New Roman"/>
              <a:cs typeface="Times New Roman"/>
            </a:endParaRPr>
          </a:p>
          <a:p>
            <a:pPr marL="236220" indent="-224154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Char char="•"/>
              <a:tabLst>
                <a:tab pos="236854" algn="l"/>
              </a:tabLst>
            </a:pPr>
            <a:r>
              <a:rPr sz="3200" spc="-5" dirty="0">
                <a:latin typeface="Times New Roman"/>
                <a:cs typeface="Times New Roman"/>
              </a:rPr>
              <a:t>Divide-and-conquer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algorithm.</a:t>
            </a:r>
            <a:endParaRPr sz="3200">
              <a:latin typeface="Times New Roman"/>
              <a:cs typeface="Times New Roman"/>
            </a:endParaRPr>
          </a:p>
          <a:p>
            <a:pPr marL="236220" marR="5080" indent="-224154">
              <a:lnSpc>
                <a:spcPts val="3460"/>
              </a:lnSpc>
              <a:spcBef>
                <a:spcPts val="1200"/>
              </a:spcBef>
              <a:buClr>
                <a:srgbClr val="CC0000"/>
              </a:buClr>
              <a:buChar char="•"/>
              <a:tabLst>
                <a:tab pos="236854" algn="l"/>
              </a:tabLst>
            </a:pPr>
            <a:r>
              <a:rPr sz="3200" spc="-5" dirty="0">
                <a:latin typeface="Times New Roman"/>
                <a:cs typeface="Times New Roman"/>
              </a:rPr>
              <a:t>Sorts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“in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place”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(like insertion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but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not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like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merge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sort).</a:t>
            </a:r>
            <a:endParaRPr sz="3200">
              <a:latin typeface="Times New Roman"/>
              <a:cs typeface="Times New Roman"/>
            </a:endParaRPr>
          </a:p>
          <a:p>
            <a:pPr marL="236220" indent="-224154">
              <a:lnSpc>
                <a:spcPct val="100000"/>
              </a:lnSpc>
              <a:spcBef>
                <a:spcPts val="710"/>
              </a:spcBef>
              <a:buClr>
                <a:srgbClr val="CC0000"/>
              </a:buClr>
              <a:buChar char="•"/>
              <a:tabLst>
                <a:tab pos="236854" algn="l"/>
              </a:tabLst>
            </a:pPr>
            <a:r>
              <a:rPr sz="3200" spc="-95" dirty="0">
                <a:latin typeface="Times New Roman"/>
                <a:cs typeface="Times New Roman"/>
              </a:rPr>
              <a:t>Very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practical (with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tuning).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26539" y="509269"/>
            <a:ext cx="61658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latin typeface="Times New Roman"/>
                <a:cs typeface="Times New Roman"/>
              </a:rPr>
              <a:t>Worst-case</a:t>
            </a:r>
            <a:r>
              <a:rPr sz="4400" b="1" spc="-40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recursion</a:t>
            </a:r>
            <a:r>
              <a:rPr sz="4400" b="1" spc="-15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tree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69324" y="1390903"/>
            <a:ext cx="42062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200" spc="-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(0)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–1)</a:t>
            </a:r>
            <a:r>
              <a:rPr sz="3200" spc="-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18574"/>
            <a:ext cx="6165850" cy="2390140"/>
          </a:xfrm>
          <a:prstGeom prst="rect">
            <a:avLst/>
          </a:prstGeom>
        </p:spPr>
        <p:txBody>
          <a:bodyPr vert="horz" wrap="square" lIns="0" tIns="302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spc="-5" dirty="0"/>
              <a:t>Worst-case</a:t>
            </a:r>
            <a:r>
              <a:rPr spc="-40" dirty="0"/>
              <a:t> </a:t>
            </a:r>
            <a:r>
              <a:rPr spc="-5" dirty="0"/>
              <a:t>recursion</a:t>
            </a:r>
            <a:r>
              <a:rPr spc="-15" dirty="0"/>
              <a:t> </a:t>
            </a:r>
            <a:r>
              <a:rPr spc="-5" dirty="0"/>
              <a:t>tree</a:t>
            </a:r>
          </a:p>
          <a:p>
            <a:pPr marL="273050" marR="1021715" indent="681355">
              <a:lnSpc>
                <a:spcPts val="5550"/>
              </a:lnSpc>
              <a:spcBef>
                <a:spcPts val="220"/>
              </a:spcBef>
            </a:pPr>
            <a:r>
              <a:rPr sz="3200" b="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b="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b="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b="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200" b="0" spc="-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b="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b="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b="0" spc="-5" dirty="0">
                <a:solidFill>
                  <a:srgbClr val="008380"/>
                </a:solidFill>
                <a:latin typeface="Times New Roman"/>
                <a:cs typeface="Times New Roman"/>
              </a:rPr>
              <a:t>(0)</a:t>
            </a:r>
            <a:r>
              <a:rPr sz="3200" b="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b="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b="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b="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b="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b="0" spc="-5" dirty="0">
                <a:solidFill>
                  <a:srgbClr val="008380"/>
                </a:solidFill>
                <a:latin typeface="Times New Roman"/>
                <a:cs typeface="Times New Roman"/>
              </a:rPr>
              <a:t>–1)</a:t>
            </a:r>
            <a:r>
              <a:rPr sz="3200" b="0" spc="-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b="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b="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cn </a:t>
            </a:r>
            <a:r>
              <a:rPr sz="3200" b="0" i="1" spc="-7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b="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b="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b="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b="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1658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Worst-case</a:t>
            </a:r>
            <a:r>
              <a:rPr spc="-40" dirty="0"/>
              <a:t> </a:t>
            </a:r>
            <a:r>
              <a:rPr spc="-5" dirty="0"/>
              <a:t>recursion</a:t>
            </a:r>
            <a:r>
              <a:rPr spc="-15" dirty="0"/>
              <a:t> </a:t>
            </a:r>
            <a:r>
              <a:rPr spc="-5" dirty="0"/>
              <a:t>tree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1739" y="1173429"/>
            <a:ext cx="5454015" cy="2025650"/>
          </a:xfrm>
          <a:prstGeom prst="rect">
            <a:avLst/>
          </a:prstGeom>
        </p:spPr>
        <p:txBody>
          <a:bodyPr vert="horz" wrap="square" lIns="0" tIns="229870" rIns="0" bIns="0" rtlCol="0">
            <a:spAutoFit/>
          </a:bodyPr>
          <a:lstStyle/>
          <a:p>
            <a:pPr marL="1259840">
              <a:lnSpc>
                <a:spcPct val="100000"/>
              </a:lnSpc>
              <a:spcBef>
                <a:spcPts val="1810"/>
              </a:spcBef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200" spc="-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(0)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–1)</a:t>
            </a:r>
            <a:r>
              <a:rPr sz="3200" spc="-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  <a:p>
            <a:pPr marL="735330">
              <a:lnSpc>
                <a:spcPct val="100000"/>
              </a:lnSpc>
              <a:spcBef>
                <a:spcPts val="1710"/>
              </a:spcBef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  <a:tabLst>
                <a:tab pos="1018540" algn="l"/>
              </a:tabLst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(0)	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08150" y="2552701"/>
            <a:ext cx="317500" cy="227329"/>
          </a:xfrm>
          <a:custGeom>
            <a:avLst/>
            <a:gdLst/>
            <a:ahLst/>
            <a:cxnLst/>
            <a:rect l="l" t="t" r="r" b="b"/>
            <a:pathLst>
              <a:path w="317500" h="227330">
                <a:moveTo>
                  <a:pt x="0" y="227012"/>
                </a:moveTo>
                <a:lnTo>
                  <a:pt x="3175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89162" y="2552701"/>
            <a:ext cx="488950" cy="227329"/>
          </a:xfrm>
          <a:custGeom>
            <a:avLst/>
            <a:gdLst/>
            <a:ahLst/>
            <a:cxnLst/>
            <a:rect l="l" t="t" r="r" b="b"/>
            <a:pathLst>
              <a:path w="488950" h="227330">
                <a:moveTo>
                  <a:pt x="488950" y="227012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1658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Worst-case</a:t>
            </a:r>
            <a:r>
              <a:rPr spc="-40" dirty="0"/>
              <a:t> </a:t>
            </a:r>
            <a:r>
              <a:rPr spc="-5" dirty="0"/>
              <a:t>recursion</a:t>
            </a:r>
            <a:r>
              <a:rPr spc="-15" dirty="0"/>
              <a:t> </a:t>
            </a:r>
            <a:r>
              <a:rPr spc="-5" dirty="0"/>
              <a:t>tree</a:t>
            </a:r>
          </a:p>
        </p:txBody>
      </p:sp>
      <p:sp>
        <p:nvSpPr>
          <p:cNvPr id="4" name="object 4"/>
          <p:cNvSpPr/>
          <p:nvPr/>
        </p:nvSpPr>
        <p:spPr>
          <a:xfrm>
            <a:off x="1708150" y="2552701"/>
            <a:ext cx="317500" cy="227329"/>
          </a:xfrm>
          <a:custGeom>
            <a:avLst/>
            <a:gdLst/>
            <a:ahLst/>
            <a:cxnLst/>
            <a:rect l="l" t="t" r="r" b="b"/>
            <a:pathLst>
              <a:path w="317500" h="227330">
                <a:moveTo>
                  <a:pt x="0" y="227012"/>
                </a:moveTo>
                <a:lnTo>
                  <a:pt x="3175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89162" y="2552701"/>
            <a:ext cx="488950" cy="227329"/>
          </a:xfrm>
          <a:custGeom>
            <a:avLst/>
            <a:gdLst/>
            <a:ahLst/>
            <a:cxnLst/>
            <a:rect l="l" t="t" r="r" b="b"/>
            <a:pathLst>
              <a:path w="488950" h="227330">
                <a:moveTo>
                  <a:pt x="488950" y="227012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21739" y="1173429"/>
            <a:ext cx="5454015" cy="2719705"/>
          </a:xfrm>
          <a:prstGeom prst="rect">
            <a:avLst/>
          </a:prstGeom>
        </p:spPr>
        <p:txBody>
          <a:bodyPr vert="horz" wrap="square" lIns="0" tIns="229870" rIns="0" bIns="0" rtlCol="0">
            <a:spAutoFit/>
          </a:bodyPr>
          <a:lstStyle/>
          <a:p>
            <a:pPr marL="1259840">
              <a:lnSpc>
                <a:spcPct val="100000"/>
              </a:lnSpc>
              <a:spcBef>
                <a:spcPts val="1810"/>
              </a:spcBef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200" spc="-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(0)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–1)</a:t>
            </a:r>
            <a:r>
              <a:rPr sz="3200" spc="-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  <a:p>
            <a:pPr marL="735330">
              <a:lnSpc>
                <a:spcPct val="100000"/>
              </a:lnSpc>
              <a:spcBef>
                <a:spcPts val="1710"/>
              </a:spcBef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  <a:tabLst>
                <a:tab pos="1018540" algn="l"/>
              </a:tabLst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(0)	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–1)</a:t>
            </a:r>
            <a:endParaRPr sz="3200">
              <a:latin typeface="Times New Roman"/>
              <a:cs typeface="Times New Roman"/>
            </a:endParaRPr>
          </a:p>
          <a:p>
            <a:pPr marL="732790">
              <a:lnSpc>
                <a:spcPct val="100000"/>
              </a:lnSpc>
              <a:spcBef>
                <a:spcPts val="1620"/>
              </a:spcBef>
              <a:tabLst>
                <a:tab pos="1739264" algn="l"/>
              </a:tabLst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(0)	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–2)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28875" y="3246437"/>
            <a:ext cx="317500" cy="227329"/>
          </a:xfrm>
          <a:custGeom>
            <a:avLst/>
            <a:gdLst/>
            <a:ahLst/>
            <a:cxnLst/>
            <a:rect l="l" t="t" r="r" b="b"/>
            <a:pathLst>
              <a:path w="317500" h="227329">
                <a:moveTo>
                  <a:pt x="0" y="227012"/>
                </a:moveTo>
                <a:lnTo>
                  <a:pt x="3175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9887" y="3246437"/>
            <a:ext cx="488950" cy="227329"/>
          </a:xfrm>
          <a:custGeom>
            <a:avLst/>
            <a:gdLst/>
            <a:ahLst/>
            <a:cxnLst/>
            <a:rect l="l" t="t" r="r" b="b"/>
            <a:pathLst>
              <a:path w="488950" h="227329">
                <a:moveTo>
                  <a:pt x="488950" y="227012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21739" y="2686304"/>
            <a:ext cx="7245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10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0)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1658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Worst-case</a:t>
            </a:r>
            <a:r>
              <a:rPr spc="-40" dirty="0"/>
              <a:t> </a:t>
            </a:r>
            <a:r>
              <a:rPr spc="-5" dirty="0"/>
              <a:t>recursion</a:t>
            </a:r>
            <a:r>
              <a:rPr spc="-15" dirty="0"/>
              <a:t> </a:t>
            </a:r>
            <a:r>
              <a:rPr spc="-5" dirty="0"/>
              <a:t>tree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44687" y="1173429"/>
            <a:ext cx="4730750" cy="1435100"/>
          </a:xfrm>
          <a:prstGeom prst="rect">
            <a:avLst/>
          </a:prstGeom>
        </p:spPr>
        <p:txBody>
          <a:bodyPr vert="horz" wrap="square" lIns="0" tIns="229870" rIns="0" bIns="0" rtlCol="0">
            <a:spAutoFit/>
          </a:bodyPr>
          <a:lstStyle/>
          <a:p>
            <a:pPr marL="537210">
              <a:lnSpc>
                <a:spcPct val="100000"/>
              </a:lnSpc>
              <a:spcBef>
                <a:spcPts val="1810"/>
              </a:spcBef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200" spc="-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(0)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–1)</a:t>
            </a:r>
            <a:r>
              <a:rPr sz="3200" spc="-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08150" y="2552701"/>
            <a:ext cx="317500" cy="227329"/>
          </a:xfrm>
          <a:custGeom>
            <a:avLst/>
            <a:gdLst/>
            <a:ahLst/>
            <a:cxnLst/>
            <a:rect l="l" t="t" r="r" b="b"/>
            <a:pathLst>
              <a:path w="317500" h="227330">
                <a:moveTo>
                  <a:pt x="0" y="227012"/>
                </a:moveTo>
                <a:lnTo>
                  <a:pt x="3175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89162" y="2552701"/>
            <a:ext cx="488950" cy="227329"/>
          </a:xfrm>
          <a:custGeom>
            <a:avLst/>
            <a:gdLst/>
            <a:ahLst/>
            <a:cxnLst/>
            <a:rect l="l" t="t" r="r" b="b"/>
            <a:pathLst>
              <a:path w="488950" h="227330">
                <a:moveTo>
                  <a:pt x="488950" y="227012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42464" y="2479941"/>
            <a:ext cx="2093595" cy="1412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85750">
              <a:lnSpc>
                <a:spcPct val="142300"/>
              </a:lnSpc>
              <a:spcBef>
                <a:spcPts val="95"/>
              </a:spcBef>
              <a:tabLst>
                <a:tab pos="1018540" algn="l"/>
              </a:tabLst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–1) 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0)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–2)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28875" y="3246437"/>
            <a:ext cx="317500" cy="227329"/>
          </a:xfrm>
          <a:custGeom>
            <a:avLst/>
            <a:gdLst/>
            <a:ahLst/>
            <a:cxnLst/>
            <a:rect l="l" t="t" r="r" b="b"/>
            <a:pathLst>
              <a:path w="317500" h="227329">
                <a:moveTo>
                  <a:pt x="0" y="227012"/>
                </a:moveTo>
                <a:lnTo>
                  <a:pt x="3175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09887" y="3246437"/>
            <a:ext cx="488950" cy="227329"/>
          </a:xfrm>
          <a:custGeom>
            <a:avLst/>
            <a:gdLst/>
            <a:ahLst/>
            <a:cxnLst/>
            <a:rect l="l" t="t" r="r" b="b"/>
            <a:pathLst>
              <a:path w="488950" h="227329">
                <a:moveTo>
                  <a:pt x="488950" y="227012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17164" y="4096003"/>
            <a:ext cx="7245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10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0)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19675" y="5156390"/>
            <a:ext cx="8001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03575" y="3962400"/>
            <a:ext cx="317500" cy="227329"/>
          </a:xfrm>
          <a:custGeom>
            <a:avLst/>
            <a:gdLst/>
            <a:ahLst/>
            <a:cxnLst/>
            <a:rect l="l" t="t" r="r" b="b"/>
            <a:pathLst>
              <a:path w="317500" h="227329">
                <a:moveTo>
                  <a:pt x="0" y="227012"/>
                </a:moveTo>
                <a:lnTo>
                  <a:pt x="3175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84587" y="3962400"/>
            <a:ext cx="488950" cy="227329"/>
          </a:xfrm>
          <a:custGeom>
            <a:avLst/>
            <a:gdLst/>
            <a:ahLst/>
            <a:cxnLst/>
            <a:rect l="l" t="t" r="r" b="b"/>
            <a:pathLst>
              <a:path w="488950" h="227329">
                <a:moveTo>
                  <a:pt x="488950" y="227012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24400" y="4914900"/>
            <a:ext cx="488950" cy="227329"/>
          </a:xfrm>
          <a:custGeom>
            <a:avLst/>
            <a:gdLst/>
            <a:ahLst/>
            <a:cxnLst/>
            <a:rect l="l" t="t" r="r" b="b"/>
            <a:pathLst>
              <a:path w="488950" h="227329">
                <a:moveTo>
                  <a:pt x="488950" y="227012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232275" y="4284664"/>
            <a:ext cx="431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Segoe UI Symbol"/>
                <a:cs typeface="Segoe UI Symbol"/>
              </a:rPr>
              <a:t>⋱</a:t>
            </a:r>
            <a:endParaRPr sz="3200">
              <a:latin typeface="Segoe UI Symbol"/>
              <a:cs typeface="Segoe UI Symbol"/>
            </a:endParaRPr>
          </a:p>
        </p:txBody>
      </p:sp>
    </p:spTree>
  </p:cSld>
  <p:clrMapOvr>
    <a:masterClrMapping/>
  </p:clrMapOvr>
  <p:transition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631557" y="1939657"/>
            <a:ext cx="3563620" cy="3378835"/>
          </a:xfrm>
          <a:custGeom>
            <a:avLst/>
            <a:gdLst/>
            <a:ahLst/>
            <a:cxnLst/>
            <a:rect l="l" t="t" r="r" b="b"/>
            <a:pathLst>
              <a:path w="3563620" h="3378835">
                <a:moveTo>
                  <a:pt x="454526" y="0"/>
                </a:moveTo>
                <a:lnTo>
                  <a:pt x="408744" y="1638"/>
                </a:lnTo>
                <a:lnTo>
                  <a:pt x="363321" y="7929"/>
                </a:lnTo>
                <a:lnTo>
                  <a:pt x="318643" y="18858"/>
                </a:lnTo>
                <a:lnTo>
                  <a:pt x="275098" y="34412"/>
                </a:lnTo>
                <a:lnTo>
                  <a:pt x="233069" y="54576"/>
                </a:lnTo>
                <a:lnTo>
                  <a:pt x="192945" y="79338"/>
                </a:lnTo>
                <a:lnTo>
                  <a:pt x="155110" y="108684"/>
                </a:lnTo>
                <a:lnTo>
                  <a:pt x="119950" y="142599"/>
                </a:lnTo>
                <a:lnTo>
                  <a:pt x="88636" y="180093"/>
                </a:lnTo>
                <a:lnTo>
                  <a:pt x="62071" y="219929"/>
                </a:lnTo>
                <a:lnTo>
                  <a:pt x="40242" y="261721"/>
                </a:lnTo>
                <a:lnTo>
                  <a:pt x="23134" y="305083"/>
                </a:lnTo>
                <a:lnTo>
                  <a:pt x="10733" y="349629"/>
                </a:lnTo>
                <a:lnTo>
                  <a:pt x="3026" y="394973"/>
                </a:lnTo>
                <a:lnTo>
                  <a:pt x="0" y="440728"/>
                </a:lnTo>
                <a:lnTo>
                  <a:pt x="1638" y="486510"/>
                </a:lnTo>
                <a:lnTo>
                  <a:pt x="7930" y="531933"/>
                </a:lnTo>
                <a:lnTo>
                  <a:pt x="18859" y="576609"/>
                </a:lnTo>
                <a:lnTo>
                  <a:pt x="34413" y="620154"/>
                </a:lnTo>
                <a:lnTo>
                  <a:pt x="54577" y="662182"/>
                </a:lnTo>
                <a:lnTo>
                  <a:pt x="79338" y="702306"/>
                </a:lnTo>
                <a:lnTo>
                  <a:pt x="108681" y="740140"/>
                </a:lnTo>
                <a:lnTo>
                  <a:pt x="142594" y="775300"/>
                </a:lnTo>
                <a:lnTo>
                  <a:pt x="2810483" y="3258785"/>
                </a:lnTo>
                <a:lnTo>
                  <a:pt x="2847978" y="3290099"/>
                </a:lnTo>
                <a:lnTo>
                  <a:pt x="2887814" y="3316663"/>
                </a:lnTo>
                <a:lnTo>
                  <a:pt x="2929606" y="3338493"/>
                </a:lnTo>
                <a:lnTo>
                  <a:pt x="2972968" y="3355601"/>
                </a:lnTo>
                <a:lnTo>
                  <a:pt x="3017513" y="3368002"/>
                </a:lnTo>
                <a:lnTo>
                  <a:pt x="3062857" y="3375708"/>
                </a:lnTo>
                <a:lnTo>
                  <a:pt x="3108613" y="3378735"/>
                </a:lnTo>
                <a:lnTo>
                  <a:pt x="3154395" y="3377096"/>
                </a:lnTo>
                <a:lnTo>
                  <a:pt x="3199817" y="3370805"/>
                </a:lnTo>
                <a:lnTo>
                  <a:pt x="3244494" y="3359876"/>
                </a:lnTo>
                <a:lnTo>
                  <a:pt x="3288039" y="3344322"/>
                </a:lnTo>
                <a:lnTo>
                  <a:pt x="3330066" y="3324158"/>
                </a:lnTo>
                <a:lnTo>
                  <a:pt x="3370190" y="3299397"/>
                </a:lnTo>
                <a:lnTo>
                  <a:pt x="3408025" y="3270053"/>
                </a:lnTo>
                <a:lnTo>
                  <a:pt x="3443184" y="3236141"/>
                </a:lnTo>
                <a:lnTo>
                  <a:pt x="3474498" y="3198646"/>
                </a:lnTo>
                <a:lnTo>
                  <a:pt x="3501063" y="3158809"/>
                </a:lnTo>
                <a:lnTo>
                  <a:pt x="3522893" y="3117017"/>
                </a:lnTo>
                <a:lnTo>
                  <a:pt x="3540001" y="3073654"/>
                </a:lnTo>
                <a:lnTo>
                  <a:pt x="3552401" y="3029108"/>
                </a:lnTo>
                <a:lnTo>
                  <a:pt x="3560108" y="2983763"/>
                </a:lnTo>
                <a:lnTo>
                  <a:pt x="3563135" y="2938006"/>
                </a:lnTo>
                <a:lnTo>
                  <a:pt x="3561496" y="2892224"/>
                </a:lnTo>
                <a:lnTo>
                  <a:pt x="3555205" y="2846801"/>
                </a:lnTo>
                <a:lnTo>
                  <a:pt x="3544275" y="2802124"/>
                </a:lnTo>
                <a:lnTo>
                  <a:pt x="3528722" y="2758580"/>
                </a:lnTo>
                <a:lnTo>
                  <a:pt x="3508557" y="2716553"/>
                </a:lnTo>
                <a:lnTo>
                  <a:pt x="3483797" y="2676430"/>
                </a:lnTo>
                <a:lnTo>
                  <a:pt x="3454453" y="2638597"/>
                </a:lnTo>
                <a:lnTo>
                  <a:pt x="3420540" y="2603439"/>
                </a:lnTo>
                <a:lnTo>
                  <a:pt x="752651" y="119954"/>
                </a:lnTo>
                <a:lnTo>
                  <a:pt x="715159" y="88640"/>
                </a:lnTo>
                <a:lnTo>
                  <a:pt x="675324" y="62075"/>
                </a:lnTo>
                <a:lnTo>
                  <a:pt x="633534" y="40245"/>
                </a:lnTo>
                <a:lnTo>
                  <a:pt x="590172" y="23136"/>
                </a:lnTo>
                <a:lnTo>
                  <a:pt x="545627" y="10735"/>
                </a:lnTo>
                <a:lnTo>
                  <a:pt x="500283" y="3027"/>
                </a:lnTo>
                <a:lnTo>
                  <a:pt x="454526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1747" y="2686290"/>
            <a:ext cx="7245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10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0)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1658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Worst-case</a:t>
            </a:r>
            <a:r>
              <a:rPr spc="-40" dirty="0"/>
              <a:t> </a:t>
            </a:r>
            <a:r>
              <a:rPr spc="-5" dirty="0"/>
              <a:t>recursion</a:t>
            </a:r>
            <a:r>
              <a:rPr spc="-15" dirty="0"/>
              <a:t> </a:t>
            </a:r>
            <a:r>
              <a:rPr spc="-5" dirty="0"/>
              <a:t>tree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69324" y="1390903"/>
            <a:ext cx="42062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200" spc="-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(0)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–1)</a:t>
            </a:r>
            <a:r>
              <a:rPr sz="3200" spc="-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93862" y="2538413"/>
            <a:ext cx="1719580" cy="949325"/>
            <a:chOff x="1693862" y="2538413"/>
            <a:chExt cx="1719580" cy="949325"/>
          </a:xfrm>
        </p:grpSpPr>
        <p:sp>
          <p:nvSpPr>
            <p:cNvPr id="8" name="object 8"/>
            <p:cNvSpPr/>
            <p:nvPr/>
          </p:nvSpPr>
          <p:spPr>
            <a:xfrm>
              <a:off x="1708150" y="2552701"/>
              <a:ext cx="317500" cy="227329"/>
            </a:xfrm>
            <a:custGeom>
              <a:avLst/>
              <a:gdLst/>
              <a:ahLst/>
              <a:cxnLst/>
              <a:rect l="l" t="t" r="r" b="b"/>
              <a:pathLst>
                <a:path w="317500" h="227330">
                  <a:moveTo>
                    <a:pt x="0" y="227012"/>
                  </a:moveTo>
                  <a:lnTo>
                    <a:pt x="3175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89162" y="2552701"/>
              <a:ext cx="488950" cy="227329"/>
            </a:xfrm>
            <a:custGeom>
              <a:avLst/>
              <a:gdLst/>
              <a:ahLst/>
              <a:cxnLst/>
              <a:rect l="l" t="t" r="r" b="b"/>
              <a:pathLst>
                <a:path w="488950" h="227330">
                  <a:moveTo>
                    <a:pt x="488950" y="22701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28875" y="3246437"/>
              <a:ext cx="317500" cy="227329"/>
            </a:xfrm>
            <a:custGeom>
              <a:avLst/>
              <a:gdLst/>
              <a:ahLst/>
              <a:cxnLst/>
              <a:rect l="l" t="t" r="r" b="b"/>
              <a:pathLst>
                <a:path w="317500" h="227329">
                  <a:moveTo>
                    <a:pt x="0" y="227012"/>
                  </a:moveTo>
                  <a:lnTo>
                    <a:pt x="3175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09887" y="3246437"/>
              <a:ext cx="488950" cy="227329"/>
            </a:xfrm>
            <a:custGeom>
              <a:avLst/>
              <a:gdLst/>
              <a:ahLst/>
              <a:cxnLst/>
              <a:rect l="l" t="t" r="r" b="b"/>
              <a:pathLst>
                <a:path w="488950" h="227329">
                  <a:moveTo>
                    <a:pt x="488950" y="22701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942464" y="1992592"/>
            <a:ext cx="2093595" cy="261620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10"/>
              </a:spcBef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  <a:p>
            <a:pPr marL="297815">
              <a:lnSpc>
                <a:spcPct val="100000"/>
              </a:lnSpc>
              <a:spcBef>
                <a:spcPts val="810"/>
              </a:spcBef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–1)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  <a:tabLst>
                <a:tab pos="1018540" algn="l"/>
              </a:tabLst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(0)	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–2)</a:t>
            </a:r>
            <a:endParaRPr sz="3200">
              <a:latin typeface="Times New Roman"/>
              <a:cs typeface="Times New Roman"/>
            </a:endParaRPr>
          </a:p>
          <a:p>
            <a:pPr marL="787400">
              <a:lnSpc>
                <a:spcPct val="100000"/>
              </a:lnSpc>
              <a:spcBef>
                <a:spcPts val="1800"/>
              </a:spcBef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(0)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19606" y="5156451"/>
            <a:ext cx="8001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189287" y="2765426"/>
            <a:ext cx="2038350" cy="2390775"/>
            <a:chOff x="3189287" y="2765426"/>
            <a:chExt cx="2038350" cy="2390775"/>
          </a:xfrm>
        </p:grpSpPr>
        <p:sp>
          <p:nvSpPr>
            <p:cNvPr id="15" name="object 15"/>
            <p:cNvSpPr/>
            <p:nvPr/>
          </p:nvSpPr>
          <p:spPr>
            <a:xfrm>
              <a:off x="3203575" y="3962400"/>
              <a:ext cx="317500" cy="227329"/>
            </a:xfrm>
            <a:custGeom>
              <a:avLst/>
              <a:gdLst/>
              <a:ahLst/>
              <a:cxnLst/>
              <a:rect l="l" t="t" r="r" b="b"/>
              <a:pathLst>
                <a:path w="317500" h="227329">
                  <a:moveTo>
                    <a:pt x="0" y="227012"/>
                  </a:moveTo>
                  <a:lnTo>
                    <a:pt x="3175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84587" y="3962400"/>
              <a:ext cx="488950" cy="227329"/>
            </a:xfrm>
            <a:custGeom>
              <a:avLst/>
              <a:gdLst/>
              <a:ahLst/>
              <a:cxnLst/>
              <a:rect l="l" t="t" r="r" b="b"/>
              <a:pathLst>
                <a:path w="488950" h="227329">
                  <a:moveTo>
                    <a:pt x="488950" y="22701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24400" y="4914900"/>
              <a:ext cx="488950" cy="227329"/>
            </a:xfrm>
            <a:custGeom>
              <a:avLst/>
              <a:gdLst/>
              <a:ahLst/>
              <a:cxnLst/>
              <a:rect l="l" t="t" r="r" b="b"/>
              <a:pathLst>
                <a:path w="488950" h="227329">
                  <a:moveTo>
                    <a:pt x="488950" y="22701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18604" y="2779713"/>
              <a:ext cx="744220" cy="367665"/>
            </a:xfrm>
            <a:custGeom>
              <a:avLst/>
              <a:gdLst/>
              <a:ahLst/>
              <a:cxnLst/>
              <a:rect l="l" t="t" r="r" b="b"/>
              <a:pathLst>
                <a:path w="744220" h="367664">
                  <a:moveTo>
                    <a:pt x="743902" y="0"/>
                  </a:moveTo>
                  <a:lnTo>
                    <a:pt x="695452" y="1256"/>
                  </a:lnTo>
                  <a:lnTo>
                    <a:pt x="647410" y="4997"/>
                  </a:lnTo>
                  <a:lnTo>
                    <a:pt x="599856" y="11179"/>
                  </a:lnTo>
                  <a:lnTo>
                    <a:pt x="552870" y="19760"/>
                  </a:lnTo>
                  <a:lnTo>
                    <a:pt x="506534" y="30696"/>
                  </a:lnTo>
                  <a:lnTo>
                    <a:pt x="460928" y="43944"/>
                  </a:lnTo>
                  <a:lnTo>
                    <a:pt x="416132" y="59461"/>
                  </a:lnTo>
                  <a:lnTo>
                    <a:pt x="372229" y="77204"/>
                  </a:lnTo>
                  <a:lnTo>
                    <a:pt x="329298" y="97129"/>
                  </a:lnTo>
                  <a:lnTo>
                    <a:pt x="287420" y="119194"/>
                  </a:lnTo>
                  <a:lnTo>
                    <a:pt x="246676" y="143356"/>
                  </a:lnTo>
                  <a:lnTo>
                    <a:pt x="207146" y="169572"/>
                  </a:lnTo>
                  <a:lnTo>
                    <a:pt x="168912" y="197798"/>
                  </a:lnTo>
                  <a:lnTo>
                    <a:pt x="132055" y="227991"/>
                  </a:lnTo>
                  <a:lnTo>
                    <a:pt x="96654" y="260108"/>
                  </a:lnTo>
                  <a:lnTo>
                    <a:pt x="62790" y="294107"/>
                  </a:lnTo>
                  <a:lnTo>
                    <a:pt x="30545" y="329944"/>
                  </a:lnTo>
                  <a:lnTo>
                    <a:pt x="0" y="367576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84592" y="3099755"/>
              <a:ext cx="85090" cy="94615"/>
            </a:xfrm>
            <a:custGeom>
              <a:avLst/>
              <a:gdLst/>
              <a:ahLst/>
              <a:cxnLst/>
              <a:rect l="l" t="t" r="r" b="b"/>
              <a:pathLst>
                <a:path w="85089" h="94614">
                  <a:moveTo>
                    <a:pt x="15481" y="0"/>
                  </a:moveTo>
                  <a:lnTo>
                    <a:pt x="0" y="94589"/>
                  </a:lnTo>
                  <a:lnTo>
                    <a:pt x="84950" y="50228"/>
                  </a:lnTo>
                  <a:lnTo>
                    <a:pt x="33477" y="48272"/>
                  </a:lnTo>
                  <a:lnTo>
                    <a:pt x="15481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232275" y="4284664"/>
            <a:ext cx="431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Segoe UI Symbol"/>
                <a:cs typeface="Segoe UI Symbol"/>
              </a:rPr>
              <a:t>⋱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01891" y="2942893"/>
            <a:ext cx="1816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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01891" y="2199945"/>
            <a:ext cx="1816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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45446" y="2071678"/>
            <a:ext cx="5791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87985" algn="l"/>
              </a:tabLst>
            </a:pPr>
            <a:r>
              <a:rPr sz="4800" spc="-7" baseline="-17361" dirty="0">
                <a:solidFill>
                  <a:srgbClr val="008380"/>
                </a:solidFill>
                <a:latin typeface="Symbol"/>
                <a:cs typeface="Symbol"/>
              </a:rPr>
              <a:t></a:t>
            </a:r>
            <a:r>
              <a:rPr sz="4800" spc="-7" baseline="-17361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24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46747" y="2298706"/>
            <a:ext cx="28606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4800" spc="-7" baseline="6076" dirty="0">
                <a:solidFill>
                  <a:srgbClr val="008380"/>
                </a:solidFill>
                <a:latin typeface="Symbol"/>
                <a:cs typeface="Symbol"/>
              </a:rPr>
              <a:t></a:t>
            </a:r>
            <a:r>
              <a:rPr sz="4800" spc="-577" baseline="6076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7200" spc="517" baseline="-8680" dirty="0">
                <a:solidFill>
                  <a:srgbClr val="008380"/>
                </a:solidFill>
                <a:latin typeface="Symbol"/>
                <a:cs typeface="Symbol"/>
              </a:rPr>
              <a:t>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3200" i="1" spc="-3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spc="-7" baseline="6076" dirty="0">
                <a:solidFill>
                  <a:srgbClr val="008380"/>
                </a:solidFill>
                <a:latin typeface="Symbol"/>
                <a:cs typeface="Symbol"/>
              </a:rPr>
              <a:t></a:t>
            </a:r>
            <a:r>
              <a:rPr sz="4800" spc="-127" baseline="6076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3200" spc="-11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10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4250" spc="-430" dirty="0">
                <a:solidFill>
                  <a:srgbClr val="008380"/>
                </a:solidFill>
                <a:latin typeface="Symbol"/>
                <a:cs typeface="Symbol"/>
              </a:rPr>
              <a:t></a:t>
            </a:r>
            <a:r>
              <a:rPr sz="3200" i="1" spc="15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600" spc="-7" baseline="18518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3600" spc="-240" baseline="18518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250" spc="-365" dirty="0">
                <a:solidFill>
                  <a:srgbClr val="008380"/>
                </a:solidFill>
                <a:latin typeface="Symbol"/>
                <a:cs typeface="Symbol"/>
              </a:rPr>
              <a:t>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70846" y="2957486"/>
            <a:ext cx="7023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" baseline="1736" dirty="0">
                <a:solidFill>
                  <a:srgbClr val="008380"/>
                </a:solidFill>
                <a:latin typeface="Symbol"/>
                <a:cs typeface="Symbol"/>
              </a:rPr>
              <a:t></a:t>
            </a:r>
            <a:r>
              <a:rPr sz="4800" spc="-630" baseline="1736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2400" i="1" spc="-3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-160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2400" spc="-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631557" y="1939657"/>
            <a:ext cx="3563620" cy="3378835"/>
          </a:xfrm>
          <a:custGeom>
            <a:avLst/>
            <a:gdLst/>
            <a:ahLst/>
            <a:cxnLst/>
            <a:rect l="l" t="t" r="r" b="b"/>
            <a:pathLst>
              <a:path w="3563620" h="3378835">
                <a:moveTo>
                  <a:pt x="454526" y="0"/>
                </a:moveTo>
                <a:lnTo>
                  <a:pt x="408744" y="1638"/>
                </a:lnTo>
                <a:lnTo>
                  <a:pt x="363321" y="7929"/>
                </a:lnTo>
                <a:lnTo>
                  <a:pt x="318643" y="18858"/>
                </a:lnTo>
                <a:lnTo>
                  <a:pt x="275098" y="34412"/>
                </a:lnTo>
                <a:lnTo>
                  <a:pt x="233069" y="54576"/>
                </a:lnTo>
                <a:lnTo>
                  <a:pt x="192945" y="79338"/>
                </a:lnTo>
                <a:lnTo>
                  <a:pt x="155110" y="108684"/>
                </a:lnTo>
                <a:lnTo>
                  <a:pt x="119950" y="142599"/>
                </a:lnTo>
                <a:lnTo>
                  <a:pt x="88636" y="180093"/>
                </a:lnTo>
                <a:lnTo>
                  <a:pt x="62071" y="219929"/>
                </a:lnTo>
                <a:lnTo>
                  <a:pt x="40242" y="261721"/>
                </a:lnTo>
                <a:lnTo>
                  <a:pt x="23134" y="305083"/>
                </a:lnTo>
                <a:lnTo>
                  <a:pt x="10733" y="349629"/>
                </a:lnTo>
                <a:lnTo>
                  <a:pt x="3026" y="394973"/>
                </a:lnTo>
                <a:lnTo>
                  <a:pt x="0" y="440728"/>
                </a:lnTo>
                <a:lnTo>
                  <a:pt x="1638" y="486510"/>
                </a:lnTo>
                <a:lnTo>
                  <a:pt x="7930" y="531933"/>
                </a:lnTo>
                <a:lnTo>
                  <a:pt x="18859" y="576609"/>
                </a:lnTo>
                <a:lnTo>
                  <a:pt x="34413" y="620154"/>
                </a:lnTo>
                <a:lnTo>
                  <a:pt x="54577" y="662182"/>
                </a:lnTo>
                <a:lnTo>
                  <a:pt x="79338" y="702306"/>
                </a:lnTo>
                <a:lnTo>
                  <a:pt x="108681" y="740140"/>
                </a:lnTo>
                <a:lnTo>
                  <a:pt x="142594" y="775300"/>
                </a:lnTo>
                <a:lnTo>
                  <a:pt x="2810483" y="3258785"/>
                </a:lnTo>
                <a:lnTo>
                  <a:pt x="2847978" y="3290099"/>
                </a:lnTo>
                <a:lnTo>
                  <a:pt x="2887814" y="3316663"/>
                </a:lnTo>
                <a:lnTo>
                  <a:pt x="2929606" y="3338493"/>
                </a:lnTo>
                <a:lnTo>
                  <a:pt x="2972968" y="3355601"/>
                </a:lnTo>
                <a:lnTo>
                  <a:pt x="3017513" y="3368002"/>
                </a:lnTo>
                <a:lnTo>
                  <a:pt x="3062857" y="3375708"/>
                </a:lnTo>
                <a:lnTo>
                  <a:pt x="3108613" y="3378735"/>
                </a:lnTo>
                <a:lnTo>
                  <a:pt x="3154395" y="3377096"/>
                </a:lnTo>
                <a:lnTo>
                  <a:pt x="3199817" y="3370805"/>
                </a:lnTo>
                <a:lnTo>
                  <a:pt x="3244494" y="3359876"/>
                </a:lnTo>
                <a:lnTo>
                  <a:pt x="3288039" y="3344322"/>
                </a:lnTo>
                <a:lnTo>
                  <a:pt x="3330066" y="3324158"/>
                </a:lnTo>
                <a:lnTo>
                  <a:pt x="3370190" y="3299397"/>
                </a:lnTo>
                <a:lnTo>
                  <a:pt x="3408025" y="3270053"/>
                </a:lnTo>
                <a:lnTo>
                  <a:pt x="3443184" y="3236141"/>
                </a:lnTo>
                <a:lnTo>
                  <a:pt x="3474498" y="3198646"/>
                </a:lnTo>
                <a:lnTo>
                  <a:pt x="3501063" y="3158809"/>
                </a:lnTo>
                <a:lnTo>
                  <a:pt x="3522893" y="3117017"/>
                </a:lnTo>
                <a:lnTo>
                  <a:pt x="3540001" y="3073654"/>
                </a:lnTo>
                <a:lnTo>
                  <a:pt x="3552401" y="3029108"/>
                </a:lnTo>
                <a:lnTo>
                  <a:pt x="3560108" y="2983763"/>
                </a:lnTo>
                <a:lnTo>
                  <a:pt x="3563135" y="2938006"/>
                </a:lnTo>
                <a:lnTo>
                  <a:pt x="3561496" y="2892224"/>
                </a:lnTo>
                <a:lnTo>
                  <a:pt x="3555205" y="2846801"/>
                </a:lnTo>
                <a:lnTo>
                  <a:pt x="3544275" y="2802124"/>
                </a:lnTo>
                <a:lnTo>
                  <a:pt x="3528722" y="2758580"/>
                </a:lnTo>
                <a:lnTo>
                  <a:pt x="3508557" y="2716553"/>
                </a:lnTo>
                <a:lnTo>
                  <a:pt x="3483797" y="2676430"/>
                </a:lnTo>
                <a:lnTo>
                  <a:pt x="3454453" y="2638597"/>
                </a:lnTo>
                <a:lnTo>
                  <a:pt x="3420540" y="2603439"/>
                </a:lnTo>
                <a:lnTo>
                  <a:pt x="752651" y="119954"/>
                </a:lnTo>
                <a:lnTo>
                  <a:pt x="715159" y="88640"/>
                </a:lnTo>
                <a:lnTo>
                  <a:pt x="675324" y="62075"/>
                </a:lnTo>
                <a:lnTo>
                  <a:pt x="633534" y="40245"/>
                </a:lnTo>
                <a:lnTo>
                  <a:pt x="590172" y="23136"/>
                </a:lnTo>
                <a:lnTo>
                  <a:pt x="545627" y="10735"/>
                </a:lnTo>
                <a:lnTo>
                  <a:pt x="500283" y="3027"/>
                </a:lnTo>
                <a:lnTo>
                  <a:pt x="454526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1747" y="1992592"/>
            <a:ext cx="2093595" cy="120650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R="229870" algn="ctr">
              <a:lnSpc>
                <a:spcPct val="100000"/>
              </a:lnSpc>
              <a:spcBef>
                <a:spcPts val="910"/>
              </a:spcBef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10"/>
              </a:spcBef>
              <a:tabLst>
                <a:tab pos="1005840" algn="l"/>
              </a:tabLst>
            </a:pP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(1)	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1658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Worst-case</a:t>
            </a:r>
            <a:r>
              <a:rPr spc="-40" dirty="0"/>
              <a:t> </a:t>
            </a:r>
            <a:r>
              <a:rPr spc="-5" dirty="0"/>
              <a:t>recursion</a:t>
            </a:r>
            <a:r>
              <a:rPr spc="-15" dirty="0"/>
              <a:t> </a:t>
            </a:r>
            <a:r>
              <a:rPr spc="-5" dirty="0"/>
              <a:t>tree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69324" y="1390903"/>
            <a:ext cx="42062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200" spc="-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(0)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–1)</a:t>
            </a:r>
            <a:r>
              <a:rPr sz="3200" spc="-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93862" y="2538413"/>
            <a:ext cx="998855" cy="255904"/>
            <a:chOff x="1693862" y="2538413"/>
            <a:chExt cx="998855" cy="255904"/>
          </a:xfrm>
        </p:grpSpPr>
        <p:sp>
          <p:nvSpPr>
            <p:cNvPr id="8" name="object 8"/>
            <p:cNvSpPr/>
            <p:nvPr/>
          </p:nvSpPr>
          <p:spPr>
            <a:xfrm>
              <a:off x="1708150" y="2552701"/>
              <a:ext cx="317500" cy="227329"/>
            </a:xfrm>
            <a:custGeom>
              <a:avLst/>
              <a:gdLst/>
              <a:ahLst/>
              <a:cxnLst/>
              <a:rect l="l" t="t" r="r" b="b"/>
              <a:pathLst>
                <a:path w="317500" h="227330">
                  <a:moveTo>
                    <a:pt x="0" y="227012"/>
                  </a:moveTo>
                  <a:lnTo>
                    <a:pt x="3175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89162" y="2552701"/>
              <a:ext cx="488950" cy="227329"/>
            </a:xfrm>
            <a:custGeom>
              <a:avLst/>
              <a:gdLst/>
              <a:ahLst/>
              <a:cxnLst/>
              <a:rect l="l" t="t" r="r" b="b"/>
              <a:pathLst>
                <a:path w="488950" h="227330">
                  <a:moveTo>
                    <a:pt x="488950" y="22701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42464" y="3380126"/>
            <a:ext cx="20935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18540" algn="l"/>
              </a:tabLst>
            </a:pP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(1)	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–2)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414587" y="3232150"/>
            <a:ext cx="998855" cy="255904"/>
            <a:chOff x="2414587" y="3232150"/>
            <a:chExt cx="998855" cy="255904"/>
          </a:xfrm>
        </p:grpSpPr>
        <p:sp>
          <p:nvSpPr>
            <p:cNvPr id="12" name="object 12"/>
            <p:cNvSpPr/>
            <p:nvPr/>
          </p:nvSpPr>
          <p:spPr>
            <a:xfrm>
              <a:off x="2428875" y="3246437"/>
              <a:ext cx="317500" cy="227329"/>
            </a:xfrm>
            <a:custGeom>
              <a:avLst/>
              <a:gdLst/>
              <a:ahLst/>
              <a:cxnLst/>
              <a:rect l="l" t="t" r="r" b="b"/>
              <a:pathLst>
                <a:path w="317500" h="227329">
                  <a:moveTo>
                    <a:pt x="0" y="227012"/>
                  </a:moveTo>
                  <a:lnTo>
                    <a:pt x="3175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09887" y="3246437"/>
              <a:ext cx="488950" cy="227329"/>
            </a:xfrm>
            <a:custGeom>
              <a:avLst/>
              <a:gdLst/>
              <a:ahLst/>
              <a:cxnLst/>
              <a:rect l="l" t="t" r="r" b="b"/>
              <a:pathLst>
                <a:path w="488950" h="227329">
                  <a:moveTo>
                    <a:pt x="488950" y="22701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717164" y="4089590"/>
            <a:ext cx="8001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19606" y="5156536"/>
            <a:ext cx="8001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189287" y="2765426"/>
            <a:ext cx="2038350" cy="2390775"/>
            <a:chOff x="3189287" y="2765426"/>
            <a:chExt cx="2038350" cy="2390775"/>
          </a:xfrm>
        </p:grpSpPr>
        <p:sp>
          <p:nvSpPr>
            <p:cNvPr id="17" name="object 17"/>
            <p:cNvSpPr/>
            <p:nvPr/>
          </p:nvSpPr>
          <p:spPr>
            <a:xfrm>
              <a:off x="3203575" y="3962400"/>
              <a:ext cx="317500" cy="227329"/>
            </a:xfrm>
            <a:custGeom>
              <a:avLst/>
              <a:gdLst/>
              <a:ahLst/>
              <a:cxnLst/>
              <a:rect l="l" t="t" r="r" b="b"/>
              <a:pathLst>
                <a:path w="317500" h="227329">
                  <a:moveTo>
                    <a:pt x="0" y="227012"/>
                  </a:moveTo>
                  <a:lnTo>
                    <a:pt x="3175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84587" y="3962400"/>
              <a:ext cx="488950" cy="227329"/>
            </a:xfrm>
            <a:custGeom>
              <a:avLst/>
              <a:gdLst/>
              <a:ahLst/>
              <a:cxnLst/>
              <a:rect l="l" t="t" r="r" b="b"/>
              <a:pathLst>
                <a:path w="488950" h="227329">
                  <a:moveTo>
                    <a:pt x="488950" y="22701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24400" y="4914900"/>
              <a:ext cx="488950" cy="227329"/>
            </a:xfrm>
            <a:custGeom>
              <a:avLst/>
              <a:gdLst/>
              <a:ahLst/>
              <a:cxnLst/>
              <a:rect l="l" t="t" r="r" b="b"/>
              <a:pathLst>
                <a:path w="488950" h="227329">
                  <a:moveTo>
                    <a:pt x="488950" y="22701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18604" y="2779713"/>
              <a:ext cx="744220" cy="367665"/>
            </a:xfrm>
            <a:custGeom>
              <a:avLst/>
              <a:gdLst/>
              <a:ahLst/>
              <a:cxnLst/>
              <a:rect l="l" t="t" r="r" b="b"/>
              <a:pathLst>
                <a:path w="744220" h="367664">
                  <a:moveTo>
                    <a:pt x="743902" y="0"/>
                  </a:moveTo>
                  <a:lnTo>
                    <a:pt x="695452" y="1256"/>
                  </a:lnTo>
                  <a:lnTo>
                    <a:pt x="647410" y="4997"/>
                  </a:lnTo>
                  <a:lnTo>
                    <a:pt x="599856" y="11179"/>
                  </a:lnTo>
                  <a:lnTo>
                    <a:pt x="552870" y="19760"/>
                  </a:lnTo>
                  <a:lnTo>
                    <a:pt x="506534" y="30696"/>
                  </a:lnTo>
                  <a:lnTo>
                    <a:pt x="460928" y="43944"/>
                  </a:lnTo>
                  <a:lnTo>
                    <a:pt x="416132" y="59461"/>
                  </a:lnTo>
                  <a:lnTo>
                    <a:pt x="372229" y="77204"/>
                  </a:lnTo>
                  <a:lnTo>
                    <a:pt x="329298" y="97129"/>
                  </a:lnTo>
                  <a:lnTo>
                    <a:pt x="287420" y="119194"/>
                  </a:lnTo>
                  <a:lnTo>
                    <a:pt x="246676" y="143356"/>
                  </a:lnTo>
                  <a:lnTo>
                    <a:pt x="207146" y="169572"/>
                  </a:lnTo>
                  <a:lnTo>
                    <a:pt x="168912" y="197798"/>
                  </a:lnTo>
                  <a:lnTo>
                    <a:pt x="132055" y="227991"/>
                  </a:lnTo>
                  <a:lnTo>
                    <a:pt x="96654" y="260108"/>
                  </a:lnTo>
                  <a:lnTo>
                    <a:pt x="62790" y="294107"/>
                  </a:lnTo>
                  <a:lnTo>
                    <a:pt x="30545" y="329944"/>
                  </a:lnTo>
                  <a:lnTo>
                    <a:pt x="0" y="367576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84592" y="3099755"/>
              <a:ext cx="85090" cy="94615"/>
            </a:xfrm>
            <a:custGeom>
              <a:avLst/>
              <a:gdLst/>
              <a:ahLst/>
              <a:cxnLst/>
              <a:rect l="l" t="t" r="r" b="b"/>
              <a:pathLst>
                <a:path w="85089" h="94614">
                  <a:moveTo>
                    <a:pt x="15481" y="0"/>
                  </a:moveTo>
                  <a:lnTo>
                    <a:pt x="0" y="94589"/>
                  </a:lnTo>
                  <a:lnTo>
                    <a:pt x="84950" y="50228"/>
                  </a:lnTo>
                  <a:lnTo>
                    <a:pt x="33477" y="48272"/>
                  </a:lnTo>
                  <a:lnTo>
                    <a:pt x="15481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232275" y="4284664"/>
            <a:ext cx="431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Segoe UI Symbol"/>
                <a:cs typeface="Segoe UI Symbol"/>
              </a:rPr>
              <a:t>⋱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01891" y="2199945"/>
            <a:ext cx="1816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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45446" y="2071678"/>
            <a:ext cx="5791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87985" algn="l"/>
              </a:tabLst>
            </a:pPr>
            <a:r>
              <a:rPr sz="4800" spc="-7" baseline="-17361" dirty="0">
                <a:solidFill>
                  <a:srgbClr val="008380"/>
                </a:solidFill>
                <a:latin typeface="Symbol"/>
                <a:cs typeface="Symbol"/>
              </a:rPr>
              <a:t></a:t>
            </a:r>
            <a:r>
              <a:rPr sz="4800" spc="-7" baseline="-17361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24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46747" y="2298706"/>
            <a:ext cx="28606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4800" spc="-7" baseline="6076" dirty="0">
                <a:solidFill>
                  <a:srgbClr val="008380"/>
                </a:solidFill>
                <a:latin typeface="Symbol"/>
                <a:cs typeface="Symbol"/>
              </a:rPr>
              <a:t></a:t>
            </a:r>
            <a:r>
              <a:rPr sz="4800" spc="-577" baseline="6076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7200" spc="517" baseline="-8680" dirty="0">
                <a:solidFill>
                  <a:srgbClr val="008380"/>
                </a:solidFill>
                <a:latin typeface="Symbol"/>
                <a:cs typeface="Symbol"/>
              </a:rPr>
              <a:t>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3200" i="1" spc="-3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spc="-7" baseline="6076" dirty="0">
                <a:solidFill>
                  <a:srgbClr val="008380"/>
                </a:solidFill>
                <a:latin typeface="Symbol"/>
                <a:cs typeface="Symbol"/>
              </a:rPr>
              <a:t></a:t>
            </a:r>
            <a:r>
              <a:rPr sz="4800" spc="-127" baseline="6076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3200" spc="-11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10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4250" spc="-430" dirty="0">
                <a:solidFill>
                  <a:srgbClr val="008380"/>
                </a:solidFill>
                <a:latin typeface="Symbol"/>
                <a:cs typeface="Symbol"/>
              </a:rPr>
              <a:t></a:t>
            </a:r>
            <a:r>
              <a:rPr sz="3200" i="1" spc="15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600" spc="-7" baseline="18518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3600" spc="-240" baseline="18518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250" spc="-365" dirty="0">
                <a:solidFill>
                  <a:srgbClr val="008380"/>
                </a:solidFill>
                <a:latin typeface="Symbol"/>
                <a:cs typeface="Symbol"/>
              </a:rPr>
              <a:t>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70846" y="2957486"/>
            <a:ext cx="7023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" baseline="1736" dirty="0">
                <a:solidFill>
                  <a:srgbClr val="008380"/>
                </a:solidFill>
                <a:latin typeface="Symbol"/>
                <a:cs typeface="Symbol"/>
              </a:rPr>
              <a:t></a:t>
            </a:r>
            <a:r>
              <a:rPr sz="4800" spc="-630" baseline="1736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2400" i="1" spc="-3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-160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2400" spc="-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39740" y="2942893"/>
            <a:ext cx="3325495" cy="18122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</a:t>
            </a:r>
            <a:endParaRPr sz="320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2550"/>
              </a:spcBef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-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200" spc="-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150" baseline="25132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840105">
              <a:lnSpc>
                <a:spcPct val="100000"/>
              </a:lnSpc>
            </a:pP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-5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150" baseline="25132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69962" y="4256087"/>
            <a:ext cx="85725" cy="1306830"/>
            <a:chOff x="969962" y="4256087"/>
            <a:chExt cx="85725" cy="1306830"/>
          </a:xfrm>
        </p:grpSpPr>
        <p:sp>
          <p:nvSpPr>
            <p:cNvPr id="29" name="object 29"/>
            <p:cNvSpPr/>
            <p:nvPr/>
          </p:nvSpPr>
          <p:spPr>
            <a:xfrm>
              <a:off x="1012825" y="4256087"/>
              <a:ext cx="0" cy="1249680"/>
            </a:xfrm>
            <a:custGeom>
              <a:avLst/>
              <a:gdLst/>
              <a:ahLst/>
              <a:cxnLst/>
              <a:rect l="l" t="t" r="r" b="b"/>
              <a:pathLst>
                <a:path h="1249679">
                  <a:moveTo>
                    <a:pt x="0" y="0"/>
                  </a:moveTo>
                  <a:lnTo>
                    <a:pt x="0" y="1249362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69962" y="54768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969957" y="2362200"/>
            <a:ext cx="85725" cy="1314450"/>
            <a:chOff x="969957" y="2362200"/>
            <a:chExt cx="85725" cy="1314450"/>
          </a:xfrm>
        </p:grpSpPr>
        <p:sp>
          <p:nvSpPr>
            <p:cNvPr id="32" name="object 32"/>
            <p:cNvSpPr/>
            <p:nvPr/>
          </p:nvSpPr>
          <p:spPr>
            <a:xfrm>
              <a:off x="1012825" y="2419350"/>
              <a:ext cx="0" cy="1257300"/>
            </a:xfrm>
            <a:custGeom>
              <a:avLst/>
              <a:gdLst/>
              <a:ahLst/>
              <a:cxnLst/>
              <a:rect l="l" t="t" r="r" b="b"/>
              <a:pathLst>
                <a:path h="1257300">
                  <a:moveTo>
                    <a:pt x="0" y="0"/>
                  </a:moveTo>
                  <a:lnTo>
                    <a:pt x="0" y="1257300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69957" y="236220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81025" y="3695953"/>
            <a:ext cx="8629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h</a:t>
            </a:r>
            <a:r>
              <a:rPr sz="3200" i="1" spc="-5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-5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2627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Best-case</a:t>
            </a:r>
            <a:r>
              <a:rPr spc="-60" dirty="0"/>
              <a:t> </a:t>
            </a:r>
            <a:r>
              <a:rPr spc="-5" dirty="0"/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1994" y="928877"/>
            <a:ext cx="7946390" cy="2119630"/>
          </a:xfrm>
          <a:prstGeom prst="rect">
            <a:avLst/>
          </a:prstGeom>
        </p:spPr>
        <p:txBody>
          <a:bodyPr vert="horz" wrap="square" lIns="0" tIns="275590" rIns="0" bIns="0" rtlCol="0">
            <a:spAutoFit/>
          </a:bodyPr>
          <a:lstStyle/>
          <a:p>
            <a:pPr marL="1079500">
              <a:lnSpc>
                <a:spcPct val="100000"/>
              </a:lnSpc>
              <a:spcBef>
                <a:spcPts val="2170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(For</a:t>
            </a:r>
            <a:r>
              <a:rPr sz="3200" b="1" i="1" spc="-3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intuition</a:t>
            </a:r>
            <a:r>
              <a:rPr sz="3200" b="1" i="1" spc="-4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only!)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75"/>
              </a:spcBef>
            </a:pP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we’re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Times New Roman"/>
                <a:cs typeface="Times New Roman"/>
              </a:rPr>
              <a:t>lucky,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P</a:t>
            </a:r>
            <a:r>
              <a:rPr sz="2400" spc="-20" dirty="0">
                <a:latin typeface="Times New Roman"/>
                <a:cs typeface="Times New Roman"/>
              </a:rPr>
              <a:t>ARTITION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splits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array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evenly:</a:t>
            </a:r>
            <a:endParaRPr sz="3200">
              <a:latin typeface="Times New Roman"/>
              <a:cs typeface="Times New Roman"/>
            </a:endParaRPr>
          </a:p>
          <a:p>
            <a:pPr marL="545465">
              <a:lnSpc>
                <a:spcPct val="100000"/>
              </a:lnSpc>
              <a:spcBef>
                <a:spcPts val="819"/>
              </a:spcBef>
              <a:tabLst>
                <a:tab pos="139827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	=</a:t>
            </a:r>
            <a:r>
              <a:rPr sz="32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r>
              <a:rPr sz="32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200" spc="-2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7847" y="3023296"/>
            <a:ext cx="18522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3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i="1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lg</a:t>
            </a:r>
            <a:r>
              <a:rPr sz="32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15458" y="3005425"/>
            <a:ext cx="33947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(same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as</a:t>
            </a:r>
            <a:r>
              <a:rPr sz="3200" spc="-15" dirty="0">
                <a:latin typeface="Times New Roman"/>
                <a:cs typeface="Times New Roman"/>
              </a:rPr>
              <a:t> merge </a:t>
            </a:r>
            <a:r>
              <a:rPr sz="3200" spc="-5" dirty="0">
                <a:latin typeface="Times New Roman"/>
                <a:cs typeface="Times New Roman"/>
              </a:rPr>
              <a:t>sort)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2085" y="4298960"/>
            <a:ext cx="8686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0545" algn="l"/>
              </a:tabLst>
            </a:pPr>
            <a:r>
              <a:rPr sz="2400" spc="-5" dirty="0">
                <a:solidFill>
                  <a:srgbClr val="008380"/>
                </a:solidFill>
                <a:latin typeface="Times New Roman"/>
                <a:cs typeface="Times New Roman"/>
              </a:rPr>
              <a:t>10	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6677" y="4041645"/>
            <a:ext cx="54540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707255" algn="l"/>
                <a:tab pos="5235575" algn="l"/>
              </a:tabLst>
            </a:pPr>
            <a:r>
              <a:rPr sz="3200" spc="-5" dirty="0">
                <a:latin typeface="Times New Roman"/>
                <a:cs typeface="Times New Roman"/>
              </a:rPr>
              <a:t>What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split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always</a:t>
            </a:r>
            <a:r>
              <a:rPr sz="4800" u="sng" spc="509" baseline="30381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u="sng" spc="-7" baseline="40509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600" spc="-7" baseline="40509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4800" spc="-7" baseline="6944" dirty="0">
                <a:solidFill>
                  <a:srgbClr val="008380"/>
                </a:solidFill>
                <a:latin typeface="Times New Roman"/>
                <a:cs typeface="Times New Roman"/>
              </a:rPr>
              <a:t>:</a:t>
            </a:r>
            <a:r>
              <a:rPr sz="4800" u="sng" spc="382" baseline="30381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u="sng" spc="-7" baseline="40509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9</a:t>
            </a:r>
            <a:r>
              <a:rPr sz="3600" spc="-7" baseline="40509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Times New Roman"/>
                <a:cs typeface="Times New Roman"/>
              </a:rPr>
              <a:t>?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729" y="5129186"/>
            <a:ext cx="1615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2870" algn="l"/>
              </a:tabLst>
            </a:pPr>
            <a:r>
              <a:rPr sz="1800" dirty="0">
                <a:solidFill>
                  <a:srgbClr val="008380"/>
                </a:solidFill>
                <a:latin typeface="Times New Roman"/>
                <a:cs typeface="Times New Roman"/>
              </a:rPr>
              <a:t>10	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14578" y="4872037"/>
            <a:ext cx="1550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2870" algn="l"/>
              </a:tabLst>
            </a:pPr>
            <a:r>
              <a:rPr sz="1800" u="sng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800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2700" u="sng" spc="-89" baseline="1543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u="sng" baseline="1543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9</a:t>
            </a:r>
            <a:endParaRPr sz="2700" baseline="154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7399" y="4675209"/>
            <a:ext cx="4720590" cy="686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854200" algn="l"/>
                <a:tab pos="3215640" algn="l"/>
              </a:tabLst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i="1" spc="-37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8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5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200" spc="-7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3200" spc="-26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i="1" spc="-3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300" spc="-380" dirty="0">
                <a:solidFill>
                  <a:srgbClr val="008380"/>
                </a:solidFill>
                <a:latin typeface="Symbol"/>
                <a:cs typeface="Symbol"/>
              </a:rPr>
              <a:t></a:t>
            </a:r>
            <a:r>
              <a:rPr sz="4300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3200" i="1" spc="15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4300" spc="-70" dirty="0">
                <a:solidFill>
                  <a:srgbClr val="008380"/>
                </a:solidFill>
                <a:latin typeface="Symbol"/>
                <a:cs typeface="Symbol"/>
              </a:rPr>
              <a:t>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3200" spc="-35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i="1" spc="-3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300" spc="-380" dirty="0">
                <a:solidFill>
                  <a:srgbClr val="008380"/>
                </a:solidFill>
                <a:latin typeface="Symbol"/>
                <a:cs typeface="Symbol"/>
              </a:rPr>
              <a:t></a:t>
            </a:r>
            <a:r>
              <a:rPr sz="4300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3200" i="1" spc="15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4300" spc="-70" dirty="0">
                <a:solidFill>
                  <a:srgbClr val="008380"/>
                </a:solidFill>
                <a:latin typeface="Symbol"/>
                <a:cs typeface="Symbol"/>
              </a:rPr>
              <a:t>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3200" spc="-2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30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8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5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2140" y="5448553"/>
            <a:ext cx="63919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What is 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solution to this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recurrence?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26539" y="509269"/>
            <a:ext cx="72097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latin typeface="Times New Roman"/>
                <a:cs typeface="Times New Roman"/>
              </a:rPr>
              <a:t>Analysis</a:t>
            </a:r>
            <a:r>
              <a:rPr sz="4400" b="1" spc="-20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of</a:t>
            </a:r>
            <a:r>
              <a:rPr sz="4400" b="1" spc="-15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“almost-best”</a:t>
            </a:r>
            <a:r>
              <a:rPr sz="4400" b="1" spc="-20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case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9925" y="1562089"/>
            <a:ext cx="79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i="1" spc="-38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8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4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72097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“almost-best”</a:t>
            </a:r>
            <a:r>
              <a:rPr spc="-20" dirty="0"/>
              <a:t> </a:t>
            </a:r>
            <a:r>
              <a:rPr spc="-5" dirty="0"/>
              <a:t>case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19476" y="1549379"/>
            <a:ext cx="41655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25" dirty="0">
                <a:solidFill>
                  <a:srgbClr val="008380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3366" y="2138382"/>
            <a:ext cx="1067435" cy="686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97865" algn="l"/>
              </a:tabLst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i="1" spc="-3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300" spc="-380" dirty="0">
                <a:solidFill>
                  <a:srgbClr val="008380"/>
                </a:solidFill>
                <a:latin typeface="Symbol"/>
                <a:cs typeface="Symbol"/>
              </a:rPr>
              <a:t></a:t>
            </a:r>
            <a:r>
              <a:rPr sz="4300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3200" i="1" spc="15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4300" spc="-380" dirty="0">
                <a:solidFill>
                  <a:srgbClr val="008380"/>
                </a:solidFill>
                <a:latin typeface="Symbol"/>
                <a:cs typeface="Symbol"/>
              </a:rPr>
              <a:t></a:t>
            </a:r>
            <a:endParaRPr sz="43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27667" y="2592361"/>
            <a:ext cx="255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8380"/>
                </a:solidFill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3545" y="2335212"/>
            <a:ext cx="189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60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7516" y="2182832"/>
            <a:ext cx="1067435" cy="686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97865" algn="l"/>
              </a:tabLst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i="1" spc="-3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300" spc="-380" dirty="0">
                <a:solidFill>
                  <a:srgbClr val="008380"/>
                </a:solidFill>
                <a:latin typeface="Symbol"/>
                <a:cs typeface="Symbol"/>
              </a:rPr>
              <a:t></a:t>
            </a:r>
            <a:r>
              <a:rPr sz="4300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3200" i="1" spc="15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4300" spc="-380" dirty="0">
                <a:solidFill>
                  <a:srgbClr val="008380"/>
                </a:solidFill>
                <a:latin typeface="Symbol"/>
                <a:cs typeface="Symbol"/>
              </a:rPr>
              <a:t></a:t>
            </a:r>
            <a:endParaRPr sz="43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51817" y="2636811"/>
            <a:ext cx="255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8380"/>
                </a:solidFill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67698" y="2376005"/>
            <a:ext cx="189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60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62200" y="2001837"/>
            <a:ext cx="992505" cy="386080"/>
          </a:xfrm>
          <a:custGeom>
            <a:avLst/>
            <a:gdLst/>
            <a:ahLst/>
            <a:cxnLst/>
            <a:rect l="l" t="t" r="r" b="b"/>
            <a:pathLst>
              <a:path w="992504" h="386080">
                <a:moveTo>
                  <a:pt x="0" y="385762"/>
                </a:moveTo>
                <a:lnTo>
                  <a:pt x="992187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83025" y="2006600"/>
            <a:ext cx="1069975" cy="384175"/>
          </a:xfrm>
          <a:custGeom>
            <a:avLst/>
            <a:gdLst/>
            <a:ahLst/>
            <a:cxnLst/>
            <a:rect l="l" t="t" r="r" b="b"/>
            <a:pathLst>
              <a:path w="1069975" h="384175">
                <a:moveTo>
                  <a:pt x="0" y="0"/>
                </a:moveTo>
                <a:lnTo>
                  <a:pt x="1069975" y="38417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7161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Divide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spc="-5" dirty="0"/>
              <a:t>conquer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2140" y="1398282"/>
            <a:ext cx="7846695" cy="207518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spc="-5" dirty="0">
                <a:latin typeface="Times New Roman"/>
                <a:cs typeface="Times New Roman"/>
              </a:rPr>
              <a:t>Quicksort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-element array:</a:t>
            </a:r>
            <a:endParaRPr sz="3200">
              <a:latin typeface="Times New Roman"/>
              <a:cs typeface="Times New Roman"/>
            </a:endParaRPr>
          </a:p>
          <a:p>
            <a:pPr marL="474980" marR="5080" indent="-462915">
              <a:lnSpc>
                <a:spcPct val="90200"/>
              </a:lnSpc>
              <a:spcBef>
                <a:spcPts val="1145"/>
              </a:spcBef>
              <a:tabLst>
                <a:tab pos="47498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1.	Divide: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Partition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array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into two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subarrays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around a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pivot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x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such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 elements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lower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subarray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x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elements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upper </a:t>
            </a:r>
            <a:r>
              <a:rPr sz="3200" spc="-30" dirty="0">
                <a:latin typeface="Times New Roman"/>
                <a:cs typeface="Times New Roman"/>
              </a:rPr>
              <a:t>subarray.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85900" y="3568446"/>
            <a:ext cx="2596515" cy="668020"/>
            <a:chOff x="1485900" y="3568446"/>
            <a:chExt cx="2596515" cy="66802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6765" y="3688842"/>
              <a:ext cx="2525267" cy="5471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21813" y="3568446"/>
              <a:ext cx="1095755" cy="4932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85900" y="3617912"/>
              <a:ext cx="2514600" cy="536575"/>
            </a:xfrm>
            <a:custGeom>
              <a:avLst/>
              <a:gdLst/>
              <a:ahLst/>
              <a:cxnLst/>
              <a:rect l="l" t="t" r="r" b="b"/>
              <a:pathLst>
                <a:path w="2514600" h="536575">
                  <a:moveTo>
                    <a:pt x="25146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2514600" y="536575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85900" y="3617912"/>
            <a:ext cx="2514600" cy="5365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765"/>
              </a:lnSpc>
            </a:pP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200" spc="-4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970020" y="3574541"/>
            <a:ext cx="771525" cy="661670"/>
            <a:chOff x="3970020" y="3574541"/>
            <a:chExt cx="771525" cy="66167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71366" y="3688841"/>
              <a:ext cx="467867" cy="54711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70020" y="3574541"/>
              <a:ext cx="771143" cy="61112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000500" y="3617912"/>
              <a:ext cx="457200" cy="536575"/>
            </a:xfrm>
            <a:custGeom>
              <a:avLst/>
              <a:gdLst/>
              <a:ahLst/>
              <a:cxnLst/>
              <a:rect l="l" t="t" r="r" b="b"/>
              <a:pathLst>
                <a:path w="457200" h="536575">
                  <a:moveTo>
                    <a:pt x="4572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457200" y="536575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000500" y="3617912"/>
            <a:ext cx="457200" cy="5365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7160">
              <a:lnSpc>
                <a:spcPts val="3754"/>
              </a:lnSpc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57700" y="3568446"/>
            <a:ext cx="3282315" cy="668020"/>
            <a:chOff x="4457700" y="3568446"/>
            <a:chExt cx="3282315" cy="66802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8565" y="3688842"/>
              <a:ext cx="3211066" cy="54711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6513" y="3568446"/>
              <a:ext cx="1095754" cy="4932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457700" y="3617912"/>
              <a:ext cx="3200400" cy="536575"/>
            </a:xfrm>
            <a:custGeom>
              <a:avLst/>
              <a:gdLst/>
              <a:ahLst/>
              <a:cxnLst/>
              <a:rect l="l" t="t" r="r" b="b"/>
              <a:pathLst>
                <a:path w="3200400" h="536575">
                  <a:moveTo>
                    <a:pt x="32004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3200400" y="536575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57700" y="3617912"/>
            <a:ext cx="3200400" cy="5365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765"/>
              </a:lnSpc>
            </a:pP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</a:t>
            </a:r>
            <a:r>
              <a:rPr sz="3200" spc="-4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2140" y="4129290"/>
            <a:ext cx="7916545" cy="188976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474980" indent="-462915">
              <a:lnSpc>
                <a:spcPct val="100000"/>
              </a:lnSpc>
              <a:spcBef>
                <a:spcPts val="865"/>
              </a:spcBef>
              <a:buAutoNum type="arabicPeriod" startAt="2"/>
              <a:tabLst>
                <a:tab pos="474980" algn="l"/>
                <a:tab pos="475615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Conquer: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Recursively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 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two subarrays.</a:t>
            </a:r>
            <a:endParaRPr sz="3200">
              <a:latin typeface="Times New Roman"/>
              <a:cs typeface="Times New Roman"/>
            </a:endParaRPr>
          </a:p>
          <a:p>
            <a:pPr marL="474980" indent="-462915">
              <a:lnSpc>
                <a:spcPct val="100000"/>
              </a:lnSpc>
              <a:spcBef>
                <a:spcPts val="770"/>
              </a:spcBef>
              <a:buAutoNum type="arabicPeriod" startAt="2"/>
              <a:tabLst>
                <a:tab pos="474980" algn="l"/>
                <a:tab pos="475615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Combine:</a:t>
            </a:r>
            <a:r>
              <a:rPr sz="3200" b="1" i="1" spc="-9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Trivial.</a:t>
            </a:r>
            <a:endParaRPr sz="3200">
              <a:latin typeface="Times New Roman"/>
              <a:cs typeface="Times New Roman"/>
            </a:endParaRPr>
          </a:p>
          <a:p>
            <a:pPr marL="538480">
              <a:lnSpc>
                <a:spcPct val="100000"/>
              </a:lnSpc>
              <a:spcBef>
                <a:spcPts val="1620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Key:</a:t>
            </a:r>
            <a:r>
              <a:rPr sz="3200" b="1" spc="-3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latin typeface="Times New Roman"/>
                <a:cs typeface="Times New Roman"/>
              </a:rPr>
              <a:t>Linear-time</a:t>
            </a:r>
            <a:r>
              <a:rPr sz="3200" i="1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partitioning</a:t>
            </a:r>
            <a:r>
              <a:rPr sz="3200" i="1" spc="-15" dirty="0">
                <a:latin typeface="Times New Roman"/>
                <a:cs typeface="Times New Roman"/>
              </a:rPr>
              <a:t> subroutine.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72097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“almost-best”</a:t>
            </a:r>
            <a:r>
              <a:rPr spc="-20" dirty="0"/>
              <a:t> </a:t>
            </a:r>
            <a:r>
              <a:rPr spc="-5" dirty="0"/>
              <a:t>case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19476" y="1549379"/>
            <a:ext cx="41655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25" dirty="0">
                <a:solidFill>
                  <a:srgbClr val="008380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8176" y="2586062"/>
            <a:ext cx="2533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8380"/>
                </a:solidFill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8652" y="2151040"/>
            <a:ext cx="7321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800" spc="3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i="1" spc="15" baseline="-17361" dirty="0">
                <a:solidFill>
                  <a:srgbClr val="008380"/>
                </a:solidFill>
                <a:latin typeface="Times New Roman"/>
                <a:cs typeface="Times New Roman"/>
              </a:rPr>
              <a:t>cn</a:t>
            </a:r>
            <a:endParaRPr sz="4800" baseline="-1736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2327" y="2630512"/>
            <a:ext cx="2533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8380"/>
                </a:solidFill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22802" y="2191832"/>
            <a:ext cx="7321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9</a:t>
            </a:r>
            <a:r>
              <a:rPr sz="1800" spc="3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i="1" spc="15" baseline="-17361" dirty="0">
                <a:solidFill>
                  <a:srgbClr val="008380"/>
                </a:solidFill>
                <a:latin typeface="Times New Roman"/>
                <a:cs typeface="Times New Roman"/>
              </a:rPr>
              <a:t>cn</a:t>
            </a:r>
            <a:endParaRPr sz="4800" baseline="-1736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4543" y="3490886"/>
            <a:ext cx="368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8380"/>
                </a:solidFill>
                <a:latin typeface="Times New Roman"/>
                <a:cs typeface="Times New Roman"/>
              </a:rPr>
              <a:t>100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0415" y="3233738"/>
            <a:ext cx="354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-60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800" u="sng" spc="-55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 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0451" y="3036907"/>
            <a:ext cx="2381885" cy="686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11530" algn="l"/>
                <a:tab pos="2011680" algn="l"/>
              </a:tabLst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i="1" spc="-39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300" spc="-380" dirty="0">
                <a:solidFill>
                  <a:srgbClr val="008380"/>
                </a:solidFill>
                <a:latin typeface="Symbol"/>
                <a:cs typeface="Symbol"/>
              </a:rPr>
              <a:t></a:t>
            </a:r>
            <a:r>
              <a:rPr sz="4300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3200" i="1" spc="15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4300" spc="-35" dirty="0">
                <a:solidFill>
                  <a:srgbClr val="008380"/>
                </a:solidFill>
                <a:latin typeface="Symbol"/>
                <a:cs typeface="Symbol"/>
              </a:rPr>
              <a:t>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i="1" spc="-39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300" spc="-380" dirty="0">
                <a:solidFill>
                  <a:srgbClr val="008380"/>
                </a:solidFill>
                <a:latin typeface="Symbol"/>
                <a:cs typeface="Symbol"/>
              </a:rPr>
              <a:t></a:t>
            </a:r>
            <a:r>
              <a:rPr sz="4300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3200" i="1" spc="15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4300" spc="-380" dirty="0">
                <a:solidFill>
                  <a:srgbClr val="008380"/>
                </a:solidFill>
                <a:latin typeface="Symbol"/>
                <a:cs typeface="Symbol"/>
              </a:rPr>
              <a:t></a:t>
            </a:r>
            <a:endParaRPr sz="43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54694" y="3490886"/>
            <a:ext cx="368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8380"/>
                </a:solidFill>
                <a:latin typeface="Times New Roman"/>
                <a:cs typeface="Times New Roman"/>
              </a:rPr>
              <a:t>100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0564" y="3230166"/>
            <a:ext cx="354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-60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9</a:t>
            </a:r>
            <a:r>
              <a:rPr sz="1800" u="sng" spc="-55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 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10002" y="3036907"/>
            <a:ext cx="438150" cy="686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i="1" spc="-39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300" spc="-380" dirty="0">
                <a:solidFill>
                  <a:srgbClr val="008380"/>
                </a:solidFill>
                <a:latin typeface="Symbol"/>
                <a:cs typeface="Symbol"/>
              </a:rPr>
              <a:t></a:t>
            </a:r>
            <a:endParaRPr sz="43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04094" y="3490886"/>
            <a:ext cx="368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8380"/>
                </a:solidFill>
                <a:latin typeface="Times New Roman"/>
                <a:cs typeface="Times New Roman"/>
              </a:rPr>
              <a:t>100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19963" y="3230166"/>
            <a:ext cx="354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-60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9</a:t>
            </a:r>
            <a:r>
              <a:rPr sz="1800" u="sng" spc="-55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 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09300" y="3036907"/>
            <a:ext cx="1525270" cy="686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155065" algn="l"/>
              </a:tabLst>
            </a:pPr>
            <a:r>
              <a:rPr sz="3200" i="1" spc="15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4300" spc="-484" dirty="0">
                <a:solidFill>
                  <a:srgbClr val="008380"/>
                </a:solidFill>
                <a:latin typeface="Symbol"/>
                <a:cs typeface="Symbol"/>
              </a:rPr>
              <a:t>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i="1" spc="-39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300" spc="-380" dirty="0">
                <a:solidFill>
                  <a:srgbClr val="008380"/>
                </a:solidFill>
                <a:latin typeface="Symbol"/>
                <a:cs typeface="Symbol"/>
              </a:rPr>
              <a:t></a:t>
            </a:r>
            <a:r>
              <a:rPr sz="4300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3200" i="1" spc="15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4300" spc="-380" dirty="0">
                <a:solidFill>
                  <a:srgbClr val="008380"/>
                </a:solidFill>
                <a:latin typeface="Symbol"/>
                <a:cs typeface="Symbol"/>
              </a:rPr>
              <a:t></a:t>
            </a:r>
            <a:endParaRPr sz="43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47094" y="3490886"/>
            <a:ext cx="368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8380"/>
                </a:solidFill>
                <a:latin typeface="Times New Roman"/>
                <a:cs typeface="Times New Roman"/>
              </a:rPr>
              <a:t>100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2962" y="3230166"/>
            <a:ext cx="31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 81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62200" y="2001837"/>
            <a:ext cx="992505" cy="386080"/>
          </a:xfrm>
          <a:custGeom>
            <a:avLst/>
            <a:gdLst/>
            <a:ahLst/>
            <a:cxnLst/>
            <a:rect l="l" t="t" r="r" b="b"/>
            <a:pathLst>
              <a:path w="992504" h="386080">
                <a:moveTo>
                  <a:pt x="0" y="385762"/>
                </a:moveTo>
                <a:lnTo>
                  <a:pt x="992187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83025" y="2006600"/>
            <a:ext cx="1069975" cy="384175"/>
          </a:xfrm>
          <a:custGeom>
            <a:avLst/>
            <a:gdLst/>
            <a:ahLst/>
            <a:cxnLst/>
            <a:rect l="l" t="t" r="r" b="b"/>
            <a:pathLst>
              <a:path w="1069975" h="384175">
                <a:moveTo>
                  <a:pt x="0" y="0"/>
                </a:moveTo>
                <a:lnTo>
                  <a:pt x="1069975" y="38417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52600" y="2844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5800" y="2844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14600" y="2844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4572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81600" y="2844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4572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72097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“almost-best”</a:t>
            </a:r>
            <a:r>
              <a:rPr spc="-20" dirty="0"/>
              <a:t> </a:t>
            </a:r>
            <a:r>
              <a:rPr spc="-5" dirty="0"/>
              <a:t>case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08176" y="2586062"/>
            <a:ext cx="2533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8380"/>
                </a:solidFill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8652" y="2151040"/>
            <a:ext cx="7321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800" spc="3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i="1" spc="15" baseline="-17361" dirty="0">
                <a:solidFill>
                  <a:srgbClr val="008380"/>
                </a:solidFill>
                <a:latin typeface="Times New Roman"/>
                <a:cs typeface="Times New Roman"/>
              </a:rPr>
              <a:t>cn</a:t>
            </a:r>
            <a:endParaRPr sz="4800" baseline="-1736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60902" y="2682907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4738" y="0"/>
                </a:lnTo>
              </a:path>
            </a:pathLst>
          </a:custGeom>
          <a:ln w="3175">
            <a:solidFill>
              <a:srgbClr val="0083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32327" y="2630512"/>
            <a:ext cx="2533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8380"/>
                </a:solidFill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0149" y="3174992"/>
            <a:ext cx="2097405" cy="60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ts val="3140"/>
              </a:lnSpc>
              <a:spcBef>
                <a:spcPts val="100"/>
              </a:spcBef>
              <a:tabLst>
                <a:tab pos="1263015" algn="l"/>
              </a:tabLst>
            </a:pPr>
            <a:r>
              <a:rPr sz="2700" u="sng" baseline="30864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u="sng" spc="-89" baseline="30864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u="sng" spc="-7" baseline="30864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700" spc="1237" baseline="308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cn	</a:t>
            </a:r>
            <a:r>
              <a:rPr sz="2700" u="sng" spc="-7" baseline="30864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9</a:t>
            </a:r>
            <a:r>
              <a:rPr sz="2700" spc="1139" baseline="308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  <a:p>
            <a:pPr marL="47625">
              <a:lnSpc>
                <a:spcPts val="1460"/>
              </a:lnSpc>
              <a:tabLst>
                <a:tab pos="1247140" algn="l"/>
              </a:tabLst>
            </a:pPr>
            <a:r>
              <a:rPr sz="1800" spc="-5" dirty="0">
                <a:solidFill>
                  <a:srgbClr val="008380"/>
                </a:solidFill>
                <a:latin typeface="Times New Roman"/>
                <a:cs typeface="Times New Roman"/>
              </a:rPr>
              <a:t>100	</a:t>
            </a:r>
            <a:r>
              <a:rPr sz="1800" spc="-10" dirty="0">
                <a:solidFill>
                  <a:srgbClr val="008380"/>
                </a:solidFill>
                <a:latin typeface="Times New Roman"/>
                <a:cs typeface="Times New Roman"/>
              </a:rPr>
              <a:t>100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13195" y="3536982"/>
            <a:ext cx="329565" cy="0"/>
          </a:xfrm>
          <a:custGeom>
            <a:avLst/>
            <a:gdLst/>
            <a:ahLst/>
            <a:cxnLst/>
            <a:rect l="l" t="t" r="r" b="b"/>
            <a:pathLst>
              <a:path w="329564">
                <a:moveTo>
                  <a:pt x="0" y="0"/>
                </a:moveTo>
                <a:lnTo>
                  <a:pt x="329019" y="0"/>
                </a:lnTo>
              </a:path>
            </a:pathLst>
          </a:custGeom>
          <a:ln w="3175">
            <a:solidFill>
              <a:srgbClr val="0083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84625" y="3223726"/>
            <a:ext cx="367030" cy="560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255">
              <a:lnSpc>
                <a:spcPts val="2105"/>
              </a:lnSpc>
              <a:spcBef>
                <a:spcPts val="100"/>
              </a:spcBef>
            </a:pPr>
            <a:r>
              <a:rPr sz="1800" spc="-5" dirty="0">
                <a:solidFill>
                  <a:srgbClr val="008380"/>
                </a:solidFill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05"/>
              </a:lnSpc>
            </a:pPr>
            <a:r>
              <a:rPr sz="1800" spc="-10" dirty="0">
                <a:solidFill>
                  <a:srgbClr val="008380"/>
                </a:solidFill>
                <a:latin typeface="Times New Roman"/>
                <a:cs typeface="Times New Roman"/>
              </a:rPr>
              <a:t>100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56194" y="3536982"/>
            <a:ext cx="329565" cy="0"/>
          </a:xfrm>
          <a:custGeom>
            <a:avLst/>
            <a:gdLst/>
            <a:ahLst/>
            <a:cxnLst/>
            <a:rect l="l" t="t" r="r" b="b"/>
            <a:pathLst>
              <a:path w="329564">
                <a:moveTo>
                  <a:pt x="0" y="0"/>
                </a:moveTo>
                <a:lnTo>
                  <a:pt x="329019" y="0"/>
                </a:lnTo>
              </a:path>
            </a:pathLst>
          </a:custGeom>
          <a:ln w="3175">
            <a:solidFill>
              <a:srgbClr val="0083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127625" y="3484587"/>
            <a:ext cx="3670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8380"/>
                </a:solidFill>
                <a:latin typeface="Times New Roman"/>
                <a:cs typeface="Times New Roman"/>
              </a:rPr>
              <a:t>100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3125" y="4470590"/>
            <a:ext cx="8001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31091" y="5156570"/>
            <a:ext cx="8001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62200" y="2001837"/>
            <a:ext cx="992505" cy="386080"/>
          </a:xfrm>
          <a:custGeom>
            <a:avLst/>
            <a:gdLst/>
            <a:ahLst/>
            <a:cxnLst/>
            <a:rect l="l" t="t" r="r" b="b"/>
            <a:pathLst>
              <a:path w="992504" h="386080">
                <a:moveTo>
                  <a:pt x="0" y="385762"/>
                </a:moveTo>
                <a:lnTo>
                  <a:pt x="992187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52600" y="2844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14600" y="2844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4572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995709" y="3711805"/>
            <a:ext cx="782320" cy="875030"/>
            <a:chOff x="995709" y="3711805"/>
            <a:chExt cx="782320" cy="875030"/>
          </a:xfrm>
        </p:grpSpPr>
        <p:sp>
          <p:nvSpPr>
            <p:cNvPr id="19" name="object 19"/>
            <p:cNvSpPr/>
            <p:nvPr/>
          </p:nvSpPr>
          <p:spPr>
            <a:xfrm>
              <a:off x="1295399" y="3733799"/>
              <a:ext cx="381000" cy="838200"/>
            </a:xfrm>
            <a:custGeom>
              <a:avLst/>
              <a:gdLst/>
              <a:ahLst/>
              <a:cxnLst/>
              <a:rect l="l" t="t" r="r" b="b"/>
              <a:pathLst>
                <a:path w="381000" h="838200">
                  <a:moveTo>
                    <a:pt x="0" y="838200"/>
                  </a:moveTo>
                  <a:lnTo>
                    <a:pt x="381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95709" y="3711805"/>
              <a:ext cx="782320" cy="787400"/>
            </a:xfrm>
            <a:custGeom>
              <a:avLst/>
              <a:gdLst/>
              <a:ahLst/>
              <a:cxnLst/>
              <a:rect l="l" t="t" r="r" b="b"/>
              <a:pathLst>
                <a:path w="782319" h="787400">
                  <a:moveTo>
                    <a:pt x="263283" y="0"/>
                  </a:moveTo>
                  <a:lnTo>
                    <a:pt x="0" y="528612"/>
                  </a:lnTo>
                  <a:lnTo>
                    <a:pt x="518668" y="786942"/>
                  </a:lnTo>
                  <a:lnTo>
                    <a:pt x="781951" y="258318"/>
                  </a:lnTo>
                  <a:lnTo>
                    <a:pt x="2632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21528" y="4020178"/>
              <a:ext cx="167005" cy="288290"/>
            </a:xfrm>
            <a:custGeom>
              <a:avLst/>
              <a:gdLst/>
              <a:ahLst/>
              <a:cxnLst/>
              <a:rect l="l" t="t" r="r" b="b"/>
              <a:pathLst>
                <a:path w="167005" h="288289">
                  <a:moveTo>
                    <a:pt x="21628" y="242455"/>
                  </a:moveTo>
                  <a:lnTo>
                    <a:pt x="10160" y="246189"/>
                  </a:lnTo>
                  <a:lnTo>
                    <a:pt x="5905" y="249910"/>
                  </a:lnTo>
                  <a:lnTo>
                    <a:pt x="431" y="260921"/>
                  </a:lnTo>
                  <a:lnTo>
                    <a:pt x="0" y="266509"/>
                  </a:lnTo>
                  <a:lnTo>
                    <a:pt x="3746" y="277964"/>
                  </a:lnTo>
                  <a:lnTo>
                    <a:pt x="7467" y="282219"/>
                  </a:lnTo>
                  <a:lnTo>
                    <a:pt x="18465" y="287705"/>
                  </a:lnTo>
                  <a:lnTo>
                    <a:pt x="24079" y="288086"/>
                  </a:lnTo>
                  <a:lnTo>
                    <a:pt x="35598" y="284225"/>
                  </a:lnTo>
                  <a:lnTo>
                    <a:pt x="39839" y="280542"/>
                  </a:lnTo>
                  <a:lnTo>
                    <a:pt x="45262" y="269659"/>
                  </a:lnTo>
                  <a:lnTo>
                    <a:pt x="45643" y="264058"/>
                  </a:lnTo>
                  <a:lnTo>
                    <a:pt x="41783" y="252526"/>
                  </a:lnTo>
                  <a:lnTo>
                    <a:pt x="38100" y="248297"/>
                  </a:lnTo>
                  <a:lnTo>
                    <a:pt x="27216" y="242874"/>
                  </a:lnTo>
                  <a:lnTo>
                    <a:pt x="21628" y="242455"/>
                  </a:lnTo>
                  <a:close/>
                </a:path>
                <a:path w="167005" h="288289">
                  <a:moveTo>
                    <a:pt x="81991" y="121234"/>
                  </a:moveTo>
                  <a:lnTo>
                    <a:pt x="70472" y="125094"/>
                  </a:lnTo>
                  <a:lnTo>
                    <a:pt x="66230" y="128790"/>
                  </a:lnTo>
                  <a:lnTo>
                    <a:pt x="60807" y="139674"/>
                  </a:lnTo>
                  <a:lnTo>
                    <a:pt x="60388" y="145262"/>
                  </a:lnTo>
                  <a:lnTo>
                    <a:pt x="64135" y="156730"/>
                  </a:lnTo>
                  <a:lnTo>
                    <a:pt x="67856" y="160972"/>
                  </a:lnTo>
                  <a:lnTo>
                    <a:pt x="78854" y="166458"/>
                  </a:lnTo>
                  <a:lnTo>
                    <a:pt x="84455" y="166852"/>
                  </a:lnTo>
                  <a:lnTo>
                    <a:pt x="95986" y="162991"/>
                  </a:lnTo>
                  <a:lnTo>
                    <a:pt x="100215" y="159296"/>
                  </a:lnTo>
                  <a:lnTo>
                    <a:pt x="105638" y="148412"/>
                  </a:lnTo>
                  <a:lnTo>
                    <a:pt x="106032" y="142811"/>
                  </a:lnTo>
                  <a:lnTo>
                    <a:pt x="102171" y="131292"/>
                  </a:lnTo>
                  <a:lnTo>
                    <a:pt x="98488" y="127050"/>
                  </a:lnTo>
                  <a:lnTo>
                    <a:pt x="87591" y="121627"/>
                  </a:lnTo>
                  <a:lnTo>
                    <a:pt x="81991" y="121234"/>
                  </a:lnTo>
                  <a:close/>
                </a:path>
                <a:path w="167005" h="288289">
                  <a:moveTo>
                    <a:pt x="142379" y="0"/>
                  </a:moveTo>
                  <a:lnTo>
                    <a:pt x="130860" y="3860"/>
                  </a:lnTo>
                  <a:lnTo>
                    <a:pt x="126619" y="7543"/>
                  </a:lnTo>
                  <a:lnTo>
                    <a:pt x="121132" y="18554"/>
                  </a:lnTo>
                  <a:lnTo>
                    <a:pt x="120700" y="24168"/>
                  </a:lnTo>
                  <a:lnTo>
                    <a:pt x="124510" y="35509"/>
                  </a:lnTo>
                  <a:lnTo>
                    <a:pt x="128231" y="39738"/>
                  </a:lnTo>
                  <a:lnTo>
                    <a:pt x="139242" y="45211"/>
                  </a:lnTo>
                  <a:lnTo>
                    <a:pt x="144843" y="45605"/>
                  </a:lnTo>
                  <a:lnTo>
                    <a:pt x="156375" y="41744"/>
                  </a:lnTo>
                  <a:lnTo>
                    <a:pt x="160604" y="38061"/>
                  </a:lnTo>
                  <a:lnTo>
                    <a:pt x="166027" y="27177"/>
                  </a:lnTo>
                  <a:lnTo>
                    <a:pt x="166420" y="21564"/>
                  </a:lnTo>
                  <a:lnTo>
                    <a:pt x="162560" y="10045"/>
                  </a:lnTo>
                  <a:lnTo>
                    <a:pt x="158864" y="5803"/>
                  </a:lnTo>
                  <a:lnTo>
                    <a:pt x="147980" y="380"/>
                  </a:lnTo>
                  <a:lnTo>
                    <a:pt x="1423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3853398" y="1673724"/>
            <a:ext cx="3265170" cy="3790315"/>
            <a:chOff x="3853398" y="1673724"/>
            <a:chExt cx="3265170" cy="3790315"/>
          </a:xfrm>
        </p:grpSpPr>
        <p:sp>
          <p:nvSpPr>
            <p:cNvPr id="23" name="object 23"/>
            <p:cNvSpPr/>
            <p:nvPr/>
          </p:nvSpPr>
          <p:spPr>
            <a:xfrm>
              <a:off x="3883025" y="2006600"/>
              <a:ext cx="1069975" cy="384175"/>
            </a:xfrm>
            <a:custGeom>
              <a:avLst/>
              <a:gdLst/>
              <a:ahLst/>
              <a:cxnLst/>
              <a:rect l="l" t="t" r="r" b="b"/>
              <a:pathLst>
                <a:path w="1069975" h="384175">
                  <a:moveTo>
                    <a:pt x="0" y="0"/>
                  </a:moveTo>
                  <a:lnTo>
                    <a:pt x="1069975" y="3841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95800" y="2844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91200" y="3759200"/>
              <a:ext cx="685800" cy="1422400"/>
            </a:xfrm>
            <a:custGeom>
              <a:avLst/>
              <a:gdLst/>
              <a:ahLst/>
              <a:cxnLst/>
              <a:rect l="l" t="t" r="r" b="b"/>
              <a:pathLst>
                <a:path w="685800" h="1422400">
                  <a:moveTo>
                    <a:pt x="0" y="0"/>
                  </a:moveTo>
                  <a:lnTo>
                    <a:pt x="685800" y="1422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42341" y="4035657"/>
              <a:ext cx="782320" cy="787400"/>
            </a:xfrm>
            <a:custGeom>
              <a:avLst/>
              <a:gdLst/>
              <a:ahLst/>
              <a:cxnLst/>
              <a:rect l="l" t="t" r="r" b="b"/>
              <a:pathLst>
                <a:path w="782320" h="787400">
                  <a:moveTo>
                    <a:pt x="518668" y="0"/>
                  </a:moveTo>
                  <a:lnTo>
                    <a:pt x="0" y="258317"/>
                  </a:lnTo>
                  <a:lnTo>
                    <a:pt x="263283" y="786942"/>
                  </a:lnTo>
                  <a:lnTo>
                    <a:pt x="781951" y="528612"/>
                  </a:lnTo>
                  <a:lnTo>
                    <a:pt x="5186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31943" y="4343722"/>
              <a:ext cx="167005" cy="288290"/>
            </a:xfrm>
            <a:custGeom>
              <a:avLst/>
              <a:gdLst/>
              <a:ahLst/>
              <a:cxnLst/>
              <a:rect l="l" t="t" r="r" b="b"/>
              <a:pathLst>
                <a:path w="167004" h="288289">
                  <a:moveTo>
                    <a:pt x="24180" y="0"/>
                  </a:moveTo>
                  <a:lnTo>
                    <a:pt x="18554" y="406"/>
                  </a:lnTo>
                  <a:lnTo>
                    <a:pt x="7543" y="5892"/>
                  </a:lnTo>
                  <a:lnTo>
                    <a:pt x="3860" y="10121"/>
                  </a:lnTo>
                  <a:lnTo>
                    <a:pt x="0" y="21653"/>
                  </a:lnTo>
                  <a:lnTo>
                    <a:pt x="393" y="27254"/>
                  </a:lnTo>
                  <a:lnTo>
                    <a:pt x="5803" y="38138"/>
                  </a:lnTo>
                  <a:lnTo>
                    <a:pt x="10045" y="41821"/>
                  </a:lnTo>
                  <a:lnTo>
                    <a:pt x="21564" y="45681"/>
                  </a:lnTo>
                  <a:lnTo>
                    <a:pt x="27177" y="45300"/>
                  </a:lnTo>
                  <a:lnTo>
                    <a:pt x="38061" y="39877"/>
                  </a:lnTo>
                  <a:lnTo>
                    <a:pt x="41757" y="35661"/>
                  </a:lnTo>
                  <a:lnTo>
                    <a:pt x="45681" y="24256"/>
                  </a:lnTo>
                  <a:lnTo>
                    <a:pt x="45275" y="18630"/>
                  </a:lnTo>
                  <a:lnTo>
                    <a:pt x="39789" y="7619"/>
                  </a:lnTo>
                  <a:lnTo>
                    <a:pt x="35585" y="3924"/>
                  </a:lnTo>
                  <a:lnTo>
                    <a:pt x="24180" y="0"/>
                  </a:lnTo>
                  <a:close/>
                </a:path>
                <a:path w="167004" h="288289">
                  <a:moveTo>
                    <a:pt x="84569" y="121246"/>
                  </a:moveTo>
                  <a:lnTo>
                    <a:pt x="78930" y="121653"/>
                  </a:lnTo>
                  <a:lnTo>
                    <a:pt x="67932" y="127126"/>
                  </a:lnTo>
                  <a:lnTo>
                    <a:pt x="64249" y="131368"/>
                  </a:lnTo>
                  <a:lnTo>
                    <a:pt x="60388" y="142887"/>
                  </a:lnTo>
                  <a:lnTo>
                    <a:pt x="60769" y="148488"/>
                  </a:lnTo>
                  <a:lnTo>
                    <a:pt x="66192" y="159384"/>
                  </a:lnTo>
                  <a:lnTo>
                    <a:pt x="70434" y="163067"/>
                  </a:lnTo>
                  <a:lnTo>
                    <a:pt x="81953" y="166928"/>
                  </a:lnTo>
                  <a:lnTo>
                    <a:pt x="87553" y="166535"/>
                  </a:lnTo>
                  <a:lnTo>
                    <a:pt x="98450" y="161112"/>
                  </a:lnTo>
                  <a:lnTo>
                    <a:pt x="102133" y="156883"/>
                  </a:lnTo>
                  <a:lnTo>
                    <a:pt x="105994" y="145351"/>
                  </a:lnTo>
                  <a:lnTo>
                    <a:pt x="105600" y="139750"/>
                  </a:lnTo>
                  <a:lnTo>
                    <a:pt x="100177" y="128866"/>
                  </a:lnTo>
                  <a:lnTo>
                    <a:pt x="95973" y="125171"/>
                  </a:lnTo>
                  <a:lnTo>
                    <a:pt x="84569" y="121246"/>
                  </a:lnTo>
                  <a:close/>
                </a:path>
                <a:path w="167004" h="288289">
                  <a:moveTo>
                    <a:pt x="144945" y="242455"/>
                  </a:moveTo>
                  <a:lnTo>
                    <a:pt x="139318" y="242887"/>
                  </a:lnTo>
                  <a:lnTo>
                    <a:pt x="128320" y="248373"/>
                  </a:lnTo>
                  <a:lnTo>
                    <a:pt x="124625" y="252615"/>
                  </a:lnTo>
                  <a:lnTo>
                    <a:pt x="120764" y="264134"/>
                  </a:lnTo>
                  <a:lnTo>
                    <a:pt x="121157" y="269735"/>
                  </a:lnTo>
                  <a:lnTo>
                    <a:pt x="126580" y="280619"/>
                  </a:lnTo>
                  <a:lnTo>
                    <a:pt x="130822" y="284314"/>
                  </a:lnTo>
                  <a:lnTo>
                    <a:pt x="142341" y="288175"/>
                  </a:lnTo>
                  <a:lnTo>
                    <a:pt x="147942" y="287781"/>
                  </a:lnTo>
                  <a:lnTo>
                    <a:pt x="158826" y="282359"/>
                  </a:lnTo>
                  <a:lnTo>
                    <a:pt x="162521" y="278117"/>
                  </a:lnTo>
                  <a:lnTo>
                    <a:pt x="166382" y="266598"/>
                  </a:lnTo>
                  <a:lnTo>
                    <a:pt x="165988" y="260997"/>
                  </a:lnTo>
                  <a:lnTo>
                    <a:pt x="160502" y="249986"/>
                  </a:lnTo>
                  <a:lnTo>
                    <a:pt x="156286" y="246265"/>
                  </a:lnTo>
                  <a:lnTo>
                    <a:pt x="144945" y="2424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14345" y="1714035"/>
              <a:ext cx="3168650" cy="3691890"/>
            </a:xfrm>
            <a:custGeom>
              <a:avLst/>
              <a:gdLst/>
              <a:ahLst/>
              <a:cxnLst/>
              <a:rect l="l" t="t" r="r" b="b"/>
              <a:pathLst>
                <a:path w="3168650" h="3691890">
                  <a:moveTo>
                    <a:pt x="0" y="0"/>
                  </a:moveTo>
                  <a:lnTo>
                    <a:pt x="39623" y="4676"/>
                  </a:lnTo>
                  <a:lnTo>
                    <a:pt x="79147" y="10012"/>
                  </a:lnTo>
                  <a:lnTo>
                    <a:pt x="118568" y="16003"/>
                  </a:lnTo>
                  <a:lnTo>
                    <a:pt x="157885" y="22647"/>
                  </a:lnTo>
                  <a:lnTo>
                    <a:pt x="197094" y="29941"/>
                  </a:lnTo>
                  <a:lnTo>
                    <a:pt x="236192" y="37881"/>
                  </a:lnTo>
                  <a:lnTo>
                    <a:pt x="275178" y="46465"/>
                  </a:lnTo>
                  <a:lnTo>
                    <a:pt x="314048" y="55689"/>
                  </a:lnTo>
                  <a:lnTo>
                    <a:pt x="352800" y="65550"/>
                  </a:lnTo>
                  <a:lnTo>
                    <a:pt x="391431" y="76046"/>
                  </a:lnTo>
                  <a:lnTo>
                    <a:pt x="429939" y="87174"/>
                  </a:lnTo>
                  <a:lnTo>
                    <a:pt x="468320" y="98929"/>
                  </a:lnTo>
                  <a:lnTo>
                    <a:pt x="506574" y="111310"/>
                  </a:lnTo>
                  <a:lnTo>
                    <a:pt x="544696" y="124314"/>
                  </a:lnTo>
                  <a:lnTo>
                    <a:pt x="582684" y="137936"/>
                  </a:lnTo>
                  <a:lnTo>
                    <a:pt x="620535" y="152175"/>
                  </a:lnTo>
                  <a:lnTo>
                    <a:pt x="658248" y="167027"/>
                  </a:lnTo>
                  <a:lnTo>
                    <a:pt x="695819" y="182490"/>
                  </a:lnTo>
                  <a:lnTo>
                    <a:pt x="733246" y="198559"/>
                  </a:lnTo>
                  <a:lnTo>
                    <a:pt x="770525" y="215232"/>
                  </a:lnTo>
                  <a:lnTo>
                    <a:pt x="807655" y="232507"/>
                  </a:lnTo>
                  <a:lnTo>
                    <a:pt x="844633" y="250379"/>
                  </a:lnTo>
                  <a:lnTo>
                    <a:pt x="881456" y="268847"/>
                  </a:lnTo>
                  <a:lnTo>
                    <a:pt x="918122" y="287906"/>
                  </a:lnTo>
                  <a:lnTo>
                    <a:pt x="954628" y="307554"/>
                  </a:lnTo>
                  <a:lnTo>
                    <a:pt x="990971" y="327789"/>
                  </a:lnTo>
                  <a:lnTo>
                    <a:pt x="1027149" y="348606"/>
                  </a:lnTo>
                  <a:lnTo>
                    <a:pt x="1063159" y="370002"/>
                  </a:lnTo>
                  <a:lnTo>
                    <a:pt x="1098998" y="391976"/>
                  </a:lnTo>
                  <a:lnTo>
                    <a:pt x="1134664" y="414523"/>
                  </a:lnTo>
                  <a:lnTo>
                    <a:pt x="1170155" y="437642"/>
                  </a:lnTo>
                  <a:lnTo>
                    <a:pt x="1205467" y="461327"/>
                  </a:lnTo>
                  <a:lnTo>
                    <a:pt x="1240598" y="485578"/>
                  </a:lnTo>
                  <a:lnTo>
                    <a:pt x="1275546" y="510390"/>
                  </a:lnTo>
                  <a:lnTo>
                    <a:pt x="1310307" y="535760"/>
                  </a:lnTo>
                  <a:lnTo>
                    <a:pt x="1344880" y="561687"/>
                  </a:lnTo>
                  <a:lnTo>
                    <a:pt x="1379261" y="588165"/>
                  </a:lnTo>
                  <a:lnTo>
                    <a:pt x="1413448" y="615193"/>
                  </a:lnTo>
                  <a:lnTo>
                    <a:pt x="1447439" y="642768"/>
                  </a:lnTo>
                  <a:lnTo>
                    <a:pt x="1481230" y="670886"/>
                  </a:lnTo>
                  <a:lnTo>
                    <a:pt x="1514819" y="699544"/>
                  </a:lnTo>
                  <a:lnTo>
                    <a:pt x="1548204" y="728740"/>
                  </a:lnTo>
                  <a:lnTo>
                    <a:pt x="1581381" y="758470"/>
                  </a:lnTo>
                  <a:lnTo>
                    <a:pt x="1614349" y="788731"/>
                  </a:lnTo>
                  <a:lnTo>
                    <a:pt x="1647104" y="819521"/>
                  </a:lnTo>
                  <a:lnTo>
                    <a:pt x="1679645" y="850836"/>
                  </a:lnTo>
                  <a:lnTo>
                    <a:pt x="1711967" y="882673"/>
                  </a:lnTo>
                  <a:lnTo>
                    <a:pt x="1744070" y="915029"/>
                  </a:lnTo>
                  <a:lnTo>
                    <a:pt x="1775949" y="947901"/>
                  </a:lnTo>
                  <a:lnTo>
                    <a:pt x="1807603" y="981286"/>
                  </a:lnTo>
                  <a:lnTo>
                    <a:pt x="1839029" y="1015181"/>
                  </a:lnTo>
                  <a:lnTo>
                    <a:pt x="1870225" y="1049583"/>
                  </a:lnTo>
                  <a:lnTo>
                    <a:pt x="1901186" y="1084489"/>
                  </a:lnTo>
                  <a:lnTo>
                    <a:pt x="1931912" y="1119897"/>
                  </a:lnTo>
                  <a:lnTo>
                    <a:pt x="1962400" y="1155802"/>
                  </a:lnTo>
                  <a:lnTo>
                    <a:pt x="1992646" y="1192202"/>
                  </a:lnTo>
                  <a:lnTo>
                    <a:pt x="2022648" y="1229093"/>
                  </a:lnTo>
                  <a:lnTo>
                    <a:pt x="2052404" y="1266474"/>
                  </a:lnTo>
                  <a:lnTo>
                    <a:pt x="2081911" y="1304340"/>
                  </a:lnTo>
                  <a:lnTo>
                    <a:pt x="2111166" y="1342689"/>
                  </a:lnTo>
                  <a:lnTo>
                    <a:pt x="2140167" y="1381518"/>
                  </a:lnTo>
                  <a:lnTo>
                    <a:pt x="2168911" y="1420823"/>
                  </a:lnTo>
                  <a:lnTo>
                    <a:pt x="2197396" y="1460602"/>
                  </a:lnTo>
                  <a:lnTo>
                    <a:pt x="2225618" y="1500852"/>
                  </a:lnTo>
                  <a:lnTo>
                    <a:pt x="2253575" y="1541569"/>
                  </a:lnTo>
                  <a:lnTo>
                    <a:pt x="2281266" y="1582750"/>
                  </a:lnTo>
                  <a:lnTo>
                    <a:pt x="2308686" y="1624393"/>
                  </a:lnTo>
                  <a:lnTo>
                    <a:pt x="2335833" y="1666495"/>
                  </a:lnTo>
                  <a:lnTo>
                    <a:pt x="2362706" y="1709052"/>
                  </a:lnTo>
                  <a:lnTo>
                    <a:pt x="2389300" y="1752061"/>
                  </a:lnTo>
                  <a:lnTo>
                    <a:pt x="2415614" y="1795520"/>
                  </a:lnTo>
                  <a:lnTo>
                    <a:pt x="2441645" y="1839425"/>
                  </a:lnTo>
                  <a:lnTo>
                    <a:pt x="2467390" y="1883774"/>
                  </a:lnTo>
                  <a:lnTo>
                    <a:pt x="2492847" y="1928562"/>
                  </a:lnTo>
                  <a:lnTo>
                    <a:pt x="2518013" y="1973788"/>
                  </a:lnTo>
                  <a:lnTo>
                    <a:pt x="2542885" y="2019448"/>
                  </a:lnTo>
                  <a:lnTo>
                    <a:pt x="2567462" y="2065539"/>
                  </a:lnTo>
                  <a:lnTo>
                    <a:pt x="2591739" y="2112058"/>
                  </a:lnTo>
                  <a:lnTo>
                    <a:pt x="2615715" y="2159003"/>
                  </a:lnTo>
                  <a:lnTo>
                    <a:pt x="2639387" y="2206369"/>
                  </a:lnTo>
                  <a:lnTo>
                    <a:pt x="2662752" y="2254154"/>
                  </a:lnTo>
                  <a:lnTo>
                    <a:pt x="2685808" y="2302356"/>
                  </a:lnTo>
                  <a:lnTo>
                    <a:pt x="2708552" y="2350970"/>
                  </a:lnTo>
                  <a:lnTo>
                    <a:pt x="2730982" y="2399994"/>
                  </a:lnTo>
                  <a:lnTo>
                    <a:pt x="2753094" y="2449425"/>
                  </a:lnTo>
                  <a:lnTo>
                    <a:pt x="2774887" y="2499260"/>
                  </a:lnTo>
                  <a:lnTo>
                    <a:pt x="2796357" y="2549496"/>
                  </a:lnTo>
                  <a:lnTo>
                    <a:pt x="2817502" y="2600130"/>
                  </a:lnTo>
                  <a:lnTo>
                    <a:pt x="2838320" y="2651158"/>
                  </a:lnTo>
                  <a:lnTo>
                    <a:pt x="2858807" y="2702578"/>
                  </a:lnTo>
                  <a:lnTo>
                    <a:pt x="2878962" y="2754387"/>
                  </a:lnTo>
                  <a:lnTo>
                    <a:pt x="2898781" y="2806581"/>
                  </a:lnTo>
                  <a:lnTo>
                    <a:pt x="2918262" y="2859158"/>
                  </a:lnTo>
                  <a:lnTo>
                    <a:pt x="2937403" y="2912114"/>
                  </a:lnTo>
                  <a:lnTo>
                    <a:pt x="2956200" y="2965447"/>
                  </a:lnTo>
                  <a:lnTo>
                    <a:pt x="2974651" y="3019154"/>
                  </a:lnTo>
                  <a:lnTo>
                    <a:pt x="2992754" y="3073231"/>
                  </a:lnTo>
                  <a:lnTo>
                    <a:pt x="3010505" y="3127675"/>
                  </a:lnTo>
                  <a:lnTo>
                    <a:pt x="3027903" y="3182484"/>
                  </a:lnTo>
                  <a:lnTo>
                    <a:pt x="3044944" y="3237654"/>
                  </a:lnTo>
                  <a:lnTo>
                    <a:pt x="3061626" y="3293183"/>
                  </a:lnTo>
                  <a:lnTo>
                    <a:pt x="3077947" y="3349067"/>
                  </a:lnTo>
                  <a:lnTo>
                    <a:pt x="3093903" y="3405303"/>
                  </a:lnTo>
                  <a:lnTo>
                    <a:pt x="3109492" y="3461888"/>
                  </a:lnTo>
                  <a:lnTo>
                    <a:pt x="3124712" y="3518820"/>
                  </a:lnTo>
                  <a:lnTo>
                    <a:pt x="3139560" y="3576094"/>
                  </a:lnTo>
                  <a:lnTo>
                    <a:pt x="3154033" y="3633709"/>
                  </a:lnTo>
                  <a:lnTo>
                    <a:pt x="3168129" y="3691661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53396" y="1673732"/>
              <a:ext cx="3265170" cy="3790315"/>
            </a:xfrm>
            <a:custGeom>
              <a:avLst/>
              <a:gdLst/>
              <a:ahLst/>
              <a:cxnLst/>
              <a:rect l="l" t="t" r="r" b="b"/>
              <a:pathLst>
                <a:path w="3265170" h="3790315">
                  <a:moveTo>
                    <a:pt x="89446" y="0"/>
                  </a:moveTo>
                  <a:lnTo>
                    <a:pt x="0" y="34429"/>
                  </a:lnTo>
                  <a:lnTo>
                    <a:pt x="81203" y="85331"/>
                  </a:lnTo>
                  <a:lnTo>
                    <a:pt x="56883" y="39916"/>
                  </a:lnTo>
                  <a:lnTo>
                    <a:pt x="89446" y="0"/>
                  </a:lnTo>
                  <a:close/>
                </a:path>
                <a:path w="3265170" h="3790315">
                  <a:moveTo>
                    <a:pt x="3264814" y="3696690"/>
                  </a:moveTo>
                  <a:lnTo>
                    <a:pt x="3229635" y="3734320"/>
                  </a:lnTo>
                  <a:lnTo>
                    <a:pt x="3181362" y="3716324"/>
                  </a:lnTo>
                  <a:lnTo>
                    <a:pt x="3242729" y="3789946"/>
                  </a:lnTo>
                  <a:lnTo>
                    <a:pt x="3264814" y="369669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486400" y="2667000"/>
              <a:ext cx="1630680" cy="685800"/>
            </a:xfrm>
            <a:custGeom>
              <a:avLst/>
              <a:gdLst/>
              <a:ahLst/>
              <a:cxnLst/>
              <a:rect l="l" t="t" r="r" b="b"/>
              <a:pathLst>
                <a:path w="1630679" h="685800">
                  <a:moveTo>
                    <a:pt x="1630362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630362" y="685800"/>
                  </a:lnTo>
                  <a:lnTo>
                    <a:pt x="16303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206490" y="2921762"/>
            <a:ext cx="50736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15" dirty="0">
                <a:solidFill>
                  <a:srgbClr val="008380"/>
                </a:solidFill>
                <a:latin typeface="Times New Roman"/>
                <a:cs typeface="Times New Roman"/>
              </a:rPr>
              <a:t>10</a:t>
            </a:r>
            <a:r>
              <a:rPr sz="2100" dirty="0">
                <a:solidFill>
                  <a:srgbClr val="008380"/>
                </a:solidFill>
                <a:latin typeface="Times New Roman"/>
                <a:cs typeface="Times New Roman"/>
              </a:rPr>
              <a:t>/</a:t>
            </a:r>
            <a:r>
              <a:rPr sz="2100" spc="15" dirty="0">
                <a:solidFill>
                  <a:srgbClr val="008380"/>
                </a:solidFill>
                <a:latin typeface="Times New Roman"/>
                <a:cs typeface="Times New Roman"/>
              </a:rPr>
              <a:t>9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686805" y="2686304"/>
            <a:ext cx="12293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12825" algn="l"/>
              </a:tabLst>
            </a:pP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log	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167312" y="2643187"/>
            <a:ext cx="2847975" cy="673100"/>
            <a:chOff x="5167312" y="2643187"/>
            <a:chExt cx="2847975" cy="673100"/>
          </a:xfrm>
        </p:grpSpPr>
        <p:sp>
          <p:nvSpPr>
            <p:cNvPr id="34" name="object 34"/>
            <p:cNvSpPr/>
            <p:nvPr/>
          </p:nvSpPr>
          <p:spPr>
            <a:xfrm>
              <a:off x="5181600" y="2844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0"/>
                  </a:moveTo>
                  <a:lnTo>
                    <a:pt x="457200" y="4572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10200" y="2657475"/>
              <a:ext cx="2590800" cy="9525"/>
            </a:xfrm>
            <a:custGeom>
              <a:avLst/>
              <a:gdLst/>
              <a:ahLst/>
              <a:cxnLst/>
              <a:rect l="l" t="t" r="r" b="b"/>
              <a:pathLst>
                <a:path w="2590800" h="9525">
                  <a:moveTo>
                    <a:pt x="2590800" y="952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CC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419476" y="1549379"/>
            <a:ext cx="51758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80890" algn="l"/>
                <a:tab pos="4771390" algn="l"/>
              </a:tabLst>
            </a:pPr>
            <a:r>
              <a:rPr sz="3200" i="1" spc="2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i="1" spc="-27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u="heavy" dirty="0">
                <a:solidFill>
                  <a:srgbClr val="00838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3200" i="1" spc="25" dirty="0">
                <a:solidFill>
                  <a:srgbClr val="008380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660073" y="2327253"/>
            <a:ext cx="396112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531235" algn="l"/>
              </a:tabLst>
            </a:pPr>
            <a:r>
              <a:rPr sz="2700" baseline="32407" dirty="0">
                <a:solidFill>
                  <a:srgbClr val="008380"/>
                </a:solidFill>
                <a:latin typeface="Times New Roman"/>
                <a:cs typeface="Times New Roman"/>
              </a:rPr>
              <a:t>9</a:t>
            </a:r>
            <a:r>
              <a:rPr sz="2700" spc="555" baseline="32407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cn	</a:t>
            </a:r>
            <a:r>
              <a:rPr sz="3200" i="1" spc="25" dirty="0">
                <a:solidFill>
                  <a:srgbClr val="008380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58097" y="3181328"/>
            <a:ext cx="42754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54710" algn="l"/>
                <a:tab pos="3642360" algn="l"/>
                <a:tab pos="3832860" algn="l"/>
              </a:tabLst>
            </a:pP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cn	</a:t>
            </a:r>
            <a:r>
              <a:rPr sz="2700" spc="-7" baseline="32407" dirty="0">
                <a:solidFill>
                  <a:srgbClr val="008380"/>
                </a:solidFill>
                <a:latin typeface="Times New Roman"/>
                <a:cs typeface="Times New Roman"/>
              </a:rPr>
              <a:t>81</a:t>
            </a:r>
            <a:r>
              <a:rPr sz="2700" spc="480" baseline="32407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cn</a:t>
            </a:r>
            <a:r>
              <a:rPr sz="3200" i="1" u="heavy" dirty="0">
                <a:solidFill>
                  <a:srgbClr val="00838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3200" i="1" spc="25" dirty="0">
                <a:solidFill>
                  <a:srgbClr val="008380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019284" y="4365085"/>
            <a:ext cx="475615" cy="4318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586037" y="4338640"/>
            <a:ext cx="2550160" cy="772160"/>
            <a:chOff x="2586037" y="4338640"/>
            <a:chExt cx="2550160" cy="772160"/>
          </a:xfrm>
        </p:grpSpPr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1665" y="4414266"/>
              <a:ext cx="2372867" cy="69646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06429" y="4395978"/>
              <a:ext cx="229450" cy="611123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2590800" y="4343402"/>
              <a:ext cx="2362200" cy="685800"/>
            </a:xfrm>
            <a:custGeom>
              <a:avLst/>
              <a:gdLst/>
              <a:ahLst/>
              <a:cxnLst/>
              <a:rect l="l" t="t" r="r" b="b"/>
              <a:pathLst>
                <a:path w="2362200" h="685800">
                  <a:moveTo>
                    <a:pt x="2247900" y="0"/>
                  </a:moveTo>
                  <a:lnTo>
                    <a:pt x="114300" y="0"/>
                  </a:lnTo>
                  <a:lnTo>
                    <a:pt x="69812" y="8981"/>
                  </a:lnTo>
                  <a:lnTo>
                    <a:pt x="33480" y="33475"/>
                  </a:lnTo>
                  <a:lnTo>
                    <a:pt x="8983" y="69806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3" y="615987"/>
                  </a:lnTo>
                  <a:lnTo>
                    <a:pt x="33480" y="652319"/>
                  </a:lnTo>
                  <a:lnTo>
                    <a:pt x="69812" y="676816"/>
                  </a:lnTo>
                  <a:lnTo>
                    <a:pt x="114300" y="685800"/>
                  </a:lnTo>
                  <a:lnTo>
                    <a:pt x="2247900" y="685800"/>
                  </a:lnTo>
                  <a:lnTo>
                    <a:pt x="2292387" y="676816"/>
                  </a:lnTo>
                  <a:lnTo>
                    <a:pt x="2328719" y="652319"/>
                  </a:lnTo>
                  <a:lnTo>
                    <a:pt x="2353216" y="615987"/>
                  </a:lnTo>
                  <a:lnTo>
                    <a:pt x="2362200" y="571500"/>
                  </a:lnTo>
                  <a:lnTo>
                    <a:pt x="2362200" y="114300"/>
                  </a:lnTo>
                  <a:lnTo>
                    <a:pt x="2353216" y="69806"/>
                  </a:lnTo>
                  <a:lnTo>
                    <a:pt x="2328719" y="33475"/>
                  </a:lnTo>
                  <a:lnTo>
                    <a:pt x="2292387" y="8981"/>
                  </a:lnTo>
                  <a:lnTo>
                    <a:pt x="22479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90800" y="4343402"/>
              <a:ext cx="2362200" cy="685800"/>
            </a:xfrm>
            <a:custGeom>
              <a:avLst/>
              <a:gdLst/>
              <a:ahLst/>
              <a:cxnLst/>
              <a:rect l="l" t="t" r="r" b="b"/>
              <a:pathLst>
                <a:path w="2362200" h="685800">
                  <a:moveTo>
                    <a:pt x="0" y="114300"/>
                  </a:moveTo>
                  <a:lnTo>
                    <a:pt x="8983" y="69806"/>
                  </a:lnTo>
                  <a:lnTo>
                    <a:pt x="33480" y="33475"/>
                  </a:lnTo>
                  <a:lnTo>
                    <a:pt x="69812" y="8981"/>
                  </a:lnTo>
                  <a:lnTo>
                    <a:pt x="114300" y="0"/>
                  </a:lnTo>
                  <a:lnTo>
                    <a:pt x="2247900" y="0"/>
                  </a:lnTo>
                  <a:lnTo>
                    <a:pt x="2292387" y="8981"/>
                  </a:lnTo>
                  <a:lnTo>
                    <a:pt x="2328719" y="33475"/>
                  </a:lnTo>
                  <a:lnTo>
                    <a:pt x="2353216" y="69806"/>
                  </a:lnTo>
                  <a:lnTo>
                    <a:pt x="2362200" y="114300"/>
                  </a:lnTo>
                  <a:lnTo>
                    <a:pt x="2362200" y="571500"/>
                  </a:lnTo>
                  <a:lnTo>
                    <a:pt x="2353216" y="615987"/>
                  </a:lnTo>
                  <a:lnTo>
                    <a:pt x="2328719" y="652319"/>
                  </a:lnTo>
                  <a:lnTo>
                    <a:pt x="2292387" y="676816"/>
                  </a:lnTo>
                  <a:lnTo>
                    <a:pt x="2247900" y="685800"/>
                  </a:lnTo>
                  <a:lnTo>
                    <a:pt x="114300" y="685800"/>
                  </a:lnTo>
                  <a:lnTo>
                    <a:pt x="69812" y="676816"/>
                  </a:lnTo>
                  <a:lnTo>
                    <a:pt x="33480" y="652319"/>
                  </a:lnTo>
                  <a:lnTo>
                    <a:pt x="8983" y="615987"/>
                  </a:lnTo>
                  <a:lnTo>
                    <a:pt x="0" y="57150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817050" y="4416044"/>
            <a:ext cx="19107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200" spc="-6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leaves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652712" y="3719512"/>
            <a:ext cx="2238375" cy="257175"/>
            <a:chOff x="2652712" y="3719512"/>
            <a:chExt cx="2238375" cy="257175"/>
          </a:xfrm>
        </p:grpSpPr>
        <p:sp>
          <p:nvSpPr>
            <p:cNvPr id="47" name="object 47"/>
            <p:cNvSpPr/>
            <p:nvPr/>
          </p:nvSpPr>
          <p:spPr>
            <a:xfrm>
              <a:off x="2667000" y="3733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2286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124200" y="3733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0"/>
                  </a:moveTo>
                  <a:lnTo>
                    <a:pt x="228600" y="2286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191000" y="3733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2286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648200" y="3733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0"/>
                  </a:moveTo>
                  <a:lnTo>
                    <a:pt x="228600" y="2286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79437" y="1668227"/>
            <a:ext cx="2803525" cy="3127375"/>
            <a:chOff x="579437" y="1668227"/>
            <a:chExt cx="2803525" cy="3127375"/>
          </a:xfrm>
        </p:grpSpPr>
        <p:sp>
          <p:nvSpPr>
            <p:cNvPr id="4" name="object 4"/>
            <p:cNvSpPr/>
            <p:nvPr/>
          </p:nvSpPr>
          <p:spPr>
            <a:xfrm>
              <a:off x="690041" y="1708618"/>
              <a:ext cx="2633345" cy="3027680"/>
            </a:xfrm>
            <a:custGeom>
              <a:avLst/>
              <a:gdLst/>
              <a:ahLst/>
              <a:cxnLst/>
              <a:rect l="l" t="t" r="r" b="b"/>
              <a:pathLst>
                <a:path w="2633345" h="3027679">
                  <a:moveTo>
                    <a:pt x="2632837" y="0"/>
                  </a:moveTo>
                  <a:lnTo>
                    <a:pt x="2587807" y="4990"/>
                  </a:lnTo>
                  <a:lnTo>
                    <a:pt x="2542984" y="10761"/>
                  </a:lnTo>
                  <a:lnTo>
                    <a:pt x="2498370" y="17307"/>
                  </a:lnTo>
                  <a:lnTo>
                    <a:pt x="2453973" y="24621"/>
                  </a:lnTo>
                  <a:lnTo>
                    <a:pt x="2409796" y="32697"/>
                  </a:lnTo>
                  <a:lnTo>
                    <a:pt x="2365846" y="41530"/>
                  </a:lnTo>
                  <a:lnTo>
                    <a:pt x="2322127" y="51113"/>
                  </a:lnTo>
                  <a:lnTo>
                    <a:pt x="2278644" y="61441"/>
                  </a:lnTo>
                  <a:lnTo>
                    <a:pt x="2235403" y="72508"/>
                  </a:lnTo>
                  <a:lnTo>
                    <a:pt x="2192410" y="84306"/>
                  </a:lnTo>
                  <a:lnTo>
                    <a:pt x="2149668" y="96832"/>
                  </a:lnTo>
                  <a:lnTo>
                    <a:pt x="2107184" y="110078"/>
                  </a:lnTo>
                  <a:lnTo>
                    <a:pt x="2064963" y="124039"/>
                  </a:lnTo>
                  <a:lnTo>
                    <a:pt x="2023010" y="138708"/>
                  </a:lnTo>
                  <a:lnTo>
                    <a:pt x="1981329" y="154080"/>
                  </a:lnTo>
                  <a:lnTo>
                    <a:pt x="1939927" y="170149"/>
                  </a:lnTo>
                  <a:lnTo>
                    <a:pt x="1898809" y="186909"/>
                  </a:lnTo>
                  <a:lnTo>
                    <a:pt x="1857979" y="204353"/>
                  </a:lnTo>
                  <a:lnTo>
                    <a:pt x="1817443" y="222476"/>
                  </a:lnTo>
                  <a:lnTo>
                    <a:pt x="1777206" y="241272"/>
                  </a:lnTo>
                  <a:lnTo>
                    <a:pt x="1737274" y="260735"/>
                  </a:lnTo>
                  <a:lnTo>
                    <a:pt x="1697651" y="280859"/>
                  </a:lnTo>
                  <a:lnTo>
                    <a:pt x="1658343" y="301638"/>
                  </a:lnTo>
                  <a:lnTo>
                    <a:pt x="1619356" y="323065"/>
                  </a:lnTo>
                  <a:lnTo>
                    <a:pt x="1580693" y="345136"/>
                  </a:lnTo>
                  <a:lnTo>
                    <a:pt x="1542361" y="367843"/>
                  </a:lnTo>
                  <a:lnTo>
                    <a:pt x="1504364" y="391182"/>
                  </a:lnTo>
                  <a:lnTo>
                    <a:pt x="1466708" y="415145"/>
                  </a:lnTo>
                  <a:lnTo>
                    <a:pt x="1429399" y="439728"/>
                  </a:lnTo>
                  <a:lnTo>
                    <a:pt x="1392440" y="464924"/>
                  </a:lnTo>
                  <a:lnTo>
                    <a:pt x="1355838" y="490727"/>
                  </a:lnTo>
                  <a:lnTo>
                    <a:pt x="1319598" y="517131"/>
                  </a:lnTo>
                  <a:lnTo>
                    <a:pt x="1283725" y="544130"/>
                  </a:lnTo>
                  <a:lnTo>
                    <a:pt x="1248224" y="571718"/>
                  </a:lnTo>
                  <a:lnTo>
                    <a:pt x="1213100" y="599890"/>
                  </a:lnTo>
                  <a:lnTo>
                    <a:pt x="1178359" y="628639"/>
                  </a:lnTo>
                  <a:lnTo>
                    <a:pt x="1144006" y="657959"/>
                  </a:lnTo>
                  <a:lnTo>
                    <a:pt x="1110045" y="687844"/>
                  </a:lnTo>
                  <a:lnTo>
                    <a:pt x="1076483" y="718289"/>
                  </a:lnTo>
                  <a:lnTo>
                    <a:pt x="1043325" y="749287"/>
                  </a:lnTo>
                  <a:lnTo>
                    <a:pt x="1010575" y="780832"/>
                  </a:lnTo>
                  <a:lnTo>
                    <a:pt x="978238" y="812919"/>
                  </a:lnTo>
                  <a:lnTo>
                    <a:pt x="946321" y="845542"/>
                  </a:lnTo>
                  <a:lnTo>
                    <a:pt x="914828" y="878693"/>
                  </a:lnTo>
                  <a:lnTo>
                    <a:pt x="883765" y="912369"/>
                  </a:lnTo>
                  <a:lnTo>
                    <a:pt x="853136" y="946562"/>
                  </a:lnTo>
                  <a:lnTo>
                    <a:pt x="822948" y="981266"/>
                  </a:lnTo>
                  <a:lnTo>
                    <a:pt x="793204" y="1016476"/>
                  </a:lnTo>
                  <a:lnTo>
                    <a:pt x="763911" y="1052185"/>
                  </a:lnTo>
                  <a:lnTo>
                    <a:pt x="735073" y="1088388"/>
                  </a:lnTo>
                  <a:lnTo>
                    <a:pt x="706696" y="1125079"/>
                  </a:lnTo>
                  <a:lnTo>
                    <a:pt x="678786" y="1162252"/>
                  </a:lnTo>
                  <a:lnTo>
                    <a:pt x="651346" y="1199900"/>
                  </a:lnTo>
                  <a:lnTo>
                    <a:pt x="624383" y="1238018"/>
                  </a:lnTo>
                  <a:lnTo>
                    <a:pt x="597901" y="1276599"/>
                  </a:lnTo>
                  <a:lnTo>
                    <a:pt x="571906" y="1315639"/>
                  </a:lnTo>
                  <a:lnTo>
                    <a:pt x="546403" y="1355130"/>
                  </a:lnTo>
                  <a:lnTo>
                    <a:pt x="521398" y="1395067"/>
                  </a:lnTo>
                  <a:lnTo>
                    <a:pt x="496895" y="1435444"/>
                  </a:lnTo>
                  <a:lnTo>
                    <a:pt x="472900" y="1476255"/>
                  </a:lnTo>
                  <a:lnTo>
                    <a:pt x="449417" y="1517493"/>
                  </a:lnTo>
                  <a:lnTo>
                    <a:pt x="426453" y="1559154"/>
                  </a:lnTo>
                  <a:lnTo>
                    <a:pt x="404012" y="1601231"/>
                  </a:lnTo>
                  <a:lnTo>
                    <a:pt x="382100" y="1643717"/>
                  </a:lnTo>
                  <a:lnTo>
                    <a:pt x="360722" y="1686608"/>
                  </a:lnTo>
                  <a:lnTo>
                    <a:pt x="339882" y="1729897"/>
                  </a:lnTo>
                  <a:lnTo>
                    <a:pt x="319587" y="1773577"/>
                  </a:lnTo>
                  <a:lnTo>
                    <a:pt x="299841" y="1817644"/>
                  </a:lnTo>
                  <a:lnTo>
                    <a:pt x="280649" y="1862091"/>
                  </a:lnTo>
                  <a:lnTo>
                    <a:pt x="262018" y="1906912"/>
                  </a:lnTo>
                  <a:lnTo>
                    <a:pt x="243951" y="1952101"/>
                  </a:lnTo>
                  <a:lnTo>
                    <a:pt x="226455" y="1997653"/>
                  </a:lnTo>
                  <a:lnTo>
                    <a:pt x="209534" y="2043561"/>
                  </a:lnTo>
                  <a:lnTo>
                    <a:pt x="193194" y="2089819"/>
                  </a:lnTo>
                  <a:lnTo>
                    <a:pt x="177440" y="2136421"/>
                  </a:lnTo>
                  <a:lnTo>
                    <a:pt x="162277" y="2183361"/>
                  </a:lnTo>
                  <a:lnTo>
                    <a:pt x="147711" y="2230634"/>
                  </a:lnTo>
                  <a:lnTo>
                    <a:pt x="133746" y="2278234"/>
                  </a:lnTo>
                  <a:lnTo>
                    <a:pt x="120387" y="2326153"/>
                  </a:lnTo>
                  <a:lnTo>
                    <a:pt x="107641" y="2374387"/>
                  </a:lnTo>
                  <a:lnTo>
                    <a:pt x="95512" y="2422930"/>
                  </a:lnTo>
                  <a:lnTo>
                    <a:pt x="84005" y="2471775"/>
                  </a:lnTo>
                  <a:lnTo>
                    <a:pt x="73126" y="2520916"/>
                  </a:lnTo>
                  <a:lnTo>
                    <a:pt x="62879" y="2570348"/>
                  </a:lnTo>
                  <a:lnTo>
                    <a:pt x="53271" y="2620065"/>
                  </a:lnTo>
                  <a:lnTo>
                    <a:pt x="44306" y="2670060"/>
                  </a:lnTo>
                  <a:lnTo>
                    <a:pt x="35989" y="2720328"/>
                  </a:lnTo>
                  <a:lnTo>
                    <a:pt x="28326" y="2770862"/>
                  </a:lnTo>
                  <a:lnTo>
                    <a:pt x="21322" y="2821657"/>
                  </a:lnTo>
                  <a:lnTo>
                    <a:pt x="14982" y="2872707"/>
                  </a:lnTo>
                  <a:lnTo>
                    <a:pt x="9312" y="2924005"/>
                  </a:lnTo>
                  <a:lnTo>
                    <a:pt x="4316" y="2975546"/>
                  </a:lnTo>
                  <a:lnTo>
                    <a:pt x="0" y="3027324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9046" y="1668233"/>
              <a:ext cx="2733675" cy="3127375"/>
            </a:xfrm>
            <a:custGeom>
              <a:avLst/>
              <a:gdLst/>
              <a:ahLst/>
              <a:cxnLst/>
              <a:rect l="l" t="t" r="r" b="b"/>
              <a:pathLst>
                <a:path w="2733675" h="3127375">
                  <a:moveTo>
                    <a:pt x="85521" y="3044736"/>
                  </a:moveTo>
                  <a:lnTo>
                    <a:pt x="40805" y="3070301"/>
                  </a:lnTo>
                  <a:lnTo>
                    <a:pt x="0" y="3038856"/>
                  </a:lnTo>
                  <a:lnTo>
                    <a:pt x="36880" y="3127311"/>
                  </a:lnTo>
                  <a:lnTo>
                    <a:pt x="85521" y="3044736"/>
                  </a:lnTo>
                  <a:close/>
                </a:path>
                <a:path w="2733675" h="3127375">
                  <a:moveTo>
                    <a:pt x="2733598" y="35001"/>
                  </a:moveTo>
                  <a:lnTo>
                    <a:pt x="2644368" y="0"/>
                  </a:lnTo>
                  <a:lnTo>
                    <a:pt x="2676677" y="40132"/>
                  </a:lnTo>
                  <a:lnTo>
                    <a:pt x="2652064" y="85382"/>
                  </a:lnTo>
                  <a:lnTo>
                    <a:pt x="2733598" y="3500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437" y="2590800"/>
              <a:ext cx="1173480" cy="685800"/>
            </a:xfrm>
            <a:custGeom>
              <a:avLst/>
              <a:gdLst/>
              <a:ahLst/>
              <a:cxnLst/>
              <a:rect l="l" t="t" r="r" b="b"/>
              <a:pathLst>
                <a:path w="1173480" h="685800">
                  <a:moveTo>
                    <a:pt x="1173162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173162" y="685800"/>
                  </a:lnTo>
                  <a:lnTo>
                    <a:pt x="11731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57745" y="2610104"/>
            <a:ext cx="5448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log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7429" y="2845562"/>
            <a:ext cx="29718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15" dirty="0">
                <a:solidFill>
                  <a:srgbClr val="008380"/>
                </a:solidFill>
                <a:latin typeface="Times New Roman"/>
                <a:cs typeface="Times New Roman"/>
              </a:rPr>
              <a:t>10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72097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“almost-best”</a:t>
            </a:r>
            <a:r>
              <a:rPr spc="-20" dirty="0"/>
              <a:t> </a:t>
            </a:r>
            <a:r>
              <a:rPr spc="-5" dirty="0"/>
              <a:t>case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419476" y="1549379"/>
            <a:ext cx="41655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25" dirty="0">
                <a:solidFill>
                  <a:srgbClr val="008380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8176" y="2586062"/>
            <a:ext cx="2533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8380"/>
                </a:solidFill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98652" y="2151040"/>
            <a:ext cx="7321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800" spc="3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i="1" spc="15" baseline="-17361" dirty="0">
                <a:solidFill>
                  <a:srgbClr val="008380"/>
                </a:solidFill>
                <a:latin typeface="Times New Roman"/>
                <a:cs typeface="Times New Roman"/>
              </a:rPr>
              <a:t>cn</a:t>
            </a:r>
            <a:endParaRPr sz="4800" baseline="-17361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60902" y="2682907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4738" y="0"/>
                </a:lnTo>
              </a:path>
            </a:pathLst>
          </a:custGeom>
          <a:ln w="3175">
            <a:solidFill>
              <a:srgbClr val="0083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32327" y="2630512"/>
            <a:ext cx="2533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8380"/>
                </a:solidFill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72773" y="2320917"/>
            <a:ext cx="6819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30864" dirty="0">
                <a:solidFill>
                  <a:srgbClr val="008380"/>
                </a:solidFill>
                <a:latin typeface="Times New Roman"/>
                <a:cs typeface="Times New Roman"/>
              </a:rPr>
              <a:t>9</a:t>
            </a:r>
            <a:r>
              <a:rPr sz="2700" spc="442" baseline="308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10" dirty="0">
                <a:solidFill>
                  <a:srgbClr val="008380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0315" y="3174992"/>
            <a:ext cx="2297430" cy="60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ts val="3140"/>
              </a:lnSpc>
              <a:spcBef>
                <a:spcPts val="100"/>
              </a:spcBef>
              <a:tabLst>
                <a:tab pos="1463040" algn="l"/>
              </a:tabLst>
            </a:pPr>
            <a:r>
              <a:rPr sz="4800" i="1" spc="-52" baseline="10416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4800" i="1" u="sng" spc="60" baseline="17361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u="sng" spc="-7" baseline="30864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700" spc="1237" baseline="308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cn	</a:t>
            </a:r>
            <a:r>
              <a:rPr sz="2700" u="sng" spc="-7" baseline="30864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9</a:t>
            </a:r>
            <a:r>
              <a:rPr sz="2700" spc="1139" baseline="308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  <a:p>
            <a:pPr marL="247015">
              <a:lnSpc>
                <a:spcPts val="1460"/>
              </a:lnSpc>
              <a:tabLst>
                <a:tab pos="1447165" algn="l"/>
              </a:tabLst>
            </a:pPr>
            <a:r>
              <a:rPr sz="1800" spc="-5" dirty="0">
                <a:solidFill>
                  <a:srgbClr val="008380"/>
                </a:solidFill>
                <a:latin typeface="Times New Roman"/>
                <a:cs typeface="Times New Roman"/>
              </a:rPr>
              <a:t>100	</a:t>
            </a:r>
            <a:r>
              <a:rPr sz="1800" spc="-10" dirty="0">
                <a:solidFill>
                  <a:srgbClr val="008380"/>
                </a:solidFill>
                <a:latin typeface="Times New Roman"/>
                <a:cs typeface="Times New Roman"/>
              </a:rPr>
              <a:t>100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13195" y="3536982"/>
            <a:ext cx="329565" cy="0"/>
          </a:xfrm>
          <a:custGeom>
            <a:avLst/>
            <a:gdLst/>
            <a:ahLst/>
            <a:cxnLst/>
            <a:rect l="l" t="t" r="r" b="b"/>
            <a:pathLst>
              <a:path w="329564">
                <a:moveTo>
                  <a:pt x="0" y="0"/>
                </a:moveTo>
                <a:lnTo>
                  <a:pt x="329019" y="0"/>
                </a:lnTo>
              </a:path>
            </a:pathLst>
          </a:custGeom>
          <a:ln w="3175">
            <a:solidFill>
              <a:srgbClr val="0083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84625" y="3223726"/>
            <a:ext cx="367030" cy="560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255">
              <a:lnSpc>
                <a:spcPts val="2105"/>
              </a:lnSpc>
              <a:spcBef>
                <a:spcPts val="100"/>
              </a:spcBef>
            </a:pPr>
            <a:r>
              <a:rPr sz="1800" spc="-5" dirty="0">
                <a:solidFill>
                  <a:srgbClr val="008380"/>
                </a:solidFill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05"/>
              </a:lnSpc>
            </a:pPr>
            <a:r>
              <a:rPr sz="1800" spc="-10" dirty="0">
                <a:solidFill>
                  <a:srgbClr val="008380"/>
                </a:solidFill>
                <a:latin typeface="Times New Roman"/>
                <a:cs typeface="Times New Roman"/>
              </a:rPr>
              <a:t>100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56194" y="3536982"/>
            <a:ext cx="329565" cy="0"/>
          </a:xfrm>
          <a:custGeom>
            <a:avLst/>
            <a:gdLst/>
            <a:ahLst/>
            <a:cxnLst/>
            <a:rect l="l" t="t" r="r" b="b"/>
            <a:pathLst>
              <a:path w="329564">
                <a:moveTo>
                  <a:pt x="0" y="0"/>
                </a:moveTo>
                <a:lnTo>
                  <a:pt x="329019" y="0"/>
                </a:lnTo>
              </a:path>
            </a:pathLst>
          </a:custGeom>
          <a:ln w="3175">
            <a:solidFill>
              <a:srgbClr val="0083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27625" y="3484587"/>
            <a:ext cx="3670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8380"/>
                </a:solidFill>
                <a:latin typeface="Times New Roman"/>
                <a:cs typeface="Times New Roman"/>
              </a:rPr>
              <a:t>100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95709" y="1673724"/>
            <a:ext cx="6122670" cy="3790315"/>
            <a:chOff x="995709" y="1673724"/>
            <a:chExt cx="6122670" cy="3790315"/>
          </a:xfrm>
        </p:grpSpPr>
        <p:sp>
          <p:nvSpPr>
            <p:cNvPr id="22" name="object 22"/>
            <p:cNvSpPr/>
            <p:nvPr/>
          </p:nvSpPr>
          <p:spPr>
            <a:xfrm>
              <a:off x="2362200" y="2001837"/>
              <a:ext cx="992505" cy="386080"/>
            </a:xfrm>
            <a:custGeom>
              <a:avLst/>
              <a:gdLst/>
              <a:ahLst/>
              <a:cxnLst/>
              <a:rect l="l" t="t" r="r" b="b"/>
              <a:pathLst>
                <a:path w="992504" h="386080">
                  <a:moveTo>
                    <a:pt x="0" y="385762"/>
                  </a:moveTo>
                  <a:lnTo>
                    <a:pt x="99218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52599" y="2844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14600" y="2844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0"/>
                  </a:moveTo>
                  <a:lnTo>
                    <a:pt x="457200" y="4572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95399" y="3733800"/>
              <a:ext cx="381000" cy="838200"/>
            </a:xfrm>
            <a:custGeom>
              <a:avLst/>
              <a:gdLst/>
              <a:ahLst/>
              <a:cxnLst/>
              <a:rect l="l" t="t" r="r" b="b"/>
              <a:pathLst>
                <a:path w="381000" h="838200">
                  <a:moveTo>
                    <a:pt x="0" y="838200"/>
                  </a:moveTo>
                  <a:lnTo>
                    <a:pt x="381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95709" y="3711806"/>
              <a:ext cx="782320" cy="787400"/>
            </a:xfrm>
            <a:custGeom>
              <a:avLst/>
              <a:gdLst/>
              <a:ahLst/>
              <a:cxnLst/>
              <a:rect l="l" t="t" r="r" b="b"/>
              <a:pathLst>
                <a:path w="782319" h="787400">
                  <a:moveTo>
                    <a:pt x="263283" y="0"/>
                  </a:moveTo>
                  <a:lnTo>
                    <a:pt x="0" y="528612"/>
                  </a:lnTo>
                  <a:lnTo>
                    <a:pt x="518668" y="786942"/>
                  </a:lnTo>
                  <a:lnTo>
                    <a:pt x="781951" y="258318"/>
                  </a:lnTo>
                  <a:lnTo>
                    <a:pt x="2632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21528" y="4020178"/>
              <a:ext cx="167005" cy="288290"/>
            </a:xfrm>
            <a:custGeom>
              <a:avLst/>
              <a:gdLst/>
              <a:ahLst/>
              <a:cxnLst/>
              <a:rect l="l" t="t" r="r" b="b"/>
              <a:pathLst>
                <a:path w="167005" h="288289">
                  <a:moveTo>
                    <a:pt x="21628" y="242455"/>
                  </a:moveTo>
                  <a:lnTo>
                    <a:pt x="10160" y="246189"/>
                  </a:lnTo>
                  <a:lnTo>
                    <a:pt x="5905" y="249910"/>
                  </a:lnTo>
                  <a:lnTo>
                    <a:pt x="431" y="260921"/>
                  </a:lnTo>
                  <a:lnTo>
                    <a:pt x="0" y="266509"/>
                  </a:lnTo>
                  <a:lnTo>
                    <a:pt x="3746" y="277964"/>
                  </a:lnTo>
                  <a:lnTo>
                    <a:pt x="7467" y="282219"/>
                  </a:lnTo>
                  <a:lnTo>
                    <a:pt x="18465" y="287705"/>
                  </a:lnTo>
                  <a:lnTo>
                    <a:pt x="24079" y="288086"/>
                  </a:lnTo>
                  <a:lnTo>
                    <a:pt x="35598" y="284225"/>
                  </a:lnTo>
                  <a:lnTo>
                    <a:pt x="39839" y="280542"/>
                  </a:lnTo>
                  <a:lnTo>
                    <a:pt x="45262" y="269659"/>
                  </a:lnTo>
                  <a:lnTo>
                    <a:pt x="45643" y="264058"/>
                  </a:lnTo>
                  <a:lnTo>
                    <a:pt x="41783" y="252526"/>
                  </a:lnTo>
                  <a:lnTo>
                    <a:pt x="38100" y="248297"/>
                  </a:lnTo>
                  <a:lnTo>
                    <a:pt x="27216" y="242874"/>
                  </a:lnTo>
                  <a:lnTo>
                    <a:pt x="21628" y="242455"/>
                  </a:lnTo>
                  <a:close/>
                </a:path>
                <a:path w="167005" h="288289">
                  <a:moveTo>
                    <a:pt x="81991" y="121234"/>
                  </a:moveTo>
                  <a:lnTo>
                    <a:pt x="70472" y="125094"/>
                  </a:lnTo>
                  <a:lnTo>
                    <a:pt x="66230" y="128790"/>
                  </a:lnTo>
                  <a:lnTo>
                    <a:pt x="60807" y="139674"/>
                  </a:lnTo>
                  <a:lnTo>
                    <a:pt x="60388" y="145262"/>
                  </a:lnTo>
                  <a:lnTo>
                    <a:pt x="64135" y="156730"/>
                  </a:lnTo>
                  <a:lnTo>
                    <a:pt x="67856" y="160972"/>
                  </a:lnTo>
                  <a:lnTo>
                    <a:pt x="78854" y="166458"/>
                  </a:lnTo>
                  <a:lnTo>
                    <a:pt x="84455" y="166852"/>
                  </a:lnTo>
                  <a:lnTo>
                    <a:pt x="95986" y="162991"/>
                  </a:lnTo>
                  <a:lnTo>
                    <a:pt x="100215" y="159296"/>
                  </a:lnTo>
                  <a:lnTo>
                    <a:pt x="105638" y="148412"/>
                  </a:lnTo>
                  <a:lnTo>
                    <a:pt x="106032" y="142811"/>
                  </a:lnTo>
                  <a:lnTo>
                    <a:pt x="102171" y="131292"/>
                  </a:lnTo>
                  <a:lnTo>
                    <a:pt x="98488" y="127050"/>
                  </a:lnTo>
                  <a:lnTo>
                    <a:pt x="87591" y="121627"/>
                  </a:lnTo>
                  <a:lnTo>
                    <a:pt x="81991" y="121234"/>
                  </a:lnTo>
                  <a:close/>
                </a:path>
                <a:path w="167005" h="288289">
                  <a:moveTo>
                    <a:pt x="142379" y="0"/>
                  </a:moveTo>
                  <a:lnTo>
                    <a:pt x="130860" y="3860"/>
                  </a:lnTo>
                  <a:lnTo>
                    <a:pt x="126619" y="7543"/>
                  </a:lnTo>
                  <a:lnTo>
                    <a:pt x="121132" y="18554"/>
                  </a:lnTo>
                  <a:lnTo>
                    <a:pt x="120700" y="24168"/>
                  </a:lnTo>
                  <a:lnTo>
                    <a:pt x="124510" y="35509"/>
                  </a:lnTo>
                  <a:lnTo>
                    <a:pt x="128231" y="39738"/>
                  </a:lnTo>
                  <a:lnTo>
                    <a:pt x="139242" y="45211"/>
                  </a:lnTo>
                  <a:lnTo>
                    <a:pt x="144843" y="45605"/>
                  </a:lnTo>
                  <a:lnTo>
                    <a:pt x="156375" y="41744"/>
                  </a:lnTo>
                  <a:lnTo>
                    <a:pt x="160604" y="38061"/>
                  </a:lnTo>
                  <a:lnTo>
                    <a:pt x="166027" y="27177"/>
                  </a:lnTo>
                  <a:lnTo>
                    <a:pt x="166420" y="21564"/>
                  </a:lnTo>
                  <a:lnTo>
                    <a:pt x="162560" y="10045"/>
                  </a:lnTo>
                  <a:lnTo>
                    <a:pt x="158864" y="5803"/>
                  </a:lnTo>
                  <a:lnTo>
                    <a:pt x="147980" y="380"/>
                  </a:lnTo>
                  <a:lnTo>
                    <a:pt x="1423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83025" y="2006600"/>
              <a:ext cx="1069975" cy="384175"/>
            </a:xfrm>
            <a:custGeom>
              <a:avLst/>
              <a:gdLst/>
              <a:ahLst/>
              <a:cxnLst/>
              <a:rect l="l" t="t" r="r" b="b"/>
              <a:pathLst>
                <a:path w="1069975" h="384175">
                  <a:moveTo>
                    <a:pt x="0" y="0"/>
                  </a:moveTo>
                  <a:lnTo>
                    <a:pt x="1069975" y="3841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95799" y="2844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791199" y="3759200"/>
              <a:ext cx="685800" cy="1422400"/>
            </a:xfrm>
            <a:custGeom>
              <a:avLst/>
              <a:gdLst/>
              <a:ahLst/>
              <a:cxnLst/>
              <a:rect l="l" t="t" r="r" b="b"/>
              <a:pathLst>
                <a:path w="685800" h="1422400">
                  <a:moveTo>
                    <a:pt x="0" y="0"/>
                  </a:moveTo>
                  <a:lnTo>
                    <a:pt x="685800" y="1422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842341" y="4035657"/>
              <a:ext cx="782320" cy="787400"/>
            </a:xfrm>
            <a:custGeom>
              <a:avLst/>
              <a:gdLst/>
              <a:ahLst/>
              <a:cxnLst/>
              <a:rect l="l" t="t" r="r" b="b"/>
              <a:pathLst>
                <a:path w="782320" h="787400">
                  <a:moveTo>
                    <a:pt x="518668" y="0"/>
                  </a:moveTo>
                  <a:lnTo>
                    <a:pt x="0" y="258317"/>
                  </a:lnTo>
                  <a:lnTo>
                    <a:pt x="263283" y="786942"/>
                  </a:lnTo>
                  <a:lnTo>
                    <a:pt x="781951" y="528612"/>
                  </a:lnTo>
                  <a:lnTo>
                    <a:pt x="5186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31943" y="4343722"/>
              <a:ext cx="167005" cy="288290"/>
            </a:xfrm>
            <a:custGeom>
              <a:avLst/>
              <a:gdLst/>
              <a:ahLst/>
              <a:cxnLst/>
              <a:rect l="l" t="t" r="r" b="b"/>
              <a:pathLst>
                <a:path w="167004" h="288289">
                  <a:moveTo>
                    <a:pt x="24180" y="0"/>
                  </a:moveTo>
                  <a:lnTo>
                    <a:pt x="18554" y="406"/>
                  </a:lnTo>
                  <a:lnTo>
                    <a:pt x="7543" y="5892"/>
                  </a:lnTo>
                  <a:lnTo>
                    <a:pt x="3860" y="10121"/>
                  </a:lnTo>
                  <a:lnTo>
                    <a:pt x="0" y="21653"/>
                  </a:lnTo>
                  <a:lnTo>
                    <a:pt x="393" y="27254"/>
                  </a:lnTo>
                  <a:lnTo>
                    <a:pt x="5803" y="38138"/>
                  </a:lnTo>
                  <a:lnTo>
                    <a:pt x="10045" y="41821"/>
                  </a:lnTo>
                  <a:lnTo>
                    <a:pt x="21564" y="45681"/>
                  </a:lnTo>
                  <a:lnTo>
                    <a:pt x="27177" y="45300"/>
                  </a:lnTo>
                  <a:lnTo>
                    <a:pt x="38061" y="39877"/>
                  </a:lnTo>
                  <a:lnTo>
                    <a:pt x="41757" y="35661"/>
                  </a:lnTo>
                  <a:lnTo>
                    <a:pt x="45681" y="24256"/>
                  </a:lnTo>
                  <a:lnTo>
                    <a:pt x="45275" y="18630"/>
                  </a:lnTo>
                  <a:lnTo>
                    <a:pt x="39789" y="7619"/>
                  </a:lnTo>
                  <a:lnTo>
                    <a:pt x="35585" y="3924"/>
                  </a:lnTo>
                  <a:lnTo>
                    <a:pt x="24180" y="0"/>
                  </a:lnTo>
                  <a:close/>
                </a:path>
                <a:path w="167004" h="288289">
                  <a:moveTo>
                    <a:pt x="84569" y="121246"/>
                  </a:moveTo>
                  <a:lnTo>
                    <a:pt x="78930" y="121653"/>
                  </a:lnTo>
                  <a:lnTo>
                    <a:pt x="67932" y="127126"/>
                  </a:lnTo>
                  <a:lnTo>
                    <a:pt x="64249" y="131368"/>
                  </a:lnTo>
                  <a:lnTo>
                    <a:pt x="60388" y="142887"/>
                  </a:lnTo>
                  <a:lnTo>
                    <a:pt x="60769" y="148488"/>
                  </a:lnTo>
                  <a:lnTo>
                    <a:pt x="66192" y="159384"/>
                  </a:lnTo>
                  <a:lnTo>
                    <a:pt x="70434" y="163067"/>
                  </a:lnTo>
                  <a:lnTo>
                    <a:pt x="81953" y="166928"/>
                  </a:lnTo>
                  <a:lnTo>
                    <a:pt x="87553" y="166535"/>
                  </a:lnTo>
                  <a:lnTo>
                    <a:pt x="98450" y="161112"/>
                  </a:lnTo>
                  <a:lnTo>
                    <a:pt x="102133" y="156883"/>
                  </a:lnTo>
                  <a:lnTo>
                    <a:pt x="105994" y="145351"/>
                  </a:lnTo>
                  <a:lnTo>
                    <a:pt x="105600" y="139750"/>
                  </a:lnTo>
                  <a:lnTo>
                    <a:pt x="100177" y="128866"/>
                  </a:lnTo>
                  <a:lnTo>
                    <a:pt x="95973" y="125171"/>
                  </a:lnTo>
                  <a:lnTo>
                    <a:pt x="84569" y="121246"/>
                  </a:lnTo>
                  <a:close/>
                </a:path>
                <a:path w="167004" h="288289">
                  <a:moveTo>
                    <a:pt x="144945" y="242455"/>
                  </a:moveTo>
                  <a:lnTo>
                    <a:pt x="139318" y="242887"/>
                  </a:lnTo>
                  <a:lnTo>
                    <a:pt x="128320" y="248373"/>
                  </a:lnTo>
                  <a:lnTo>
                    <a:pt x="124625" y="252615"/>
                  </a:lnTo>
                  <a:lnTo>
                    <a:pt x="120764" y="264134"/>
                  </a:lnTo>
                  <a:lnTo>
                    <a:pt x="121157" y="269735"/>
                  </a:lnTo>
                  <a:lnTo>
                    <a:pt x="126580" y="280619"/>
                  </a:lnTo>
                  <a:lnTo>
                    <a:pt x="130822" y="284314"/>
                  </a:lnTo>
                  <a:lnTo>
                    <a:pt x="142341" y="288175"/>
                  </a:lnTo>
                  <a:lnTo>
                    <a:pt x="147942" y="287781"/>
                  </a:lnTo>
                  <a:lnTo>
                    <a:pt x="158826" y="282359"/>
                  </a:lnTo>
                  <a:lnTo>
                    <a:pt x="162521" y="278117"/>
                  </a:lnTo>
                  <a:lnTo>
                    <a:pt x="166382" y="266598"/>
                  </a:lnTo>
                  <a:lnTo>
                    <a:pt x="165988" y="260997"/>
                  </a:lnTo>
                  <a:lnTo>
                    <a:pt x="160502" y="249986"/>
                  </a:lnTo>
                  <a:lnTo>
                    <a:pt x="156286" y="246265"/>
                  </a:lnTo>
                  <a:lnTo>
                    <a:pt x="144945" y="2424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14345" y="1714035"/>
              <a:ext cx="3168650" cy="3691890"/>
            </a:xfrm>
            <a:custGeom>
              <a:avLst/>
              <a:gdLst/>
              <a:ahLst/>
              <a:cxnLst/>
              <a:rect l="l" t="t" r="r" b="b"/>
              <a:pathLst>
                <a:path w="3168650" h="3691890">
                  <a:moveTo>
                    <a:pt x="0" y="0"/>
                  </a:moveTo>
                  <a:lnTo>
                    <a:pt x="39623" y="4676"/>
                  </a:lnTo>
                  <a:lnTo>
                    <a:pt x="79147" y="10012"/>
                  </a:lnTo>
                  <a:lnTo>
                    <a:pt x="118568" y="16003"/>
                  </a:lnTo>
                  <a:lnTo>
                    <a:pt x="157885" y="22647"/>
                  </a:lnTo>
                  <a:lnTo>
                    <a:pt x="197094" y="29941"/>
                  </a:lnTo>
                  <a:lnTo>
                    <a:pt x="236192" y="37881"/>
                  </a:lnTo>
                  <a:lnTo>
                    <a:pt x="275178" y="46465"/>
                  </a:lnTo>
                  <a:lnTo>
                    <a:pt x="314048" y="55689"/>
                  </a:lnTo>
                  <a:lnTo>
                    <a:pt x="352800" y="65550"/>
                  </a:lnTo>
                  <a:lnTo>
                    <a:pt x="391431" y="76046"/>
                  </a:lnTo>
                  <a:lnTo>
                    <a:pt x="429939" y="87174"/>
                  </a:lnTo>
                  <a:lnTo>
                    <a:pt x="468320" y="98929"/>
                  </a:lnTo>
                  <a:lnTo>
                    <a:pt x="506574" y="111310"/>
                  </a:lnTo>
                  <a:lnTo>
                    <a:pt x="544696" y="124314"/>
                  </a:lnTo>
                  <a:lnTo>
                    <a:pt x="582684" y="137936"/>
                  </a:lnTo>
                  <a:lnTo>
                    <a:pt x="620535" y="152175"/>
                  </a:lnTo>
                  <a:lnTo>
                    <a:pt x="658248" y="167027"/>
                  </a:lnTo>
                  <a:lnTo>
                    <a:pt x="695819" y="182490"/>
                  </a:lnTo>
                  <a:lnTo>
                    <a:pt x="733246" y="198559"/>
                  </a:lnTo>
                  <a:lnTo>
                    <a:pt x="770525" y="215232"/>
                  </a:lnTo>
                  <a:lnTo>
                    <a:pt x="807655" y="232507"/>
                  </a:lnTo>
                  <a:lnTo>
                    <a:pt x="844633" y="250379"/>
                  </a:lnTo>
                  <a:lnTo>
                    <a:pt x="881456" y="268847"/>
                  </a:lnTo>
                  <a:lnTo>
                    <a:pt x="918122" y="287906"/>
                  </a:lnTo>
                  <a:lnTo>
                    <a:pt x="954628" y="307554"/>
                  </a:lnTo>
                  <a:lnTo>
                    <a:pt x="990971" y="327789"/>
                  </a:lnTo>
                  <a:lnTo>
                    <a:pt x="1027149" y="348606"/>
                  </a:lnTo>
                  <a:lnTo>
                    <a:pt x="1063159" y="370002"/>
                  </a:lnTo>
                  <a:lnTo>
                    <a:pt x="1098998" y="391976"/>
                  </a:lnTo>
                  <a:lnTo>
                    <a:pt x="1134664" y="414523"/>
                  </a:lnTo>
                  <a:lnTo>
                    <a:pt x="1170155" y="437642"/>
                  </a:lnTo>
                  <a:lnTo>
                    <a:pt x="1205467" y="461327"/>
                  </a:lnTo>
                  <a:lnTo>
                    <a:pt x="1240598" y="485578"/>
                  </a:lnTo>
                  <a:lnTo>
                    <a:pt x="1275546" y="510390"/>
                  </a:lnTo>
                  <a:lnTo>
                    <a:pt x="1310307" y="535760"/>
                  </a:lnTo>
                  <a:lnTo>
                    <a:pt x="1344880" y="561687"/>
                  </a:lnTo>
                  <a:lnTo>
                    <a:pt x="1379261" y="588165"/>
                  </a:lnTo>
                  <a:lnTo>
                    <a:pt x="1413448" y="615193"/>
                  </a:lnTo>
                  <a:lnTo>
                    <a:pt x="1447439" y="642768"/>
                  </a:lnTo>
                  <a:lnTo>
                    <a:pt x="1481230" y="670886"/>
                  </a:lnTo>
                  <a:lnTo>
                    <a:pt x="1514819" y="699544"/>
                  </a:lnTo>
                  <a:lnTo>
                    <a:pt x="1548204" y="728740"/>
                  </a:lnTo>
                  <a:lnTo>
                    <a:pt x="1581381" y="758470"/>
                  </a:lnTo>
                  <a:lnTo>
                    <a:pt x="1614349" y="788731"/>
                  </a:lnTo>
                  <a:lnTo>
                    <a:pt x="1647104" y="819521"/>
                  </a:lnTo>
                  <a:lnTo>
                    <a:pt x="1679645" y="850836"/>
                  </a:lnTo>
                  <a:lnTo>
                    <a:pt x="1711967" y="882673"/>
                  </a:lnTo>
                  <a:lnTo>
                    <a:pt x="1744070" y="915029"/>
                  </a:lnTo>
                  <a:lnTo>
                    <a:pt x="1775949" y="947901"/>
                  </a:lnTo>
                  <a:lnTo>
                    <a:pt x="1807603" y="981286"/>
                  </a:lnTo>
                  <a:lnTo>
                    <a:pt x="1839029" y="1015181"/>
                  </a:lnTo>
                  <a:lnTo>
                    <a:pt x="1870225" y="1049583"/>
                  </a:lnTo>
                  <a:lnTo>
                    <a:pt x="1901186" y="1084489"/>
                  </a:lnTo>
                  <a:lnTo>
                    <a:pt x="1931912" y="1119897"/>
                  </a:lnTo>
                  <a:lnTo>
                    <a:pt x="1962400" y="1155802"/>
                  </a:lnTo>
                  <a:lnTo>
                    <a:pt x="1992646" y="1192202"/>
                  </a:lnTo>
                  <a:lnTo>
                    <a:pt x="2022648" y="1229093"/>
                  </a:lnTo>
                  <a:lnTo>
                    <a:pt x="2052404" y="1266474"/>
                  </a:lnTo>
                  <a:lnTo>
                    <a:pt x="2081911" y="1304340"/>
                  </a:lnTo>
                  <a:lnTo>
                    <a:pt x="2111166" y="1342689"/>
                  </a:lnTo>
                  <a:lnTo>
                    <a:pt x="2140167" y="1381518"/>
                  </a:lnTo>
                  <a:lnTo>
                    <a:pt x="2168911" y="1420823"/>
                  </a:lnTo>
                  <a:lnTo>
                    <a:pt x="2197396" y="1460602"/>
                  </a:lnTo>
                  <a:lnTo>
                    <a:pt x="2225618" y="1500852"/>
                  </a:lnTo>
                  <a:lnTo>
                    <a:pt x="2253575" y="1541569"/>
                  </a:lnTo>
                  <a:lnTo>
                    <a:pt x="2281266" y="1582750"/>
                  </a:lnTo>
                  <a:lnTo>
                    <a:pt x="2308686" y="1624393"/>
                  </a:lnTo>
                  <a:lnTo>
                    <a:pt x="2335833" y="1666495"/>
                  </a:lnTo>
                  <a:lnTo>
                    <a:pt x="2362706" y="1709052"/>
                  </a:lnTo>
                  <a:lnTo>
                    <a:pt x="2389300" y="1752061"/>
                  </a:lnTo>
                  <a:lnTo>
                    <a:pt x="2415614" y="1795520"/>
                  </a:lnTo>
                  <a:lnTo>
                    <a:pt x="2441645" y="1839425"/>
                  </a:lnTo>
                  <a:lnTo>
                    <a:pt x="2467390" y="1883774"/>
                  </a:lnTo>
                  <a:lnTo>
                    <a:pt x="2492847" y="1928562"/>
                  </a:lnTo>
                  <a:lnTo>
                    <a:pt x="2518013" y="1973788"/>
                  </a:lnTo>
                  <a:lnTo>
                    <a:pt x="2542885" y="2019448"/>
                  </a:lnTo>
                  <a:lnTo>
                    <a:pt x="2567462" y="2065539"/>
                  </a:lnTo>
                  <a:lnTo>
                    <a:pt x="2591739" y="2112058"/>
                  </a:lnTo>
                  <a:lnTo>
                    <a:pt x="2615715" y="2159003"/>
                  </a:lnTo>
                  <a:lnTo>
                    <a:pt x="2639387" y="2206369"/>
                  </a:lnTo>
                  <a:lnTo>
                    <a:pt x="2662752" y="2254154"/>
                  </a:lnTo>
                  <a:lnTo>
                    <a:pt x="2685808" y="2302356"/>
                  </a:lnTo>
                  <a:lnTo>
                    <a:pt x="2708552" y="2350970"/>
                  </a:lnTo>
                  <a:lnTo>
                    <a:pt x="2730982" y="2399994"/>
                  </a:lnTo>
                  <a:lnTo>
                    <a:pt x="2753094" y="2449425"/>
                  </a:lnTo>
                  <a:lnTo>
                    <a:pt x="2774887" y="2499260"/>
                  </a:lnTo>
                  <a:lnTo>
                    <a:pt x="2796357" y="2549496"/>
                  </a:lnTo>
                  <a:lnTo>
                    <a:pt x="2817502" y="2600130"/>
                  </a:lnTo>
                  <a:lnTo>
                    <a:pt x="2838320" y="2651158"/>
                  </a:lnTo>
                  <a:lnTo>
                    <a:pt x="2858807" y="2702578"/>
                  </a:lnTo>
                  <a:lnTo>
                    <a:pt x="2878962" y="2754387"/>
                  </a:lnTo>
                  <a:lnTo>
                    <a:pt x="2898781" y="2806581"/>
                  </a:lnTo>
                  <a:lnTo>
                    <a:pt x="2918262" y="2859158"/>
                  </a:lnTo>
                  <a:lnTo>
                    <a:pt x="2937403" y="2912114"/>
                  </a:lnTo>
                  <a:lnTo>
                    <a:pt x="2956200" y="2965447"/>
                  </a:lnTo>
                  <a:lnTo>
                    <a:pt x="2974651" y="3019154"/>
                  </a:lnTo>
                  <a:lnTo>
                    <a:pt x="2992754" y="3073231"/>
                  </a:lnTo>
                  <a:lnTo>
                    <a:pt x="3010505" y="3127675"/>
                  </a:lnTo>
                  <a:lnTo>
                    <a:pt x="3027903" y="3182484"/>
                  </a:lnTo>
                  <a:lnTo>
                    <a:pt x="3044944" y="3237654"/>
                  </a:lnTo>
                  <a:lnTo>
                    <a:pt x="3061626" y="3293183"/>
                  </a:lnTo>
                  <a:lnTo>
                    <a:pt x="3077947" y="3349067"/>
                  </a:lnTo>
                  <a:lnTo>
                    <a:pt x="3093903" y="3405303"/>
                  </a:lnTo>
                  <a:lnTo>
                    <a:pt x="3109492" y="3461888"/>
                  </a:lnTo>
                  <a:lnTo>
                    <a:pt x="3124712" y="3518820"/>
                  </a:lnTo>
                  <a:lnTo>
                    <a:pt x="3139560" y="3576094"/>
                  </a:lnTo>
                  <a:lnTo>
                    <a:pt x="3154033" y="3633709"/>
                  </a:lnTo>
                  <a:lnTo>
                    <a:pt x="3168129" y="3691661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53395" y="1673732"/>
              <a:ext cx="3265170" cy="3790315"/>
            </a:xfrm>
            <a:custGeom>
              <a:avLst/>
              <a:gdLst/>
              <a:ahLst/>
              <a:cxnLst/>
              <a:rect l="l" t="t" r="r" b="b"/>
              <a:pathLst>
                <a:path w="3265170" h="3790315">
                  <a:moveTo>
                    <a:pt x="89446" y="0"/>
                  </a:moveTo>
                  <a:lnTo>
                    <a:pt x="0" y="34429"/>
                  </a:lnTo>
                  <a:lnTo>
                    <a:pt x="81203" y="85331"/>
                  </a:lnTo>
                  <a:lnTo>
                    <a:pt x="56883" y="39916"/>
                  </a:lnTo>
                  <a:lnTo>
                    <a:pt x="89446" y="0"/>
                  </a:lnTo>
                  <a:close/>
                </a:path>
                <a:path w="3265170" h="3790315">
                  <a:moveTo>
                    <a:pt x="3264814" y="3696690"/>
                  </a:moveTo>
                  <a:lnTo>
                    <a:pt x="3229635" y="3734320"/>
                  </a:lnTo>
                  <a:lnTo>
                    <a:pt x="3181362" y="3716324"/>
                  </a:lnTo>
                  <a:lnTo>
                    <a:pt x="3242729" y="3789946"/>
                  </a:lnTo>
                  <a:lnTo>
                    <a:pt x="3264814" y="369669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86399" y="2667000"/>
              <a:ext cx="1630680" cy="685800"/>
            </a:xfrm>
            <a:custGeom>
              <a:avLst/>
              <a:gdLst/>
              <a:ahLst/>
              <a:cxnLst/>
              <a:rect l="l" t="t" r="r" b="b"/>
              <a:pathLst>
                <a:path w="1630679" h="685800">
                  <a:moveTo>
                    <a:pt x="1630362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630362" y="685800"/>
                  </a:lnTo>
                  <a:lnTo>
                    <a:pt x="16303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206490" y="2921762"/>
            <a:ext cx="50736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15" dirty="0">
                <a:solidFill>
                  <a:srgbClr val="008380"/>
                </a:solidFill>
                <a:latin typeface="Times New Roman"/>
                <a:cs typeface="Times New Roman"/>
              </a:rPr>
              <a:t>10</a:t>
            </a:r>
            <a:r>
              <a:rPr sz="2100" dirty="0">
                <a:solidFill>
                  <a:srgbClr val="008380"/>
                </a:solidFill>
                <a:latin typeface="Times New Roman"/>
                <a:cs typeface="Times New Roman"/>
              </a:rPr>
              <a:t>/</a:t>
            </a:r>
            <a:r>
              <a:rPr sz="2100" spc="15" dirty="0">
                <a:solidFill>
                  <a:srgbClr val="008380"/>
                </a:solidFill>
                <a:latin typeface="Times New Roman"/>
                <a:cs typeface="Times New Roman"/>
              </a:rPr>
              <a:t>9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686805" y="2686304"/>
            <a:ext cx="12293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12825" algn="l"/>
              </a:tabLst>
            </a:pP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log	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871912" y="1839912"/>
            <a:ext cx="4143375" cy="1476375"/>
            <a:chOff x="3871912" y="1839912"/>
            <a:chExt cx="4143375" cy="1476375"/>
          </a:xfrm>
        </p:grpSpPr>
        <p:sp>
          <p:nvSpPr>
            <p:cNvPr id="39" name="object 39"/>
            <p:cNvSpPr/>
            <p:nvPr/>
          </p:nvSpPr>
          <p:spPr>
            <a:xfrm>
              <a:off x="5181600" y="2844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0"/>
                  </a:moveTo>
                  <a:lnTo>
                    <a:pt x="457200" y="4572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886200" y="1854200"/>
              <a:ext cx="4114800" cy="50800"/>
            </a:xfrm>
            <a:custGeom>
              <a:avLst/>
              <a:gdLst/>
              <a:ahLst/>
              <a:cxnLst/>
              <a:rect l="l" t="t" r="r" b="b"/>
              <a:pathLst>
                <a:path w="4114800" h="50800">
                  <a:moveTo>
                    <a:pt x="4114800" y="0"/>
                  </a:moveTo>
                  <a:lnTo>
                    <a:pt x="0" y="50800"/>
                  </a:lnTo>
                </a:path>
              </a:pathLst>
            </a:custGeom>
            <a:ln w="28575">
              <a:solidFill>
                <a:srgbClr val="CC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410200" y="2657475"/>
              <a:ext cx="2590800" cy="9525"/>
            </a:xfrm>
            <a:custGeom>
              <a:avLst/>
              <a:gdLst/>
              <a:ahLst/>
              <a:cxnLst/>
              <a:rect l="l" t="t" r="r" b="b"/>
              <a:pathLst>
                <a:path w="2590800" h="9525">
                  <a:moveTo>
                    <a:pt x="2590800" y="952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CC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358097" y="3181328"/>
            <a:ext cx="42754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54710" algn="l"/>
                <a:tab pos="3642360" algn="l"/>
                <a:tab pos="3832860" algn="l"/>
              </a:tabLst>
            </a:pP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cn	</a:t>
            </a:r>
            <a:r>
              <a:rPr sz="2700" spc="-7" baseline="32407" dirty="0">
                <a:solidFill>
                  <a:srgbClr val="008380"/>
                </a:solidFill>
                <a:latin typeface="Times New Roman"/>
                <a:cs typeface="Times New Roman"/>
              </a:rPr>
              <a:t>81</a:t>
            </a:r>
            <a:r>
              <a:rPr sz="2700" spc="480" baseline="32407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cn</a:t>
            </a:r>
            <a:r>
              <a:rPr sz="3200" i="1" u="heavy" dirty="0">
                <a:solidFill>
                  <a:srgbClr val="00838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3200" i="1" spc="25" dirty="0">
                <a:solidFill>
                  <a:srgbClr val="008380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178801" y="1549379"/>
            <a:ext cx="416559" cy="1291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25" dirty="0">
                <a:solidFill>
                  <a:srgbClr val="008380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85"/>
              </a:spcBef>
            </a:pPr>
            <a:r>
              <a:rPr sz="3200" i="1" spc="25" dirty="0">
                <a:solidFill>
                  <a:srgbClr val="008380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724401" y="5767388"/>
            <a:ext cx="4038600" cy="0"/>
          </a:xfrm>
          <a:custGeom>
            <a:avLst/>
            <a:gdLst/>
            <a:ahLst/>
            <a:cxnLst/>
            <a:rect l="l" t="t" r="r" b="b"/>
            <a:pathLst>
              <a:path w="4038600">
                <a:moveTo>
                  <a:pt x="0" y="0"/>
                </a:moveTo>
                <a:lnTo>
                  <a:pt x="4038600" y="0"/>
                </a:lnTo>
              </a:path>
            </a:pathLst>
          </a:custGeom>
          <a:ln w="285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872613" y="5061631"/>
            <a:ext cx="5873115" cy="122174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270885">
              <a:lnSpc>
                <a:spcPct val="100000"/>
              </a:lnSpc>
              <a:spcBef>
                <a:spcPts val="844"/>
              </a:spcBef>
            </a:pP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(1)</a:t>
            </a:r>
            <a:endParaRPr sz="3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10"/>
              </a:spcBef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cn</a:t>
            </a:r>
            <a:r>
              <a:rPr sz="3200" i="1" spc="-35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log</a:t>
            </a:r>
            <a:r>
              <a:rPr sz="3150" spc="22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10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i="1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</a:t>
            </a:r>
            <a:r>
              <a:rPr sz="3200" spc="-23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cn</a:t>
            </a:r>
            <a:r>
              <a:rPr sz="3200" i="1" spc="-35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log</a:t>
            </a:r>
            <a:r>
              <a:rPr sz="3150" spc="22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10/9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spc="-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350" spc="-110" dirty="0">
                <a:solidFill>
                  <a:srgbClr val="008380"/>
                </a:solidFill>
                <a:latin typeface="Symbol"/>
                <a:cs typeface="Symbol"/>
              </a:rPr>
              <a:t>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018491" y="4365877"/>
            <a:ext cx="475615" cy="4318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895600" y="5767388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285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" name="object 48"/>
          <p:cNvGrpSpPr/>
          <p:nvPr/>
        </p:nvGrpSpPr>
        <p:grpSpPr>
          <a:xfrm>
            <a:off x="2586037" y="4338640"/>
            <a:ext cx="2550160" cy="772160"/>
            <a:chOff x="2586037" y="4338640"/>
            <a:chExt cx="2550160" cy="772160"/>
          </a:xfrm>
        </p:grpSpPr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1665" y="4414266"/>
              <a:ext cx="2372867" cy="69646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06429" y="4395978"/>
              <a:ext cx="229450" cy="61112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2590800" y="4343402"/>
              <a:ext cx="2362200" cy="685800"/>
            </a:xfrm>
            <a:custGeom>
              <a:avLst/>
              <a:gdLst/>
              <a:ahLst/>
              <a:cxnLst/>
              <a:rect l="l" t="t" r="r" b="b"/>
              <a:pathLst>
                <a:path w="2362200" h="685800">
                  <a:moveTo>
                    <a:pt x="2247900" y="0"/>
                  </a:moveTo>
                  <a:lnTo>
                    <a:pt x="114300" y="0"/>
                  </a:lnTo>
                  <a:lnTo>
                    <a:pt x="69812" y="8981"/>
                  </a:lnTo>
                  <a:lnTo>
                    <a:pt x="33480" y="33475"/>
                  </a:lnTo>
                  <a:lnTo>
                    <a:pt x="8983" y="69806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3" y="615987"/>
                  </a:lnTo>
                  <a:lnTo>
                    <a:pt x="33480" y="652319"/>
                  </a:lnTo>
                  <a:lnTo>
                    <a:pt x="69812" y="676816"/>
                  </a:lnTo>
                  <a:lnTo>
                    <a:pt x="114300" y="685800"/>
                  </a:lnTo>
                  <a:lnTo>
                    <a:pt x="2247900" y="685800"/>
                  </a:lnTo>
                  <a:lnTo>
                    <a:pt x="2292387" y="676816"/>
                  </a:lnTo>
                  <a:lnTo>
                    <a:pt x="2328719" y="652319"/>
                  </a:lnTo>
                  <a:lnTo>
                    <a:pt x="2353216" y="615987"/>
                  </a:lnTo>
                  <a:lnTo>
                    <a:pt x="2362200" y="571500"/>
                  </a:lnTo>
                  <a:lnTo>
                    <a:pt x="2362200" y="114300"/>
                  </a:lnTo>
                  <a:lnTo>
                    <a:pt x="2353216" y="69806"/>
                  </a:lnTo>
                  <a:lnTo>
                    <a:pt x="2328719" y="33475"/>
                  </a:lnTo>
                  <a:lnTo>
                    <a:pt x="2292387" y="8981"/>
                  </a:lnTo>
                  <a:lnTo>
                    <a:pt x="22479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590800" y="4343402"/>
              <a:ext cx="2362200" cy="685800"/>
            </a:xfrm>
            <a:custGeom>
              <a:avLst/>
              <a:gdLst/>
              <a:ahLst/>
              <a:cxnLst/>
              <a:rect l="l" t="t" r="r" b="b"/>
              <a:pathLst>
                <a:path w="2362200" h="685800">
                  <a:moveTo>
                    <a:pt x="0" y="114300"/>
                  </a:moveTo>
                  <a:lnTo>
                    <a:pt x="8983" y="69806"/>
                  </a:lnTo>
                  <a:lnTo>
                    <a:pt x="33480" y="33475"/>
                  </a:lnTo>
                  <a:lnTo>
                    <a:pt x="69812" y="8981"/>
                  </a:lnTo>
                  <a:lnTo>
                    <a:pt x="114300" y="0"/>
                  </a:lnTo>
                  <a:lnTo>
                    <a:pt x="2247900" y="0"/>
                  </a:lnTo>
                  <a:lnTo>
                    <a:pt x="2292387" y="8981"/>
                  </a:lnTo>
                  <a:lnTo>
                    <a:pt x="2328719" y="33475"/>
                  </a:lnTo>
                  <a:lnTo>
                    <a:pt x="2353216" y="69806"/>
                  </a:lnTo>
                  <a:lnTo>
                    <a:pt x="2362200" y="114300"/>
                  </a:lnTo>
                  <a:lnTo>
                    <a:pt x="2362200" y="571500"/>
                  </a:lnTo>
                  <a:lnTo>
                    <a:pt x="2353216" y="615987"/>
                  </a:lnTo>
                  <a:lnTo>
                    <a:pt x="2328719" y="652319"/>
                  </a:lnTo>
                  <a:lnTo>
                    <a:pt x="2292387" y="676816"/>
                  </a:lnTo>
                  <a:lnTo>
                    <a:pt x="2247900" y="685800"/>
                  </a:lnTo>
                  <a:lnTo>
                    <a:pt x="114300" y="685800"/>
                  </a:lnTo>
                  <a:lnTo>
                    <a:pt x="69812" y="676816"/>
                  </a:lnTo>
                  <a:lnTo>
                    <a:pt x="33480" y="652319"/>
                  </a:lnTo>
                  <a:lnTo>
                    <a:pt x="8983" y="615987"/>
                  </a:lnTo>
                  <a:lnTo>
                    <a:pt x="0" y="57150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817050" y="4416044"/>
            <a:ext cx="19107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200" spc="-6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leaves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33400" y="3719512"/>
            <a:ext cx="4358005" cy="2757805"/>
            <a:chOff x="533400" y="3719512"/>
            <a:chExt cx="4358005" cy="2757805"/>
          </a:xfrm>
        </p:grpSpPr>
        <p:sp>
          <p:nvSpPr>
            <p:cNvPr id="55" name="object 55"/>
            <p:cNvSpPr/>
            <p:nvPr/>
          </p:nvSpPr>
          <p:spPr>
            <a:xfrm>
              <a:off x="2667000" y="3733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2286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124200" y="3733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0"/>
                  </a:moveTo>
                  <a:lnTo>
                    <a:pt x="228600" y="2286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191000" y="3733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2286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648200" y="3733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0"/>
                  </a:moveTo>
                  <a:lnTo>
                    <a:pt x="228600" y="2286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33400" y="5181598"/>
              <a:ext cx="1600200" cy="1295400"/>
            </a:xfrm>
            <a:custGeom>
              <a:avLst/>
              <a:gdLst/>
              <a:ahLst/>
              <a:cxnLst/>
              <a:rect l="l" t="t" r="r" b="b"/>
              <a:pathLst>
                <a:path w="1600200" h="1295400">
                  <a:moveTo>
                    <a:pt x="1075842" y="0"/>
                  </a:moveTo>
                  <a:lnTo>
                    <a:pt x="800100" y="347840"/>
                  </a:lnTo>
                  <a:lnTo>
                    <a:pt x="618744" y="137642"/>
                  </a:lnTo>
                  <a:lnTo>
                    <a:pt x="541693" y="379031"/>
                  </a:lnTo>
                  <a:lnTo>
                    <a:pt x="27406" y="137642"/>
                  </a:lnTo>
                  <a:lnTo>
                    <a:pt x="342785" y="456806"/>
                  </a:lnTo>
                  <a:lnTo>
                    <a:pt x="0" y="516661"/>
                  </a:lnTo>
                  <a:lnTo>
                    <a:pt x="275742" y="706170"/>
                  </a:lnTo>
                  <a:lnTo>
                    <a:pt x="10007" y="874814"/>
                  </a:lnTo>
                  <a:lnTo>
                    <a:pt x="419836" y="835837"/>
                  </a:lnTo>
                  <a:lnTo>
                    <a:pt x="352780" y="1056525"/>
                  </a:lnTo>
                  <a:lnTo>
                    <a:pt x="571550" y="937183"/>
                  </a:lnTo>
                  <a:lnTo>
                    <a:pt x="628599" y="1295399"/>
                  </a:lnTo>
                  <a:lnTo>
                    <a:pt x="780249" y="895680"/>
                  </a:lnTo>
                  <a:lnTo>
                    <a:pt x="981379" y="1183678"/>
                  </a:lnTo>
                  <a:lnTo>
                    <a:pt x="1038644" y="867016"/>
                  </a:lnTo>
                  <a:lnTo>
                    <a:pt x="1344244" y="1085202"/>
                  </a:lnTo>
                  <a:lnTo>
                    <a:pt x="1247343" y="776160"/>
                  </a:lnTo>
                  <a:lnTo>
                    <a:pt x="1600200" y="797026"/>
                  </a:lnTo>
                  <a:lnTo>
                    <a:pt x="1304391" y="628205"/>
                  </a:lnTo>
                  <a:lnTo>
                    <a:pt x="1562938" y="487997"/>
                  </a:lnTo>
                  <a:lnTo>
                    <a:pt x="1237335" y="438696"/>
                  </a:lnTo>
                  <a:lnTo>
                    <a:pt x="1361655" y="267296"/>
                  </a:lnTo>
                  <a:lnTo>
                    <a:pt x="1048651" y="319354"/>
                  </a:lnTo>
                  <a:lnTo>
                    <a:pt x="1075842" y="0"/>
                  </a:lnTo>
                  <a:close/>
                </a:path>
              </a:pathLst>
            </a:custGeom>
            <a:solidFill>
              <a:srgbClr val="CC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601593" y="4470590"/>
            <a:ext cx="1445260" cy="1805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93980" algn="ctr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(1)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ts val="3835"/>
              </a:lnSpc>
              <a:spcBef>
                <a:spcPts val="2505"/>
              </a:spcBef>
            </a:pPr>
            <a:r>
              <a:rPr sz="3200" spc="-10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i="1" spc="-35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lg</a:t>
            </a:r>
            <a:r>
              <a:rPr sz="3200" spc="-26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ts val="3835"/>
              </a:lnSpc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Lucky!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35179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More</a:t>
            </a:r>
            <a:r>
              <a:rPr spc="-80" dirty="0"/>
              <a:t> </a:t>
            </a:r>
            <a:r>
              <a:rPr spc="-5" dirty="0"/>
              <a:t>intuition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3464" y="1494536"/>
            <a:ext cx="6049010" cy="9518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0"/>
              </a:spcBef>
            </a:pPr>
            <a:r>
              <a:rPr sz="3200" spc="-5" dirty="0">
                <a:latin typeface="Times New Roman"/>
                <a:cs typeface="Times New Roman"/>
              </a:rPr>
              <a:t>Suppose we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alternate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Times New Roman"/>
                <a:cs typeface="Times New Roman"/>
              </a:rPr>
              <a:t>lucky,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unlucky,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Times New Roman"/>
                <a:cs typeface="Times New Roman"/>
              </a:rPr>
              <a:t>lucky,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unlucky,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Times New Roman"/>
                <a:cs typeface="Times New Roman"/>
              </a:rPr>
              <a:t>lucky,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….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0785" y="2422985"/>
            <a:ext cx="372872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71855" algn="l"/>
              </a:tabLst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L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	=</a:t>
            </a:r>
            <a:r>
              <a:rPr sz="3200" spc="-3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/2)</a:t>
            </a:r>
            <a:r>
              <a:rPr sz="3200" spc="-3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spc="-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200" spc="-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-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L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i="1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1)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28293" y="2422985"/>
            <a:ext cx="137922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lucky 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unlu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cky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3058" y="3526890"/>
            <a:ext cx="6497955" cy="1489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Solving: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  <a:tabLst>
                <a:tab pos="1329055" algn="l"/>
              </a:tabLst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L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	=</a:t>
            </a:r>
            <a:r>
              <a:rPr sz="3200" spc="-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2(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L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/2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 1)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/2))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1329055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-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L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/2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1)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spc="-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9784" y="4991453"/>
            <a:ext cx="18522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-4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i="1" spc="-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lg</a:t>
            </a:r>
            <a:r>
              <a:rPr sz="3200" spc="-3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2652" y="5658344"/>
            <a:ext cx="74580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How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make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sure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usually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lucky?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43400" y="4800593"/>
            <a:ext cx="1600200" cy="1066800"/>
          </a:xfrm>
          <a:custGeom>
            <a:avLst/>
            <a:gdLst/>
            <a:ahLst/>
            <a:cxnLst/>
            <a:rect l="l" t="t" r="r" b="b"/>
            <a:pathLst>
              <a:path w="1600200" h="1066800">
                <a:moveTo>
                  <a:pt x="1075842" y="0"/>
                </a:moveTo>
                <a:lnTo>
                  <a:pt x="800100" y="286461"/>
                </a:lnTo>
                <a:lnTo>
                  <a:pt x="618744" y="113347"/>
                </a:lnTo>
                <a:lnTo>
                  <a:pt x="541693" y="312140"/>
                </a:lnTo>
                <a:lnTo>
                  <a:pt x="27406" y="113347"/>
                </a:lnTo>
                <a:lnTo>
                  <a:pt x="342785" y="376199"/>
                </a:lnTo>
                <a:lnTo>
                  <a:pt x="0" y="425488"/>
                </a:lnTo>
                <a:lnTo>
                  <a:pt x="275742" y="581558"/>
                </a:lnTo>
                <a:lnTo>
                  <a:pt x="9994" y="720445"/>
                </a:lnTo>
                <a:lnTo>
                  <a:pt x="419823" y="688339"/>
                </a:lnTo>
                <a:lnTo>
                  <a:pt x="352780" y="870089"/>
                </a:lnTo>
                <a:lnTo>
                  <a:pt x="571550" y="771804"/>
                </a:lnTo>
                <a:lnTo>
                  <a:pt x="628599" y="1066799"/>
                </a:lnTo>
                <a:lnTo>
                  <a:pt x="780249" y="737628"/>
                </a:lnTo>
                <a:lnTo>
                  <a:pt x="981379" y="974788"/>
                </a:lnTo>
                <a:lnTo>
                  <a:pt x="1038644" y="714019"/>
                </a:lnTo>
                <a:lnTo>
                  <a:pt x="1344244" y="893698"/>
                </a:lnTo>
                <a:lnTo>
                  <a:pt x="1247343" y="639190"/>
                </a:lnTo>
                <a:lnTo>
                  <a:pt x="1600200" y="656386"/>
                </a:lnTo>
                <a:lnTo>
                  <a:pt x="1304378" y="517359"/>
                </a:lnTo>
                <a:lnTo>
                  <a:pt x="1562938" y="401878"/>
                </a:lnTo>
                <a:lnTo>
                  <a:pt x="1237335" y="361289"/>
                </a:lnTo>
                <a:lnTo>
                  <a:pt x="1361655" y="220129"/>
                </a:lnTo>
                <a:lnTo>
                  <a:pt x="1048651" y="263004"/>
                </a:lnTo>
                <a:lnTo>
                  <a:pt x="1075842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22846" y="5030579"/>
            <a:ext cx="12230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L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u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cky!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4438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Randomized</a:t>
            </a:r>
            <a:r>
              <a:rPr spc="-65" dirty="0"/>
              <a:t> </a:t>
            </a:r>
            <a:r>
              <a:rPr spc="-5" dirty="0"/>
              <a:t>quicksort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3627" y="1396695"/>
            <a:ext cx="6925309" cy="470725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spc="-5" dirty="0">
                <a:latin typeface="Times New Roman"/>
                <a:cs typeface="Times New Roman"/>
              </a:rPr>
              <a:t>: Partition around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random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element.</a:t>
            </a:r>
            <a:endParaRPr sz="3200">
              <a:latin typeface="Times New Roman"/>
              <a:cs typeface="Times New Roman"/>
            </a:endParaRPr>
          </a:p>
          <a:p>
            <a:pPr marL="238125" marR="16510" indent="-226060">
              <a:lnSpc>
                <a:spcPts val="3460"/>
              </a:lnSpc>
              <a:spcBef>
                <a:spcPts val="1200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Running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time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independent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input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Times New Roman"/>
                <a:cs typeface="Times New Roman"/>
              </a:rPr>
              <a:t>order.</a:t>
            </a:r>
            <a:endParaRPr sz="3200">
              <a:latin typeface="Times New Roman"/>
              <a:cs typeface="Times New Roman"/>
            </a:endParaRPr>
          </a:p>
          <a:p>
            <a:pPr marL="238125" marR="306705" indent="-226060">
              <a:lnSpc>
                <a:spcPts val="3460"/>
              </a:lnSpc>
              <a:spcBef>
                <a:spcPts val="1145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No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assumptions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need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made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about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input distribution.</a:t>
            </a:r>
            <a:endParaRPr sz="3200">
              <a:latin typeface="Times New Roman"/>
              <a:cs typeface="Times New Roman"/>
            </a:endParaRPr>
          </a:p>
          <a:p>
            <a:pPr marL="238125" marR="370205" indent="-226060">
              <a:lnSpc>
                <a:spcPts val="3460"/>
              </a:lnSpc>
              <a:spcBef>
                <a:spcPts val="1145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No specific input elicits the worst-case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behavior.</a:t>
            </a:r>
            <a:endParaRPr sz="3200">
              <a:latin typeface="Times New Roman"/>
              <a:cs typeface="Times New Roman"/>
            </a:endParaRPr>
          </a:p>
          <a:p>
            <a:pPr marL="238125" marR="5080" indent="-226060">
              <a:lnSpc>
                <a:spcPts val="3460"/>
              </a:lnSpc>
              <a:spcBef>
                <a:spcPts val="1145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worst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case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determined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only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by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output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random-number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generator.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173989"/>
            <a:ext cx="544385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Randomized quicksort </a:t>
            </a:r>
            <a:r>
              <a:rPr spc="-1085" dirty="0"/>
              <a:t> </a:t>
            </a:r>
            <a:r>
              <a:rPr spc="-5" dirty="0"/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2140" y="1646936"/>
            <a:ext cx="7927975" cy="241554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0"/>
              </a:spcBef>
            </a:pPr>
            <a:r>
              <a:rPr sz="3200" spc="-5" dirty="0">
                <a:latin typeface="Times New Roman"/>
                <a:cs typeface="Times New Roman"/>
              </a:rPr>
              <a:t>Let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 = </a:t>
            </a:r>
            <a:r>
              <a:rPr sz="3200" spc="-5" dirty="0">
                <a:latin typeface="Times New Roman"/>
                <a:cs typeface="Times New Roman"/>
              </a:rPr>
              <a:t>the random variable for the running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time of randomized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quicksort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input of size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assuming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random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numbers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independent.</a:t>
            </a:r>
            <a:endParaRPr sz="3200">
              <a:latin typeface="Times New Roman"/>
              <a:cs typeface="Times New Roman"/>
            </a:endParaRPr>
          </a:p>
          <a:p>
            <a:pPr marL="12700" marR="1165225">
              <a:lnSpc>
                <a:spcPts val="3460"/>
              </a:lnSpc>
              <a:spcBef>
                <a:spcPts val="1140"/>
              </a:spcBef>
            </a:pP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 0, 1,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…,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–1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define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indicator </a:t>
            </a:r>
            <a:r>
              <a:rPr sz="3200" b="1" i="1" spc="-78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random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variable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552" y="4660074"/>
            <a:ext cx="14605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i="1" spc="15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140" y="4424974"/>
            <a:ext cx="6908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8309" algn="l"/>
              </a:tabLst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X	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5510" y="4181741"/>
            <a:ext cx="683768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3550" algn="l"/>
              </a:tabLst>
            </a:pP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1	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f</a:t>
            </a:r>
            <a:r>
              <a:rPr sz="3200" spc="-15" dirty="0">
                <a:latin typeface="Times New Roman"/>
                <a:cs typeface="Times New Roman"/>
              </a:rPr>
              <a:t> P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45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TITION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gene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es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3200" i="1" spc="-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:</a:t>
            </a:r>
            <a:r>
              <a:rPr sz="3200" spc="-20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–1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plit,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3550" algn="l"/>
              </a:tabLst>
            </a:pP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0	</a:t>
            </a:r>
            <a:r>
              <a:rPr sz="3200" spc="-5" dirty="0">
                <a:latin typeface="Times New Roman"/>
                <a:cs typeface="Times New Roman"/>
              </a:rPr>
              <a:t>otherwise.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47800" y="4238625"/>
            <a:ext cx="228600" cy="914400"/>
          </a:xfrm>
          <a:custGeom>
            <a:avLst/>
            <a:gdLst/>
            <a:ahLst/>
            <a:cxnLst/>
            <a:rect l="l" t="t" r="r" b="b"/>
            <a:pathLst>
              <a:path w="228600" h="914400">
                <a:moveTo>
                  <a:pt x="228600" y="914400"/>
                </a:moveTo>
                <a:lnTo>
                  <a:pt x="184106" y="908412"/>
                </a:lnTo>
                <a:lnTo>
                  <a:pt x="147775" y="892082"/>
                </a:lnTo>
                <a:lnTo>
                  <a:pt x="123281" y="867862"/>
                </a:lnTo>
                <a:lnTo>
                  <a:pt x="114300" y="838200"/>
                </a:lnTo>
                <a:lnTo>
                  <a:pt x="114300" y="533400"/>
                </a:lnTo>
                <a:lnTo>
                  <a:pt x="105318" y="503737"/>
                </a:lnTo>
                <a:lnTo>
                  <a:pt x="80824" y="479517"/>
                </a:lnTo>
                <a:lnTo>
                  <a:pt x="44493" y="463187"/>
                </a:lnTo>
                <a:lnTo>
                  <a:pt x="0" y="457200"/>
                </a:lnTo>
                <a:lnTo>
                  <a:pt x="44493" y="451212"/>
                </a:lnTo>
                <a:lnTo>
                  <a:pt x="80824" y="434882"/>
                </a:lnTo>
                <a:lnTo>
                  <a:pt x="105318" y="410662"/>
                </a:lnTo>
                <a:lnTo>
                  <a:pt x="114300" y="381000"/>
                </a:lnTo>
                <a:lnTo>
                  <a:pt x="114300" y="76200"/>
                </a:lnTo>
                <a:lnTo>
                  <a:pt x="123281" y="46537"/>
                </a:lnTo>
                <a:lnTo>
                  <a:pt x="147775" y="22317"/>
                </a:lnTo>
                <a:lnTo>
                  <a:pt x="184106" y="5987"/>
                </a:lnTo>
                <a:lnTo>
                  <a:pt x="228600" y="0"/>
                </a:lnTo>
              </a:path>
            </a:pathLst>
          </a:custGeom>
          <a:ln w="28575">
            <a:solidFill>
              <a:srgbClr val="0083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6659" y="5304535"/>
            <a:ext cx="7559675" cy="9518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8100" marR="30480">
              <a:lnSpc>
                <a:spcPts val="3460"/>
              </a:lnSpc>
              <a:spcBef>
                <a:spcPts val="530"/>
              </a:spcBef>
            </a:pP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X</a:t>
            </a:r>
            <a:r>
              <a:rPr sz="3150" i="1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Pr{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X</a:t>
            </a:r>
            <a:r>
              <a:rPr sz="3150" i="1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3150" i="1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1} = 1/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, since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all splits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are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equally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Times New Roman"/>
                <a:cs typeface="Times New Roman"/>
              </a:rPr>
              <a:t>likely,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assuming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elements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distinct.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9174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</a:t>
            </a:r>
            <a:r>
              <a:rPr spc="-65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2438654"/>
            <a:ext cx="10541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200" spc="-9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2560" y="1708403"/>
            <a:ext cx="601281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69665" algn="l"/>
              </a:tabLst>
            </a:pPr>
            <a:r>
              <a:rPr sz="3200" i="1" spc="-10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0)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 </a:t>
            </a:r>
            <a:r>
              <a:rPr sz="3200" i="1" spc="-1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–1) +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0</a:t>
            </a:r>
            <a:r>
              <a:rPr sz="3200" spc="-19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:</a:t>
            </a:r>
            <a:r>
              <a:rPr sz="3200" spc="-20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–1 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plit,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670300" algn="l"/>
              </a:tabLst>
            </a:pPr>
            <a:r>
              <a:rPr sz="3200" i="1" spc="-10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1)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 </a:t>
            </a:r>
            <a:r>
              <a:rPr sz="3200" i="1" spc="-1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–2) +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3200" spc="-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:</a:t>
            </a:r>
            <a:r>
              <a:rPr sz="3200" spc="-20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–2 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plit,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3024" y="2674460"/>
            <a:ext cx="6012180" cy="1010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95"/>
              </a:spcBef>
            </a:pPr>
            <a:r>
              <a:rPr sz="3200" spc="-484" dirty="0">
                <a:solidFill>
                  <a:srgbClr val="008380"/>
                </a:solidFill>
                <a:latin typeface="Segoe UI Symbol"/>
                <a:cs typeface="Segoe UI Symbol"/>
              </a:rPr>
              <a:t>⁝</a:t>
            </a:r>
            <a:endParaRPr sz="32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  <a:tabLst>
                <a:tab pos="3669665" algn="l"/>
              </a:tabLst>
            </a:pPr>
            <a:r>
              <a:rPr sz="3200" i="1" spc="-10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–1)</a:t>
            </a:r>
            <a:r>
              <a:rPr sz="3200" spc="-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 </a:t>
            </a:r>
            <a:r>
              <a:rPr sz="3200" i="1" spc="-10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0) +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–1</a:t>
            </a:r>
            <a:r>
              <a:rPr sz="3200" spc="-20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:</a:t>
            </a:r>
            <a:r>
              <a:rPr sz="3200" spc="-20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0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plit,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5000" y="1793875"/>
            <a:ext cx="304800" cy="1828800"/>
          </a:xfrm>
          <a:custGeom>
            <a:avLst/>
            <a:gdLst/>
            <a:ahLst/>
            <a:cxnLst/>
            <a:rect l="l" t="t" r="r" b="b"/>
            <a:pathLst>
              <a:path w="304800" h="1828800">
                <a:moveTo>
                  <a:pt x="304800" y="1828800"/>
                </a:moveTo>
                <a:lnTo>
                  <a:pt x="256631" y="1821030"/>
                </a:lnTo>
                <a:lnTo>
                  <a:pt x="214796" y="1799394"/>
                </a:lnTo>
                <a:lnTo>
                  <a:pt x="181805" y="1766403"/>
                </a:lnTo>
                <a:lnTo>
                  <a:pt x="160169" y="1724568"/>
                </a:lnTo>
                <a:lnTo>
                  <a:pt x="152400" y="1676400"/>
                </a:lnTo>
                <a:lnTo>
                  <a:pt x="152400" y="1066800"/>
                </a:lnTo>
                <a:lnTo>
                  <a:pt x="144630" y="1018631"/>
                </a:lnTo>
                <a:lnTo>
                  <a:pt x="122994" y="976796"/>
                </a:lnTo>
                <a:lnTo>
                  <a:pt x="90003" y="943805"/>
                </a:lnTo>
                <a:lnTo>
                  <a:pt x="48168" y="922169"/>
                </a:lnTo>
                <a:lnTo>
                  <a:pt x="0" y="914400"/>
                </a:lnTo>
                <a:lnTo>
                  <a:pt x="48168" y="906630"/>
                </a:lnTo>
                <a:lnTo>
                  <a:pt x="90003" y="884994"/>
                </a:lnTo>
                <a:lnTo>
                  <a:pt x="122994" y="852003"/>
                </a:lnTo>
                <a:lnTo>
                  <a:pt x="144630" y="810168"/>
                </a:lnTo>
                <a:lnTo>
                  <a:pt x="152400" y="762000"/>
                </a:lnTo>
                <a:lnTo>
                  <a:pt x="152400" y="152400"/>
                </a:lnTo>
                <a:lnTo>
                  <a:pt x="160169" y="104231"/>
                </a:lnTo>
                <a:lnTo>
                  <a:pt x="181805" y="62396"/>
                </a:lnTo>
                <a:lnTo>
                  <a:pt x="214796" y="29405"/>
                </a:lnTo>
                <a:lnTo>
                  <a:pt x="256631" y="7769"/>
                </a:lnTo>
                <a:lnTo>
                  <a:pt x="304800" y="0"/>
                </a:lnTo>
              </a:path>
            </a:pathLst>
          </a:custGeom>
          <a:ln w="28575">
            <a:solidFill>
              <a:srgbClr val="0083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65291" y="3896514"/>
            <a:ext cx="4921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11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spc="-155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6508" y="3886569"/>
            <a:ext cx="6506845" cy="137160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95"/>
              </a:spcBef>
            </a:pPr>
            <a:r>
              <a:rPr sz="3600" spc="-5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3600" spc="-1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8400" spc="-7" baseline="-8928" dirty="0">
                <a:solidFill>
                  <a:srgbClr val="008380"/>
                </a:solidFill>
                <a:latin typeface="Symbol"/>
                <a:cs typeface="Symbol"/>
              </a:rPr>
              <a:t></a:t>
            </a:r>
            <a:r>
              <a:rPr sz="8400" spc="-1080" baseline="-8928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600" i="1" spc="390" dirty="0">
                <a:solidFill>
                  <a:srgbClr val="008380"/>
                </a:solidFill>
                <a:latin typeface="Times New Roman"/>
                <a:cs typeface="Times New Roman"/>
              </a:rPr>
              <a:t>X</a:t>
            </a:r>
            <a:r>
              <a:rPr sz="3600" i="1" baseline="-20833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3600" i="1" spc="-89" baseline="-20833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300" spc="-434" dirty="0">
                <a:solidFill>
                  <a:srgbClr val="008380"/>
                </a:solidFill>
                <a:latin typeface="Symbol"/>
                <a:cs typeface="Symbol"/>
              </a:rPr>
              <a:t></a:t>
            </a:r>
            <a:r>
              <a:rPr sz="36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600" i="1" spc="-4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600" spc="10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3600" i="1" spc="-58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600" spc="-26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3600" spc="-4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6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600" i="1" spc="-4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600" spc="10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600" i="1" spc="-24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3600" spc="-25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3600" i="1" spc="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600" spc="254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3600" spc="-27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36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600" spc="-26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3600" spc="-25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600" spc="35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600" spc="10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600" i="1" spc="6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600" spc="15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4300" spc="-250" dirty="0">
                <a:solidFill>
                  <a:srgbClr val="008380"/>
                </a:solidFill>
                <a:latin typeface="Symbol"/>
                <a:cs typeface="Symbol"/>
              </a:rPr>
              <a:t></a:t>
            </a:r>
            <a:endParaRPr sz="4300">
              <a:latin typeface="Symbol"/>
              <a:cs typeface="Symbol"/>
            </a:endParaRPr>
          </a:p>
          <a:p>
            <a:pPr marL="392430">
              <a:lnSpc>
                <a:spcPct val="100000"/>
              </a:lnSpc>
              <a:spcBef>
                <a:spcPts val="300"/>
              </a:spcBef>
            </a:pP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2400" i="1" spc="-3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70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6603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Calculating</a:t>
            </a:r>
            <a:r>
              <a:rPr spc="-60" dirty="0"/>
              <a:t> </a:t>
            </a:r>
            <a:r>
              <a:rPr spc="-5" dirty="0"/>
              <a:t>expectation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90518" y="1741125"/>
            <a:ext cx="1428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380"/>
                </a:solidFill>
                <a:latin typeface="Symbol"/>
                <a:cs typeface="Symbol"/>
              </a:rPr>
              <a:t>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90518" y="1964263"/>
            <a:ext cx="1428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380"/>
                </a:solidFill>
                <a:latin typeface="Symbol"/>
                <a:cs typeface="Symbol"/>
              </a:rPr>
              <a:t>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90518" y="1442694"/>
            <a:ext cx="1428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380"/>
                </a:solidFill>
                <a:latin typeface="Symbol"/>
                <a:cs typeface="Symbol"/>
              </a:rPr>
              <a:t>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64484" y="1442694"/>
            <a:ext cx="1428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380"/>
                </a:solidFill>
                <a:latin typeface="Symbol"/>
                <a:cs typeface="Symbol"/>
              </a:rPr>
              <a:t>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9084" y="1603395"/>
            <a:ext cx="5365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7" baseline="-6944" dirty="0">
                <a:solidFill>
                  <a:srgbClr val="008380"/>
                </a:solidFill>
                <a:latin typeface="Symbol"/>
                <a:cs typeface="Symbol"/>
              </a:rPr>
              <a:t></a:t>
            </a:r>
            <a:r>
              <a:rPr sz="3600" spc="-270" baseline="-694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11446" y="1425575"/>
            <a:ext cx="3835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11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1800" spc="-9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1800" spc="-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64484" y="1971685"/>
            <a:ext cx="5346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9" baseline="1157" dirty="0">
                <a:solidFill>
                  <a:srgbClr val="008380"/>
                </a:solidFill>
                <a:latin typeface="Symbol"/>
                <a:cs typeface="Symbol"/>
              </a:rPr>
              <a:t></a:t>
            </a:r>
            <a:r>
              <a:rPr sz="18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1800" i="1" spc="-20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1800" spc="75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1800" spc="-5" dirty="0">
                <a:solidFill>
                  <a:srgbClr val="008380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03520" y="1803492"/>
            <a:ext cx="127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84318" y="1581342"/>
            <a:ext cx="3742690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24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X	</a:t>
            </a:r>
            <a:r>
              <a:rPr sz="2950" spc="-340" dirty="0">
                <a:solidFill>
                  <a:srgbClr val="008380"/>
                </a:solidFill>
                <a:latin typeface="Symbol"/>
                <a:cs typeface="Symbol"/>
              </a:rPr>
              <a:t></a:t>
            </a:r>
            <a:r>
              <a:rPr sz="24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2400" i="1" spc="-2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6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2400" i="1" spc="-39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2400" spc="-13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2400" spc="-229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2400" i="1" spc="-2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6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i="1" spc="-11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2400" spc="-1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2400" i="1" spc="5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2400" spc="-3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-19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2400" spc="-1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2400" spc="-1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2400" spc="6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400" i="1" spc="3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spc="9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2950" spc="-195" dirty="0">
                <a:solidFill>
                  <a:srgbClr val="008380"/>
                </a:solidFill>
                <a:latin typeface="Symbol"/>
                <a:cs typeface="Symbol"/>
              </a:rPr>
              <a:t>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4533" y="1651199"/>
            <a:ext cx="14776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0" dirty="0">
                <a:solidFill>
                  <a:srgbClr val="008380"/>
                </a:solidFill>
                <a:latin typeface="Times New Roman"/>
                <a:cs typeface="Times New Roman"/>
              </a:rPr>
              <a:t>E</a:t>
            </a:r>
            <a:r>
              <a:rPr sz="2400" spc="-8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24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2400" i="1" spc="-29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6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400" i="1" spc="3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spc="-3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2400" spc="-5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2400" spc="-13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2400" spc="6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5539" y="2533904"/>
            <a:ext cx="52247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60" dirty="0">
                <a:latin typeface="Times New Roman"/>
                <a:cs typeface="Times New Roman"/>
              </a:rPr>
              <a:t>Take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expectations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both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sides.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6603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Calculating</a:t>
            </a:r>
            <a:r>
              <a:rPr spc="-60" dirty="0"/>
              <a:t> </a:t>
            </a:r>
            <a:r>
              <a:rPr spc="-5" dirty="0"/>
              <a:t>expectation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2991" y="2397573"/>
            <a:ext cx="3835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114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1800" spc="-85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180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0139" y="2521403"/>
            <a:ext cx="5767705" cy="1470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3135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-25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spc="-7" baseline="-7812" dirty="0">
                <a:solidFill>
                  <a:srgbClr val="008380"/>
                </a:solidFill>
                <a:latin typeface="Symbol"/>
                <a:cs typeface="Symbol"/>
              </a:rPr>
              <a:t></a:t>
            </a:r>
            <a:r>
              <a:rPr sz="4800" spc="-667" baseline="-7812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i="1" spc="70" dirty="0">
                <a:solidFill>
                  <a:srgbClr val="008380"/>
                </a:solidFill>
                <a:latin typeface="Times New Roman"/>
                <a:cs typeface="Times New Roman"/>
              </a:rPr>
              <a:t>E</a:t>
            </a:r>
            <a:r>
              <a:rPr sz="3050" spc="-114" dirty="0">
                <a:solidFill>
                  <a:srgbClr val="008380"/>
                </a:solidFill>
                <a:latin typeface="Symbol"/>
                <a:cs typeface="Symbol"/>
              </a:rPr>
              <a:t></a:t>
            </a:r>
            <a:r>
              <a:rPr sz="2400" i="1" spc="254" dirty="0">
                <a:solidFill>
                  <a:srgbClr val="008380"/>
                </a:solidFill>
                <a:latin typeface="Times New Roman"/>
                <a:cs typeface="Times New Roman"/>
              </a:rPr>
              <a:t>X</a:t>
            </a:r>
            <a:r>
              <a:rPr sz="2700" i="1" baseline="-18518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2700" i="1" spc="-120" baseline="-18518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950" spc="-340" dirty="0">
                <a:solidFill>
                  <a:srgbClr val="008380"/>
                </a:solidFill>
                <a:latin typeface="Symbol"/>
                <a:cs typeface="Symbol"/>
              </a:rPr>
              <a:t></a:t>
            </a:r>
            <a:r>
              <a:rPr sz="24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2400" i="1" spc="-2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2400" i="1" spc="-39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2400" spc="-1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2400" spc="-229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2400" i="1" spc="-2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i="1" spc="-11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2400" spc="-1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2400" i="1" spc="6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2400" spc="-3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-18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2400" spc="-1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2400" spc="-1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20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2400" spc="6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400" i="1" spc="4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spc="10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2950" spc="-300" dirty="0">
                <a:solidFill>
                  <a:srgbClr val="008380"/>
                </a:solidFill>
                <a:latin typeface="Symbol"/>
                <a:cs typeface="Symbol"/>
              </a:rPr>
              <a:t></a:t>
            </a:r>
            <a:r>
              <a:rPr sz="3050" spc="-229" dirty="0">
                <a:solidFill>
                  <a:srgbClr val="008380"/>
                </a:solidFill>
                <a:latin typeface="Symbol"/>
                <a:cs typeface="Symbol"/>
              </a:rPr>
              <a:t></a:t>
            </a:r>
            <a:endParaRPr sz="3050">
              <a:latin typeface="Symbol"/>
              <a:cs typeface="Symbol"/>
            </a:endParaRPr>
          </a:p>
          <a:p>
            <a:pPr marL="1233805">
              <a:lnSpc>
                <a:spcPct val="100000"/>
              </a:lnSpc>
              <a:spcBef>
                <a:spcPts val="85"/>
              </a:spcBef>
            </a:pPr>
            <a:r>
              <a:rPr sz="18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1800" i="1" spc="-20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1800" spc="80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1800" dirty="0">
                <a:solidFill>
                  <a:srgbClr val="008380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445"/>
              </a:spcBef>
            </a:pPr>
            <a:r>
              <a:rPr sz="3200" spc="-5" dirty="0">
                <a:latin typeface="Times New Roman"/>
                <a:cs typeface="Times New Roman"/>
              </a:rPr>
              <a:t>Linearity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expectation.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90501" y="1746966"/>
            <a:ext cx="1428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380"/>
                </a:solidFill>
                <a:latin typeface="Symbol"/>
                <a:cs typeface="Symbol"/>
              </a:rPr>
              <a:t>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90501" y="1448550"/>
            <a:ext cx="1428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380"/>
                </a:solidFill>
                <a:latin typeface="Symbol"/>
                <a:cs typeface="Symbol"/>
              </a:rPr>
              <a:t>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9067" y="1609316"/>
            <a:ext cx="5365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7" baseline="-6944" dirty="0">
                <a:solidFill>
                  <a:srgbClr val="008380"/>
                </a:solidFill>
                <a:latin typeface="Symbol"/>
                <a:cs typeface="Symbol"/>
              </a:rPr>
              <a:t></a:t>
            </a:r>
            <a:r>
              <a:rPr sz="3600" spc="-277" baseline="-694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64467" y="1448550"/>
            <a:ext cx="1428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380"/>
                </a:solidFill>
                <a:latin typeface="Symbol"/>
                <a:cs typeface="Symbol"/>
              </a:rPr>
              <a:t>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11377" y="1431689"/>
            <a:ext cx="384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114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1800" spc="-85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180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64467" y="1977765"/>
            <a:ext cx="43688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38625" algn="l"/>
              </a:tabLst>
            </a:pPr>
            <a:r>
              <a:rPr sz="3600" spc="89" baseline="1157" dirty="0">
                <a:solidFill>
                  <a:srgbClr val="008380"/>
                </a:solidFill>
                <a:latin typeface="Symbol"/>
                <a:cs typeface="Symbol"/>
              </a:rPr>
              <a:t></a:t>
            </a:r>
            <a:r>
              <a:rPr sz="18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1800" i="1" spc="-20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1800" spc="80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1800" spc="-5" dirty="0">
                <a:solidFill>
                  <a:srgbClr val="008380"/>
                </a:solidFill>
                <a:latin typeface="Times New Roman"/>
                <a:cs typeface="Times New Roman"/>
              </a:rPr>
              <a:t>0	</a:t>
            </a:r>
            <a:r>
              <a:rPr sz="3600" spc="-7" baseline="1157" dirty="0">
                <a:solidFill>
                  <a:srgbClr val="008380"/>
                </a:solidFill>
                <a:latin typeface="Symbol"/>
                <a:cs typeface="Symbol"/>
              </a:rPr>
              <a:t></a:t>
            </a:r>
            <a:endParaRPr sz="3600" baseline="1157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03451" y="1809584"/>
            <a:ext cx="127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84447" y="1587192"/>
            <a:ext cx="3742690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24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X	</a:t>
            </a:r>
            <a:r>
              <a:rPr sz="2950" spc="-340" dirty="0">
                <a:solidFill>
                  <a:srgbClr val="008380"/>
                </a:solidFill>
                <a:latin typeface="Symbol"/>
                <a:cs typeface="Symbol"/>
              </a:rPr>
              <a:t></a:t>
            </a:r>
            <a:r>
              <a:rPr sz="24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2400" i="1" spc="-29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2400" i="1" spc="-39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2400" spc="-1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2400" spc="-229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2400" i="1" spc="-29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i="1" spc="-1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2400" spc="-11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2400" i="1" spc="5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2400" spc="-3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-18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2400" spc="-1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2400" spc="-1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20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2400" spc="6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400" i="1" spc="3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spc="10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2950" spc="-195" dirty="0">
                <a:solidFill>
                  <a:srgbClr val="008380"/>
                </a:solidFill>
                <a:latin typeface="Symbol"/>
                <a:cs typeface="Symbol"/>
              </a:rPr>
              <a:t>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4663" y="1657045"/>
            <a:ext cx="14776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5" dirty="0">
                <a:solidFill>
                  <a:srgbClr val="008380"/>
                </a:solidFill>
                <a:latin typeface="Times New Roman"/>
                <a:cs typeface="Times New Roman"/>
              </a:rPr>
              <a:t>E</a:t>
            </a:r>
            <a:r>
              <a:rPr sz="2400" spc="-8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24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2400" i="1" spc="-29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7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400" i="1" spc="3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spc="-2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2400" spc="-13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2400" spc="6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6603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Calculating</a:t>
            </a:r>
            <a:r>
              <a:rPr spc="-60" dirty="0"/>
              <a:t> </a:t>
            </a:r>
            <a:r>
              <a:rPr spc="-5" dirty="0"/>
              <a:t>expectation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2975" y="2390801"/>
            <a:ext cx="383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114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1800" spc="-85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180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3407" y="3467883"/>
            <a:ext cx="5160010" cy="798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-25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baseline="-7812" dirty="0">
                <a:solidFill>
                  <a:srgbClr val="008380"/>
                </a:solidFill>
                <a:latin typeface="Symbol"/>
                <a:cs typeface="Symbol"/>
              </a:rPr>
              <a:t></a:t>
            </a:r>
            <a:r>
              <a:rPr sz="4800" spc="-667" baseline="-7812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i="1" spc="75" dirty="0">
                <a:solidFill>
                  <a:srgbClr val="008380"/>
                </a:solidFill>
                <a:latin typeface="Times New Roman"/>
                <a:cs typeface="Times New Roman"/>
              </a:rPr>
              <a:t>E</a:t>
            </a:r>
            <a:r>
              <a:rPr sz="3050" spc="-114" dirty="0">
                <a:solidFill>
                  <a:srgbClr val="008380"/>
                </a:solidFill>
                <a:latin typeface="Symbol"/>
                <a:cs typeface="Symbol"/>
              </a:rPr>
              <a:t></a:t>
            </a:r>
            <a:r>
              <a:rPr sz="2400" i="1" spc="254" dirty="0">
                <a:solidFill>
                  <a:srgbClr val="008380"/>
                </a:solidFill>
                <a:latin typeface="Times New Roman"/>
                <a:cs typeface="Times New Roman"/>
              </a:rPr>
              <a:t>X</a:t>
            </a:r>
            <a:r>
              <a:rPr sz="2700" i="1" baseline="-18518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2700" i="1" spc="-67" baseline="-18518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050" spc="-100" dirty="0">
                <a:solidFill>
                  <a:srgbClr val="008380"/>
                </a:solidFill>
                <a:latin typeface="Symbol"/>
                <a:cs typeface="Symbol"/>
              </a:rPr>
              <a:t>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</a:t>
            </a:r>
            <a:r>
              <a:rPr sz="2400" spc="-15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i="1" spc="70" dirty="0">
                <a:solidFill>
                  <a:srgbClr val="008380"/>
                </a:solidFill>
                <a:latin typeface="Times New Roman"/>
                <a:cs typeface="Times New Roman"/>
              </a:rPr>
              <a:t>E</a:t>
            </a:r>
            <a:r>
              <a:rPr sz="3050" spc="-455" dirty="0">
                <a:solidFill>
                  <a:srgbClr val="008380"/>
                </a:solidFill>
                <a:latin typeface="Symbol"/>
                <a:cs typeface="Symbol"/>
              </a:rPr>
              <a:t></a:t>
            </a:r>
            <a:r>
              <a:rPr sz="24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2400" i="1" spc="-2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2400" i="1" spc="-39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2400" spc="-1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2400" spc="-229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2400" i="1" spc="-2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i="1" spc="-11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2400" spc="-1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2400" i="1" spc="6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2400" spc="-3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-18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2400" spc="-1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2400" spc="-1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20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2400" spc="6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400" i="1" spc="4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spc="4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050" spc="-229" dirty="0">
                <a:solidFill>
                  <a:srgbClr val="008380"/>
                </a:solidFill>
                <a:latin typeface="Symbol"/>
                <a:cs typeface="Symbol"/>
              </a:rPr>
              <a:t></a:t>
            </a:r>
            <a:endParaRPr sz="3050">
              <a:latin typeface="Symbol"/>
              <a:cs typeface="Symbol"/>
            </a:endParaRPr>
          </a:p>
          <a:p>
            <a:pPr marL="280670">
              <a:lnSpc>
                <a:spcPct val="100000"/>
              </a:lnSpc>
              <a:spcBef>
                <a:spcPts val="85"/>
              </a:spcBef>
            </a:pPr>
            <a:r>
              <a:rPr sz="18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1800" i="1" spc="-20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1800" spc="80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1800" dirty="0">
                <a:solidFill>
                  <a:srgbClr val="008380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3407" y="2514473"/>
            <a:ext cx="4813935" cy="1129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-25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baseline="-7812" dirty="0">
                <a:solidFill>
                  <a:srgbClr val="008380"/>
                </a:solidFill>
                <a:latin typeface="Symbol"/>
                <a:cs typeface="Symbol"/>
              </a:rPr>
              <a:t></a:t>
            </a:r>
            <a:r>
              <a:rPr sz="4800" spc="-667" baseline="-7812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i="1" spc="75" dirty="0">
                <a:solidFill>
                  <a:srgbClr val="008380"/>
                </a:solidFill>
                <a:latin typeface="Times New Roman"/>
                <a:cs typeface="Times New Roman"/>
              </a:rPr>
              <a:t>E</a:t>
            </a:r>
            <a:r>
              <a:rPr sz="3050" spc="-114" dirty="0">
                <a:solidFill>
                  <a:srgbClr val="008380"/>
                </a:solidFill>
                <a:latin typeface="Symbol"/>
                <a:cs typeface="Symbol"/>
              </a:rPr>
              <a:t></a:t>
            </a:r>
            <a:r>
              <a:rPr sz="2400" i="1" spc="254" dirty="0">
                <a:solidFill>
                  <a:srgbClr val="008380"/>
                </a:solidFill>
                <a:latin typeface="Times New Roman"/>
                <a:cs typeface="Times New Roman"/>
              </a:rPr>
              <a:t>X</a:t>
            </a:r>
            <a:r>
              <a:rPr sz="2700" i="1" baseline="-18518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2700" i="1" spc="-120" baseline="-18518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950" spc="-340" dirty="0">
                <a:solidFill>
                  <a:srgbClr val="008380"/>
                </a:solidFill>
                <a:latin typeface="Symbol"/>
                <a:cs typeface="Symbol"/>
              </a:rPr>
              <a:t></a:t>
            </a:r>
            <a:r>
              <a:rPr sz="24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2400" i="1" spc="-2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2400" i="1" spc="-39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2400" spc="-13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2400" spc="-229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2400" i="1" spc="-2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i="1" spc="-1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2400" spc="-11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2400" i="1" spc="5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2400" spc="-38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-18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2400" spc="-1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2400" spc="-1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2400" spc="6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400" i="1" spc="4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spc="1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2950" spc="-300" dirty="0">
                <a:solidFill>
                  <a:srgbClr val="008380"/>
                </a:solidFill>
                <a:latin typeface="Symbol"/>
                <a:cs typeface="Symbol"/>
              </a:rPr>
              <a:t></a:t>
            </a:r>
            <a:r>
              <a:rPr sz="3050" spc="-229" dirty="0">
                <a:solidFill>
                  <a:srgbClr val="008380"/>
                </a:solidFill>
                <a:latin typeface="Symbol"/>
                <a:cs typeface="Symbol"/>
              </a:rPr>
              <a:t></a:t>
            </a:r>
            <a:endParaRPr sz="3050">
              <a:latin typeface="Symbol"/>
              <a:cs typeface="Symbol"/>
            </a:endParaRPr>
          </a:p>
          <a:p>
            <a:pPr marL="280670">
              <a:lnSpc>
                <a:spcPct val="100000"/>
              </a:lnSpc>
              <a:spcBef>
                <a:spcPts val="85"/>
              </a:spcBef>
            </a:pPr>
            <a:r>
              <a:rPr sz="18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1800" i="1" spc="-20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1800" spc="80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1800" dirty="0">
                <a:solidFill>
                  <a:srgbClr val="008380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302260">
              <a:lnSpc>
                <a:spcPct val="100000"/>
              </a:lnSpc>
              <a:spcBef>
                <a:spcPts val="445"/>
              </a:spcBef>
            </a:pPr>
            <a:r>
              <a:rPr sz="1800" i="1" spc="1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1800" spc="1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1800" spc="1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90230" y="1740080"/>
            <a:ext cx="14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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90230" y="1441682"/>
            <a:ext cx="14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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38831" y="1602443"/>
            <a:ext cx="5365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aseline="-6944" dirty="0">
                <a:solidFill>
                  <a:srgbClr val="008380"/>
                </a:solidFill>
                <a:latin typeface="Symbol"/>
                <a:cs typeface="Symbol"/>
              </a:rPr>
              <a:t></a:t>
            </a:r>
            <a:r>
              <a:rPr sz="3600" spc="-270" baseline="-694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64231" y="1441682"/>
            <a:ext cx="14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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11358" y="1424972"/>
            <a:ext cx="384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114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1800" spc="-85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180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64231" y="1971018"/>
            <a:ext cx="4368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38625" algn="l"/>
              </a:tabLst>
            </a:pPr>
            <a:r>
              <a:rPr sz="3600" spc="97" baseline="1157" dirty="0">
                <a:solidFill>
                  <a:srgbClr val="008380"/>
                </a:solidFill>
                <a:latin typeface="Symbol"/>
                <a:cs typeface="Symbol"/>
              </a:rPr>
              <a:t></a:t>
            </a:r>
            <a:r>
              <a:rPr sz="18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1800" i="1" spc="-20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1800" spc="85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1800" dirty="0">
                <a:solidFill>
                  <a:srgbClr val="008380"/>
                </a:solidFill>
                <a:latin typeface="Times New Roman"/>
                <a:cs typeface="Times New Roman"/>
              </a:rPr>
              <a:t>0	</a:t>
            </a:r>
            <a:r>
              <a:rPr sz="3600" baseline="1157" dirty="0">
                <a:solidFill>
                  <a:srgbClr val="008380"/>
                </a:solidFill>
                <a:latin typeface="Symbol"/>
                <a:cs typeface="Symbol"/>
              </a:rPr>
              <a:t></a:t>
            </a:r>
            <a:endParaRPr sz="3600" baseline="1157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03425" y="1802845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84512" y="1580316"/>
            <a:ext cx="3742690" cy="47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X	</a:t>
            </a:r>
            <a:r>
              <a:rPr sz="2950" spc="-340" dirty="0">
                <a:solidFill>
                  <a:srgbClr val="008380"/>
                </a:solidFill>
                <a:latin typeface="Symbol"/>
                <a:cs typeface="Symbol"/>
              </a:rPr>
              <a:t></a:t>
            </a:r>
            <a:r>
              <a:rPr sz="24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2400" i="1" spc="-29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2400" i="1" spc="-39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2400" spc="-13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2400" spc="-2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2400" i="1" spc="-29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i="1" spc="-1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2400" spc="-11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2400" i="1" spc="5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2400" spc="-38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-18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2400" spc="-1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2400" spc="-1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2400" spc="6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400" i="1" spc="3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spc="1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2950" spc="-195" dirty="0">
                <a:solidFill>
                  <a:srgbClr val="008380"/>
                </a:solidFill>
                <a:latin typeface="Symbol"/>
                <a:cs typeface="Symbol"/>
              </a:rPr>
              <a:t>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4744" y="1650164"/>
            <a:ext cx="1477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0" dirty="0">
                <a:solidFill>
                  <a:srgbClr val="008380"/>
                </a:solidFill>
                <a:latin typeface="Times New Roman"/>
                <a:cs typeface="Times New Roman"/>
              </a:rPr>
              <a:t>E</a:t>
            </a:r>
            <a:r>
              <a:rPr sz="2400" spc="-8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24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2400" i="1" spc="-29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7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400" i="1" spc="3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spc="-2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2400" spc="-13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2400" spc="6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20139" y="4466335"/>
            <a:ext cx="6416675" cy="9518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8100" marR="30480" indent="-635">
              <a:lnSpc>
                <a:spcPts val="3460"/>
              </a:lnSpc>
              <a:spcBef>
                <a:spcPts val="530"/>
              </a:spcBef>
            </a:pPr>
            <a:r>
              <a:rPr sz="3200" spc="-5" dirty="0">
                <a:latin typeface="Times New Roman"/>
                <a:cs typeface="Times New Roman"/>
              </a:rPr>
              <a:t>Independence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X</a:t>
            </a:r>
            <a:r>
              <a:rPr sz="3150" i="1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3150" i="1" spc="405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from other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random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choices.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591561" y="5138165"/>
            <a:ext cx="771525" cy="661670"/>
            <a:chOff x="2591561" y="5138165"/>
            <a:chExt cx="771525" cy="66167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2907" y="5252465"/>
              <a:ext cx="468629" cy="5471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1561" y="5138165"/>
              <a:ext cx="771143" cy="61112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622549" y="5181599"/>
              <a:ext cx="457200" cy="536575"/>
            </a:xfrm>
            <a:custGeom>
              <a:avLst/>
              <a:gdLst/>
              <a:ahLst/>
              <a:cxnLst/>
              <a:rect l="l" t="t" r="r" b="b"/>
              <a:pathLst>
                <a:path w="457200" h="536575">
                  <a:moveTo>
                    <a:pt x="4572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457200" y="536575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22549" y="5181599"/>
              <a:ext cx="457200" cy="536575"/>
            </a:xfrm>
            <a:custGeom>
              <a:avLst/>
              <a:gdLst/>
              <a:ahLst/>
              <a:cxnLst/>
              <a:rect l="l" t="t" r="r" b="b"/>
              <a:pathLst>
                <a:path w="457200" h="536575">
                  <a:moveTo>
                    <a:pt x="0" y="0"/>
                  </a:moveTo>
                  <a:lnTo>
                    <a:pt x="457200" y="0"/>
                  </a:lnTo>
                  <a:lnTo>
                    <a:pt x="4572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22550" y="5181600"/>
            <a:ext cx="457200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">
              <a:lnSpc>
                <a:spcPts val="3754"/>
              </a:lnSpc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938837" y="1747833"/>
            <a:ext cx="2818130" cy="1645920"/>
            <a:chOff x="5938837" y="1747833"/>
            <a:chExt cx="2818130" cy="164592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14465" y="1823465"/>
              <a:ext cx="2695192" cy="15697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81834" y="1778507"/>
              <a:ext cx="275068" cy="148894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42837" y="1778507"/>
              <a:ext cx="147078" cy="148894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943600" y="1752596"/>
              <a:ext cx="2684780" cy="1558925"/>
            </a:xfrm>
            <a:custGeom>
              <a:avLst/>
              <a:gdLst/>
              <a:ahLst/>
              <a:cxnLst/>
              <a:rect l="l" t="t" r="r" b="b"/>
              <a:pathLst>
                <a:path w="2684779" h="1558925">
                  <a:moveTo>
                    <a:pt x="2424633" y="0"/>
                  </a:moveTo>
                  <a:lnTo>
                    <a:pt x="259829" y="0"/>
                  </a:lnTo>
                  <a:lnTo>
                    <a:pt x="213125" y="4186"/>
                  </a:lnTo>
                  <a:lnTo>
                    <a:pt x="169167" y="16255"/>
                  </a:lnTo>
                  <a:lnTo>
                    <a:pt x="128689" y="35474"/>
                  </a:lnTo>
                  <a:lnTo>
                    <a:pt x="92425" y="61109"/>
                  </a:lnTo>
                  <a:lnTo>
                    <a:pt x="61109" y="92425"/>
                  </a:lnTo>
                  <a:lnTo>
                    <a:pt x="35474" y="128689"/>
                  </a:lnTo>
                  <a:lnTo>
                    <a:pt x="16255" y="169167"/>
                  </a:lnTo>
                  <a:lnTo>
                    <a:pt x="4186" y="213125"/>
                  </a:lnTo>
                  <a:lnTo>
                    <a:pt x="0" y="259829"/>
                  </a:lnTo>
                  <a:lnTo>
                    <a:pt x="0" y="1299108"/>
                  </a:lnTo>
                  <a:lnTo>
                    <a:pt x="4186" y="1345811"/>
                  </a:lnTo>
                  <a:lnTo>
                    <a:pt x="16255" y="1389768"/>
                  </a:lnTo>
                  <a:lnTo>
                    <a:pt x="35474" y="1430244"/>
                  </a:lnTo>
                  <a:lnTo>
                    <a:pt x="61109" y="1466506"/>
                  </a:lnTo>
                  <a:lnTo>
                    <a:pt x="92425" y="1497820"/>
                  </a:lnTo>
                  <a:lnTo>
                    <a:pt x="128689" y="1523453"/>
                  </a:lnTo>
                  <a:lnTo>
                    <a:pt x="169167" y="1542670"/>
                  </a:lnTo>
                  <a:lnTo>
                    <a:pt x="213125" y="1554739"/>
                  </a:lnTo>
                  <a:lnTo>
                    <a:pt x="259829" y="1558925"/>
                  </a:lnTo>
                  <a:lnTo>
                    <a:pt x="2424633" y="1558925"/>
                  </a:lnTo>
                  <a:lnTo>
                    <a:pt x="2471337" y="1554739"/>
                  </a:lnTo>
                  <a:lnTo>
                    <a:pt x="2515295" y="1542670"/>
                  </a:lnTo>
                  <a:lnTo>
                    <a:pt x="2555772" y="1523453"/>
                  </a:lnTo>
                  <a:lnTo>
                    <a:pt x="2592036" y="1497820"/>
                  </a:lnTo>
                  <a:lnTo>
                    <a:pt x="2623353" y="1466506"/>
                  </a:lnTo>
                  <a:lnTo>
                    <a:pt x="2648987" y="1430244"/>
                  </a:lnTo>
                  <a:lnTo>
                    <a:pt x="2668206" y="1389768"/>
                  </a:lnTo>
                  <a:lnTo>
                    <a:pt x="2680276" y="1345811"/>
                  </a:lnTo>
                  <a:lnTo>
                    <a:pt x="2684462" y="1299108"/>
                  </a:lnTo>
                  <a:lnTo>
                    <a:pt x="2684462" y="259829"/>
                  </a:lnTo>
                  <a:lnTo>
                    <a:pt x="2680276" y="213125"/>
                  </a:lnTo>
                  <a:lnTo>
                    <a:pt x="2668206" y="169167"/>
                  </a:lnTo>
                  <a:lnTo>
                    <a:pt x="2648987" y="128689"/>
                  </a:lnTo>
                  <a:lnTo>
                    <a:pt x="2623353" y="92425"/>
                  </a:lnTo>
                  <a:lnTo>
                    <a:pt x="2592036" y="61109"/>
                  </a:lnTo>
                  <a:lnTo>
                    <a:pt x="2555772" y="35474"/>
                  </a:lnTo>
                  <a:lnTo>
                    <a:pt x="2515295" y="16255"/>
                  </a:lnTo>
                  <a:lnTo>
                    <a:pt x="2471337" y="4186"/>
                  </a:lnTo>
                  <a:lnTo>
                    <a:pt x="2424633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43600" y="1752596"/>
              <a:ext cx="2684780" cy="1558925"/>
            </a:xfrm>
            <a:custGeom>
              <a:avLst/>
              <a:gdLst/>
              <a:ahLst/>
              <a:cxnLst/>
              <a:rect l="l" t="t" r="r" b="b"/>
              <a:pathLst>
                <a:path w="2684779" h="1558925">
                  <a:moveTo>
                    <a:pt x="0" y="259829"/>
                  </a:moveTo>
                  <a:lnTo>
                    <a:pt x="4186" y="213125"/>
                  </a:lnTo>
                  <a:lnTo>
                    <a:pt x="16255" y="169167"/>
                  </a:lnTo>
                  <a:lnTo>
                    <a:pt x="35474" y="128689"/>
                  </a:lnTo>
                  <a:lnTo>
                    <a:pt x="61109" y="92425"/>
                  </a:lnTo>
                  <a:lnTo>
                    <a:pt x="92425" y="61109"/>
                  </a:lnTo>
                  <a:lnTo>
                    <a:pt x="128689" y="35474"/>
                  </a:lnTo>
                  <a:lnTo>
                    <a:pt x="169167" y="16255"/>
                  </a:lnTo>
                  <a:lnTo>
                    <a:pt x="213125" y="4186"/>
                  </a:lnTo>
                  <a:lnTo>
                    <a:pt x="259829" y="0"/>
                  </a:lnTo>
                  <a:lnTo>
                    <a:pt x="2424633" y="0"/>
                  </a:lnTo>
                  <a:lnTo>
                    <a:pt x="2471337" y="4186"/>
                  </a:lnTo>
                  <a:lnTo>
                    <a:pt x="2515295" y="16255"/>
                  </a:lnTo>
                  <a:lnTo>
                    <a:pt x="2555772" y="35474"/>
                  </a:lnTo>
                  <a:lnTo>
                    <a:pt x="2592036" y="61109"/>
                  </a:lnTo>
                  <a:lnTo>
                    <a:pt x="2623353" y="92425"/>
                  </a:lnTo>
                  <a:lnTo>
                    <a:pt x="2648987" y="128689"/>
                  </a:lnTo>
                  <a:lnTo>
                    <a:pt x="2668206" y="169167"/>
                  </a:lnTo>
                  <a:lnTo>
                    <a:pt x="2680276" y="213125"/>
                  </a:lnTo>
                  <a:lnTo>
                    <a:pt x="2684462" y="259829"/>
                  </a:lnTo>
                  <a:lnTo>
                    <a:pt x="2684462" y="1299108"/>
                  </a:lnTo>
                  <a:lnTo>
                    <a:pt x="2680276" y="1345811"/>
                  </a:lnTo>
                  <a:lnTo>
                    <a:pt x="2668206" y="1389768"/>
                  </a:lnTo>
                  <a:lnTo>
                    <a:pt x="2648987" y="1430244"/>
                  </a:lnTo>
                  <a:lnTo>
                    <a:pt x="2623353" y="1466506"/>
                  </a:lnTo>
                  <a:lnTo>
                    <a:pt x="2592036" y="1497820"/>
                  </a:lnTo>
                  <a:lnTo>
                    <a:pt x="2555772" y="1523453"/>
                  </a:lnTo>
                  <a:lnTo>
                    <a:pt x="2515295" y="1542670"/>
                  </a:lnTo>
                  <a:lnTo>
                    <a:pt x="2471337" y="1554739"/>
                  </a:lnTo>
                  <a:lnTo>
                    <a:pt x="2424633" y="1558925"/>
                  </a:lnTo>
                  <a:lnTo>
                    <a:pt x="259829" y="1558925"/>
                  </a:lnTo>
                  <a:lnTo>
                    <a:pt x="213125" y="1554739"/>
                  </a:lnTo>
                  <a:lnTo>
                    <a:pt x="169167" y="1542670"/>
                  </a:lnTo>
                  <a:lnTo>
                    <a:pt x="128689" y="1523453"/>
                  </a:lnTo>
                  <a:lnTo>
                    <a:pt x="92425" y="1497820"/>
                  </a:lnTo>
                  <a:lnTo>
                    <a:pt x="61109" y="1466506"/>
                  </a:lnTo>
                  <a:lnTo>
                    <a:pt x="35474" y="1430244"/>
                  </a:lnTo>
                  <a:lnTo>
                    <a:pt x="16255" y="1389768"/>
                  </a:lnTo>
                  <a:lnTo>
                    <a:pt x="4186" y="1345811"/>
                  </a:lnTo>
                  <a:lnTo>
                    <a:pt x="0" y="1299108"/>
                  </a:lnTo>
                  <a:lnTo>
                    <a:pt x="0" y="25982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098439" y="1798510"/>
            <a:ext cx="22498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Running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time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98439" y="2237554"/>
            <a:ext cx="2000885" cy="951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50"/>
              </a:lnSpc>
              <a:spcBef>
                <a:spcPts val="95"/>
              </a:spcBef>
            </a:pP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3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50"/>
              </a:lnSpc>
            </a:pPr>
            <a:r>
              <a:rPr sz="3200" spc="-5" dirty="0">
                <a:latin typeface="Times New Roman"/>
                <a:cs typeface="Times New Roman"/>
              </a:rPr>
              <a:t>elements.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6318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Partitioning</a:t>
            </a:r>
            <a:r>
              <a:rPr spc="-45" dirty="0"/>
              <a:t> </a:t>
            </a:r>
            <a:r>
              <a:rPr spc="-5" dirty="0"/>
              <a:t>subroutine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88340" y="1425955"/>
            <a:ext cx="44049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7805" algn="l"/>
              </a:tabLst>
            </a:pP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spc="-130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ON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,</a:t>
            </a:r>
            <a:r>
              <a:rPr sz="2800" spc="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,</a:t>
            </a:r>
            <a:r>
              <a:rPr sz="28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q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)	</a:t>
            </a:r>
            <a:r>
              <a:rPr sz="2800" dirty="0">
                <a:solidFill>
                  <a:srgbClr val="CC0000"/>
                </a:solidFill>
                <a:latin typeface="Cambria Math"/>
                <a:cs typeface="Cambria Math"/>
              </a:rPr>
              <a:t>⊳</a:t>
            </a:r>
            <a:r>
              <a:rPr sz="2800" spc="35" dirty="0">
                <a:solidFill>
                  <a:srgbClr val="CC0000"/>
                </a:solidFill>
                <a:latin typeface="Cambria Math"/>
                <a:cs typeface="Cambria Math"/>
              </a:rPr>
              <a:t> </a:t>
            </a:r>
            <a:r>
              <a:rPr sz="28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009999"/>
                </a:solidFill>
                <a:latin typeface="Times New Roman"/>
                <a:cs typeface="Times New Roman"/>
              </a:rPr>
              <a:t>[</a:t>
            </a:r>
            <a:r>
              <a:rPr sz="2800" spc="-39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9999"/>
                </a:solidFill>
                <a:latin typeface="Times New Roman"/>
                <a:cs typeface="Times New Roman"/>
              </a:rPr>
              <a:t>p</a:t>
            </a:r>
            <a:r>
              <a:rPr sz="28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9999"/>
                </a:solidFill>
                <a:latin typeface="Times New Roman"/>
                <a:cs typeface="Times New Roman"/>
              </a:rPr>
              <a:t>.</a:t>
            </a:r>
            <a:r>
              <a:rPr sz="28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9999"/>
                </a:solidFill>
                <a:latin typeface="Times New Roman"/>
                <a:cs typeface="Times New Roman"/>
              </a:rPr>
              <a:t>.</a:t>
            </a:r>
            <a:r>
              <a:rPr sz="28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8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q</a:t>
            </a:r>
            <a:r>
              <a:rPr sz="2800" dirty="0">
                <a:solidFill>
                  <a:srgbClr val="009999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45580" y="1810766"/>
            <a:ext cx="44342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00605" algn="l"/>
              </a:tabLst>
            </a:pPr>
            <a:r>
              <a:rPr sz="2800" i="1" dirty="0">
                <a:solidFill>
                  <a:srgbClr val="009999"/>
                </a:solidFill>
                <a:latin typeface="Times New Roman"/>
                <a:cs typeface="Times New Roman"/>
              </a:rPr>
              <a:t>x</a:t>
            </a:r>
            <a:r>
              <a:rPr sz="2800" i="1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9999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009999"/>
                </a:solidFill>
                <a:latin typeface="Times New Roman"/>
                <a:cs typeface="Times New Roman"/>
              </a:rPr>
              <a:t>[</a:t>
            </a:r>
            <a:r>
              <a:rPr sz="2800" spc="-39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9999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009999"/>
                </a:solidFill>
                <a:latin typeface="Times New Roman"/>
                <a:cs typeface="Times New Roman"/>
              </a:rPr>
              <a:t>]	</a:t>
            </a:r>
            <a:r>
              <a:rPr sz="2800" dirty="0">
                <a:solidFill>
                  <a:srgbClr val="CC0000"/>
                </a:solidFill>
                <a:latin typeface="Cambria Math"/>
                <a:cs typeface="Cambria Math"/>
              </a:rPr>
              <a:t>⊳</a:t>
            </a:r>
            <a:r>
              <a:rPr sz="2800" spc="35" dirty="0">
                <a:solidFill>
                  <a:srgbClr val="CC0000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pivot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28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009999"/>
                </a:solidFill>
                <a:latin typeface="Times New Roman"/>
                <a:cs typeface="Times New Roman"/>
              </a:rPr>
              <a:t>[</a:t>
            </a:r>
            <a:r>
              <a:rPr sz="2800" spc="-39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9999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009999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45399" y="2194732"/>
            <a:ext cx="8305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009999"/>
                </a:solidFill>
                <a:latin typeface="Times New Roman"/>
                <a:cs typeface="Times New Roman"/>
              </a:rPr>
              <a:t>i</a:t>
            </a:r>
            <a:r>
              <a:rPr sz="2800" i="1" spc="-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9999"/>
                </a:solidFill>
                <a:latin typeface="Symbol"/>
                <a:cs typeface="Symbol"/>
              </a:rPr>
              <a:t></a:t>
            </a:r>
            <a:r>
              <a:rPr sz="2800" spc="-5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9999"/>
                </a:solidFill>
                <a:latin typeface="Times New Roman"/>
                <a:cs typeface="Times New Roman"/>
              </a:rPr>
              <a:t>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45754" y="2578698"/>
            <a:ext cx="2581275" cy="836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95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9999"/>
                </a:solidFill>
                <a:latin typeface="Times New Roman"/>
                <a:cs typeface="Times New Roman"/>
              </a:rPr>
              <a:t>j</a:t>
            </a:r>
            <a:r>
              <a:rPr sz="2800" i="1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9999"/>
                </a:solidFill>
                <a:latin typeface="Symbol"/>
                <a:cs typeface="Symbol"/>
              </a:rPr>
              <a:t></a:t>
            </a:r>
            <a:r>
              <a:rPr sz="28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9999"/>
                </a:solidFill>
                <a:latin typeface="Times New Roman"/>
                <a:cs typeface="Times New Roman"/>
              </a:rPr>
              <a:t>p</a:t>
            </a:r>
            <a:r>
              <a:rPr sz="2800" i="1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28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28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to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9999"/>
                </a:solidFill>
                <a:latin typeface="Times New Roman"/>
                <a:cs typeface="Times New Roman"/>
              </a:rPr>
              <a:t>q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ts val="3195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if </a:t>
            </a:r>
            <a:r>
              <a:rPr sz="28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009999"/>
                </a:solidFill>
                <a:latin typeface="Times New Roman"/>
                <a:cs typeface="Times New Roman"/>
              </a:rPr>
              <a:t>[</a:t>
            </a:r>
            <a:r>
              <a:rPr sz="2800" spc="-25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9999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9999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28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9999"/>
                </a:solidFill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44963" y="3346876"/>
            <a:ext cx="5455920" cy="1604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4935">
              <a:lnSpc>
                <a:spcPts val="3190"/>
              </a:lnSpc>
              <a:spcBef>
                <a:spcPts val="100"/>
              </a:spcBef>
              <a:tabLst>
                <a:tab pos="230124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then	</a:t>
            </a:r>
            <a:r>
              <a:rPr sz="2800" i="1" dirty="0">
                <a:solidFill>
                  <a:srgbClr val="009999"/>
                </a:solidFill>
                <a:latin typeface="Times New Roman"/>
                <a:cs typeface="Times New Roman"/>
              </a:rPr>
              <a:t>i</a:t>
            </a:r>
            <a:r>
              <a:rPr sz="2800" i="1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9999"/>
                </a:solidFill>
                <a:latin typeface="Symbol"/>
                <a:cs typeface="Symbol"/>
              </a:rPr>
              <a:t></a:t>
            </a:r>
            <a:r>
              <a:rPr sz="2800" spc="-2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9999"/>
                </a:solidFill>
                <a:latin typeface="Times New Roman"/>
                <a:cs typeface="Times New Roman"/>
              </a:rPr>
              <a:t>i</a:t>
            </a:r>
            <a:r>
              <a:rPr sz="2800" i="1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28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 marR="5080" indent="2288540">
              <a:lnSpc>
                <a:spcPts val="3020"/>
              </a:lnSpc>
              <a:spcBef>
                <a:spcPts val="215"/>
              </a:spcBef>
            </a:pP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009999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9999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9999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9999"/>
                </a:solidFill>
                <a:latin typeface="Symbol"/>
                <a:cs typeface="Symbol"/>
              </a:rPr>
              <a:t></a:t>
            </a:r>
            <a:r>
              <a:rPr sz="28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009999"/>
                </a:solidFill>
                <a:latin typeface="Times New Roman"/>
                <a:cs typeface="Times New Roman"/>
              </a:rPr>
              <a:t>[</a:t>
            </a:r>
            <a:r>
              <a:rPr sz="2800" spc="-24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9999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9999"/>
                </a:solidFill>
                <a:latin typeface="Times New Roman"/>
                <a:cs typeface="Times New Roman"/>
              </a:rPr>
              <a:t>]  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009999"/>
                </a:solidFill>
                <a:latin typeface="Times New Roman"/>
                <a:cs typeface="Times New Roman"/>
              </a:rPr>
              <a:t>[</a:t>
            </a:r>
            <a:r>
              <a:rPr sz="2800" spc="-39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9999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009999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9999"/>
                </a:solidFill>
                <a:latin typeface="Symbol"/>
                <a:cs typeface="Symbol"/>
              </a:rPr>
              <a:t></a:t>
            </a:r>
            <a:r>
              <a:rPr sz="28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009999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9999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9999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980"/>
              </a:lnSpc>
            </a:pPr>
            <a:r>
              <a:rPr sz="2800" b="1" spc="-10" dirty="0">
                <a:latin typeface="Times New Roman"/>
                <a:cs typeface="Times New Roman"/>
              </a:rPr>
              <a:t>return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9999"/>
                </a:solidFill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079750" y="5132082"/>
            <a:ext cx="1758314" cy="668020"/>
            <a:chOff x="3079750" y="5132082"/>
            <a:chExt cx="1758314" cy="668020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50107" y="5252466"/>
              <a:ext cx="1687829" cy="54711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96818" y="5132082"/>
              <a:ext cx="1095755" cy="4931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079750" y="5181600"/>
              <a:ext cx="1676400" cy="536575"/>
            </a:xfrm>
            <a:custGeom>
              <a:avLst/>
              <a:gdLst/>
              <a:ahLst/>
              <a:cxnLst/>
              <a:rect l="l" t="t" r="r" b="b"/>
              <a:pathLst>
                <a:path w="1676400" h="536575">
                  <a:moveTo>
                    <a:pt x="16764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1676400" y="536575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079750" y="5181600"/>
            <a:ext cx="1676400" cy="5365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765"/>
              </a:lnSpc>
            </a:pP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200" spc="-4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756150" y="5132082"/>
            <a:ext cx="1758314" cy="668020"/>
            <a:chOff x="4756150" y="5132082"/>
            <a:chExt cx="1758314" cy="668020"/>
          </a:xfrm>
        </p:grpSpPr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26507" y="5252466"/>
              <a:ext cx="1687828" cy="54711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73218" y="5132082"/>
              <a:ext cx="1095755" cy="4931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756150" y="5181600"/>
              <a:ext cx="1676400" cy="536575"/>
            </a:xfrm>
            <a:custGeom>
              <a:avLst/>
              <a:gdLst/>
              <a:ahLst/>
              <a:cxnLst/>
              <a:rect l="l" t="t" r="r" b="b"/>
              <a:pathLst>
                <a:path w="1676400" h="536575">
                  <a:moveTo>
                    <a:pt x="16764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1676400" y="536575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756150" y="5181600"/>
            <a:ext cx="1676400" cy="5365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765"/>
              </a:lnSpc>
            </a:pP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</a:t>
            </a:r>
            <a:r>
              <a:rPr sz="3200" spc="-4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432550" y="5138165"/>
            <a:ext cx="1758314" cy="661670"/>
            <a:chOff x="6432550" y="5138165"/>
            <a:chExt cx="1758314" cy="661670"/>
          </a:xfrm>
        </p:grpSpPr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02907" y="5252465"/>
              <a:ext cx="1687828" cy="54711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11162" y="5138165"/>
              <a:ext cx="771143" cy="4323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432550" y="5181599"/>
              <a:ext cx="1676400" cy="536575"/>
            </a:xfrm>
            <a:custGeom>
              <a:avLst/>
              <a:gdLst/>
              <a:ahLst/>
              <a:cxnLst/>
              <a:rect l="l" t="t" r="r" b="b"/>
              <a:pathLst>
                <a:path w="1676400" h="536575">
                  <a:moveTo>
                    <a:pt x="16764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1676400" y="536575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432550" y="5181600"/>
            <a:ext cx="1676400" cy="5365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754"/>
              </a:lnSpc>
            </a:pP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?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695576" y="5688379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06987" y="5688379"/>
            <a:ext cx="1384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511724" y="5688379"/>
            <a:ext cx="15786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62075" algn="l"/>
              </a:tabLst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	q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88402" y="5155109"/>
            <a:ext cx="17399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In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va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ri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nt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6603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Calculating</a:t>
            </a:r>
            <a:r>
              <a:rPr spc="-60" dirty="0"/>
              <a:t> </a:t>
            </a:r>
            <a:r>
              <a:rPr spc="-5" dirty="0"/>
              <a:t>expectation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55869" y="4925598"/>
            <a:ext cx="4867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30070" algn="l"/>
                <a:tab pos="4471670" algn="l"/>
              </a:tabLst>
            </a:pPr>
            <a:r>
              <a:rPr sz="18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1800" i="1" spc="-2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1800" spc="80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1800" dirty="0">
                <a:solidFill>
                  <a:srgbClr val="008380"/>
                </a:solidFill>
                <a:latin typeface="Times New Roman"/>
                <a:cs typeface="Times New Roman"/>
              </a:rPr>
              <a:t>0	</a:t>
            </a:r>
            <a:r>
              <a:rPr sz="18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1800" i="1" spc="-2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1800" spc="80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1800" dirty="0">
                <a:solidFill>
                  <a:srgbClr val="008380"/>
                </a:solidFill>
                <a:latin typeface="Times New Roman"/>
                <a:cs typeface="Times New Roman"/>
              </a:rPr>
              <a:t>0	</a:t>
            </a:r>
            <a:r>
              <a:rPr sz="18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1800" i="1" spc="-2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1800" spc="80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1800" dirty="0">
                <a:solidFill>
                  <a:srgbClr val="008380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6912" y="4427124"/>
            <a:ext cx="12426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baseline="-42824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600" i="1" spc="127" baseline="-4282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spc="104" baseline="-7812" dirty="0">
                <a:solidFill>
                  <a:srgbClr val="008380"/>
                </a:solidFill>
                <a:latin typeface="Symbol"/>
                <a:cs typeface="Symbol"/>
              </a:rPr>
              <a:t></a:t>
            </a:r>
            <a:r>
              <a:rPr sz="2400" spc="70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2400" spc="7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400" i="1" spc="7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spc="7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3664" y="4303302"/>
            <a:ext cx="5372100" cy="633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6255">
              <a:lnSpc>
                <a:spcPts val="1639"/>
              </a:lnSpc>
              <a:spcBef>
                <a:spcPts val="100"/>
              </a:spcBef>
              <a:tabLst>
                <a:tab pos="2333625" algn="l"/>
                <a:tab pos="4975225" algn="l"/>
              </a:tabLst>
            </a:pPr>
            <a:r>
              <a:rPr sz="1800" i="1" spc="1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1800" spc="1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1800" spc="10" dirty="0">
                <a:solidFill>
                  <a:srgbClr val="008380"/>
                </a:solidFill>
                <a:latin typeface="Times New Roman"/>
                <a:cs typeface="Times New Roman"/>
              </a:rPr>
              <a:t>1	</a:t>
            </a:r>
            <a:r>
              <a:rPr sz="1800" i="1" spc="1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1800" spc="1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1800" spc="10" dirty="0">
                <a:solidFill>
                  <a:srgbClr val="008380"/>
                </a:solidFill>
                <a:latin typeface="Times New Roman"/>
                <a:cs typeface="Times New Roman"/>
              </a:rPr>
              <a:t>1	</a:t>
            </a:r>
            <a:r>
              <a:rPr sz="1800" i="1" spc="1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1800" spc="1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1800" spc="1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ts val="3140"/>
              </a:lnSpc>
              <a:tabLst>
                <a:tab pos="874394" algn="l"/>
                <a:tab pos="2691765" algn="l"/>
              </a:tabLst>
            </a:pP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2400" spc="6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600" u="sng" baseline="19675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600" baseline="19675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2400" i="1" spc="75" dirty="0">
                <a:solidFill>
                  <a:srgbClr val="008380"/>
                </a:solidFill>
                <a:latin typeface="Times New Roman"/>
                <a:cs typeface="Times New Roman"/>
              </a:rPr>
              <a:t>E</a:t>
            </a:r>
            <a:r>
              <a:rPr sz="3050" spc="-455" dirty="0">
                <a:solidFill>
                  <a:srgbClr val="008380"/>
                </a:solidFill>
                <a:latin typeface="Symbol"/>
                <a:cs typeface="Symbol"/>
              </a:rPr>
              <a:t></a:t>
            </a:r>
            <a:r>
              <a:rPr sz="24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2400" i="1" spc="-2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2400" i="1" spc="-39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4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050" spc="10" dirty="0">
                <a:solidFill>
                  <a:srgbClr val="008380"/>
                </a:solidFill>
                <a:latin typeface="Symbol"/>
                <a:cs typeface="Symbol"/>
              </a:rPr>
              <a:t>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600" u="sng" baseline="19675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600" baseline="19675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2400" i="1" spc="75" dirty="0">
                <a:solidFill>
                  <a:srgbClr val="008380"/>
                </a:solidFill>
                <a:latin typeface="Times New Roman"/>
                <a:cs typeface="Times New Roman"/>
              </a:rPr>
              <a:t>E</a:t>
            </a:r>
            <a:r>
              <a:rPr sz="3050" spc="-455" dirty="0">
                <a:solidFill>
                  <a:srgbClr val="008380"/>
                </a:solidFill>
                <a:latin typeface="Symbol"/>
                <a:cs typeface="Symbol"/>
              </a:rPr>
              <a:t></a:t>
            </a:r>
            <a:r>
              <a:rPr sz="24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2400" i="1" spc="-2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i="1" spc="-11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2400" spc="-1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2400" i="1" spc="5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2400" spc="-38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-18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2400" spc="4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050" spc="10" dirty="0">
                <a:solidFill>
                  <a:srgbClr val="008380"/>
                </a:solidFill>
                <a:latin typeface="Symbol"/>
                <a:cs typeface="Symbol"/>
              </a:rPr>
              <a:t>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600" u="sng" baseline="19675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1</a:t>
            </a:r>
            <a:endParaRPr sz="3600" baseline="1967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4969" y="4481099"/>
            <a:ext cx="2456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868170" algn="l"/>
              </a:tabLst>
            </a:pPr>
            <a:r>
              <a:rPr sz="3600" i="1" baseline="-32407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600" i="1" spc="217" baseline="-32407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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3600" i="1" baseline="-32407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600" i="1" spc="120" baseline="-32407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1558" y="3972309"/>
            <a:ext cx="408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1800" i="1" spc="-2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1800" spc="80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1800" dirty="0">
                <a:solidFill>
                  <a:srgbClr val="008380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62989" y="2396722"/>
            <a:ext cx="383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114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1800" spc="-85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180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73667" y="3473834"/>
            <a:ext cx="51600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-25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baseline="-7812" dirty="0">
                <a:solidFill>
                  <a:srgbClr val="008380"/>
                </a:solidFill>
                <a:latin typeface="Symbol"/>
                <a:cs typeface="Symbol"/>
              </a:rPr>
              <a:t></a:t>
            </a:r>
            <a:r>
              <a:rPr sz="4800" spc="-667" baseline="-7812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i="1" spc="75" dirty="0">
                <a:solidFill>
                  <a:srgbClr val="008380"/>
                </a:solidFill>
                <a:latin typeface="Times New Roman"/>
                <a:cs typeface="Times New Roman"/>
              </a:rPr>
              <a:t>E</a:t>
            </a:r>
            <a:r>
              <a:rPr sz="3050" spc="-120" dirty="0">
                <a:solidFill>
                  <a:srgbClr val="008380"/>
                </a:solidFill>
                <a:latin typeface="Symbol"/>
                <a:cs typeface="Symbol"/>
              </a:rPr>
              <a:t></a:t>
            </a:r>
            <a:r>
              <a:rPr sz="2400" i="1" spc="260" dirty="0">
                <a:solidFill>
                  <a:srgbClr val="008380"/>
                </a:solidFill>
                <a:latin typeface="Times New Roman"/>
                <a:cs typeface="Times New Roman"/>
              </a:rPr>
              <a:t>X</a:t>
            </a:r>
            <a:r>
              <a:rPr sz="2700" i="1" baseline="-18518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2700" i="1" spc="-67" baseline="-18518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050" spc="-100" dirty="0">
                <a:solidFill>
                  <a:srgbClr val="008380"/>
                </a:solidFill>
                <a:latin typeface="Symbol"/>
                <a:cs typeface="Symbol"/>
              </a:rPr>
              <a:t>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</a:t>
            </a:r>
            <a:r>
              <a:rPr sz="2400" spc="-15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i="1" spc="75" dirty="0">
                <a:solidFill>
                  <a:srgbClr val="008380"/>
                </a:solidFill>
                <a:latin typeface="Times New Roman"/>
                <a:cs typeface="Times New Roman"/>
              </a:rPr>
              <a:t>E</a:t>
            </a:r>
            <a:r>
              <a:rPr sz="3050" spc="-455" dirty="0">
                <a:solidFill>
                  <a:srgbClr val="008380"/>
                </a:solidFill>
                <a:latin typeface="Symbol"/>
                <a:cs typeface="Symbol"/>
              </a:rPr>
              <a:t></a:t>
            </a:r>
            <a:r>
              <a:rPr sz="24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2400" i="1" spc="-2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2400" i="1" spc="-39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2400" spc="-1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2400" spc="-229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2400" i="1" spc="-2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i="1" spc="-11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2400" spc="-1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2400" i="1" spc="5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2400" spc="-38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-18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2400" spc="-1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2400" spc="-1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20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2400" spc="6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400" i="1" spc="4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spc="4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050" spc="-229" dirty="0">
                <a:solidFill>
                  <a:srgbClr val="008380"/>
                </a:solidFill>
                <a:latin typeface="Symbol"/>
                <a:cs typeface="Symbol"/>
              </a:rPr>
              <a:t>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73667" y="2520546"/>
            <a:ext cx="4813935" cy="1129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-25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baseline="-7812" dirty="0">
                <a:solidFill>
                  <a:srgbClr val="008380"/>
                </a:solidFill>
                <a:latin typeface="Symbol"/>
                <a:cs typeface="Symbol"/>
              </a:rPr>
              <a:t></a:t>
            </a:r>
            <a:r>
              <a:rPr sz="4800" spc="-667" baseline="-7812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i="1" spc="75" dirty="0">
                <a:solidFill>
                  <a:srgbClr val="008380"/>
                </a:solidFill>
                <a:latin typeface="Times New Roman"/>
                <a:cs typeface="Times New Roman"/>
              </a:rPr>
              <a:t>E</a:t>
            </a:r>
            <a:r>
              <a:rPr sz="3050" spc="-120" dirty="0">
                <a:solidFill>
                  <a:srgbClr val="008380"/>
                </a:solidFill>
                <a:latin typeface="Symbol"/>
                <a:cs typeface="Symbol"/>
              </a:rPr>
              <a:t></a:t>
            </a:r>
            <a:r>
              <a:rPr sz="2400" i="1" spc="260" dirty="0">
                <a:solidFill>
                  <a:srgbClr val="008380"/>
                </a:solidFill>
                <a:latin typeface="Times New Roman"/>
                <a:cs typeface="Times New Roman"/>
              </a:rPr>
              <a:t>X</a:t>
            </a:r>
            <a:r>
              <a:rPr sz="2700" i="1" baseline="-18518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2700" i="1" spc="-120" baseline="-18518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950" spc="-340" dirty="0">
                <a:solidFill>
                  <a:srgbClr val="008380"/>
                </a:solidFill>
                <a:latin typeface="Symbol"/>
                <a:cs typeface="Symbol"/>
              </a:rPr>
              <a:t></a:t>
            </a:r>
            <a:r>
              <a:rPr sz="24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2400" i="1" spc="-2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2400" i="1" spc="-39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2400" spc="-1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2400" spc="-229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2400" i="1" spc="-2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i="1" spc="-11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2400" spc="-1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2400" i="1" spc="5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2400" spc="-38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-18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2400" spc="-1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2400" spc="-1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20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2400" spc="6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400" i="1" spc="4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spc="1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2950" spc="-300" dirty="0">
                <a:solidFill>
                  <a:srgbClr val="008380"/>
                </a:solidFill>
                <a:latin typeface="Symbol"/>
                <a:cs typeface="Symbol"/>
              </a:rPr>
              <a:t></a:t>
            </a:r>
            <a:r>
              <a:rPr sz="3050" spc="-229" dirty="0">
                <a:solidFill>
                  <a:srgbClr val="008380"/>
                </a:solidFill>
                <a:latin typeface="Symbol"/>
                <a:cs typeface="Symbol"/>
              </a:rPr>
              <a:t></a:t>
            </a:r>
            <a:endParaRPr sz="3050">
              <a:latin typeface="Symbol"/>
              <a:cs typeface="Symbol"/>
            </a:endParaRPr>
          </a:p>
          <a:p>
            <a:pPr marL="280035">
              <a:lnSpc>
                <a:spcPct val="100000"/>
              </a:lnSpc>
              <a:spcBef>
                <a:spcPts val="85"/>
              </a:spcBef>
            </a:pPr>
            <a:r>
              <a:rPr sz="18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1800" i="1" spc="-2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1800" spc="80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1800" dirty="0">
                <a:solidFill>
                  <a:srgbClr val="008380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301625">
              <a:lnSpc>
                <a:spcPct val="100000"/>
              </a:lnSpc>
              <a:spcBef>
                <a:spcPts val="445"/>
              </a:spcBef>
            </a:pPr>
            <a:r>
              <a:rPr sz="1800" i="1" spc="1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1800" spc="1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1800" spc="1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90480" y="1746246"/>
            <a:ext cx="14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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90483" y="1447797"/>
            <a:ext cx="14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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39198" y="1608531"/>
            <a:ext cx="5365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aseline="-6944" dirty="0">
                <a:solidFill>
                  <a:srgbClr val="008380"/>
                </a:solidFill>
                <a:latin typeface="Symbol"/>
                <a:cs typeface="Symbol"/>
              </a:rPr>
              <a:t></a:t>
            </a:r>
            <a:r>
              <a:rPr sz="3600" spc="-277" baseline="-694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64598" y="1447796"/>
            <a:ext cx="14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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11443" y="1430732"/>
            <a:ext cx="383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114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1800" spc="-85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180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64598" y="1976829"/>
            <a:ext cx="4368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37990" algn="l"/>
              </a:tabLst>
            </a:pPr>
            <a:r>
              <a:rPr sz="3600" spc="97" baseline="1157" dirty="0">
                <a:solidFill>
                  <a:srgbClr val="008380"/>
                </a:solidFill>
                <a:latin typeface="Symbol"/>
                <a:cs typeface="Symbol"/>
              </a:rPr>
              <a:t></a:t>
            </a:r>
            <a:r>
              <a:rPr sz="18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1800" i="1" spc="-2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1800" spc="80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1800" dirty="0">
                <a:solidFill>
                  <a:srgbClr val="008380"/>
                </a:solidFill>
                <a:latin typeface="Times New Roman"/>
                <a:cs typeface="Times New Roman"/>
              </a:rPr>
              <a:t>0	</a:t>
            </a:r>
            <a:r>
              <a:rPr sz="3600" baseline="1157" dirty="0">
                <a:solidFill>
                  <a:srgbClr val="008380"/>
                </a:solidFill>
                <a:latin typeface="Symbol"/>
                <a:cs typeface="Symbol"/>
              </a:rPr>
              <a:t></a:t>
            </a:r>
            <a:endParaRPr sz="3600" baseline="1157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03574" y="1808554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84108" y="1586304"/>
            <a:ext cx="3742690" cy="47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X	</a:t>
            </a:r>
            <a:r>
              <a:rPr sz="2950" spc="-340" dirty="0">
                <a:solidFill>
                  <a:srgbClr val="008380"/>
                </a:solidFill>
                <a:latin typeface="Symbol"/>
                <a:cs typeface="Symbol"/>
              </a:rPr>
              <a:t></a:t>
            </a:r>
            <a:r>
              <a:rPr sz="24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2400" i="1" spc="-2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2400" i="1" spc="-39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2400" spc="-1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2400" spc="-229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2400" i="1" spc="-2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i="1" spc="-11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2400" spc="-1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2400" i="1" spc="5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2400" spc="-38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-18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2400" spc="-1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2400" spc="-1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20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2400" spc="6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400" i="1" spc="4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spc="1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2950" spc="-195" dirty="0">
                <a:solidFill>
                  <a:srgbClr val="008380"/>
                </a:solidFill>
                <a:latin typeface="Symbol"/>
                <a:cs typeface="Symbol"/>
              </a:rPr>
              <a:t>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84275" y="1656153"/>
            <a:ext cx="1477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E</a:t>
            </a:r>
            <a:r>
              <a:rPr sz="2400" spc="-8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24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2400" i="1" spc="-2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400" i="1" spc="4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spc="-2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2400" spc="-13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2400" spc="5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20139" y="5459666"/>
            <a:ext cx="61912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L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nea</a:t>
            </a:r>
            <a:r>
              <a:rPr sz="3200" spc="-10" dirty="0">
                <a:latin typeface="Times New Roman"/>
                <a:cs typeface="Times New Roman"/>
              </a:rPr>
              <a:t>rit</a:t>
            </a:r>
            <a:r>
              <a:rPr sz="3200" spc="-5" dirty="0">
                <a:latin typeface="Times New Roman"/>
                <a:cs typeface="Times New Roman"/>
              </a:rPr>
              <a:t>y of expec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ti</a:t>
            </a:r>
            <a:r>
              <a:rPr sz="3200" spc="-5" dirty="0">
                <a:latin typeface="Times New Roman"/>
                <a:cs typeface="Times New Roman"/>
              </a:rPr>
              <a:t>on;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E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X</a:t>
            </a:r>
            <a:r>
              <a:rPr sz="3150" i="1" spc="15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 1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/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i="1" spc="-35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6603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Calculating</a:t>
            </a:r>
            <a:r>
              <a:rPr spc="-60" dirty="0"/>
              <a:t> </a:t>
            </a:r>
            <a:r>
              <a:rPr spc="-5" dirty="0"/>
              <a:t>expectation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72981" y="3467502"/>
            <a:ext cx="5160645" cy="798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-25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spc="-7" baseline="-6944" dirty="0">
                <a:solidFill>
                  <a:srgbClr val="008380"/>
                </a:solidFill>
                <a:latin typeface="Symbol"/>
                <a:cs typeface="Symbol"/>
              </a:rPr>
              <a:t></a:t>
            </a:r>
            <a:r>
              <a:rPr sz="4800" spc="-667" baseline="-694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i="1" spc="70" dirty="0">
                <a:solidFill>
                  <a:srgbClr val="008380"/>
                </a:solidFill>
                <a:latin typeface="Times New Roman"/>
                <a:cs typeface="Times New Roman"/>
              </a:rPr>
              <a:t>E</a:t>
            </a:r>
            <a:r>
              <a:rPr sz="3050" spc="-114" dirty="0">
                <a:solidFill>
                  <a:srgbClr val="008380"/>
                </a:solidFill>
                <a:latin typeface="Symbol"/>
                <a:cs typeface="Symbol"/>
              </a:rPr>
              <a:t></a:t>
            </a:r>
            <a:r>
              <a:rPr sz="2400" i="1" spc="250" dirty="0">
                <a:solidFill>
                  <a:srgbClr val="008380"/>
                </a:solidFill>
                <a:latin typeface="Times New Roman"/>
                <a:cs typeface="Times New Roman"/>
              </a:rPr>
              <a:t>X</a:t>
            </a:r>
            <a:r>
              <a:rPr sz="2700" i="1" baseline="-18518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2700" i="1" spc="-60" baseline="-18518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050" spc="-105" dirty="0">
                <a:solidFill>
                  <a:srgbClr val="008380"/>
                </a:solidFill>
                <a:latin typeface="Symbol"/>
                <a:cs typeface="Symbol"/>
              </a:rPr>
              <a:t>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</a:t>
            </a:r>
            <a:r>
              <a:rPr sz="2400" spc="-14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i="1" spc="70" dirty="0">
                <a:solidFill>
                  <a:srgbClr val="008380"/>
                </a:solidFill>
                <a:latin typeface="Times New Roman"/>
                <a:cs typeface="Times New Roman"/>
              </a:rPr>
              <a:t>E</a:t>
            </a:r>
            <a:r>
              <a:rPr sz="3050" spc="-450" dirty="0">
                <a:solidFill>
                  <a:srgbClr val="008380"/>
                </a:solidFill>
                <a:latin typeface="Symbol"/>
                <a:cs typeface="Symbol"/>
              </a:rPr>
              <a:t></a:t>
            </a:r>
            <a:r>
              <a:rPr sz="24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2400" i="1" spc="-29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2400" i="1" spc="-39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2400" spc="-13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2400" spc="-2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2400" i="1" spc="-29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i="1" spc="-1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2400" spc="-1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2400" i="1" spc="5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2400" spc="-38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-18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2400" spc="-13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2400" spc="-1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2400" spc="6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400" i="1" spc="3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spc="4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050" spc="-229" dirty="0">
                <a:solidFill>
                  <a:srgbClr val="008380"/>
                </a:solidFill>
                <a:latin typeface="Symbol"/>
                <a:cs typeface="Symbol"/>
              </a:rPr>
              <a:t></a:t>
            </a:r>
            <a:endParaRPr sz="3050">
              <a:latin typeface="Symbol"/>
              <a:cs typeface="Symbol"/>
            </a:endParaRPr>
          </a:p>
          <a:p>
            <a:pPr marL="280670">
              <a:lnSpc>
                <a:spcPct val="100000"/>
              </a:lnSpc>
              <a:spcBef>
                <a:spcPts val="80"/>
              </a:spcBef>
            </a:pPr>
            <a:r>
              <a:rPr sz="18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1800" i="1" spc="-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1800" spc="80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1800" dirty="0">
                <a:solidFill>
                  <a:srgbClr val="008380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6972" y="4420631"/>
            <a:ext cx="12426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baseline="-42824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600" i="1" spc="127" baseline="-4282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spc="104" baseline="-6944" dirty="0">
                <a:solidFill>
                  <a:srgbClr val="008380"/>
                </a:solidFill>
                <a:latin typeface="Symbol"/>
                <a:cs typeface="Symbol"/>
              </a:rPr>
              <a:t></a:t>
            </a:r>
            <a:r>
              <a:rPr sz="2400" spc="70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2400" spc="7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400" i="1" spc="7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spc="7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2621" y="2390101"/>
            <a:ext cx="384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12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1800" spc="-85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180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2981" y="2514068"/>
            <a:ext cx="4814570" cy="1129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-25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spc="-7" baseline="-6944" dirty="0">
                <a:solidFill>
                  <a:srgbClr val="008380"/>
                </a:solidFill>
                <a:latin typeface="Symbol"/>
                <a:cs typeface="Symbol"/>
              </a:rPr>
              <a:t></a:t>
            </a:r>
            <a:r>
              <a:rPr sz="4800" spc="-667" baseline="-694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i="1" spc="70" dirty="0">
                <a:solidFill>
                  <a:srgbClr val="008380"/>
                </a:solidFill>
                <a:latin typeface="Times New Roman"/>
                <a:cs typeface="Times New Roman"/>
              </a:rPr>
              <a:t>E</a:t>
            </a:r>
            <a:r>
              <a:rPr sz="3050" spc="-114" dirty="0">
                <a:solidFill>
                  <a:srgbClr val="008380"/>
                </a:solidFill>
                <a:latin typeface="Symbol"/>
                <a:cs typeface="Symbol"/>
              </a:rPr>
              <a:t></a:t>
            </a:r>
            <a:r>
              <a:rPr sz="2400" i="1" spc="250" dirty="0">
                <a:solidFill>
                  <a:srgbClr val="008380"/>
                </a:solidFill>
                <a:latin typeface="Times New Roman"/>
                <a:cs typeface="Times New Roman"/>
              </a:rPr>
              <a:t>X</a:t>
            </a:r>
            <a:r>
              <a:rPr sz="2700" i="1" baseline="-18518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2700" i="1" spc="-112" baseline="-18518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950" spc="-335" dirty="0">
                <a:solidFill>
                  <a:srgbClr val="008380"/>
                </a:solidFill>
                <a:latin typeface="Symbol"/>
                <a:cs typeface="Symbol"/>
              </a:rPr>
              <a:t></a:t>
            </a:r>
            <a:r>
              <a:rPr sz="24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2400" i="1" spc="-29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2400" i="1" spc="-39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2400" spc="-13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2400" spc="-2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2400" i="1" spc="-29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i="1" spc="-1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2400" spc="-1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2400" i="1" spc="5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2400" spc="-37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-18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2400" spc="-13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2400" spc="-1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30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2400" spc="6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400" i="1" spc="3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spc="1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2950" spc="-300" dirty="0">
                <a:solidFill>
                  <a:srgbClr val="008380"/>
                </a:solidFill>
                <a:latin typeface="Symbol"/>
                <a:cs typeface="Symbol"/>
              </a:rPr>
              <a:t></a:t>
            </a:r>
            <a:r>
              <a:rPr sz="3050" spc="-229" dirty="0">
                <a:solidFill>
                  <a:srgbClr val="008380"/>
                </a:solidFill>
                <a:latin typeface="Symbol"/>
                <a:cs typeface="Symbol"/>
              </a:rPr>
              <a:t></a:t>
            </a:r>
            <a:endParaRPr sz="3050">
              <a:latin typeface="Symbol"/>
              <a:cs typeface="Symbol"/>
            </a:endParaRPr>
          </a:p>
          <a:p>
            <a:pPr marL="280670">
              <a:lnSpc>
                <a:spcPct val="100000"/>
              </a:lnSpc>
              <a:spcBef>
                <a:spcPts val="80"/>
              </a:spcBef>
            </a:pPr>
            <a:r>
              <a:rPr sz="18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1800" i="1" spc="-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1800" spc="80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1800" dirty="0">
                <a:solidFill>
                  <a:srgbClr val="008380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302260">
              <a:lnSpc>
                <a:spcPct val="100000"/>
              </a:lnSpc>
              <a:spcBef>
                <a:spcPts val="450"/>
              </a:spcBef>
            </a:pPr>
            <a:r>
              <a:rPr sz="1800" i="1" spc="1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1800" spc="1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1800" spc="1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27785" y="5427737"/>
            <a:ext cx="5943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baseline="-33564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600" i="1" spc="-104" baseline="-335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73591" y="5249934"/>
            <a:ext cx="2709545" cy="633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6570">
              <a:lnSpc>
                <a:spcPts val="1645"/>
              </a:lnSpc>
              <a:spcBef>
                <a:spcPts val="100"/>
              </a:spcBef>
            </a:pPr>
            <a:r>
              <a:rPr sz="1800" i="1" spc="1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1800" spc="1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1800" spc="1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ts val="3145"/>
              </a:lnSpc>
              <a:tabLst>
                <a:tab pos="855344" algn="l"/>
              </a:tabLst>
            </a:pP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2400" spc="1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600" u="sng" baseline="19675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3600" spc="-7" baseline="19675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2400" i="1" spc="75" dirty="0">
                <a:solidFill>
                  <a:srgbClr val="008380"/>
                </a:solidFill>
                <a:latin typeface="Times New Roman"/>
                <a:cs typeface="Times New Roman"/>
              </a:rPr>
              <a:t>E</a:t>
            </a:r>
            <a:r>
              <a:rPr sz="3050" spc="-455" dirty="0">
                <a:solidFill>
                  <a:srgbClr val="008380"/>
                </a:solidFill>
                <a:latin typeface="Symbol"/>
                <a:cs typeface="Symbol"/>
              </a:rPr>
              <a:t></a:t>
            </a:r>
            <a:r>
              <a:rPr sz="24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2400" i="1" spc="-2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2400" i="1" spc="-39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4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050" spc="10" dirty="0">
                <a:solidFill>
                  <a:srgbClr val="008380"/>
                </a:solidFill>
                <a:latin typeface="Symbol"/>
                <a:cs typeface="Symbol"/>
              </a:rPr>
              <a:t>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2400" spc="-1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2400" spc="6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400" i="1" spc="4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55786" y="5872194"/>
            <a:ext cx="38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1800" i="1" spc="-20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1800" spc="-85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180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5390" y="4474305"/>
            <a:ext cx="24568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868170" algn="l"/>
              </a:tabLst>
            </a:pPr>
            <a:r>
              <a:rPr sz="3600" i="1" baseline="-33564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600" i="1" spc="217" baseline="-335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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3600" i="1" baseline="-33564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600" i="1" spc="120" baseline="-3356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73286" y="4296657"/>
            <a:ext cx="5372100" cy="633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6255">
              <a:lnSpc>
                <a:spcPts val="1645"/>
              </a:lnSpc>
              <a:spcBef>
                <a:spcPts val="100"/>
              </a:spcBef>
              <a:tabLst>
                <a:tab pos="2333625" algn="l"/>
                <a:tab pos="4975860" algn="l"/>
              </a:tabLst>
            </a:pPr>
            <a:r>
              <a:rPr sz="1800" i="1" spc="1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1800" spc="1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1800" spc="10" dirty="0">
                <a:solidFill>
                  <a:srgbClr val="008380"/>
                </a:solidFill>
                <a:latin typeface="Times New Roman"/>
                <a:cs typeface="Times New Roman"/>
              </a:rPr>
              <a:t>1	</a:t>
            </a:r>
            <a:r>
              <a:rPr sz="1800" i="1" spc="1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1800" spc="1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1800" spc="10" dirty="0">
                <a:solidFill>
                  <a:srgbClr val="008380"/>
                </a:solidFill>
                <a:latin typeface="Times New Roman"/>
                <a:cs typeface="Times New Roman"/>
              </a:rPr>
              <a:t>1	</a:t>
            </a:r>
            <a:r>
              <a:rPr sz="1800" i="1" spc="1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1800" spc="1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1800" spc="1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ts val="3145"/>
              </a:lnSpc>
              <a:tabLst>
                <a:tab pos="875030" algn="l"/>
                <a:tab pos="2692400" algn="l"/>
              </a:tabLst>
            </a:pP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2400" spc="6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600" u="sng" baseline="19675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600" spc="-7" baseline="19675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2400" i="1" spc="75" dirty="0">
                <a:solidFill>
                  <a:srgbClr val="008380"/>
                </a:solidFill>
                <a:latin typeface="Times New Roman"/>
                <a:cs typeface="Times New Roman"/>
              </a:rPr>
              <a:t>E</a:t>
            </a:r>
            <a:r>
              <a:rPr sz="3050" spc="-455" dirty="0">
                <a:solidFill>
                  <a:srgbClr val="008380"/>
                </a:solidFill>
                <a:latin typeface="Symbol"/>
                <a:cs typeface="Symbol"/>
              </a:rPr>
              <a:t></a:t>
            </a:r>
            <a:r>
              <a:rPr sz="24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2400" i="1" spc="-2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2400" i="1" spc="-39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4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050" spc="10" dirty="0">
                <a:solidFill>
                  <a:srgbClr val="008380"/>
                </a:solidFill>
                <a:latin typeface="Symbol"/>
                <a:cs typeface="Symbol"/>
              </a:rPr>
              <a:t>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600" u="sng" baseline="19675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600" spc="-7" baseline="19675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2400" i="1" spc="75" dirty="0">
                <a:solidFill>
                  <a:srgbClr val="008380"/>
                </a:solidFill>
                <a:latin typeface="Times New Roman"/>
                <a:cs typeface="Times New Roman"/>
              </a:rPr>
              <a:t>E</a:t>
            </a:r>
            <a:r>
              <a:rPr sz="3050" spc="-455" dirty="0">
                <a:solidFill>
                  <a:srgbClr val="008380"/>
                </a:solidFill>
                <a:latin typeface="Symbol"/>
                <a:cs typeface="Symbol"/>
              </a:rPr>
              <a:t></a:t>
            </a:r>
            <a:r>
              <a:rPr sz="24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2400" i="1" spc="-2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i="1" spc="-1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2400" spc="-11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2400" i="1" spc="5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2400" spc="-38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-18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2400" spc="4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050" spc="10" dirty="0">
                <a:solidFill>
                  <a:srgbClr val="008380"/>
                </a:solidFill>
                <a:latin typeface="Symbol"/>
                <a:cs typeface="Symbol"/>
              </a:rPr>
              <a:t>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600" u="sng" baseline="19675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1</a:t>
            </a:r>
            <a:endParaRPr sz="3600" baseline="1967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55557" y="4918916"/>
            <a:ext cx="2226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30070" algn="l"/>
              </a:tabLst>
            </a:pPr>
            <a:r>
              <a:rPr sz="18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1800" i="1" spc="-20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1800" spc="80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1800" dirty="0">
                <a:solidFill>
                  <a:srgbClr val="008380"/>
                </a:solidFill>
                <a:latin typeface="Times New Roman"/>
                <a:cs typeface="Times New Roman"/>
              </a:rPr>
              <a:t>0	</a:t>
            </a:r>
            <a:r>
              <a:rPr sz="18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1800" i="1" spc="-20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1800" spc="80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1800" dirty="0">
                <a:solidFill>
                  <a:srgbClr val="008380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12740" y="4813382"/>
            <a:ext cx="2927350" cy="151955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614805">
              <a:lnSpc>
                <a:spcPct val="100000"/>
              </a:lnSpc>
              <a:spcBef>
                <a:spcPts val="930"/>
              </a:spcBef>
            </a:pPr>
            <a:r>
              <a:rPr sz="18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1800" i="1" spc="-20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1800" spc="80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1800" dirty="0">
                <a:solidFill>
                  <a:srgbClr val="008380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1905"/>
              </a:spcBef>
            </a:pPr>
            <a:r>
              <a:rPr sz="3200" spc="-5" dirty="0">
                <a:latin typeface="Times New Roman"/>
                <a:cs typeface="Times New Roman"/>
              </a:rPr>
              <a:t>Summations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have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identical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terms.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03071" y="1802132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89824" y="1739045"/>
            <a:ext cx="1428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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89824" y="1440640"/>
            <a:ext cx="1428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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63807" y="1440640"/>
            <a:ext cx="1428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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85004" y="1579886"/>
            <a:ext cx="3742054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9730" algn="l"/>
              </a:tabLst>
            </a:pPr>
            <a:r>
              <a:rPr sz="24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X	</a:t>
            </a:r>
            <a:r>
              <a:rPr sz="2950" spc="-335" dirty="0">
                <a:solidFill>
                  <a:srgbClr val="008380"/>
                </a:solidFill>
                <a:latin typeface="Symbol"/>
                <a:cs typeface="Symbol"/>
              </a:rPr>
              <a:t></a:t>
            </a:r>
            <a:r>
              <a:rPr sz="24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2400" i="1" spc="-29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7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2400" i="1" spc="-39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2400" spc="-13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2400" spc="-2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2400" i="1" spc="-29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7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i="1" spc="-1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2400" spc="-1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2400" i="1" spc="4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2400" spc="-37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-18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2400" spc="-13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2400" spc="-1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30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2400" spc="7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400" i="1" spc="3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spc="1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2950" spc="-195" dirty="0">
                <a:solidFill>
                  <a:srgbClr val="008380"/>
                </a:solidFill>
                <a:latin typeface="Symbol"/>
                <a:cs typeface="Symbol"/>
              </a:rPr>
              <a:t>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85227" y="1649737"/>
            <a:ext cx="14776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0" dirty="0">
                <a:solidFill>
                  <a:srgbClr val="008380"/>
                </a:solidFill>
                <a:latin typeface="Times New Roman"/>
                <a:cs typeface="Times New Roman"/>
              </a:rPr>
              <a:t>E</a:t>
            </a:r>
            <a:r>
              <a:rPr sz="2400" spc="-7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24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2400" i="1" spc="-29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7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400" i="1" spc="3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spc="-2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2400" spc="-14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2400" spc="7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38407" y="1601409"/>
            <a:ext cx="5372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aseline="-6944" dirty="0">
                <a:solidFill>
                  <a:srgbClr val="008380"/>
                </a:solidFill>
                <a:latin typeface="Symbol"/>
                <a:cs typeface="Symbol"/>
              </a:rPr>
              <a:t></a:t>
            </a:r>
            <a:r>
              <a:rPr sz="3600" spc="-262" baseline="-694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11003" y="1424249"/>
            <a:ext cx="384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12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1800" spc="-85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180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63807" y="1970307"/>
            <a:ext cx="43688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38625" algn="l"/>
              </a:tabLst>
            </a:pPr>
            <a:r>
              <a:rPr sz="3600" spc="97" baseline="1157" dirty="0">
                <a:solidFill>
                  <a:srgbClr val="008380"/>
                </a:solidFill>
                <a:latin typeface="Symbol"/>
                <a:cs typeface="Symbol"/>
              </a:rPr>
              <a:t></a:t>
            </a:r>
            <a:r>
              <a:rPr sz="18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1800" i="1" spc="-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1800" spc="85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1800" dirty="0">
                <a:solidFill>
                  <a:srgbClr val="008380"/>
                </a:solidFill>
                <a:latin typeface="Times New Roman"/>
                <a:cs typeface="Times New Roman"/>
              </a:rPr>
              <a:t>0	</a:t>
            </a:r>
            <a:r>
              <a:rPr sz="3600" baseline="1157" dirty="0">
                <a:solidFill>
                  <a:srgbClr val="008380"/>
                </a:solidFill>
                <a:latin typeface="Symbol"/>
                <a:cs typeface="Symbol"/>
              </a:rPr>
              <a:t></a:t>
            </a:r>
            <a:endParaRPr sz="3600" baseline="1157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1649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Hairy</a:t>
            </a:r>
            <a:r>
              <a:rPr spc="-85" dirty="0"/>
              <a:t> </a:t>
            </a:r>
            <a:r>
              <a:rPr spc="-5" dirty="0"/>
              <a:t>recurrence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60435" y="1447794"/>
            <a:ext cx="49822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E</a:t>
            </a:r>
            <a:r>
              <a:rPr sz="3200" spc="-114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i="1" spc="-38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8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5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1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25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3200" spc="6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u="sng" baseline="19965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4800" spc="-37" baseline="1996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7200" baseline="-8680" dirty="0">
                <a:solidFill>
                  <a:srgbClr val="008380"/>
                </a:solidFill>
                <a:latin typeface="Symbol"/>
                <a:cs typeface="Symbol"/>
              </a:rPr>
              <a:t></a:t>
            </a:r>
            <a:r>
              <a:rPr sz="7200" spc="-1012" baseline="-868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100" dirty="0">
                <a:solidFill>
                  <a:srgbClr val="008380"/>
                </a:solidFill>
                <a:latin typeface="Times New Roman"/>
                <a:cs typeface="Times New Roman"/>
              </a:rPr>
              <a:t>E</a:t>
            </a:r>
            <a:r>
              <a:rPr sz="4000" spc="-580" dirty="0">
                <a:solidFill>
                  <a:srgbClr val="008380"/>
                </a:solidFill>
                <a:latin typeface="Symbol"/>
                <a:cs typeface="Symbol"/>
              </a:rPr>
              <a:t>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i="1" spc="-38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8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3200" i="1" spc="-5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5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4000" spc="50" dirty="0">
                <a:solidFill>
                  <a:srgbClr val="008380"/>
                </a:solidFill>
                <a:latin typeface="Symbol"/>
                <a:cs typeface="Symbol"/>
              </a:rPr>
              <a:t>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3200" spc="-16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30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8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5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69912" y="1322391"/>
            <a:ext cx="485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8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spc="-18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6740" y="1998440"/>
            <a:ext cx="8021955" cy="289115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R="1260475" algn="ctr">
              <a:lnSpc>
                <a:spcPct val="100000"/>
              </a:lnSpc>
              <a:spcBef>
                <a:spcPts val="950"/>
              </a:spcBef>
            </a:pPr>
            <a:r>
              <a:rPr sz="4800" i="1" baseline="1996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4800" i="1" spc="-359" baseline="1996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2400" i="1" spc="-34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44"/>
              </a:spcBef>
            </a:pPr>
            <a:r>
              <a:rPr sz="3200" spc="-5" dirty="0">
                <a:latin typeface="Times New Roman"/>
                <a:cs typeface="Times New Roman"/>
              </a:rPr>
              <a:t>(The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0, 1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terms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absorbed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.)</a:t>
            </a:r>
            <a:endParaRPr sz="3200">
              <a:latin typeface="Times New Roman"/>
              <a:cs typeface="Times New Roman"/>
            </a:endParaRPr>
          </a:p>
          <a:p>
            <a:pPr marL="38100">
              <a:lnSpc>
                <a:spcPts val="3835"/>
              </a:lnSpc>
              <a:spcBef>
                <a:spcPts val="2050"/>
              </a:spcBef>
            </a:pP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Prove: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)]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145" dirty="0">
                <a:solidFill>
                  <a:srgbClr val="008380"/>
                </a:solidFill>
                <a:latin typeface="Times New Roman"/>
                <a:cs typeface="Times New Roman"/>
              </a:rPr>
              <a:t>an</a:t>
            </a:r>
            <a:r>
              <a:rPr sz="3200" i="1" spc="-35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lg</a:t>
            </a:r>
            <a:r>
              <a:rPr sz="3200" spc="-35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 constant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&gt; 0</a:t>
            </a:r>
            <a:r>
              <a:rPr sz="3200" spc="-35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63525" indent="-226060">
              <a:lnSpc>
                <a:spcPts val="3650"/>
              </a:lnSpc>
              <a:buClr>
                <a:srgbClr val="CC0000"/>
              </a:buClr>
              <a:buChar char="•"/>
              <a:tabLst>
                <a:tab pos="264160" algn="l"/>
              </a:tabLst>
            </a:pPr>
            <a:r>
              <a:rPr sz="3200" spc="-5" dirty="0">
                <a:latin typeface="Times New Roman"/>
                <a:cs typeface="Times New Roman"/>
              </a:rPr>
              <a:t>Choo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e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-7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ge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enough 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o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hat </a:t>
            </a:r>
            <a:r>
              <a:rPr sz="3200" i="1" spc="28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i="1" spc="-35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lg</a:t>
            </a:r>
            <a:r>
              <a:rPr sz="3200" spc="-35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263525">
              <a:lnSpc>
                <a:spcPts val="3654"/>
              </a:lnSpc>
            </a:pPr>
            <a:r>
              <a:rPr sz="3200" spc="-5" dirty="0">
                <a:latin typeface="Times New Roman"/>
                <a:cs typeface="Times New Roman"/>
              </a:rPr>
              <a:t>dominates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)]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spc="-10" dirty="0">
                <a:latin typeface="Times New Roman"/>
                <a:cs typeface="Times New Roman"/>
              </a:rPr>
              <a:t> sufficiently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small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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297" y="5418417"/>
            <a:ext cx="15487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Use</a:t>
            </a:r>
            <a:r>
              <a:rPr sz="3200" b="1" spc="-7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fact: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2197" y="5054600"/>
            <a:ext cx="4864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8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spc="-18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1107" y="5245086"/>
            <a:ext cx="524510" cy="1064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>
              <a:lnSpc>
                <a:spcPts val="5530"/>
              </a:lnSpc>
              <a:spcBef>
                <a:spcPts val="100"/>
              </a:spcBef>
            </a:pPr>
            <a:r>
              <a:rPr sz="4800" dirty="0">
                <a:solidFill>
                  <a:srgbClr val="008380"/>
                </a:solidFill>
                <a:latin typeface="Symbol"/>
                <a:cs typeface="Symbol"/>
              </a:rPr>
              <a:t></a:t>
            </a:r>
            <a:endParaRPr sz="4800">
              <a:latin typeface="Symbol"/>
              <a:cs typeface="Symbol"/>
            </a:endParaRPr>
          </a:p>
          <a:p>
            <a:pPr marL="12700">
              <a:lnSpc>
                <a:spcPts val="2650"/>
              </a:lnSpc>
            </a:pP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2400" i="1" spc="-34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13345" y="56369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08461" y="5372078"/>
            <a:ext cx="1746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81150" algn="l"/>
              </a:tabLst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2	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59182" y="5340076"/>
            <a:ext cx="1831975" cy="68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10"/>
              </a:lnSpc>
              <a:spcBef>
                <a:spcPts val="100"/>
              </a:spcBef>
              <a:tabLst>
                <a:tab pos="1666239" algn="l"/>
              </a:tabLst>
            </a:pPr>
            <a:r>
              <a:rPr sz="2400" u="sng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2400" u="sng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7145">
              <a:lnSpc>
                <a:spcPts val="2610"/>
              </a:lnSpc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84526" y="5372077"/>
            <a:ext cx="1797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6250" algn="l"/>
                <a:tab pos="1581150" algn="l"/>
              </a:tabLst>
            </a:pP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n	</a:t>
            </a:r>
            <a:r>
              <a:rPr sz="3200" spc="-50" dirty="0">
                <a:solidFill>
                  <a:srgbClr val="008380"/>
                </a:solidFill>
                <a:latin typeface="Times New Roman"/>
                <a:cs typeface="Times New Roman"/>
              </a:rPr>
              <a:t>l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g</a:t>
            </a:r>
            <a:r>
              <a:rPr sz="3200" spc="-29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i="1" spc="-15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98718" y="5372077"/>
            <a:ext cx="11823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3200" i="1" spc="-17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008380"/>
                </a:solidFill>
                <a:latin typeface="Times New Roman"/>
                <a:cs typeface="Times New Roman"/>
              </a:rPr>
              <a:t>l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g</a:t>
            </a:r>
            <a:r>
              <a:rPr sz="3200" spc="-29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3200" i="1" spc="13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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19215" y="5418391"/>
            <a:ext cx="17284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(exercise).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8882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Substitution</a:t>
            </a:r>
            <a:r>
              <a:rPr spc="-60" dirty="0"/>
              <a:t> </a:t>
            </a:r>
            <a:r>
              <a:rPr spc="-5" dirty="0"/>
              <a:t>method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0619" y="2101958"/>
            <a:ext cx="22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23918" y="1663688"/>
            <a:ext cx="4603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8380"/>
                </a:solidFill>
                <a:latin typeface="Symbol"/>
                <a:cs typeface="Symbol"/>
              </a:rPr>
              <a:t></a:t>
            </a:r>
            <a:endParaRPr sz="4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6017" y="1473202"/>
            <a:ext cx="4749800" cy="85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95275" algn="ctr">
              <a:lnSpc>
                <a:spcPts val="2290"/>
              </a:lnSpc>
              <a:spcBef>
                <a:spcPts val="100"/>
              </a:spcBef>
            </a:pPr>
            <a:r>
              <a:rPr sz="2400" i="1" spc="-3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spc="-35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2400" spc="-3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ts val="4210"/>
              </a:lnSpc>
              <a:tabLst>
                <a:tab pos="2479040" algn="l"/>
              </a:tabLst>
            </a:pPr>
            <a:r>
              <a:rPr sz="3200" i="1" spc="100" dirty="0">
                <a:solidFill>
                  <a:srgbClr val="008380"/>
                </a:solidFill>
                <a:latin typeface="Times New Roman"/>
                <a:cs typeface="Times New Roman"/>
              </a:rPr>
              <a:t>E</a:t>
            </a:r>
            <a:r>
              <a:rPr sz="4000" spc="-580" dirty="0">
                <a:solidFill>
                  <a:srgbClr val="008380"/>
                </a:solidFill>
                <a:latin typeface="Symbol"/>
                <a:cs typeface="Symbol"/>
              </a:rPr>
              <a:t>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i="1" spc="-38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8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5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5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4000" spc="-280" dirty="0">
                <a:solidFill>
                  <a:srgbClr val="008380"/>
                </a:solidFill>
                <a:latin typeface="Symbol"/>
                <a:cs typeface="Symbol"/>
              </a:rPr>
              <a:t></a:t>
            </a:r>
            <a:r>
              <a:rPr sz="4000" spc="-6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</a:t>
            </a:r>
            <a:r>
              <a:rPr sz="3200" spc="6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u="sng" baseline="19965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4800" baseline="19965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3200" i="1" spc="1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3200" i="1" spc="-19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008380"/>
                </a:solidFill>
                <a:latin typeface="Times New Roman"/>
                <a:cs typeface="Times New Roman"/>
              </a:rPr>
              <a:t>l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g</a:t>
            </a:r>
            <a:r>
              <a:rPr sz="3200" spc="-29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3200" i="1" spc="7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3200" spc="-16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30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8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5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95208" y="2336636"/>
            <a:ext cx="524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2400" i="1" spc="-34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9264" y="2868866"/>
            <a:ext cx="52070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Substitute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inductive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hypothesis.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8882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Substitution</a:t>
            </a:r>
            <a:r>
              <a:rPr spc="-60" dirty="0"/>
              <a:t> </a:t>
            </a:r>
            <a:r>
              <a:rPr spc="-5" dirty="0"/>
              <a:t>method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26564" y="2976989"/>
            <a:ext cx="6194425" cy="1395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3180" algn="ctr">
              <a:lnSpc>
                <a:spcPts val="3145"/>
              </a:lnSpc>
              <a:spcBef>
                <a:spcPts val="100"/>
              </a:spcBef>
            </a:pP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</a:t>
            </a:r>
            <a:r>
              <a:rPr sz="3200" spc="4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u="sng" spc="67" baseline="20833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4800" i="1" u="sng" baseline="20833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4800" i="1" spc="-450" baseline="20833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spc="-1845" baseline="-5208" dirty="0">
                <a:solidFill>
                  <a:srgbClr val="008380"/>
                </a:solidFill>
                <a:latin typeface="Symbol"/>
                <a:cs typeface="Symbol"/>
              </a:rPr>
              <a:t></a:t>
            </a:r>
            <a:r>
              <a:rPr sz="4800" baseline="21701" dirty="0">
                <a:solidFill>
                  <a:srgbClr val="008380"/>
                </a:solidFill>
                <a:latin typeface="Symbol"/>
                <a:cs typeface="Symbol"/>
              </a:rPr>
              <a:t></a:t>
            </a:r>
            <a:r>
              <a:rPr sz="4800" spc="-562" baseline="2170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u="sng" baseline="19965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4800" spc="-382" baseline="1996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16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600" baseline="18518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3600" spc="135" baseline="18518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008380"/>
                </a:solidFill>
                <a:latin typeface="Times New Roman"/>
                <a:cs typeface="Times New Roman"/>
              </a:rPr>
              <a:t>l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g</a:t>
            </a:r>
            <a:r>
              <a:rPr sz="3200" spc="-29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i="1" spc="-15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3200" spc="-20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u="sng" baseline="19965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4800" spc="-532" baseline="1996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16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600" baseline="18518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3600" spc="-89" baseline="18518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spc="-1845" baseline="21701" dirty="0">
                <a:solidFill>
                  <a:srgbClr val="008380"/>
                </a:solidFill>
                <a:latin typeface="Symbol"/>
                <a:cs typeface="Symbol"/>
              </a:rPr>
              <a:t></a:t>
            </a:r>
            <a:r>
              <a:rPr sz="4800" baseline="-5208" dirty="0">
                <a:solidFill>
                  <a:srgbClr val="008380"/>
                </a:solidFill>
                <a:latin typeface="Symbol"/>
                <a:cs typeface="Symbol"/>
              </a:rPr>
              <a:t></a:t>
            </a:r>
            <a:r>
              <a:rPr sz="4800" spc="-270" baseline="-5208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3200" spc="-16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30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8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5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570230" algn="ctr">
              <a:lnSpc>
                <a:spcPts val="3145"/>
              </a:lnSpc>
              <a:tabLst>
                <a:tab pos="939165" algn="l"/>
                <a:tab pos="2844165" algn="l"/>
                <a:tab pos="3549650" algn="l"/>
              </a:tabLst>
            </a:pP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n	</a:t>
            </a:r>
            <a:r>
              <a:rPr sz="4800" baseline="1736" dirty="0">
                <a:solidFill>
                  <a:srgbClr val="008380"/>
                </a:solidFill>
                <a:latin typeface="Symbol"/>
                <a:cs typeface="Symbol"/>
              </a:rPr>
              <a:t></a:t>
            </a:r>
            <a:r>
              <a:rPr sz="4800" spc="-487" baseline="1736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2	8	</a:t>
            </a:r>
            <a:r>
              <a:rPr sz="4800" baseline="1736" dirty="0">
                <a:solidFill>
                  <a:srgbClr val="008380"/>
                </a:solidFill>
                <a:latin typeface="Symbol"/>
                <a:cs typeface="Symbol"/>
              </a:rPr>
              <a:t></a:t>
            </a:r>
            <a:endParaRPr sz="4800" baseline="1736">
              <a:latin typeface="Symbol"/>
              <a:cs typeface="Symbol"/>
            </a:endParaRPr>
          </a:p>
          <a:p>
            <a:pPr marR="4690110" algn="ctr">
              <a:lnSpc>
                <a:spcPct val="100000"/>
              </a:lnSpc>
              <a:spcBef>
                <a:spcPts val="655"/>
              </a:spcBef>
            </a:pPr>
            <a:r>
              <a:rPr sz="3200" spc="-5" dirty="0">
                <a:latin typeface="Times New Roman"/>
                <a:cs typeface="Times New Roman"/>
              </a:rPr>
              <a:t>Use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fact.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20289" y="2101999"/>
            <a:ext cx="22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23852" y="1663701"/>
            <a:ext cx="4603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008380"/>
                </a:solidFill>
                <a:latin typeface="Symbol"/>
                <a:cs typeface="Symbol"/>
              </a:rPr>
              <a:t></a:t>
            </a:r>
            <a:endParaRPr sz="48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5738" y="1473200"/>
            <a:ext cx="4750435" cy="85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95275" algn="ctr">
              <a:lnSpc>
                <a:spcPts val="2290"/>
              </a:lnSpc>
              <a:spcBef>
                <a:spcPts val="100"/>
              </a:spcBef>
            </a:pPr>
            <a:r>
              <a:rPr sz="2400" i="1" spc="-3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spc="-35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2400" spc="-3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ts val="4210"/>
              </a:lnSpc>
              <a:tabLst>
                <a:tab pos="2479040" algn="l"/>
              </a:tabLst>
            </a:pPr>
            <a:r>
              <a:rPr sz="3200" i="1" spc="100" dirty="0">
                <a:solidFill>
                  <a:srgbClr val="008380"/>
                </a:solidFill>
                <a:latin typeface="Times New Roman"/>
                <a:cs typeface="Times New Roman"/>
              </a:rPr>
              <a:t>E</a:t>
            </a:r>
            <a:r>
              <a:rPr sz="4000" spc="-580" dirty="0">
                <a:solidFill>
                  <a:srgbClr val="008380"/>
                </a:solidFill>
                <a:latin typeface="Symbol"/>
                <a:cs typeface="Symbol"/>
              </a:rPr>
              <a:t>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i="1" spc="-37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8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5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5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4000" spc="-280" dirty="0">
                <a:solidFill>
                  <a:srgbClr val="008380"/>
                </a:solidFill>
                <a:latin typeface="Symbol"/>
                <a:cs typeface="Symbol"/>
              </a:rPr>
              <a:t></a:t>
            </a:r>
            <a:r>
              <a:rPr sz="4000" spc="-6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</a:t>
            </a:r>
            <a:r>
              <a:rPr sz="3200" spc="6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u="sng" baseline="19965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4800" baseline="19965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3200" i="1" spc="20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3200" i="1" spc="-19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008380"/>
                </a:solidFill>
                <a:latin typeface="Times New Roman"/>
                <a:cs typeface="Times New Roman"/>
              </a:rPr>
              <a:t>l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g</a:t>
            </a:r>
            <a:r>
              <a:rPr sz="3200" spc="-29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3200" i="1" spc="8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3200" spc="-16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30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8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5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95144" y="2336709"/>
            <a:ext cx="523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2400" i="1" spc="-34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8882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Substitution</a:t>
            </a:r>
            <a:r>
              <a:rPr spc="-60" dirty="0"/>
              <a:t> </a:t>
            </a:r>
            <a:r>
              <a:rPr spc="-5" dirty="0"/>
              <a:t>method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01164" y="2972398"/>
            <a:ext cx="6219825" cy="246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2080">
              <a:lnSpc>
                <a:spcPts val="3145"/>
              </a:lnSpc>
              <a:spcBef>
                <a:spcPts val="100"/>
              </a:spcBef>
            </a:pP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</a:t>
            </a:r>
            <a:r>
              <a:rPr sz="3200" spc="4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u="sng" spc="75" baseline="20833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4800" i="1" u="sng" baseline="20833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4800" i="1" spc="-450" baseline="20833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spc="-1845" baseline="-5208" dirty="0">
                <a:solidFill>
                  <a:srgbClr val="008380"/>
                </a:solidFill>
                <a:latin typeface="Symbol"/>
                <a:cs typeface="Symbol"/>
              </a:rPr>
              <a:t></a:t>
            </a:r>
            <a:r>
              <a:rPr sz="4800" baseline="21701" dirty="0">
                <a:solidFill>
                  <a:srgbClr val="008380"/>
                </a:solidFill>
                <a:latin typeface="Symbol"/>
                <a:cs typeface="Symbol"/>
              </a:rPr>
              <a:t></a:t>
            </a:r>
            <a:r>
              <a:rPr sz="4800" spc="-569" baseline="2170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u="sng" baseline="19965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4800" spc="-375" baseline="1996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16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600" baseline="18518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3600" spc="127" baseline="18518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008380"/>
                </a:solidFill>
                <a:latin typeface="Times New Roman"/>
                <a:cs typeface="Times New Roman"/>
              </a:rPr>
              <a:t>l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g</a:t>
            </a:r>
            <a:r>
              <a:rPr sz="3200" spc="-29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i="1" spc="-15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3200" spc="-2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u="sng" baseline="19965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4800" spc="-525" baseline="1996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16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600" baseline="18518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3600" spc="-89" baseline="18518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spc="-1845" baseline="21701" dirty="0">
                <a:solidFill>
                  <a:srgbClr val="008380"/>
                </a:solidFill>
                <a:latin typeface="Symbol"/>
                <a:cs typeface="Symbol"/>
              </a:rPr>
              <a:t></a:t>
            </a:r>
            <a:r>
              <a:rPr sz="4800" baseline="-5208" dirty="0">
                <a:solidFill>
                  <a:srgbClr val="008380"/>
                </a:solidFill>
                <a:latin typeface="Symbol"/>
                <a:cs typeface="Symbol"/>
              </a:rPr>
              <a:t></a:t>
            </a:r>
            <a:r>
              <a:rPr sz="4800" spc="-270" baseline="-5208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3200" spc="-16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25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9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4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596265" algn="ctr">
              <a:lnSpc>
                <a:spcPts val="3145"/>
              </a:lnSpc>
              <a:tabLst>
                <a:tab pos="965200" algn="l"/>
                <a:tab pos="2870200" algn="l"/>
                <a:tab pos="3575685" algn="l"/>
              </a:tabLst>
            </a:pP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n	</a:t>
            </a:r>
            <a:r>
              <a:rPr sz="4800" baseline="1736" dirty="0">
                <a:solidFill>
                  <a:srgbClr val="008380"/>
                </a:solidFill>
                <a:latin typeface="Symbol"/>
                <a:cs typeface="Symbol"/>
              </a:rPr>
              <a:t></a:t>
            </a:r>
            <a:r>
              <a:rPr sz="4800" spc="-494" baseline="1736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2	8	</a:t>
            </a:r>
            <a:r>
              <a:rPr sz="4800" baseline="1736" dirty="0">
                <a:solidFill>
                  <a:srgbClr val="008380"/>
                </a:solidFill>
                <a:latin typeface="Symbol"/>
                <a:cs typeface="Symbol"/>
              </a:rPr>
              <a:t></a:t>
            </a:r>
            <a:endParaRPr sz="4800" baseline="1736">
              <a:latin typeface="Symbol"/>
              <a:cs typeface="Symbol"/>
            </a:endParaRPr>
          </a:p>
          <a:p>
            <a:pPr marL="1405255">
              <a:lnSpc>
                <a:spcPts val="3070"/>
              </a:lnSpc>
              <a:spcBef>
                <a:spcPts val="2055"/>
              </a:spcBef>
            </a:pP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3200" spc="-6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20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i="1" spc="-4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008380"/>
                </a:solidFill>
                <a:latin typeface="Times New Roman"/>
                <a:cs typeface="Times New Roman"/>
              </a:rPr>
              <a:t>l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g</a:t>
            </a:r>
            <a:r>
              <a:rPr sz="3200" spc="-29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i="1" spc="-15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3200" spc="-26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spc="-1845" baseline="20833" dirty="0">
                <a:solidFill>
                  <a:srgbClr val="008380"/>
                </a:solidFill>
                <a:latin typeface="Symbol"/>
                <a:cs typeface="Symbol"/>
              </a:rPr>
              <a:t></a:t>
            </a:r>
            <a:r>
              <a:rPr sz="4800" baseline="-4340" dirty="0">
                <a:solidFill>
                  <a:srgbClr val="008380"/>
                </a:solidFill>
                <a:latin typeface="Symbol"/>
                <a:cs typeface="Symbol"/>
              </a:rPr>
              <a:t></a:t>
            </a:r>
            <a:r>
              <a:rPr sz="4800" spc="-494" baseline="-434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i="1" u="sng" spc="30" baseline="20833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4800" i="1" u="sng" baseline="20833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4800" i="1" spc="-142" baseline="20833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3200" spc="-2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30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8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5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23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4800" spc="-1845" baseline="20833" dirty="0">
                <a:solidFill>
                  <a:srgbClr val="008380"/>
                </a:solidFill>
                <a:latin typeface="Symbol"/>
                <a:cs typeface="Symbol"/>
              </a:rPr>
              <a:t></a:t>
            </a:r>
            <a:r>
              <a:rPr sz="4800" baseline="-4340" dirty="0">
                <a:solidFill>
                  <a:srgbClr val="008380"/>
                </a:solidFill>
                <a:latin typeface="Symbol"/>
                <a:cs typeface="Symbol"/>
              </a:rPr>
              <a:t></a:t>
            </a:r>
            <a:endParaRPr sz="4800" baseline="-4340">
              <a:latin typeface="Symbol"/>
              <a:cs typeface="Symbol"/>
            </a:endParaRPr>
          </a:p>
          <a:p>
            <a:pPr marL="3131820">
              <a:lnSpc>
                <a:spcPts val="3070"/>
              </a:lnSpc>
              <a:tabLst>
                <a:tab pos="3453129" algn="l"/>
                <a:tab pos="4975225" algn="l"/>
              </a:tabLst>
            </a:pP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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4800" baseline="-2604" dirty="0">
                <a:solidFill>
                  <a:srgbClr val="008380"/>
                </a:solidFill>
                <a:latin typeface="Times New Roman"/>
                <a:cs typeface="Times New Roman"/>
              </a:rPr>
              <a:t>4	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</a:t>
            </a:r>
            <a:endParaRPr sz="3200">
              <a:latin typeface="Symbol"/>
              <a:cs typeface="Symbol"/>
            </a:endParaRPr>
          </a:p>
          <a:p>
            <a:pPr marL="50800">
              <a:lnSpc>
                <a:spcPct val="100000"/>
              </a:lnSpc>
              <a:spcBef>
                <a:spcPts val="900"/>
              </a:spcBef>
            </a:pPr>
            <a:r>
              <a:rPr sz="3200" spc="-5" dirty="0">
                <a:latin typeface="Times New Roman"/>
                <a:cs typeface="Times New Roman"/>
              </a:rPr>
              <a:t>Express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as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desired</a:t>
            </a:r>
            <a:r>
              <a:rPr sz="3200" b="1" i="1" spc="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–</a:t>
            </a:r>
            <a:r>
              <a:rPr sz="3200" b="1" i="1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residual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23852" y="1658923"/>
            <a:ext cx="4603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8380"/>
                </a:solidFill>
                <a:latin typeface="Symbol"/>
                <a:cs typeface="Symbol"/>
              </a:rPr>
              <a:t></a:t>
            </a:r>
            <a:endParaRPr sz="4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20486" y="2097357"/>
            <a:ext cx="22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5935" y="1468408"/>
            <a:ext cx="4749800" cy="85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95275" algn="ctr">
              <a:lnSpc>
                <a:spcPts val="2290"/>
              </a:lnSpc>
              <a:spcBef>
                <a:spcPts val="100"/>
              </a:spcBef>
            </a:pPr>
            <a:r>
              <a:rPr sz="2400" i="1" spc="-3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spc="-35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2400" spc="-3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ts val="4210"/>
              </a:lnSpc>
              <a:tabLst>
                <a:tab pos="2479040" algn="l"/>
              </a:tabLst>
            </a:pPr>
            <a:r>
              <a:rPr sz="3200" i="1" spc="100" dirty="0">
                <a:solidFill>
                  <a:srgbClr val="008380"/>
                </a:solidFill>
                <a:latin typeface="Times New Roman"/>
                <a:cs typeface="Times New Roman"/>
              </a:rPr>
              <a:t>E</a:t>
            </a:r>
            <a:r>
              <a:rPr sz="4000" spc="-580" dirty="0">
                <a:solidFill>
                  <a:srgbClr val="008380"/>
                </a:solidFill>
                <a:latin typeface="Symbol"/>
                <a:cs typeface="Symbol"/>
              </a:rPr>
              <a:t>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i="1" spc="-38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8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5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6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4000" spc="-280" dirty="0">
                <a:solidFill>
                  <a:srgbClr val="008380"/>
                </a:solidFill>
                <a:latin typeface="Symbol"/>
                <a:cs typeface="Symbol"/>
              </a:rPr>
              <a:t></a:t>
            </a:r>
            <a:r>
              <a:rPr sz="4000" spc="-6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</a:t>
            </a:r>
            <a:r>
              <a:rPr sz="3200" spc="6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u="sng" baseline="19965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4800" baseline="19965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3200" i="1" spc="20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3200" i="1" spc="-19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008380"/>
                </a:solidFill>
                <a:latin typeface="Times New Roman"/>
                <a:cs typeface="Times New Roman"/>
              </a:rPr>
              <a:t>l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g</a:t>
            </a:r>
            <a:r>
              <a:rPr sz="3200" spc="-29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3200" i="1" spc="8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3200" spc="-16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25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8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5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95144" y="2331903"/>
            <a:ext cx="523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2400" i="1" spc="-34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8882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Substitution</a:t>
            </a:r>
            <a:r>
              <a:rPr spc="-60" dirty="0"/>
              <a:t> </a:t>
            </a:r>
            <a:r>
              <a:rPr spc="-5" dirty="0"/>
              <a:t>method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56004" y="2974172"/>
            <a:ext cx="4855210" cy="823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3140"/>
              </a:lnSpc>
              <a:spcBef>
                <a:spcPts val="100"/>
              </a:spcBef>
            </a:pP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3200" spc="3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u="sng" spc="75" baseline="20833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4800" i="1" u="sng" baseline="20833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4800" i="1" spc="-442" baseline="20833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spc="-1845" baseline="-5208" dirty="0">
                <a:solidFill>
                  <a:srgbClr val="008380"/>
                </a:solidFill>
                <a:latin typeface="Symbol"/>
                <a:cs typeface="Symbol"/>
              </a:rPr>
              <a:t></a:t>
            </a:r>
            <a:r>
              <a:rPr sz="4800" baseline="21701" dirty="0">
                <a:solidFill>
                  <a:srgbClr val="008380"/>
                </a:solidFill>
                <a:latin typeface="Symbol"/>
                <a:cs typeface="Symbol"/>
              </a:rPr>
              <a:t></a:t>
            </a:r>
            <a:r>
              <a:rPr sz="4800" spc="-569" baseline="2170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u="sng" baseline="19965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4800" spc="-375" baseline="1996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16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600" baseline="18518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3600" spc="127" baseline="18518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008380"/>
                </a:solidFill>
                <a:latin typeface="Times New Roman"/>
                <a:cs typeface="Times New Roman"/>
              </a:rPr>
              <a:t>l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g</a:t>
            </a:r>
            <a:r>
              <a:rPr sz="3200" spc="-29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i="1" spc="-15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3200" spc="-2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u="sng" baseline="19965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4800" spc="-525" baseline="1996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16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600" baseline="18518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3600" spc="-89" baseline="18518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spc="-1845" baseline="21701" dirty="0">
                <a:solidFill>
                  <a:srgbClr val="008380"/>
                </a:solidFill>
                <a:latin typeface="Symbol"/>
                <a:cs typeface="Symbol"/>
              </a:rPr>
              <a:t></a:t>
            </a:r>
            <a:r>
              <a:rPr sz="4800" baseline="-5208" dirty="0">
                <a:solidFill>
                  <a:srgbClr val="008380"/>
                </a:solidFill>
                <a:latin typeface="Symbol"/>
                <a:cs typeface="Symbol"/>
              </a:rPr>
              <a:t></a:t>
            </a:r>
            <a:r>
              <a:rPr sz="4800" spc="-270" baseline="-5208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3200" spc="-16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25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8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5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R="734695" algn="ctr">
              <a:lnSpc>
                <a:spcPts val="3140"/>
              </a:lnSpc>
              <a:tabLst>
                <a:tab pos="368935" algn="l"/>
                <a:tab pos="2273935" algn="l"/>
                <a:tab pos="2979420" algn="l"/>
              </a:tabLst>
            </a:pP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n	</a:t>
            </a:r>
            <a:r>
              <a:rPr sz="4800" baseline="1736" dirty="0">
                <a:solidFill>
                  <a:srgbClr val="008380"/>
                </a:solidFill>
                <a:latin typeface="Symbol"/>
                <a:cs typeface="Symbol"/>
              </a:rPr>
              <a:t></a:t>
            </a:r>
            <a:r>
              <a:rPr sz="4800" spc="-494" baseline="1736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2	8	</a:t>
            </a:r>
            <a:r>
              <a:rPr sz="4800" baseline="1736" dirty="0">
                <a:solidFill>
                  <a:srgbClr val="008380"/>
                </a:solidFill>
                <a:latin typeface="Symbol"/>
                <a:cs typeface="Symbol"/>
              </a:rPr>
              <a:t></a:t>
            </a:r>
            <a:endParaRPr sz="4800" baseline="1736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20084" y="2098776"/>
            <a:ext cx="22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20876" y="4326282"/>
            <a:ext cx="202501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3375" algn="l"/>
                <a:tab pos="1855470" algn="l"/>
              </a:tabLst>
            </a:pP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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4800" baseline="-2604" dirty="0">
                <a:solidFill>
                  <a:srgbClr val="008380"/>
                </a:solidFill>
                <a:latin typeface="Times New Roman"/>
                <a:cs typeface="Times New Roman"/>
              </a:rPr>
              <a:t>4	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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68704" y="4034077"/>
            <a:ext cx="380237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3200" spc="-6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20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i="1" spc="-43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008380"/>
                </a:solidFill>
                <a:latin typeface="Times New Roman"/>
                <a:cs typeface="Times New Roman"/>
              </a:rPr>
              <a:t>l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g</a:t>
            </a:r>
            <a:r>
              <a:rPr sz="3200" spc="-29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i="1" spc="-15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3200" spc="-26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spc="-1845" baseline="20833" dirty="0">
                <a:solidFill>
                  <a:srgbClr val="008380"/>
                </a:solidFill>
                <a:latin typeface="Symbol"/>
                <a:cs typeface="Symbol"/>
              </a:rPr>
              <a:t></a:t>
            </a:r>
            <a:r>
              <a:rPr sz="4800" baseline="-4340" dirty="0">
                <a:solidFill>
                  <a:srgbClr val="008380"/>
                </a:solidFill>
                <a:latin typeface="Symbol"/>
                <a:cs typeface="Symbol"/>
              </a:rPr>
              <a:t></a:t>
            </a:r>
            <a:r>
              <a:rPr sz="4800" spc="-494" baseline="-434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i="1" u="sng" spc="30" baseline="20833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4800" i="1" u="sng" baseline="20833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4800" i="1" spc="-142" baseline="20833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3200" spc="-2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25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8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5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23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4800" spc="-1845" baseline="20833" dirty="0">
                <a:solidFill>
                  <a:srgbClr val="008380"/>
                </a:solidFill>
                <a:latin typeface="Symbol"/>
                <a:cs typeface="Symbol"/>
              </a:rPr>
              <a:t></a:t>
            </a:r>
            <a:r>
              <a:rPr sz="4800" baseline="-4340" dirty="0">
                <a:solidFill>
                  <a:srgbClr val="008380"/>
                </a:solidFill>
                <a:latin typeface="Symbol"/>
                <a:cs typeface="Symbol"/>
              </a:rPr>
              <a:t></a:t>
            </a:r>
            <a:endParaRPr sz="4800" baseline="-434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9264" y="4752617"/>
            <a:ext cx="5563870" cy="167957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363345">
              <a:lnSpc>
                <a:spcPct val="100000"/>
              </a:lnSpc>
              <a:spcBef>
                <a:spcPts val="1040"/>
              </a:spcBef>
            </a:pP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</a:t>
            </a:r>
            <a:r>
              <a:rPr sz="3200" spc="-6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20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i="1" spc="-4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008380"/>
                </a:solidFill>
                <a:latin typeface="Times New Roman"/>
                <a:cs typeface="Times New Roman"/>
              </a:rPr>
              <a:t>l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g</a:t>
            </a:r>
            <a:r>
              <a:rPr sz="3200" spc="-29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i="1" spc="-36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spc="-7" baseline="-3472" dirty="0">
                <a:latin typeface="Times New Roman"/>
                <a:cs typeface="Times New Roman"/>
              </a:rPr>
              <a:t>,</a:t>
            </a:r>
            <a:endParaRPr sz="4800" baseline="-3472">
              <a:latin typeface="Times New Roman"/>
              <a:cs typeface="Times New Roman"/>
            </a:endParaRPr>
          </a:p>
          <a:p>
            <a:pPr marL="12700">
              <a:lnSpc>
                <a:spcPts val="3654"/>
              </a:lnSpc>
              <a:spcBef>
                <a:spcPts val="935"/>
              </a:spcBef>
            </a:pP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chosen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large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enough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54"/>
              </a:lnSpc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/4</a:t>
            </a:r>
            <a:r>
              <a:rPr sz="3200" spc="-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dominates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23850" y="1660528"/>
            <a:ext cx="4603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008380"/>
                </a:solidFill>
                <a:latin typeface="Symbol"/>
                <a:cs typeface="Symbol"/>
              </a:rPr>
              <a:t></a:t>
            </a:r>
            <a:endParaRPr sz="48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5534" y="1470025"/>
            <a:ext cx="475043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95275" algn="ctr">
              <a:lnSpc>
                <a:spcPts val="2295"/>
              </a:lnSpc>
              <a:spcBef>
                <a:spcPts val="100"/>
              </a:spcBef>
            </a:pPr>
            <a:r>
              <a:rPr sz="2400" i="1" spc="-3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400" spc="-35" dirty="0">
                <a:solidFill>
                  <a:srgbClr val="008380"/>
                </a:solidFill>
                <a:latin typeface="Symbol"/>
                <a:cs typeface="Symbol"/>
              </a:rPr>
              <a:t></a:t>
            </a:r>
            <a:r>
              <a:rPr sz="2400" spc="-3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ts val="4215"/>
              </a:lnSpc>
              <a:tabLst>
                <a:tab pos="2479040" algn="l"/>
              </a:tabLst>
            </a:pPr>
            <a:r>
              <a:rPr sz="3200" i="1" spc="100" dirty="0">
                <a:solidFill>
                  <a:srgbClr val="008380"/>
                </a:solidFill>
                <a:latin typeface="Times New Roman"/>
                <a:cs typeface="Times New Roman"/>
              </a:rPr>
              <a:t>E</a:t>
            </a:r>
            <a:r>
              <a:rPr sz="4000" spc="-585" dirty="0">
                <a:solidFill>
                  <a:srgbClr val="008380"/>
                </a:solidFill>
                <a:latin typeface="Symbol"/>
                <a:cs typeface="Symbol"/>
              </a:rPr>
              <a:t>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T</a:t>
            </a:r>
            <a:r>
              <a:rPr sz="3200" i="1" spc="-37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8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5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5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4000" spc="-280" dirty="0">
                <a:solidFill>
                  <a:srgbClr val="008380"/>
                </a:solidFill>
                <a:latin typeface="Symbol"/>
                <a:cs typeface="Symbol"/>
              </a:rPr>
              <a:t></a:t>
            </a:r>
            <a:r>
              <a:rPr sz="4000" spc="-6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</a:t>
            </a:r>
            <a:r>
              <a:rPr sz="3200" spc="6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4800" u="sng" baseline="19965" dirty="0">
                <a:solidFill>
                  <a:srgbClr val="008380"/>
                </a:solidFill>
                <a:uFill>
                  <a:solidFill>
                    <a:srgbClr val="00838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4800" baseline="19965" dirty="0">
                <a:solidFill>
                  <a:srgbClr val="008380"/>
                </a:solidFill>
                <a:latin typeface="Times New Roman"/>
                <a:cs typeface="Times New Roman"/>
              </a:rPr>
              <a:t>	</a:t>
            </a:r>
            <a:r>
              <a:rPr sz="3200" i="1" spc="20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3200" i="1" spc="-19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008380"/>
                </a:solidFill>
                <a:latin typeface="Times New Roman"/>
                <a:cs typeface="Times New Roman"/>
              </a:rPr>
              <a:t>l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g</a:t>
            </a:r>
            <a:r>
              <a:rPr sz="3200" spc="-29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3200" i="1" spc="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</a:t>
            </a:r>
            <a:r>
              <a:rPr sz="3200" spc="-16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25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8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5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95144" y="2333534"/>
            <a:ext cx="523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2400" i="1" spc="-34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0844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Quicksort</a:t>
            </a:r>
            <a:r>
              <a:rPr spc="-30" dirty="0"/>
              <a:t> </a:t>
            </a:r>
            <a:r>
              <a:rPr spc="-5" dirty="0"/>
              <a:t>in</a:t>
            </a:r>
            <a:r>
              <a:rPr spc="-20" dirty="0"/>
              <a:t> </a:t>
            </a:r>
            <a:r>
              <a:rPr spc="-5" dirty="0"/>
              <a:t>practice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29664" y="1818386"/>
            <a:ext cx="6805930" cy="4024629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3840" marR="660400" indent="-231775">
              <a:lnSpc>
                <a:spcPts val="3460"/>
              </a:lnSpc>
              <a:spcBef>
                <a:spcPts val="530"/>
              </a:spcBef>
              <a:buClr>
                <a:srgbClr val="CC0000"/>
              </a:buClr>
              <a:buChar char="•"/>
              <a:tabLst>
                <a:tab pos="244475" algn="l"/>
              </a:tabLst>
            </a:pPr>
            <a:r>
              <a:rPr sz="3200" spc="-5" dirty="0">
                <a:latin typeface="Times New Roman"/>
                <a:cs typeface="Times New Roman"/>
              </a:rPr>
              <a:t>Quicksort is 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great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general-purpose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sorting algorithm.</a:t>
            </a:r>
            <a:endParaRPr sz="3200">
              <a:latin typeface="Times New Roman"/>
              <a:cs typeface="Times New Roman"/>
            </a:endParaRPr>
          </a:p>
          <a:p>
            <a:pPr marL="243840" marR="116839" indent="-231775">
              <a:lnSpc>
                <a:spcPts val="3460"/>
              </a:lnSpc>
              <a:spcBef>
                <a:spcPts val="1140"/>
              </a:spcBef>
              <a:buClr>
                <a:srgbClr val="CC0000"/>
              </a:buClr>
              <a:buChar char="•"/>
              <a:tabLst>
                <a:tab pos="244475" algn="l"/>
              </a:tabLst>
            </a:pPr>
            <a:r>
              <a:rPr sz="3200" spc="-5" dirty="0">
                <a:latin typeface="Times New Roman"/>
                <a:cs typeface="Times New Roman"/>
              </a:rPr>
              <a:t>Quicksort is typically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over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twice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fast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as </a:t>
            </a:r>
            <a:r>
              <a:rPr sz="3200" spc="-15" dirty="0">
                <a:latin typeface="Times New Roman"/>
                <a:cs typeface="Times New Roman"/>
              </a:rPr>
              <a:t>merge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sort.</a:t>
            </a:r>
            <a:endParaRPr sz="3200">
              <a:latin typeface="Times New Roman"/>
              <a:cs typeface="Times New Roman"/>
            </a:endParaRPr>
          </a:p>
          <a:p>
            <a:pPr marL="243840" indent="-231775">
              <a:lnSpc>
                <a:spcPts val="3650"/>
              </a:lnSpc>
              <a:spcBef>
                <a:spcPts val="715"/>
              </a:spcBef>
              <a:buClr>
                <a:srgbClr val="CC0000"/>
              </a:buClr>
              <a:buChar char="•"/>
              <a:tabLst>
                <a:tab pos="244475" algn="l"/>
              </a:tabLst>
            </a:pPr>
            <a:r>
              <a:rPr sz="3200" spc="-5" dirty="0">
                <a:latin typeface="Times New Roman"/>
                <a:cs typeface="Times New Roman"/>
              </a:rPr>
              <a:t>Quicksort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benefit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substantially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from</a:t>
            </a:r>
            <a:endParaRPr sz="3200">
              <a:latin typeface="Times New Roman"/>
              <a:cs typeface="Times New Roman"/>
            </a:endParaRPr>
          </a:p>
          <a:p>
            <a:pPr marL="243840">
              <a:lnSpc>
                <a:spcPts val="3650"/>
              </a:lnSpc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code</a:t>
            </a:r>
            <a:r>
              <a:rPr sz="3200" b="1" i="1" spc="-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tuning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43840" marR="1042035" indent="-231775">
              <a:lnSpc>
                <a:spcPts val="3460"/>
              </a:lnSpc>
              <a:spcBef>
                <a:spcPts val="1200"/>
              </a:spcBef>
              <a:buClr>
                <a:srgbClr val="CC0000"/>
              </a:buClr>
              <a:buChar char="•"/>
              <a:tabLst>
                <a:tab pos="244475" algn="l"/>
              </a:tabLst>
            </a:pPr>
            <a:r>
              <a:rPr sz="3200" spc="-5" dirty="0">
                <a:latin typeface="Times New Roman"/>
                <a:cs typeface="Times New Roman"/>
              </a:rPr>
              <a:t>Quicksort behaves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well even with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caching and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virtual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Times New Roman"/>
                <a:cs typeface="Times New Roman"/>
              </a:rPr>
              <a:t>memory.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7397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partitioning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443037" y="1840992"/>
            <a:ext cx="6334760" cy="661670"/>
            <a:chOff x="1443037" y="1840992"/>
            <a:chExt cx="6334760" cy="66167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8665" y="1955292"/>
              <a:ext cx="772667" cy="5471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8289" y="1840992"/>
              <a:ext cx="794003" cy="61112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47800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47800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283" y="1955292"/>
              <a:ext cx="773429" cy="5471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10562" y="1840992"/>
              <a:ext cx="997457" cy="61112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201862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01862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1141" y="1955292"/>
              <a:ext cx="772667" cy="54711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9419" y="1840992"/>
              <a:ext cx="997457" cy="61112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970212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70212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3142" y="1955292"/>
              <a:ext cx="772667" cy="54711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2766" y="1840992"/>
              <a:ext cx="794003" cy="61112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732212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32212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5142" y="1955292"/>
              <a:ext cx="772667" cy="54711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4766" y="1840992"/>
              <a:ext cx="794003" cy="61112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494212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94212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8759" y="1955292"/>
              <a:ext cx="773428" cy="54711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84" y="1840992"/>
              <a:ext cx="794003" cy="61112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248275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48275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7617" y="1955292"/>
              <a:ext cx="772667" cy="54711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7241" y="1840992"/>
              <a:ext cx="794003" cy="61112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016625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16625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9617" y="1955292"/>
              <a:ext cx="772655" cy="54711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95515" y="1840992"/>
              <a:ext cx="982217" cy="61112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778625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778625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713864" y="1751913"/>
            <a:ext cx="5641340" cy="121856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  <a:tabLst>
                <a:tab pos="664845" algn="l"/>
                <a:tab pos="1433195" algn="l"/>
                <a:tab pos="2296795" algn="l"/>
                <a:tab pos="3058795" algn="l"/>
                <a:tab pos="3812540" algn="l"/>
                <a:tab pos="4580890" algn="l"/>
                <a:tab pos="5249545" algn="l"/>
              </a:tabLst>
            </a:pP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6	10	13	5	8	3	2	</a:t>
            </a:r>
            <a:r>
              <a:rPr sz="3200" spc="-125" dirty="0">
                <a:solidFill>
                  <a:srgbClr val="009999"/>
                </a:solidFill>
                <a:latin typeface="Times New Roman"/>
                <a:cs typeface="Times New Roman"/>
              </a:rPr>
              <a:t>11</a:t>
            </a:r>
            <a:endParaRPr sz="3200">
              <a:latin typeface="Times New Roman"/>
              <a:cs typeface="Times New Roman"/>
            </a:endParaRPr>
          </a:p>
          <a:p>
            <a:pPr marL="59055">
              <a:lnSpc>
                <a:spcPct val="100000"/>
              </a:lnSpc>
              <a:spcBef>
                <a:spcPts val="860"/>
              </a:spcBef>
              <a:tabLst>
                <a:tab pos="81280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i	j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7397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partitioning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443037" y="1840992"/>
            <a:ext cx="6334760" cy="661670"/>
            <a:chOff x="1443037" y="1840992"/>
            <a:chExt cx="6334760" cy="66167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8665" y="1955292"/>
              <a:ext cx="772667" cy="5471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8289" y="1840992"/>
              <a:ext cx="794003" cy="61112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47800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47800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283" y="1955292"/>
              <a:ext cx="773429" cy="5471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10562" y="1840992"/>
              <a:ext cx="997457" cy="61112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201862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01862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1141" y="1955292"/>
              <a:ext cx="772667" cy="54711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9419" y="1840992"/>
              <a:ext cx="997457" cy="61112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970212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70212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3142" y="1955292"/>
              <a:ext cx="772667" cy="54711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2766" y="1840992"/>
              <a:ext cx="794003" cy="61112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732212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32212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5142" y="1955292"/>
              <a:ext cx="772667" cy="54711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4766" y="1840992"/>
              <a:ext cx="794003" cy="61112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494212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94212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8759" y="1955292"/>
              <a:ext cx="773428" cy="54711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84" y="1840992"/>
              <a:ext cx="794003" cy="61112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248275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48275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7617" y="1955292"/>
              <a:ext cx="772667" cy="54711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7241" y="1840992"/>
              <a:ext cx="794003" cy="61112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016625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16625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9617" y="1955292"/>
              <a:ext cx="772655" cy="54711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95515" y="1840992"/>
              <a:ext cx="982217" cy="61112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778625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778625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713864" y="1751913"/>
            <a:ext cx="5641340" cy="121856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  <a:tabLst>
                <a:tab pos="664845" algn="l"/>
                <a:tab pos="1433195" algn="l"/>
                <a:tab pos="2296795" algn="l"/>
                <a:tab pos="3058795" algn="l"/>
                <a:tab pos="3812540" algn="l"/>
                <a:tab pos="4580890" algn="l"/>
                <a:tab pos="5249545" algn="l"/>
              </a:tabLst>
            </a:pP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6	10	13	5	8	3	2	</a:t>
            </a:r>
            <a:r>
              <a:rPr sz="3200" spc="-125" dirty="0">
                <a:solidFill>
                  <a:srgbClr val="009999"/>
                </a:solidFill>
                <a:latin typeface="Times New Roman"/>
                <a:cs typeface="Times New Roman"/>
              </a:rPr>
              <a:t>11</a:t>
            </a:r>
            <a:endParaRPr sz="3200">
              <a:latin typeface="Times New Roman"/>
              <a:cs typeface="Times New Roman"/>
            </a:endParaRPr>
          </a:p>
          <a:p>
            <a:pPr marL="59055">
              <a:lnSpc>
                <a:spcPct val="100000"/>
              </a:lnSpc>
              <a:spcBef>
                <a:spcPts val="860"/>
              </a:spcBef>
              <a:tabLst>
                <a:tab pos="158115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i	j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552700" y="2690811"/>
            <a:ext cx="650875" cy="76200"/>
            <a:chOff x="2552700" y="2690811"/>
            <a:chExt cx="650875" cy="76200"/>
          </a:xfrm>
        </p:grpSpPr>
        <p:sp>
          <p:nvSpPr>
            <p:cNvPr id="39" name="object 39"/>
            <p:cNvSpPr/>
            <p:nvPr/>
          </p:nvSpPr>
          <p:spPr>
            <a:xfrm>
              <a:off x="2590800" y="2728913"/>
              <a:ext cx="561975" cy="0"/>
            </a:xfrm>
            <a:custGeom>
              <a:avLst/>
              <a:gdLst/>
              <a:ahLst/>
              <a:cxnLst/>
              <a:rect l="l" t="t" r="r" b="b"/>
              <a:pathLst>
                <a:path w="561975">
                  <a:moveTo>
                    <a:pt x="0" y="0"/>
                  </a:moveTo>
                  <a:lnTo>
                    <a:pt x="56197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127375" y="269081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25400" y="38100"/>
                  </a:ln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52700" y="2690813"/>
              <a:ext cx="76200" cy="76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7397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partitioning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443037" y="1840992"/>
            <a:ext cx="6334760" cy="661670"/>
            <a:chOff x="1443037" y="1840992"/>
            <a:chExt cx="6334760" cy="66167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8665" y="1955292"/>
              <a:ext cx="772667" cy="5471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8289" y="1840992"/>
              <a:ext cx="794003" cy="61112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47800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47800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283" y="1955292"/>
              <a:ext cx="773429" cy="5471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10562" y="1840992"/>
              <a:ext cx="997457" cy="61112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201862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01862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1141" y="1955292"/>
              <a:ext cx="772667" cy="54711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9419" y="1840992"/>
              <a:ext cx="997457" cy="61112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970212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70212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3142" y="1955292"/>
              <a:ext cx="772667" cy="54711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2766" y="1840992"/>
              <a:ext cx="794003" cy="61112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732212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32212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5142" y="1955292"/>
              <a:ext cx="772667" cy="54711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4766" y="1840992"/>
              <a:ext cx="794003" cy="61112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494212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94212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8759" y="1955292"/>
              <a:ext cx="773428" cy="54711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84" y="1840992"/>
              <a:ext cx="794003" cy="61112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248275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48275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7617" y="1955292"/>
              <a:ext cx="772667" cy="54711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7241" y="1840992"/>
              <a:ext cx="794003" cy="61112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016625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16625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9617" y="1955292"/>
              <a:ext cx="772655" cy="54711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95515" y="1840992"/>
              <a:ext cx="982217" cy="61112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778625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778625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713864" y="1751913"/>
            <a:ext cx="5641340" cy="121856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  <a:tabLst>
                <a:tab pos="664845" algn="l"/>
                <a:tab pos="1433195" algn="l"/>
                <a:tab pos="2296795" algn="l"/>
                <a:tab pos="3058795" algn="l"/>
                <a:tab pos="3812540" algn="l"/>
                <a:tab pos="4580890" algn="l"/>
                <a:tab pos="5249545" algn="l"/>
              </a:tabLst>
            </a:pP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6	10	13	5	8	3	2	</a:t>
            </a:r>
            <a:r>
              <a:rPr sz="3200" spc="-125" dirty="0">
                <a:solidFill>
                  <a:srgbClr val="009999"/>
                </a:solidFill>
                <a:latin typeface="Times New Roman"/>
                <a:cs typeface="Times New Roman"/>
              </a:rPr>
              <a:t>11</a:t>
            </a:r>
            <a:endParaRPr sz="3200">
              <a:latin typeface="Times New Roman"/>
              <a:cs typeface="Times New Roman"/>
            </a:endParaRPr>
          </a:p>
          <a:p>
            <a:pPr marL="59055">
              <a:lnSpc>
                <a:spcPct val="100000"/>
              </a:lnSpc>
              <a:spcBef>
                <a:spcPts val="860"/>
              </a:spcBef>
              <a:tabLst>
                <a:tab pos="234315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i	j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314700" y="2690811"/>
            <a:ext cx="650875" cy="76200"/>
            <a:chOff x="3314700" y="2690811"/>
            <a:chExt cx="650875" cy="76200"/>
          </a:xfrm>
        </p:grpSpPr>
        <p:sp>
          <p:nvSpPr>
            <p:cNvPr id="39" name="object 39"/>
            <p:cNvSpPr/>
            <p:nvPr/>
          </p:nvSpPr>
          <p:spPr>
            <a:xfrm>
              <a:off x="3352800" y="2728913"/>
              <a:ext cx="561975" cy="0"/>
            </a:xfrm>
            <a:custGeom>
              <a:avLst/>
              <a:gdLst/>
              <a:ahLst/>
              <a:cxnLst/>
              <a:rect l="l" t="t" r="r" b="b"/>
              <a:pathLst>
                <a:path w="561975">
                  <a:moveTo>
                    <a:pt x="0" y="0"/>
                  </a:moveTo>
                  <a:lnTo>
                    <a:pt x="56197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889375" y="269081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25400" y="38100"/>
                  </a:ln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14700" y="2690813"/>
              <a:ext cx="76200" cy="76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7397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partitioning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94814" y="1884362"/>
          <a:ext cx="5677531" cy="1862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1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6575">
                <a:tc>
                  <a:txBody>
                    <a:bodyPr/>
                    <a:lstStyle/>
                    <a:p>
                      <a:pPr marL="31750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R="267970" algn="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R="275590" algn="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R="272415" algn="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754"/>
                        </a:lnSpc>
                      </a:pPr>
                      <a:r>
                        <a:rPr sz="3200" spc="-12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31750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267970" algn="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R="275590" algn="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R="272415" algn="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754"/>
                        </a:lnSpc>
                      </a:pPr>
                      <a:r>
                        <a:rPr sz="3200" spc="-12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5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385"/>
                        </a:spcBef>
                      </a:pPr>
                      <a:r>
                        <a:rPr sz="3200" i="1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385"/>
                        </a:spcBef>
                      </a:pPr>
                      <a:r>
                        <a:rPr sz="3200" i="1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443037" y="1840992"/>
            <a:ext cx="6334760" cy="661670"/>
            <a:chOff x="1443037" y="1840992"/>
            <a:chExt cx="6334760" cy="66167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8665" y="1955292"/>
              <a:ext cx="772667" cy="5471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8289" y="1840992"/>
              <a:ext cx="794003" cy="61112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47800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47800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283" y="1955292"/>
              <a:ext cx="773429" cy="54711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10562" y="1840992"/>
              <a:ext cx="997457" cy="61112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1141" y="1955292"/>
              <a:ext cx="772667" cy="54711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9419" y="1840992"/>
              <a:ext cx="997457" cy="6111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3142" y="1955292"/>
              <a:ext cx="772667" cy="54711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2766" y="1840992"/>
              <a:ext cx="794003" cy="61112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5142" y="1955292"/>
              <a:ext cx="772667" cy="54711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4766" y="1840992"/>
              <a:ext cx="794003" cy="61112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8759" y="1955292"/>
              <a:ext cx="773428" cy="54711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84" y="1840992"/>
              <a:ext cx="794003" cy="61112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7617" y="1955292"/>
              <a:ext cx="772667" cy="54711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7241" y="1840992"/>
              <a:ext cx="794003" cy="61112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9617" y="1955292"/>
              <a:ext cx="772655" cy="54711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95515" y="1840992"/>
              <a:ext cx="982217" cy="61112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778625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78625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443037" y="2623566"/>
            <a:ext cx="909319" cy="661670"/>
            <a:chOff x="1443037" y="2623566"/>
            <a:chExt cx="909319" cy="661670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8665" y="2737866"/>
              <a:ext cx="772667" cy="54711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8289" y="2623566"/>
              <a:ext cx="794003" cy="61112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447800" y="2667000"/>
              <a:ext cx="754380" cy="536575"/>
            </a:xfrm>
            <a:custGeom>
              <a:avLst/>
              <a:gdLst/>
              <a:ahLst/>
              <a:cxnLst/>
              <a:rect l="l" t="t" r="r" b="b"/>
              <a:pathLst>
                <a:path w="754380" h="536575">
                  <a:moveTo>
                    <a:pt x="0" y="536575"/>
                  </a:moveTo>
                  <a:lnTo>
                    <a:pt x="754062" y="536575"/>
                  </a:lnTo>
                  <a:lnTo>
                    <a:pt x="754062" y="0"/>
                  </a:lnTo>
                  <a:lnTo>
                    <a:pt x="0" y="0"/>
                  </a:lnTo>
                  <a:lnTo>
                    <a:pt x="0" y="536575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47800" y="2667000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2272283" y="2623566"/>
            <a:ext cx="5505450" cy="661670"/>
            <a:chOff x="2272283" y="2623566"/>
            <a:chExt cx="5505450" cy="661670"/>
          </a:xfrm>
        </p:grpSpPr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283" y="2737866"/>
              <a:ext cx="773429" cy="54711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1907" y="2623566"/>
              <a:ext cx="794003" cy="61112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1141" y="2737866"/>
              <a:ext cx="772667" cy="54711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9419" y="2623566"/>
              <a:ext cx="997457" cy="61112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3141" y="2737866"/>
              <a:ext cx="772667" cy="54711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41419" y="2623566"/>
              <a:ext cx="997457" cy="61112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5141" y="2737866"/>
              <a:ext cx="772667" cy="54711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4766" y="2623566"/>
              <a:ext cx="794003" cy="61112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8760" y="2737866"/>
              <a:ext cx="773428" cy="54711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83" y="2623566"/>
              <a:ext cx="794003" cy="61112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7618" y="2737866"/>
              <a:ext cx="772667" cy="54711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7242" y="2623566"/>
              <a:ext cx="794003" cy="61112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9618" y="2737866"/>
              <a:ext cx="772655" cy="54711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95516" y="2623566"/>
              <a:ext cx="982217" cy="61112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778624" y="2667000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778624" y="2667000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1784350" y="3473447"/>
            <a:ext cx="650875" cy="76200"/>
            <a:chOff x="1784350" y="3473447"/>
            <a:chExt cx="650875" cy="76200"/>
          </a:xfrm>
        </p:grpSpPr>
        <p:sp>
          <p:nvSpPr>
            <p:cNvPr id="49" name="object 49"/>
            <p:cNvSpPr/>
            <p:nvPr/>
          </p:nvSpPr>
          <p:spPr>
            <a:xfrm>
              <a:off x="1822450" y="3511549"/>
              <a:ext cx="561975" cy="0"/>
            </a:xfrm>
            <a:custGeom>
              <a:avLst/>
              <a:gdLst/>
              <a:ahLst/>
              <a:cxnLst/>
              <a:rect l="l" t="t" r="r" b="b"/>
              <a:pathLst>
                <a:path w="561975">
                  <a:moveTo>
                    <a:pt x="0" y="0"/>
                  </a:moveTo>
                  <a:lnTo>
                    <a:pt x="56197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359025" y="347344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25400" y="38100"/>
                  </a:ln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4350" y="3473449"/>
              <a:ext cx="76200" cy="76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7397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partitioning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94814" y="1884362"/>
          <a:ext cx="5677531" cy="1862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1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6575">
                <a:tc>
                  <a:txBody>
                    <a:bodyPr/>
                    <a:lstStyle/>
                    <a:p>
                      <a:pPr marL="31750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R="275590" algn="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R="272415" algn="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754"/>
                        </a:lnSpc>
                      </a:pPr>
                      <a:r>
                        <a:rPr sz="3200" spc="-12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31750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4"/>
                        </a:lnSpc>
                      </a:pPr>
                      <a:r>
                        <a:rPr sz="3200" spc="-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R="275590" algn="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R="272415" algn="r">
                        <a:lnSpc>
                          <a:spcPts val="3754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754"/>
                        </a:lnSpc>
                      </a:pPr>
                      <a:r>
                        <a:rPr sz="3200" spc="-125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5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385"/>
                        </a:spcBef>
                      </a:pPr>
                      <a:r>
                        <a:rPr sz="3200" i="1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790"/>
                        </a:lnSpc>
                        <a:spcBef>
                          <a:spcPts val="385"/>
                        </a:spcBef>
                      </a:pPr>
                      <a:r>
                        <a:rPr sz="3200" i="1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443037" y="1840992"/>
            <a:ext cx="6334760" cy="661670"/>
            <a:chOff x="1443037" y="1840992"/>
            <a:chExt cx="6334760" cy="66167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8665" y="1955292"/>
              <a:ext cx="772667" cy="5471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8289" y="1840992"/>
              <a:ext cx="794003" cy="61112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47800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47800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283" y="1955292"/>
              <a:ext cx="773429" cy="54711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10562" y="1840992"/>
              <a:ext cx="997457" cy="61112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1141" y="1955292"/>
              <a:ext cx="772667" cy="54711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9419" y="1840992"/>
              <a:ext cx="997457" cy="6111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3142" y="1955292"/>
              <a:ext cx="772667" cy="54711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2766" y="1840992"/>
              <a:ext cx="794003" cy="61112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5142" y="1955292"/>
              <a:ext cx="772667" cy="54711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4766" y="1840992"/>
              <a:ext cx="794003" cy="61112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8759" y="1955292"/>
              <a:ext cx="773428" cy="54711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84" y="1840992"/>
              <a:ext cx="794003" cy="61112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7617" y="1955292"/>
              <a:ext cx="772667" cy="54711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7241" y="1840992"/>
              <a:ext cx="794003" cy="61112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9617" y="1955292"/>
              <a:ext cx="772655" cy="54711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95515" y="1840992"/>
              <a:ext cx="982217" cy="61112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778625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78625" y="1884362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443037" y="2623566"/>
            <a:ext cx="909319" cy="661670"/>
            <a:chOff x="1443037" y="2623566"/>
            <a:chExt cx="909319" cy="661670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8665" y="2737866"/>
              <a:ext cx="772667" cy="54711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8289" y="2623566"/>
              <a:ext cx="794003" cy="61112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447800" y="2667000"/>
              <a:ext cx="754380" cy="536575"/>
            </a:xfrm>
            <a:custGeom>
              <a:avLst/>
              <a:gdLst/>
              <a:ahLst/>
              <a:cxnLst/>
              <a:rect l="l" t="t" r="r" b="b"/>
              <a:pathLst>
                <a:path w="754380" h="536575">
                  <a:moveTo>
                    <a:pt x="0" y="536575"/>
                  </a:moveTo>
                  <a:lnTo>
                    <a:pt x="754062" y="536575"/>
                  </a:lnTo>
                  <a:lnTo>
                    <a:pt x="754062" y="0"/>
                  </a:lnTo>
                  <a:lnTo>
                    <a:pt x="0" y="0"/>
                  </a:lnTo>
                  <a:lnTo>
                    <a:pt x="0" y="536575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47800" y="2667000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2272283" y="2623566"/>
            <a:ext cx="5505450" cy="661670"/>
            <a:chOff x="2272283" y="2623566"/>
            <a:chExt cx="5505450" cy="661670"/>
          </a:xfrm>
        </p:grpSpPr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283" y="2737866"/>
              <a:ext cx="773429" cy="54711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1907" y="2623566"/>
              <a:ext cx="794003" cy="61112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1141" y="2737866"/>
              <a:ext cx="772667" cy="54711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9419" y="2623566"/>
              <a:ext cx="997457" cy="61112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3141" y="2737866"/>
              <a:ext cx="772667" cy="54711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41419" y="2623566"/>
              <a:ext cx="997457" cy="61112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5141" y="2737866"/>
              <a:ext cx="772667" cy="54711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4766" y="2623566"/>
              <a:ext cx="794003" cy="61112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8760" y="2737866"/>
              <a:ext cx="773428" cy="54711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83" y="2623566"/>
              <a:ext cx="794003" cy="61112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7618" y="2737866"/>
              <a:ext cx="772667" cy="54711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7242" y="2623566"/>
              <a:ext cx="794003" cy="61112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9618" y="2737866"/>
              <a:ext cx="772655" cy="54711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95516" y="2623566"/>
              <a:ext cx="982217" cy="61112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778624" y="2667000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762000" y="0"/>
                  </a:moveTo>
                  <a:lnTo>
                    <a:pt x="0" y="0"/>
                  </a:lnTo>
                  <a:lnTo>
                    <a:pt x="0" y="536575"/>
                  </a:lnTo>
                  <a:lnTo>
                    <a:pt x="762000" y="5365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778624" y="2667000"/>
              <a:ext cx="762000" cy="536575"/>
            </a:xfrm>
            <a:custGeom>
              <a:avLst/>
              <a:gdLst/>
              <a:ahLst/>
              <a:cxnLst/>
              <a:rect l="l" t="t" r="r" b="b"/>
              <a:pathLst>
                <a:path w="762000" h="536575">
                  <a:moveTo>
                    <a:pt x="0" y="0"/>
                  </a:moveTo>
                  <a:lnTo>
                    <a:pt x="762000" y="0"/>
                  </a:lnTo>
                  <a:lnTo>
                    <a:pt x="762000" y="536575"/>
                  </a:lnTo>
                  <a:lnTo>
                    <a:pt x="0" y="536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4073525" y="3473447"/>
            <a:ext cx="650875" cy="76200"/>
            <a:chOff x="4073525" y="3473447"/>
            <a:chExt cx="650875" cy="76200"/>
          </a:xfrm>
        </p:grpSpPr>
        <p:sp>
          <p:nvSpPr>
            <p:cNvPr id="49" name="object 49"/>
            <p:cNvSpPr/>
            <p:nvPr/>
          </p:nvSpPr>
          <p:spPr>
            <a:xfrm>
              <a:off x="4111625" y="3511549"/>
              <a:ext cx="561975" cy="0"/>
            </a:xfrm>
            <a:custGeom>
              <a:avLst/>
              <a:gdLst/>
              <a:ahLst/>
              <a:cxnLst/>
              <a:rect l="l" t="t" r="r" b="b"/>
              <a:pathLst>
                <a:path w="561975">
                  <a:moveTo>
                    <a:pt x="0" y="0"/>
                  </a:moveTo>
                  <a:lnTo>
                    <a:pt x="56197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648200" y="347344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25400" y="38100"/>
                  </a:ln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73525" y="3473449"/>
              <a:ext cx="76200" cy="76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2824</Words>
  <Application>Microsoft Office PowerPoint</Application>
  <PresentationFormat>On-screen Show (4:3)</PresentationFormat>
  <Paragraphs>656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Segoe UI Symbol</vt:lpstr>
      <vt:lpstr>Symbol</vt:lpstr>
      <vt:lpstr>Times New Roman</vt:lpstr>
      <vt:lpstr>Office Theme</vt:lpstr>
      <vt:lpstr>PowerPoint Presentation</vt:lpstr>
      <vt:lpstr>Quicksort</vt:lpstr>
      <vt:lpstr>Divide and conquer</vt:lpstr>
      <vt:lpstr>Partitioning subroutine</vt:lpstr>
      <vt:lpstr>Example of partitioning</vt:lpstr>
      <vt:lpstr>Example of partitioning</vt:lpstr>
      <vt:lpstr>Example of partitioning</vt:lpstr>
      <vt:lpstr>Example of partitioning</vt:lpstr>
      <vt:lpstr>Example of partitioning</vt:lpstr>
      <vt:lpstr>Example of partitioning</vt:lpstr>
      <vt:lpstr>Example of partitioning</vt:lpstr>
      <vt:lpstr>Example of partitioning</vt:lpstr>
      <vt:lpstr>Example of partitioning</vt:lpstr>
      <vt:lpstr>Example of partitioning</vt:lpstr>
      <vt:lpstr>Example of partitioning</vt:lpstr>
      <vt:lpstr>Example of partitioning</vt:lpstr>
      <vt:lpstr>Pseudocode for quicksort</vt:lpstr>
      <vt:lpstr>Analysis of quicksort</vt:lpstr>
      <vt:lpstr>Worst-case of quicksort</vt:lpstr>
      <vt:lpstr>PowerPoint Presentation</vt:lpstr>
      <vt:lpstr>Worst-case recursion tree T(n) = T(0) + T(n–1) + cn  T(n)</vt:lpstr>
      <vt:lpstr>Worst-case recursion tree</vt:lpstr>
      <vt:lpstr>Worst-case recursion tree</vt:lpstr>
      <vt:lpstr>Worst-case recursion tree</vt:lpstr>
      <vt:lpstr>Worst-case recursion tree</vt:lpstr>
      <vt:lpstr>Worst-case recursion tree</vt:lpstr>
      <vt:lpstr>Best-case analysis</vt:lpstr>
      <vt:lpstr>PowerPoint Presentation</vt:lpstr>
      <vt:lpstr>Analysis of “almost-best” case</vt:lpstr>
      <vt:lpstr>Analysis of “almost-best” case</vt:lpstr>
      <vt:lpstr>Analysis of “almost-best” case</vt:lpstr>
      <vt:lpstr>Analysis of “almost-best” case</vt:lpstr>
      <vt:lpstr>More intuition</vt:lpstr>
      <vt:lpstr>Randomized quicksort</vt:lpstr>
      <vt:lpstr>Randomized quicksort  analysis</vt:lpstr>
      <vt:lpstr>Analysis (continued)</vt:lpstr>
      <vt:lpstr>Calculating expectation</vt:lpstr>
      <vt:lpstr>Calculating expectation</vt:lpstr>
      <vt:lpstr>Calculating expectation</vt:lpstr>
      <vt:lpstr>Calculating expectation</vt:lpstr>
      <vt:lpstr>Calculating expectation</vt:lpstr>
      <vt:lpstr>Hairy recurrence</vt:lpstr>
      <vt:lpstr>Substitution method</vt:lpstr>
      <vt:lpstr>Substitution method</vt:lpstr>
      <vt:lpstr>Substitution method</vt:lpstr>
      <vt:lpstr>Substitution method</vt:lpstr>
      <vt:lpstr>Quicksort in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Yeshwant Singh</dc:creator>
  <cp:lastModifiedBy>Yeshwant Singh</cp:lastModifiedBy>
  <cp:revision>1</cp:revision>
  <dcterms:created xsi:type="dcterms:W3CDTF">2023-08-27T17:01:56Z</dcterms:created>
  <dcterms:modified xsi:type="dcterms:W3CDTF">2023-08-27T17:02:42Z</dcterms:modified>
</cp:coreProperties>
</file>