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5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2" r:id="rId39"/>
    <p:sldId id="503" r:id="rId40"/>
    <p:sldId id="504" r:id="rId41"/>
    <p:sldId id="505" r:id="rId42"/>
    <p:sldId id="506" r:id="rId43"/>
    <p:sldId id="507" r:id="rId44"/>
    <p:sldId id="508" r:id="rId45"/>
    <p:sldId id="509" r:id="rId46"/>
    <p:sldId id="510" r:id="rId47"/>
    <p:sldId id="51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38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41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9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0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D00DC-4E02-4278-A3C9-EA055FF7890B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A46C-AD7B-4992-8C1D-21AAE344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47.xml"/><Relationship Id="rId7" Type="http://schemas.openxmlformats.org/officeDocument/2006/relationships/slide" Target="slide4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42.xml"/><Relationship Id="rId4" Type="http://schemas.openxmlformats.org/officeDocument/2006/relationships/slide" Target="slide41.xml"/><Relationship Id="rId9" Type="http://schemas.openxmlformats.org/officeDocument/2006/relationships/slide" Target="slide4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z.net/~markhow/writing/holl.ht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z.net/~markhow/writing/holl.htm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lcs.mit.edu/classes/6.046/fall01/Hollerith%20patent%201889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ade.com/legacy/punchcar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theory.lcs.mit.edu/classes/6.046/fall01/Hollerith%20patent%201889.pdf" TargetMode="External"/><Relationship Id="rId3" Type="http://schemas.openxmlformats.org/officeDocument/2006/relationships/hyperlink" Target="http://www.cs.uiowa.edu/~jones/cards/index.html" TargetMode="External"/><Relationship Id="rId7" Type="http://schemas.openxmlformats.org/officeDocument/2006/relationships/hyperlink" Target="http://sln.fi.edu/qa00/attic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lencoe.com/norton/n-instructor-/updates/1999/51099-2.html" TargetMode="External"/><Relationship Id="rId5" Type="http://schemas.openxmlformats.org/officeDocument/2006/relationships/hyperlink" Target="http://www.oz.net/~markhow/writing/holl.htm" TargetMode="External"/><Relationship Id="rId10" Type="http://schemas.openxmlformats.org/officeDocument/2006/relationships/hyperlink" Target="http://www.whitehouse.gov/president" TargetMode="External"/><Relationship Id="rId4" Type="http://schemas.openxmlformats.org/officeDocument/2006/relationships/hyperlink" Target="http://www-groups.dcs.st-andrews.ac.uk/~history/Mathematicians/Hollerith.html" TargetMode="External"/><Relationship Id="rId9" Type="http://schemas.openxmlformats.org/officeDocument/2006/relationships/hyperlink" Target="http://research.microsoft.com/users/GBell/CyberMuseumPubs.ht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28600"/>
            <a:ext cx="1219200" cy="1371600"/>
            <a:chOff x="304800" y="228600"/>
            <a:chExt cx="1219200" cy="1371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112" y="319088"/>
              <a:ext cx="942974" cy="11144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228600"/>
              <a:ext cx="1219200" cy="1371600"/>
            </a:xfrm>
            <a:custGeom>
              <a:avLst/>
              <a:gdLst/>
              <a:ahLst/>
              <a:cxnLst/>
              <a:rect l="l" t="t" r="r" b="b"/>
              <a:pathLst>
                <a:path w="1219200" h="1371600">
                  <a:moveTo>
                    <a:pt x="12192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219200" y="13716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58886" y="1678556"/>
            <a:ext cx="76200" cy="3635375"/>
          </a:xfrm>
          <a:custGeom>
            <a:avLst/>
            <a:gdLst/>
            <a:ahLst/>
            <a:cxnLst/>
            <a:rect l="l" t="t" r="r" b="b"/>
            <a:pathLst>
              <a:path w="76200" h="3635375">
                <a:moveTo>
                  <a:pt x="12700" y="0"/>
                </a:moveTo>
                <a:lnTo>
                  <a:pt x="0" y="0"/>
                </a:lnTo>
                <a:lnTo>
                  <a:pt x="0" y="3635375"/>
                </a:lnTo>
                <a:lnTo>
                  <a:pt x="12700" y="3635375"/>
                </a:lnTo>
                <a:lnTo>
                  <a:pt x="12700" y="0"/>
                </a:lnTo>
                <a:close/>
              </a:path>
              <a:path w="76200" h="3635375">
                <a:moveTo>
                  <a:pt x="50800" y="0"/>
                </a:moveTo>
                <a:lnTo>
                  <a:pt x="25400" y="0"/>
                </a:lnTo>
                <a:lnTo>
                  <a:pt x="25400" y="3635375"/>
                </a:lnTo>
                <a:lnTo>
                  <a:pt x="50800" y="3635375"/>
                </a:lnTo>
                <a:lnTo>
                  <a:pt x="50800" y="0"/>
                </a:lnTo>
                <a:close/>
              </a:path>
              <a:path w="76200" h="3635375">
                <a:moveTo>
                  <a:pt x="76200" y="0"/>
                </a:moveTo>
                <a:lnTo>
                  <a:pt x="63500" y="0"/>
                </a:lnTo>
                <a:lnTo>
                  <a:pt x="63500" y="3635375"/>
                </a:lnTo>
                <a:lnTo>
                  <a:pt x="76200" y="36353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5086" y="669988"/>
            <a:ext cx="7142799" cy="55180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330" marR="2364105" indent="-841375">
              <a:lnSpc>
                <a:spcPct val="1422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</a:p>
          <a:p>
            <a:pPr marL="1116330" marR="2364105" indent="-841375">
              <a:lnSpc>
                <a:spcPct val="1422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               </a:t>
            </a:r>
            <a:r>
              <a:rPr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ECTURE</a:t>
            </a:r>
            <a:r>
              <a:rPr sz="2800" b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3600" dirty="0">
              <a:latin typeface="Times New Roman"/>
              <a:cs typeface="Times New Roman"/>
            </a:endParaRPr>
          </a:p>
          <a:p>
            <a:pPr marL="1116330">
              <a:lnSpc>
                <a:spcPct val="100000"/>
              </a:lnSpc>
              <a:spcBef>
                <a:spcPts val="15"/>
              </a:spcBef>
            </a:pPr>
            <a:r>
              <a:rPr sz="3200" b="1" spc="-5" dirty="0">
                <a:latin typeface="Times New Roman"/>
                <a:cs typeface="Times New Roman"/>
              </a:rPr>
              <a:t>Sorting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Lower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Bounds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Decision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trees</a:t>
            </a:r>
            <a:endParaRPr sz="3200" dirty="0">
              <a:latin typeface="Times New Roman"/>
              <a:cs typeface="Times New Roman"/>
            </a:endParaRPr>
          </a:p>
          <a:p>
            <a:pPr marL="1116330">
              <a:lnSpc>
                <a:spcPts val="3835"/>
              </a:lnSpc>
              <a:spcBef>
                <a:spcPts val="10"/>
              </a:spcBef>
            </a:pPr>
            <a:r>
              <a:rPr sz="3200" b="1" spc="-20" dirty="0">
                <a:latin typeface="Times New Roman"/>
                <a:cs typeface="Times New Roman"/>
              </a:rPr>
              <a:t>Linear-Time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Sorting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ts val="3835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Counting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1345565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345565" algn="l"/>
              </a:tabLst>
            </a:pPr>
            <a:r>
              <a:rPr sz="3200" spc="-5" dirty="0">
                <a:latin typeface="Times New Roman"/>
                <a:cs typeface="Times New Roman"/>
              </a:rPr>
              <a:t>Radix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111633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Appendix: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Punched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cards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              Dr.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702881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Lower bound for comparison </a:t>
            </a:r>
            <a:r>
              <a:rPr spc="-1085" dirty="0"/>
              <a:t> </a:t>
            </a:r>
            <a:r>
              <a:rPr spc="-5" dirty="0"/>
              <a:t>sorting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465" y="1951736"/>
            <a:ext cx="6991350" cy="13912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  <a:tabLst>
                <a:tab pos="1980564" algn="l"/>
              </a:tabLst>
            </a:pP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Corollary.	</a:t>
            </a:r>
            <a:r>
              <a:rPr sz="3200" spc="-5" dirty="0">
                <a:latin typeface="Times New Roman"/>
                <a:cs typeface="Times New Roman"/>
              </a:rPr>
              <a:t>Heapsort and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asymptotically optimal comparison sorting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58037" y="2967037"/>
            <a:ext cx="314325" cy="314325"/>
            <a:chOff x="7158037" y="2967037"/>
            <a:chExt cx="314325" cy="314325"/>
          </a:xfrm>
        </p:grpSpPr>
        <p:sp>
          <p:nvSpPr>
            <p:cNvPr id="6" name="object 6"/>
            <p:cNvSpPr/>
            <p:nvPr/>
          </p:nvSpPr>
          <p:spPr>
            <a:xfrm>
              <a:off x="71628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2800" y="2971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133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Sorting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linear</a:t>
            </a:r>
            <a:r>
              <a:rPr spc="-15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140" y="1571955"/>
            <a:ext cx="8425815" cy="222186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Counting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sort:</a:t>
            </a:r>
            <a:r>
              <a:rPr sz="3200" b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comparisons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between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ts val="3835"/>
              </a:lnSpc>
              <a:spcBef>
                <a:spcPts val="975"/>
              </a:spcBef>
              <a:buFont typeface="Times New Roman"/>
              <a:buChar char="•"/>
              <a:tabLst>
                <a:tab pos="244475" algn="l"/>
              </a:tabLst>
            </a:pP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1 .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3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{1,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2,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</a:t>
            </a:r>
            <a:r>
              <a:rPr sz="3200" spc="-3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ts val="3835"/>
              </a:lnSpc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Output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. .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latin typeface="Times New Roman"/>
                <a:cs typeface="Times New Roman"/>
              </a:rPr>
              <a:t>, sorted.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ili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st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age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30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33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Counting</a:t>
            </a:r>
            <a:r>
              <a:rPr spc="-80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620" y="1562290"/>
            <a:ext cx="4747895" cy="441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5110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R="1807210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R="2427605" algn="ct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57834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+ 1</a:t>
            </a:r>
            <a:endParaRPr sz="3200">
              <a:latin typeface="Times New Roman"/>
              <a:cs typeface="Times New Roman"/>
            </a:endParaRPr>
          </a:p>
          <a:p>
            <a:pPr marR="2451735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128905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  <a:p>
            <a:pPr marR="1478915" algn="ctr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downto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89865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9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17575" algn="ctr">
              <a:lnSpc>
                <a:spcPts val="384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–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0025" y="3025330"/>
            <a:ext cx="3192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 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0837" y="4000892"/>
            <a:ext cx="3186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054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Counting-sort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6577" y="2138616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4075" y="2109787"/>
            <a:ext cx="866775" cy="682625"/>
            <a:chOff x="854075" y="2109787"/>
            <a:chExt cx="866775" cy="6826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8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2" y="2119884"/>
              <a:ext cx="794003" cy="6111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4075" y="210978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4075" y="210978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9875" y="2109787"/>
            <a:ext cx="866775" cy="682625"/>
            <a:chOff x="1539875" y="2109787"/>
            <a:chExt cx="866775" cy="6826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8" y="2180843"/>
              <a:ext cx="696467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2" y="2119884"/>
              <a:ext cx="794003" cy="6111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39875" y="210978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9875" y="210978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25675" y="2109787"/>
            <a:ext cx="866775" cy="682625"/>
            <a:chOff x="2225675" y="2109787"/>
            <a:chExt cx="866775" cy="68262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8" y="2180843"/>
              <a:ext cx="696467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2" y="2119884"/>
              <a:ext cx="794003" cy="61112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25675" y="210978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25675" y="210978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11475" y="2109787"/>
            <a:ext cx="866775" cy="682625"/>
            <a:chOff x="2911475" y="2109787"/>
            <a:chExt cx="866775" cy="68262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8" y="2180843"/>
              <a:ext cx="696467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2" y="2119884"/>
              <a:ext cx="794003" cy="6111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11475" y="210978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911475" y="210978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97275" y="2109787"/>
            <a:ext cx="866775" cy="682625"/>
            <a:chOff x="3597275" y="2109787"/>
            <a:chExt cx="866775" cy="68262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8" y="2180843"/>
              <a:ext cx="696467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2" y="2119884"/>
              <a:ext cx="794003" cy="61112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597275" y="2109787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97275" y="2109787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6797" y="3533868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9312" y="3500437"/>
            <a:ext cx="3515995" cy="687070"/>
            <a:chOff x="849312" y="3500437"/>
            <a:chExt cx="3515995" cy="687070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8" y="3576065"/>
              <a:ext cx="696467" cy="6111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540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40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8" y="3576065"/>
              <a:ext cx="696467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398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98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2256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56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114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14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5972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97275" y="35052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120775" y="1701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806396" y="1701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2018" y="1701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77640" y="1701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63261" y="1701038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07940" y="2162429"/>
            <a:ext cx="409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673725" y="2128837"/>
            <a:ext cx="2829560" cy="687070"/>
            <a:chOff x="5673725" y="2128837"/>
            <a:chExt cx="2829560" cy="687070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89" y="2204465"/>
              <a:ext cx="696466" cy="61112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784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784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3642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642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89" y="2204465"/>
              <a:ext cx="696467" cy="61112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500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500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89" y="2204465"/>
              <a:ext cx="696467" cy="61112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7358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35887" y="2133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0" y="0"/>
                  </a:moveTo>
                  <a:lnTo>
                    <a:pt x="685800" y="0"/>
                  </a:lnTo>
                  <a:lnTo>
                    <a:pt x="685800" y="600075"/>
                  </a:lnTo>
                  <a:lnTo>
                    <a:pt x="0" y="600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945187" y="172485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30809" y="172485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16684" y="172485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002306" y="1724850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1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690" y="4821428"/>
            <a:ext cx="24745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690" y="4821428"/>
            <a:ext cx="4747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+ 1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9075" y="5309108"/>
            <a:ext cx="3192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 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690" y="4821428"/>
            <a:ext cx="4747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+ 1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9075" y="5309108"/>
            <a:ext cx="3192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 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690" y="4821428"/>
            <a:ext cx="4747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+ 1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9075" y="5309108"/>
            <a:ext cx="3192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 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690" y="4821428"/>
            <a:ext cx="4747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+ 1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9075" y="5309108"/>
            <a:ext cx="3192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 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690" y="4821428"/>
            <a:ext cx="47478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+ 1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9075" y="5309108"/>
            <a:ext cx="3192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 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2698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</a:t>
            </a:r>
            <a:r>
              <a:rPr spc="-20" dirty="0"/>
              <a:t> </a:t>
            </a:r>
            <a:r>
              <a:rPr spc="-5" dirty="0"/>
              <a:t>fast</a:t>
            </a:r>
            <a:r>
              <a:rPr spc="-15" dirty="0"/>
              <a:t> </a:t>
            </a:r>
            <a:r>
              <a:rPr spc="-5" dirty="0"/>
              <a:t>can</a:t>
            </a:r>
            <a:r>
              <a:rPr spc="-10" dirty="0"/>
              <a:t> </a:t>
            </a:r>
            <a:r>
              <a:rPr spc="-5" dirty="0"/>
              <a:t>we</a:t>
            </a:r>
            <a:r>
              <a:rPr spc="-15" dirty="0"/>
              <a:t> </a:t>
            </a:r>
            <a:r>
              <a:rPr spc="-5" dirty="0"/>
              <a:t>sort?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265" y="1437386"/>
            <a:ext cx="7844155" cy="47644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21018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 we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comparison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sorts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comparisons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determine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elements.</a:t>
            </a:r>
            <a:endParaRPr sz="3200">
              <a:latin typeface="Times New Roman"/>
              <a:cs typeface="Times New Roman"/>
            </a:endParaRPr>
          </a:p>
          <a:p>
            <a:pPr marL="243840" marR="861694" indent="-231775">
              <a:lnSpc>
                <a:spcPts val="3460"/>
              </a:lnSpc>
              <a:spcBef>
                <a:spcPts val="870"/>
              </a:spcBef>
              <a:buClr>
                <a:srgbClr val="CC0000"/>
              </a:buClr>
              <a:buFont typeface="Times New Roman"/>
              <a:buChar char="•"/>
              <a:tabLst>
                <a:tab pos="24447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E.g</a:t>
            </a:r>
            <a:r>
              <a:rPr sz="3200" spc="-5" dirty="0">
                <a:latin typeface="Times New Roman"/>
                <a:cs typeface="Times New Roman"/>
              </a:rPr>
              <a:t>.,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insertion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spc="-5" dirty="0">
                <a:latin typeface="Times New Roman"/>
                <a:cs typeface="Times New Roman"/>
              </a:rPr>
              <a:t> sort, quicksort,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heapsort.</a:t>
            </a:r>
            <a:endParaRPr sz="3200">
              <a:latin typeface="Times New Roman"/>
              <a:cs typeface="Times New Roman"/>
            </a:endParaRPr>
          </a:p>
          <a:p>
            <a:pPr marL="12700" marR="597535">
              <a:lnSpc>
                <a:spcPts val="3460"/>
              </a:lnSpc>
              <a:spcBef>
                <a:spcPts val="880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worst-case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we’ve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or compa</a:t>
            </a:r>
            <a:r>
              <a:rPr sz="3200" spc="-10" dirty="0">
                <a:latin typeface="Times New Roman"/>
                <a:cs typeface="Times New Roman"/>
              </a:rPr>
              <a:t>ris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rti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O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" algn="ctr">
              <a:lnSpc>
                <a:spcPct val="100000"/>
              </a:lnSpc>
              <a:spcBef>
                <a:spcPts val="1664"/>
              </a:spcBef>
            </a:pPr>
            <a:r>
              <a:rPr sz="3200" b="1" i="1" spc="-10" dirty="0">
                <a:latin typeface="Times New Roman"/>
                <a:cs typeface="Times New Roman"/>
              </a:rPr>
              <a:t>I</a:t>
            </a:r>
            <a:r>
              <a:rPr sz="3200" b="1" i="1" spc="-5" dirty="0">
                <a:latin typeface="Times New Roman"/>
                <a:cs typeface="Times New Roman"/>
              </a:rPr>
              <a:t>s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b="1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b="1" i="1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b="1" i="1" spc="-35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b="1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b="1" i="1" spc="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th</a:t>
            </a:r>
            <a:r>
              <a:rPr sz="3200" b="1" i="1" spc="-5" dirty="0">
                <a:latin typeface="Times New Roman"/>
                <a:cs typeface="Times New Roman"/>
              </a:rPr>
              <a:t>e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be</a:t>
            </a:r>
            <a:r>
              <a:rPr sz="3200" b="1" i="1" spc="-10" dirty="0">
                <a:latin typeface="Times New Roman"/>
                <a:cs typeface="Times New Roman"/>
              </a:rPr>
              <a:t>s</a:t>
            </a:r>
            <a:r>
              <a:rPr sz="3200" b="1" i="1" spc="-5" dirty="0">
                <a:latin typeface="Times New Roman"/>
                <a:cs typeface="Times New Roman"/>
              </a:rPr>
              <a:t>t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we</a:t>
            </a:r>
            <a:r>
              <a:rPr sz="3200" b="1" i="1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can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latin typeface="Times New Roman"/>
                <a:cs typeface="Times New Roman"/>
              </a:rPr>
              <a:t>do?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6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Decision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trees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help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answer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question.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40810" y="4821246"/>
            <a:ext cx="44196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70027" y="5309027"/>
            <a:ext cx="3186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40810" y="4821246"/>
            <a:ext cx="44196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70027" y="5309027"/>
            <a:ext cx="3186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76065"/>
            <a:ext cx="3439795" cy="611505"/>
            <a:chOff x="925067" y="3576065"/>
            <a:chExt cx="3439795" cy="61150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40810" y="4821246"/>
            <a:ext cx="44196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b="1" spc="-5" dirty="0">
                <a:latin typeface="Times New Roman"/>
                <a:cs typeface="Times New Roman"/>
              </a:rPr>
              <a:t>do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–1]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70027" y="5309027"/>
            <a:ext cx="3186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Cambria Math"/>
                <a:cs typeface="Cambria Math"/>
              </a:rPr>
              <a:t>⊳</a:t>
            </a:r>
            <a:r>
              <a:rPr sz="3200" spc="85" dirty="0">
                <a:solidFill>
                  <a:srgbClr val="CC0000"/>
                </a:solidFill>
                <a:latin typeface="Cambria Math"/>
                <a:cs typeface="Cambria Math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|{key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}|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15105"/>
            <a:ext cx="3439795" cy="672465"/>
            <a:chOff x="925067" y="3515105"/>
            <a:chExt cx="3439795" cy="6724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3515105"/>
              <a:ext cx="79400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40810" y="4592991"/>
            <a:ext cx="47002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3319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downto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42875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64565" algn="ctr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– 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68572" y="2695576"/>
            <a:ext cx="1386205" cy="809625"/>
            <a:chOff x="2568572" y="2695576"/>
            <a:chExt cx="1386205" cy="809625"/>
          </a:xfrm>
        </p:grpSpPr>
        <p:sp>
          <p:nvSpPr>
            <p:cNvPr id="43" name="object 43"/>
            <p:cNvSpPr/>
            <p:nvPr/>
          </p:nvSpPr>
          <p:spPr>
            <a:xfrm>
              <a:off x="2618016" y="2709863"/>
              <a:ext cx="1322705" cy="767080"/>
            </a:xfrm>
            <a:custGeom>
              <a:avLst/>
              <a:gdLst/>
              <a:ahLst/>
              <a:cxnLst/>
              <a:rect l="l" t="t" r="r" b="b"/>
              <a:pathLst>
                <a:path w="1322704" h="767079">
                  <a:moveTo>
                    <a:pt x="1322158" y="0"/>
                  </a:moveTo>
                  <a:lnTo>
                    <a:pt x="0" y="76667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68572" y="3425120"/>
              <a:ext cx="95885" cy="80645"/>
            </a:xfrm>
            <a:custGeom>
              <a:avLst/>
              <a:gdLst/>
              <a:ahLst/>
              <a:cxnLst/>
              <a:rect l="l" t="t" r="r" b="b"/>
              <a:pathLst>
                <a:path w="95885" h="80645">
                  <a:moveTo>
                    <a:pt x="52654" y="0"/>
                  </a:moveTo>
                  <a:lnTo>
                    <a:pt x="0" y="80086"/>
                  </a:lnTo>
                  <a:lnTo>
                    <a:pt x="95669" y="74155"/>
                  </a:lnTo>
                  <a:lnTo>
                    <a:pt x="49441" y="51409"/>
                  </a:lnTo>
                  <a:lnTo>
                    <a:pt x="52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3515105"/>
            <a:ext cx="3439795" cy="672465"/>
            <a:chOff x="925067" y="3515105"/>
            <a:chExt cx="3439795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3515105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25067" y="2119883"/>
            <a:ext cx="3538854" cy="2006600"/>
            <a:chOff x="925067" y="2119883"/>
            <a:chExt cx="3538854" cy="20066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3515105"/>
              <a:ext cx="794003" cy="6111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40810" y="4592991"/>
            <a:ext cx="47002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3319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downto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42875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64565" algn="ctr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– 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40087" y="2695576"/>
            <a:ext cx="700405" cy="809625"/>
            <a:chOff x="3240087" y="2695576"/>
            <a:chExt cx="700405" cy="809625"/>
          </a:xfrm>
        </p:grpSpPr>
        <p:sp>
          <p:nvSpPr>
            <p:cNvPr id="44" name="object 44"/>
            <p:cNvSpPr/>
            <p:nvPr/>
          </p:nvSpPr>
          <p:spPr>
            <a:xfrm>
              <a:off x="3254375" y="2709863"/>
              <a:ext cx="648970" cy="752475"/>
            </a:xfrm>
            <a:custGeom>
              <a:avLst/>
              <a:gdLst/>
              <a:ahLst/>
              <a:cxnLst/>
              <a:rect l="l" t="t" r="r" b="b"/>
              <a:pathLst>
                <a:path w="648970" h="752475">
                  <a:moveTo>
                    <a:pt x="0" y="0"/>
                  </a:moveTo>
                  <a:lnTo>
                    <a:pt x="648474" y="75205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51738" y="3412285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64922" y="0"/>
                  </a:moveTo>
                  <a:lnTo>
                    <a:pt x="51117" y="49631"/>
                  </a:lnTo>
                  <a:lnTo>
                    <a:pt x="0" y="55981"/>
                  </a:lnTo>
                  <a:lnTo>
                    <a:pt x="88430" y="92913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15105"/>
            <a:ext cx="3439795" cy="672465"/>
            <a:chOff x="925067" y="3515105"/>
            <a:chExt cx="3439795" cy="6724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3515105"/>
              <a:ext cx="794003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3515105"/>
              <a:ext cx="794003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9791" y="3515105"/>
            <a:ext cx="794003" cy="61112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40810" y="4592991"/>
            <a:ext cx="47002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3319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downto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42875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64565" algn="ctr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– 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82781" y="2695576"/>
            <a:ext cx="700405" cy="809625"/>
            <a:chOff x="1882781" y="2695576"/>
            <a:chExt cx="700405" cy="809625"/>
          </a:xfrm>
        </p:grpSpPr>
        <p:sp>
          <p:nvSpPr>
            <p:cNvPr id="45" name="object 45"/>
            <p:cNvSpPr/>
            <p:nvPr/>
          </p:nvSpPr>
          <p:spPr>
            <a:xfrm>
              <a:off x="1920100" y="2709863"/>
              <a:ext cx="648970" cy="752475"/>
            </a:xfrm>
            <a:custGeom>
              <a:avLst/>
              <a:gdLst/>
              <a:ahLst/>
              <a:cxnLst/>
              <a:rect l="l" t="t" r="r" b="b"/>
              <a:pathLst>
                <a:path w="648969" h="752475">
                  <a:moveTo>
                    <a:pt x="648474" y="0"/>
                  </a:moveTo>
                  <a:lnTo>
                    <a:pt x="0" y="75205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82781" y="3412285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23507" y="0"/>
                  </a:moveTo>
                  <a:lnTo>
                    <a:pt x="0" y="92913"/>
                  </a:lnTo>
                  <a:lnTo>
                    <a:pt x="88430" y="55981"/>
                  </a:lnTo>
                  <a:lnTo>
                    <a:pt x="37312" y="49631"/>
                  </a:lnTo>
                  <a:lnTo>
                    <a:pt x="23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15105"/>
            <a:ext cx="3439795" cy="672465"/>
            <a:chOff x="925067" y="3515105"/>
            <a:chExt cx="3439795" cy="6724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3515105"/>
              <a:ext cx="794003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3515105"/>
              <a:ext cx="79400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3515105"/>
              <a:ext cx="794003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9791" y="3515105"/>
            <a:ext cx="794003" cy="61112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40810" y="4592991"/>
            <a:ext cx="47002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3319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downto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42875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64565" algn="ctr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– 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96981" y="2695576"/>
            <a:ext cx="700405" cy="809625"/>
            <a:chOff x="1196981" y="2695576"/>
            <a:chExt cx="700405" cy="809625"/>
          </a:xfrm>
        </p:grpSpPr>
        <p:sp>
          <p:nvSpPr>
            <p:cNvPr id="46" name="object 46"/>
            <p:cNvSpPr/>
            <p:nvPr/>
          </p:nvSpPr>
          <p:spPr>
            <a:xfrm>
              <a:off x="1234300" y="2709863"/>
              <a:ext cx="648970" cy="752475"/>
            </a:xfrm>
            <a:custGeom>
              <a:avLst/>
              <a:gdLst/>
              <a:ahLst/>
              <a:cxnLst/>
              <a:rect l="l" t="t" r="r" b="b"/>
              <a:pathLst>
                <a:path w="648969" h="752475">
                  <a:moveTo>
                    <a:pt x="648474" y="0"/>
                  </a:moveTo>
                  <a:lnTo>
                    <a:pt x="0" y="75205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6981" y="3412285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23507" y="0"/>
                  </a:moveTo>
                  <a:lnTo>
                    <a:pt x="0" y="92913"/>
                  </a:lnTo>
                  <a:lnTo>
                    <a:pt x="88430" y="55981"/>
                  </a:lnTo>
                  <a:lnTo>
                    <a:pt x="37312" y="49631"/>
                  </a:lnTo>
                  <a:lnTo>
                    <a:pt x="23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1687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</a:t>
            </a:r>
            <a:r>
              <a:rPr spc="-85" dirty="0"/>
              <a:t> </a:t>
            </a:r>
            <a:r>
              <a:rPr spc="-5" dirty="0"/>
              <a:t>4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527" y="1741367"/>
          <a:ext cx="8136886" cy="2363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2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8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1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3200" i="1" spc="-5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C'</a:t>
                      </a:r>
                      <a:r>
                        <a:rPr sz="3200" spc="-5" dirty="0">
                          <a:latin typeface="Times New Roman"/>
                          <a:cs typeface="Times New Roman"/>
                        </a:rPr>
                        <a:t>: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3200" dirty="0">
                          <a:solidFill>
                            <a:srgbClr val="00838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25067" y="2119883"/>
            <a:ext cx="3538854" cy="672465"/>
            <a:chOff x="925067" y="2119883"/>
            <a:chExt cx="3538854" cy="6724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2180843"/>
              <a:ext cx="696467" cy="6111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2119883"/>
              <a:ext cx="794003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2180843"/>
              <a:ext cx="696467" cy="611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2119883"/>
              <a:ext cx="794003" cy="6111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2180843"/>
              <a:ext cx="696467" cy="6111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2119883"/>
              <a:ext cx="794003" cy="6111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2180843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2119883"/>
              <a:ext cx="794003" cy="611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2180843"/>
              <a:ext cx="696467" cy="6111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1" y="2119883"/>
              <a:ext cx="794003" cy="61112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25067" y="3515105"/>
            <a:ext cx="3439795" cy="672465"/>
            <a:chOff x="925067" y="3515105"/>
            <a:chExt cx="3439795" cy="6724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067" y="35760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591" y="3515105"/>
              <a:ext cx="794003" cy="611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867" y="3576065"/>
              <a:ext cx="696467" cy="6111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2391" y="3515105"/>
              <a:ext cx="794003" cy="6111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667" y="3576065"/>
              <a:ext cx="696467" cy="6111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8191" y="3515105"/>
              <a:ext cx="794003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2467" y="3576065"/>
              <a:ext cx="696467" cy="61112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1" y="3515105"/>
              <a:ext cx="794003" cy="6111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8267" y="3576065"/>
              <a:ext cx="696467" cy="611123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9791" y="3515105"/>
            <a:ext cx="794003" cy="61112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749290" y="2143505"/>
            <a:ext cx="2853055" cy="672465"/>
            <a:chOff x="5749290" y="2143505"/>
            <a:chExt cx="2853055" cy="67246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2204465"/>
              <a:ext cx="696466" cy="61112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2143505"/>
              <a:ext cx="794002" cy="61112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2204465"/>
              <a:ext cx="696467" cy="6111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2143505"/>
              <a:ext cx="794003" cy="6111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2204465"/>
              <a:ext cx="696467" cy="61112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2143505"/>
              <a:ext cx="794003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2204465"/>
              <a:ext cx="696467" cy="61112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2143505"/>
              <a:ext cx="794003" cy="611123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749290" y="3515105"/>
            <a:ext cx="2853055" cy="672465"/>
            <a:chOff x="5749290" y="3515105"/>
            <a:chExt cx="2853055" cy="672465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9290" y="3576065"/>
              <a:ext cx="696466" cy="6111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0814" y="3515105"/>
              <a:ext cx="794002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090" y="3576065"/>
              <a:ext cx="696467" cy="61112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614" y="3515105"/>
              <a:ext cx="794003" cy="61112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0890" y="3576065"/>
              <a:ext cx="696467" cy="6111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2414" y="3515105"/>
              <a:ext cx="794003" cy="6111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6690" y="3576065"/>
              <a:ext cx="696467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8214" y="3515105"/>
              <a:ext cx="794003" cy="61112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40810" y="4592991"/>
            <a:ext cx="470027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33195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Times New Roman"/>
                <a:cs typeface="Times New Roman"/>
              </a:rPr>
              <a:t>for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downto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R="142875" algn="ctr">
              <a:lnSpc>
                <a:spcPts val="3840"/>
              </a:lnSpc>
            </a:pPr>
            <a:r>
              <a:rPr sz="3200" b="1" spc="-10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o</a:t>
            </a:r>
            <a:r>
              <a:rPr sz="3200" b="1" spc="-17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spc="-17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32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  <a:p>
            <a:pPr marL="964565" algn="ctr">
              <a:lnSpc>
                <a:spcPct val="100000"/>
              </a:lnSpc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3200" spc="-204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] – 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82687" y="2695576"/>
            <a:ext cx="2072005" cy="819150"/>
            <a:chOff x="1182687" y="2695576"/>
            <a:chExt cx="2072005" cy="819150"/>
          </a:xfrm>
        </p:grpSpPr>
        <p:sp>
          <p:nvSpPr>
            <p:cNvPr id="47" name="object 47"/>
            <p:cNvSpPr/>
            <p:nvPr/>
          </p:nvSpPr>
          <p:spPr>
            <a:xfrm>
              <a:off x="1196975" y="2709863"/>
              <a:ext cx="2004695" cy="775335"/>
            </a:xfrm>
            <a:custGeom>
              <a:avLst/>
              <a:gdLst/>
              <a:ahLst/>
              <a:cxnLst/>
              <a:rect l="l" t="t" r="r" b="b"/>
              <a:pathLst>
                <a:path w="2004695" h="775335">
                  <a:moveTo>
                    <a:pt x="0" y="0"/>
                  </a:moveTo>
                  <a:lnTo>
                    <a:pt x="2004098" y="7747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58957" y="3434312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0911" y="0"/>
                  </a:moveTo>
                  <a:lnTo>
                    <a:pt x="42113" y="50279"/>
                  </a:lnTo>
                  <a:lnTo>
                    <a:pt x="0" y="79959"/>
                  </a:lnTo>
                  <a:lnTo>
                    <a:pt x="95415" y="70891"/>
                  </a:lnTo>
                  <a:lnTo>
                    <a:pt x="30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0447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4839" y="1431290"/>
            <a:ext cx="2005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i="1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8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112" y="1857958"/>
            <a:ext cx="17697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8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177" y="1606536"/>
            <a:ext cx="800100" cy="142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0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8143" y="3467091"/>
            <a:ext cx="777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7177" y="4625826"/>
            <a:ext cx="800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4721" y="2345689"/>
            <a:ext cx="4236720" cy="319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8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]]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]] +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i="1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8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28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–1]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dirty="0">
                <a:latin typeface="Times New Roman"/>
                <a:cs typeface="Times New Roman"/>
              </a:rPr>
              <a:t>for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800" i="1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downto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3360"/>
              </a:lnSpc>
            </a:pPr>
            <a:r>
              <a:rPr sz="2800" b="1" dirty="0">
                <a:latin typeface="Times New Roman"/>
                <a:cs typeface="Times New Roman"/>
              </a:rPr>
              <a:t>do</a:t>
            </a:r>
            <a:r>
              <a:rPr sz="2800" b="1" spc="3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]]]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16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A[</a:t>
            </a:r>
            <a:r>
              <a:rPr sz="28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977265">
              <a:lnSpc>
                <a:spcPct val="100000"/>
              </a:lnSpc>
            </a:pP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spc="-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]]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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[</a:t>
            </a:r>
            <a:r>
              <a:rPr sz="2800" spc="-19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]] –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5100" y="1517651"/>
            <a:ext cx="304800" cy="732155"/>
          </a:xfrm>
          <a:custGeom>
            <a:avLst/>
            <a:gdLst/>
            <a:ahLst/>
            <a:cxnLst/>
            <a:rect l="l" t="t" r="r" b="b"/>
            <a:pathLst>
              <a:path w="304800" h="732155">
                <a:moveTo>
                  <a:pt x="304800" y="731837"/>
                </a:moveTo>
                <a:lnTo>
                  <a:pt x="245481" y="727044"/>
                </a:lnTo>
                <a:lnTo>
                  <a:pt x="197038" y="713974"/>
                </a:lnTo>
                <a:lnTo>
                  <a:pt x="164377" y="694589"/>
                </a:lnTo>
                <a:lnTo>
                  <a:pt x="152400" y="670852"/>
                </a:lnTo>
                <a:lnTo>
                  <a:pt x="152400" y="426910"/>
                </a:lnTo>
                <a:lnTo>
                  <a:pt x="140422" y="403165"/>
                </a:lnTo>
                <a:lnTo>
                  <a:pt x="107761" y="383776"/>
                </a:lnTo>
                <a:lnTo>
                  <a:pt x="59318" y="370705"/>
                </a:lnTo>
                <a:lnTo>
                  <a:pt x="0" y="365912"/>
                </a:lnTo>
                <a:lnTo>
                  <a:pt x="59318" y="361119"/>
                </a:lnTo>
                <a:lnTo>
                  <a:pt x="107761" y="348049"/>
                </a:lnTo>
                <a:lnTo>
                  <a:pt x="140422" y="328664"/>
                </a:lnTo>
                <a:lnTo>
                  <a:pt x="152400" y="304927"/>
                </a:lnTo>
                <a:lnTo>
                  <a:pt x="152400" y="60985"/>
                </a:lnTo>
                <a:lnTo>
                  <a:pt x="164377" y="37247"/>
                </a:lnTo>
                <a:lnTo>
                  <a:pt x="197038" y="17862"/>
                </a:lnTo>
                <a:lnTo>
                  <a:pt x="245481" y="4792"/>
                </a:lnTo>
                <a:lnTo>
                  <a:pt x="30480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5100" y="2432051"/>
            <a:ext cx="304800" cy="732155"/>
          </a:xfrm>
          <a:custGeom>
            <a:avLst/>
            <a:gdLst/>
            <a:ahLst/>
            <a:cxnLst/>
            <a:rect l="l" t="t" r="r" b="b"/>
            <a:pathLst>
              <a:path w="304800" h="732155">
                <a:moveTo>
                  <a:pt x="304800" y="731837"/>
                </a:moveTo>
                <a:lnTo>
                  <a:pt x="245481" y="727044"/>
                </a:lnTo>
                <a:lnTo>
                  <a:pt x="197038" y="713974"/>
                </a:lnTo>
                <a:lnTo>
                  <a:pt x="164377" y="694589"/>
                </a:lnTo>
                <a:lnTo>
                  <a:pt x="152400" y="670852"/>
                </a:lnTo>
                <a:lnTo>
                  <a:pt x="152400" y="426910"/>
                </a:lnTo>
                <a:lnTo>
                  <a:pt x="140422" y="403165"/>
                </a:lnTo>
                <a:lnTo>
                  <a:pt x="107761" y="383776"/>
                </a:lnTo>
                <a:lnTo>
                  <a:pt x="59318" y="370705"/>
                </a:lnTo>
                <a:lnTo>
                  <a:pt x="0" y="365912"/>
                </a:lnTo>
                <a:lnTo>
                  <a:pt x="59318" y="361119"/>
                </a:lnTo>
                <a:lnTo>
                  <a:pt x="107761" y="348049"/>
                </a:lnTo>
                <a:lnTo>
                  <a:pt x="140422" y="328664"/>
                </a:lnTo>
                <a:lnTo>
                  <a:pt x="152400" y="304927"/>
                </a:lnTo>
                <a:lnTo>
                  <a:pt x="152400" y="60985"/>
                </a:lnTo>
                <a:lnTo>
                  <a:pt x="164377" y="37247"/>
                </a:lnTo>
                <a:lnTo>
                  <a:pt x="197038" y="17862"/>
                </a:lnTo>
                <a:lnTo>
                  <a:pt x="245481" y="4792"/>
                </a:lnTo>
                <a:lnTo>
                  <a:pt x="30480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5100" y="3378200"/>
            <a:ext cx="304800" cy="732155"/>
          </a:xfrm>
          <a:custGeom>
            <a:avLst/>
            <a:gdLst/>
            <a:ahLst/>
            <a:cxnLst/>
            <a:rect l="l" t="t" r="r" b="b"/>
            <a:pathLst>
              <a:path w="304800" h="732154">
                <a:moveTo>
                  <a:pt x="304800" y="731837"/>
                </a:moveTo>
                <a:lnTo>
                  <a:pt x="245481" y="727044"/>
                </a:lnTo>
                <a:lnTo>
                  <a:pt x="197038" y="713974"/>
                </a:lnTo>
                <a:lnTo>
                  <a:pt x="164377" y="694589"/>
                </a:lnTo>
                <a:lnTo>
                  <a:pt x="152400" y="670852"/>
                </a:lnTo>
                <a:lnTo>
                  <a:pt x="152400" y="426910"/>
                </a:lnTo>
                <a:lnTo>
                  <a:pt x="140422" y="403167"/>
                </a:lnTo>
                <a:lnTo>
                  <a:pt x="107761" y="383782"/>
                </a:lnTo>
                <a:lnTo>
                  <a:pt x="59318" y="370715"/>
                </a:lnTo>
                <a:lnTo>
                  <a:pt x="0" y="365925"/>
                </a:lnTo>
                <a:lnTo>
                  <a:pt x="59318" y="361132"/>
                </a:lnTo>
                <a:lnTo>
                  <a:pt x="107761" y="348060"/>
                </a:lnTo>
                <a:lnTo>
                  <a:pt x="140422" y="328672"/>
                </a:lnTo>
                <a:lnTo>
                  <a:pt x="152400" y="304927"/>
                </a:lnTo>
                <a:lnTo>
                  <a:pt x="152400" y="60985"/>
                </a:lnTo>
                <a:lnTo>
                  <a:pt x="164377" y="37247"/>
                </a:lnTo>
                <a:lnTo>
                  <a:pt x="197038" y="17862"/>
                </a:lnTo>
                <a:lnTo>
                  <a:pt x="245481" y="4792"/>
                </a:lnTo>
                <a:lnTo>
                  <a:pt x="30480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62050" y="4251326"/>
            <a:ext cx="1857375" cy="1335405"/>
            <a:chOff x="1162050" y="4251326"/>
            <a:chExt cx="1857375" cy="1335405"/>
          </a:xfrm>
        </p:grpSpPr>
        <p:sp>
          <p:nvSpPr>
            <p:cNvPr id="14" name="object 14"/>
            <p:cNvSpPr/>
            <p:nvPr/>
          </p:nvSpPr>
          <p:spPr>
            <a:xfrm>
              <a:off x="2705100" y="4260851"/>
              <a:ext cx="304800" cy="1284605"/>
            </a:xfrm>
            <a:custGeom>
              <a:avLst/>
              <a:gdLst/>
              <a:ahLst/>
              <a:cxnLst/>
              <a:rect l="l" t="t" r="r" b="b"/>
              <a:pathLst>
                <a:path w="304800" h="1284604">
                  <a:moveTo>
                    <a:pt x="304800" y="1284287"/>
                  </a:moveTo>
                  <a:lnTo>
                    <a:pt x="245481" y="1275876"/>
                  </a:lnTo>
                  <a:lnTo>
                    <a:pt x="197038" y="1252940"/>
                  </a:lnTo>
                  <a:lnTo>
                    <a:pt x="164377" y="1218922"/>
                  </a:lnTo>
                  <a:lnTo>
                    <a:pt x="152400" y="1177264"/>
                  </a:lnTo>
                  <a:lnTo>
                    <a:pt x="152400" y="749173"/>
                  </a:lnTo>
                  <a:lnTo>
                    <a:pt x="140422" y="707508"/>
                  </a:lnTo>
                  <a:lnTo>
                    <a:pt x="107761" y="673485"/>
                  </a:lnTo>
                  <a:lnTo>
                    <a:pt x="59318" y="650548"/>
                  </a:lnTo>
                  <a:lnTo>
                    <a:pt x="0" y="642137"/>
                  </a:lnTo>
                  <a:lnTo>
                    <a:pt x="59318" y="633728"/>
                  </a:lnTo>
                  <a:lnTo>
                    <a:pt x="107761" y="610795"/>
                  </a:lnTo>
                  <a:lnTo>
                    <a:pt x="140422" y="576777"/>
                  </a:lnTo>
                  <a:lnTo>
                    <a:pt x="152400" y="535114"/>
                  </a:lnTo>
                  <a:lnTo>
                    <a:pt x="152400" y="107022"/>
                  </a:lnTo>
                  <a:lnTo>
                    <a:pt x="164377" y="65365"/>
                  </a:lnTo>
                  <a:lnTo>
                    <a:pt x="197038" y="31346"/>
                  </a:lnTo>
                  <a:lnTo>
                    <a:pt x="245481" y="8410"/>
                  </a:lnTo>
                  <a:lnTo>
                    <a:pt x="304800" y="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2050" y="5572124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39011" y="5613590"/>
            <a:ext cx="1412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4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+</a:t>
            </a:r>
            <a:r>
              <a:rPr sz="3200" spc="-4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03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Running</a:t>
            </a:r>
            <a:r>
              <a:rPr spc="-70" dirty="0"/>
              <a:t> </a:t>
            </a:r>
            <a:r>
              <a:rPr spc="-5" dirty="0"/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525219"/>
            <a:ext cx="7654290" cy="46583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k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counting 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Bu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rti</a:t>
            </a:r>
            <a:r>
              <a:rPr sz="3200" spc="-5" dirty="0">
                <a:latin typeface="Times New Roman"/>
                <a:cs typeface="Times New Roman"/>
              </a:rPr>
              <a:t>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akes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time!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30" dirty="0">
                <a:latin typeface="Times New Roman"/>
                <a:cs typeface="Times New Roman"/>
              </a:rPr>
              <a:t>Where’s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fallacy?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Answer: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780"/>
              </a:spcBef>
              <a:buFont typeface="Times New Roman"/>
              <a:buChar char="•"/>
              <a:tabLst>
                <a:tab pos="244475" algn="l"/>
              </a:tabLst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Compa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ris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on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s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rtin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g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akes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29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755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Counting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comparison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sort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43840" marR="818515" indent="-231775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single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comparison between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 occurs!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283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Decision-tree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6937" y="1671638"/>
            <a:ext cx="908685" cy="706120"/>
            <a:chOff x="4706937" y="1671638"/>
            <a:chExt cx="908685" cy="70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312" y="1747266"/>
              <a:ext cx="755903" cy="6301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75" y="1786890"/>
              <a:ext cx="328802" cy="458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2311" y="1786890"/>
              <a:ext cx="16738" cy="178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2311" y="2167128"/>
              <a:ext cx="99288" cy="78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6925" y="17797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33650" y="2332038"/>
            <a:ext cx="1640205" cy="1306195"/>
            <a:chOff x="2533650" y="2332038"/>
            <a:chExt cx="1640205" cy="130619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608" y="2407158"/>
              <a:ext cx="755903" cy="6301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988" y="2447544"/>
              <a:ext cx="328485" cy="4587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0608" y="2447544"/>
              <a:ext cx="16751" cy="17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608" y="2827388"/>
              <a:ext cx="99542" cy="788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5184" y="3160014"/>
              <a:ext cx="662177" cy="4777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365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544762" y="3089275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123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55912" y="2851151"/>
            <a:ext cx="2101850" cy="941069"/>
            <a:chOff x="2855912" y="2851151"/>
            <a:chExt cx="2101850" cy="941069"/>
          </a:xfrm>
        </p:grpSpPr>
        <p:sp>
          <p:nvSpPr>
            <p:cNvPr id="23" name="object 23"/>
            <p:cNvSpPr/>
            <p:nvPr/>
          </p:nvSpPr>
          <p:spPr>
            <a:xfrm>
              <a:off x="2870200" y="2865438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5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5467" y="3161538"/>
              <a:ext cx="755141" cy="6301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8807" y="3201924"/>
              <a:ext cx="328764" cy="45872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4705" y="3201924"/>
              <a:ext cx="16294" cy="174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705" y="3581488"/>
              <a:ext cx="100076" cy="7915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19700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318509" y="3877817"/>
            <a:ext cx="901065" cy="514350"/>
            <a:chOff x="3318509" y="3877817"/>
            <a:chExt cx="901065" cy="51435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043" y="3914393"/>
              <a:ext cx="661415" cy="4777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50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3289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40137" y="3605212"/>
            <a:ext cx="2115820" cy="787400"/>
            <a:chOff x="3640137" y="3605212"/>
            <a:chExt cx="2115820" cy="787400"/>
          </a:xfrm>
        </p:grpSpPr>
        <p:sp>
          <p:nvSpPr>
            <p:cNvPr id="36" name="object 36"/>
            <p:cNvSpPr/>
            <p:nvPr/>
          </p:nvSpPr>
          <p:spPr>
            <a:xfrm>
              <a:off x="3654425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6236" y="3914393"/>
              <a:ext cx="662177" cy="47777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702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8656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312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90962" y="2332038"/>
            <a:ext cx="3146425" cy="1525905"/>
            <a:chOff x="3890962" y="2332038"/>
            <a:chExt cx="3146425" cy="1525905"/>
          </a:xfrm>
        </p:grpSpPr>
        <p:sp>
          <p:nvSpPr>
            <p:cNvPr id="41" name="object 41"/>
            <p:cNvSpPr/>
            <p:nvPr/>
          </p:nvSpPr>
          <p:spPr>
            <a:xfrm>
              <a:off x="4689475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05250" y="2865438"/>
              <a:ext cx="522605" cy="225425"/>
            </a:xfrm>
            <a:custGeom>
              <a:avLst/>
              <a:gdLst/>
              <a:ahLst/>
              <a:cxnLst/>
              <a:rect l="l" t="t" r="r" b="b"/>
              <a:pathLst>
                <a:path w="522604" h="225425">
                  <a:moveTo>
                    <a:pt x="0" y="0"/>
                  </a:moveTo>
                  <a:lnTo>
                    <a:pt x="522287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4966" y="2407158"/>
              <a:ext cx="755140" cy="6301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749" y="2447544"/>
              <a:ext cx="328319" cy="45872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4" y="2447544"/>
              <a:ext cx="16751" cy="178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4204" y="2827413"/>
              <a:ext cx="99695" cy="7885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299325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398770" y="3123438"/>
            <a:ext cx="901065" cy="514350"/>
            <a:chOff x="5398770" y="3123438"/>
            <a:chExt cx="901065" cy="514350"/>
          </a:xfrm>
        </p:grpSpPr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9542" y="3160014"/>
              <a:ext cx="662939" cy="47777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877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5408612" y="3089275"/>
            <a:ext cx="652780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213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721351" y="2851151"/>
            <a:ext cx="2102485" cy="941069"/>
            <a:chOff x="5721351" y="2851151"/>
            <a:chExt cx="2102485" cy="941069"/>
          </a:xfrm>
        </p:grpSpPr>
        <p:sp>
          <p:nvSpPr>
            <p:cNvPr id="55" name="object 55"/>
            <p:cNvSpPr/>
            <p:nvPr/>
          </p:nvSpPr>
          <p:spPr>
            <a:xfrm>
              <a:off x="5735638" y="2865438"/>
              <a:ext cx="508000" cy="224154"/>
            </a:xfrm>
            <a:custGeom>
              <a:avLst/>
              <a:gdLst/>
              <a:ahLst/>
              <a:cxnLst/>
              <a:rect l="l" t="t" r="r" b="b"/>
              <a:pathLst>
                <a:path w="508000" h="224155">
                  <a:moveTo>
                    <a:pt x="0" y="223837"/>
                  </a:moveTo>
                  <a:lnTo>
                    <a:pt x="508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0587" y="3161538"/>
              <a:ext cx="755903" cy="63017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06" y="3201924"/>
              <a:ext cx="329246" cy="4587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587" y="3201924"/>
              <a:ext cx="15913" cy="1700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7" y="3581920"/>
              <a:ext cx="99593" cy="7872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085139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183629" y="3877817"/>
            <a:ext cx="901065" cy="514350"/>
            <a:chOff x="6183629" y="3877817"/>
            <a:chExt cx="901065" cy="514350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5163" y="3914393"/>
              <a:ext cx="662177" cy="4777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62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61944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05576" y="3605212"/>
            <a:ext cx="2115820" cy="787400"/>
            <a:chOff x="6505576" y="3605212"/>
            <a:chExt cx="2115820" cy="787400"/>
          </a:xfrm>
        </p:grpSpPr>
        <p:sp>
          <p:nvSpPr>
            <p:cNvPr id="68" name="object 68"/>
            <p:cNvSpPr/>
            <p:nvPr/>
          </p:nvSpPr>
          <p:spPr>
            <a:xfrm>
              <a:off x="6519864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2118" y="3914393"/>
              <a:ext cx="661415" cy="4777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0584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7311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321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890962" y="2190751"/>
            <a:ext cx="4180204" cy="1666875"/>
            <a:chOff x="3890962" y="2190751"/>
            <a:chExt cx="4180204" cy="1666875"/>
          </a:xfrm>
        </p:grpSpPr>
        <p:sp>
          <p:nvSpPr>
            <p:cNvPr id="73" name="object 73"/>
            <p:cNvSpPr/>
            <p:nvPr/>
          </p:nvSpPr>
          <p:spPr>
            <a:xfrm>
              <a:off x="7554913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9100" y="2865438"/>
              <a:ext cx="523875" cy="225425"/>
            </a:xfrm>
            <a:custGeom>
              <a:avLst/>
              <a:gdLst/>
              <a:ahLst/>
              <a:cxnLst/>
              <a:rect l="l" t="t" r="r" b="b"/>
              <a:pathLst>
                <a:path w="523875" h="225425">
                  <a:moveTo>
                    <a:pt x="0" y="0"/>
                  </a:moveTo>
                  <a:lnTo>
                    <a:pt x="523875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05250" y="2205038"/>
              <a:ext cx="916305" cy="222250"/>
            </a:xfrm>
            <a:custGeom>
              <a:avLst/>
              <a:gdLst/>
              <a:ahLst/>
              <a:cxnLst/>
              <a:rect l="l" t="t" r="r" b="b"/>
              <a:pathLst>
                <a:path w="916304" h="222250">
                  <a:moveTo>
                    <a:pt x="0" y="222250"/>
                  </a:moveTo>
                  <a:lnTo>
                    <a:pt x="915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46700" y="2205038"/>
              <a:ext cx="897255" cy="222250"/>
            </a:xfrm>
            <a:custGeom>
              <a:avLst/>
              <a:gdLst/>
              <a:ahLst/>
              <a:cxnLst/>
              <a:rect l="l" t="t" r="r" b="b"/>
              <a:pathLst>
                <a:path w="897254" h="222250">
                  <a:moveTo>
                    <a:pt x="0" y="0"/>
                  </a:moveTo>
                  <a:lnTo>
                    <a:pt x="896937" y="222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58140" y="1621027"/>
            <a:ext cx="3517900" cy="121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…,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i="1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endParaRPr sz="3200">
              <a:latin typeface="Symbol"/>
              <a:cs typeface="Symbol"/>
            </a:endParaRPr>
          </a:p>
          <a:p>
            <a:pPr marR="30480" algn="r">
              <a:lnSpc>
                <a:spcPct val="100000"/>
              </a:lnSpc>
              <a:spcBef>
                <a:spcPts val="2615"/>
              </a:spcBef>
            </a:pP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2:3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81940" y="4745990"/>
            <a:ext cx="85426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labeled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{1,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2,…,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0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333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Stable</a:t>
            </a:r>
            <a:r>
              <a:rPr spc="-75" dirty="0"/>
              <a:t> </a:t>
            </a:r>
            <a:r>
              <a:rPr spc="-5" dirty="0"/>
              <a:t>sorting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75702" y="1589786"/>
            <a:ext cx="676402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Counting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stable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sort: it preserves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input order among equal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136" y="2924381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35275" y="2895600"/>
            <a:ext cx="866775" cy="681990"/>
            <a:chOff x="2835275" y="2895600"/>
            <a:chExt cx="866775" cy="6819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6268" y="2966465"/>
              <a:ext cx="696467" cy="6111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2905505"/>
              <a:ext cx="794003" cy="6111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35275" y="2895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35275" y="28956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21075" y="2895600"/>
            <a:ext cx="866775" cy="681990"/>
            <a:chOff x="3521075" y="2895600"/>
            <a:chExt cx="866775" cy="6819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068" y="2966465"/>
              <a:ext cx="696467" cy="611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2" y="2905505"/>
              <a:ext cx="794003" cy="61112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21075" y="2895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21075" y="28956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06875" y="2895600"/>
            <a:ext cx="866775" cy="681990"/>
            <a:chOff x="4206875" y="2895600"/>
            <a:chExt cx="866775" cy="68199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7868" y="2966465"/>
              <a:ext cx="696467" cy="61112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9392" y="2905505"/>
              <a:ext cx="794003" cy="6111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06875" y="2895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06875" y="28956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92675" y="2895600"/>
            <a:ext cx="866775" cy="681990"/>
            <a:chOff x="4892675" y="2895600"/>
            <a:chExt cx="866775" cy="68199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3668" y="2966465"/>
              <a:ext cx="696467" cy="6111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192" y="2905505"/>
              <a:ext cx="794003" cy="6111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92675" y="2895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92675" y="28956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78475" y="2895600"/>
            <a:ext cx="866775" cy="681990"/>
            <a:chOff x="5578475" y="2895600"/>
            <a:chExt cx="866775" cy="68199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9468" y="2966465"/>
              <a:ext cx="696467" cy="6111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0992" y="2905505"/>
              <a:ext cx="794003" cy="61112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78475" y="2895600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78475" y="2895600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7997" y="4319680"/>
            <a:ext cx="387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835275" y="4291012"/>
            <a:ext cx="866775" cy="681990"/>
            <a:chOff x="2835275" y="4291012"/>
            <a:chExt cx="866775" cy="68199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6268" y="4361688"/>
              <a:ext cx="696467" cy="61112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4300727"/>
              <a:ext cx="794003" cy="611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835275" y="4291012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835275" y="4291012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521075" y="4291012"/>
            <a:ext cx="866775" cy="681990"/>
            <a:chOff x="3521075" y="4291012"/>
            <a:chExt cx="866775" cy="681990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2068" y="4361688"/>
              <a:ext cx="696467" cy="61112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3592" y="4300727"/>
              <a:ext cx="794003" cy="61112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21075" y="4291012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21075" y="4291012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06875" y="4291012"/>
            <a:ext cx="866775" cy="681990"/>
            <a:chOff x="4206875" y="4291012"/>
            <a:chExt cx="866775" cy="68199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7868" y="4361688"/>
              <a:ext cx="696467" cy="61112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9392" y="4300727"/>
              <a:ext cx="794003" cy="61112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206875" y="4291012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206875" y="4291012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892675" y="4291012"/>
            <a:ext cx="866775" cy="681990"/>
            <a:chOff x="4892675" y="4291012"/>
            <a:chExt cx="866775" cy="681990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3668" y="4361688"/>
              <a:ext cx="696467" cy="61112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192" y="4300727"/>
              <a:ext cx="794003" cy="61112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892675" y="4291012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892675" y="4291012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578475" y="4291012"/>
            <a:ext cx="866775" cy="681990"/>
            <a:chOff x="5578475" y="4291012"/>
            <a:chExt cx="866775" cy="681990"/>
          </a:xfrm>
        </p:grpSpPr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9468" y="4361688"/>
              <a:ext cx="696467" cy="61112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0992" y="4300727"/>
              <a:ext cx="794003" cy="61112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578475" y="4291012"/>
              <a:ext cx="685800" cy="600075"/>
            </a:xfrm>
            <a:custGeom>
              <a:avLst/>
              <a:gdLst/>
              <a:ahLst/>
              <a:cxnLst/>
              <a:rect l="l" t="t" r="r" b="b"/>
              <a:pathLst>
                <a:path w="685800" h="600075">
                  <a:moveTo>
                    <a:pt x="685800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85800" y="6000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578475" y="4291012"/>
            <a:ext cx="685800" cy="600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63887" y="3481387"/>
            <a:ext cx="2771775" cy="819150"/>
            <a:chOff x="3163887" y="3481387"/>
            <a:chExt cx="2771775" cy="819150"/>
          </a:xfrm>
        </p:grpSpPr>
        <p:sp>
          <p:nvSpPr>
            <p:cNvPr id="58" name="object 58"/>
            <p:cNvSpPr/>
            <p:nvPr/>
          </p:nvSpPr>
          <p:spPr>
            <a:xfrm>
              <a:off x="3178175" y="3495675"/>
              <a:ext cx="2004695" cy="775335"/>
            </a:xfrm>
            <a:custGeom>
              <a:avLst/>
              <a:gdLst/>
              <a:ahLst/>
              <a:cxnLst/>
              <a:rect l="l" t="t" r="r" b="b"/>
              <a:pathLst>
                <a:path w="2004695" h="775335">
                  <a:moveTo>
                    <a:pt x="0" y="0"/>
                  </a:moveTo>
                  <a:lnTo>
                    <a:pt x="2004098" y="774725"/>
                  </a:lnTo>
                </a:path>
              </a:pathLst>
            </a:custGeom>
            <a:ln w="28575">
              <a:solidFill>
                <a:srgbClr val="008A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40157" y="4220124"/>
              <a:ext cx="95885" cy="80010"/>
            </a:xfrm>
            <a:custGeom>
              <a:avLst/>
              <a:gdLst/>
              <a:ahLst/>
              <a:cxnLst/>
              <a:rect l="l" t="t" r="r" b="b"/>
              <a:pathLst>
                <a:path w="95885" h="80010">
                  <a:moveTo>
                    <a:pt x="30911" y="0"/>
                  </a:moveTo>
                  <a:lnTo>
                    <a:pt x="42113" y="50279"/>
                  </a:lnTo>
                  <a:lnTo>
                    <a:pt x="0" y="79959"/>
                  </a:lnTo>
                  <a:lnTo>
                    <a:pt x="95415" y="70891"/>
                  </a:lnTo>
                  <a:lnTo>
                    <a:pt x="30911" y="0"/>
                  </a:lnTo>
                  <a:close/>
                </a:path>
              </a:pathLst>
            </a:custGeom>
            <a:solidFill>
              <a:srgbClr val="008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15500" y="3495675"/>
              <a:ext cx="648970" cy="752475"/>
            </a:xfrm>
            <a:custGeom>
              <a:avLst/>
              <a:gdLst/>
              <a:ahLst/>
              <a:cxnLst/>
              <a:rect l="l" t="t" r="r" b="b"/>
              <a:pathLst>
                <a:path w="648970" h="752475">
                  <a:moveTo>
                    <a:pt x="648474" y="0"/>
                  </a:moveTo>
                  <a:lnTo>
                    <a:pt x="0" y="75205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78181" y="4198098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23507" y="0"/>
                  </a:moveTo>
                  <a:lnTo>
                    <a:pt x="0" y="92913"/>
                  </a:lnTo>
                  <a:lnTo>
                    <a:pt x="88430" y="55981"/>
                  </a:lnTo>
                  <a:lnTo>
                    <a:pt x="37312" y="49631"/>
                  </a:lnTo>
                  <a:lnTo>
                    <a:pt x="23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1300" y="3495675"/>
              <a:ext cx="648970" cy="752475"/>
            </a:xfrm>
            <a:custGeom>
              <a:avLst/>
              <a:gdLst/>
              <a:ahLst/>
              <a:cxnLst/>
              <a:rect l="l" t="t" r="r" b="b"/>
              <a:pathLst>
                <a:path w="648970" h="752475">
                  <a:moveTo>
                    <a:pt x="648474" y="0"/>
                  </a:moveTo>
                  <a:lnTo>
                    <a:pt x="0" y="752055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63981" y="4198098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23507" y="0"/>
                  </a:moveTo>
                  <a:lnTo>
                    <a:pt x="0" y="92913"/>
                  </a:lnTo>
                  <a:lnTo>
                    <a:pt x="88430" y="55981"/>
                  </a:lnTo>
                  <a:lnTo>
                    <a:pt x="37312" y="49631"/>
                  </a:lnTo>
                  <a:lnTo>
                    <a:pt x="2350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35575" y="3495675"/>
              <a:ext cx="648970" cy="752475"/>
            </a:xfrm>
            <a:custGeom>
              <a:avLst/>
              <a:gdLst/>
              <a:ahLst/>
              <a:cxnLst/>
              <a:rect l="l" t="t" r="r" b="b"/>
              <a:pathLst>
                <a:path w="648970" h="752475">
                  <a:moveTo>
                    <a:pt x="0" y="0"/>
                  </a:moveTo>
                  <a:lnTo>
                    <a:pt x="648474" y="752055"/>
                  </a:lnTo>
                </a:path>
              </a:pathLst>
            </a:custGeom>
            <a:ln w="28575">
              <a:solidFill>
                <a:srgbClr val="008A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32939" y="4198098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64922" y="0"/>
                  </a:moveTo>
                  <a:lnTo>
                    <a:pt x="51117" y="49631"/>
                  </a:lnTo>
                  <a:lnTo>
                    <a:pt x="0" y="55981"/>
                  </a:lnTo>
                  <a:lnTo>
                    <a:pt x="88430" y="92913"/>
                  </a:lnTo>
                  <a:lnTo>
                    <a:pt x="64922" y="0"/>
                  </a:lnTo>
                  <a:close/>
                </a:path>
              </a:pathLst>
            </a:custGeom>
            <a:solidFill>
              <a:srgbClr val="008A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99216" y="3495675"/>
              <a:ext cx="1322705" cy="767080"/>
            </a:xfrm>
            <a:custGeom>
              <a:avLst/>
              <a:gdLst/>
              <a:ahLst/>
              <a:cxnLst/>
              <a:rect l="l" t="t" r="r" b="b"/>
              <a:pathLst>
                <a:path w="1322704" h="767079">
                  <a:moveTo>
                    <a:pt x="1322158" y="0"/>
                  </a:moveTo>
                  <a:lnTo>
                    <a:pt x="0" y="766673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49772" y="4210932"/>
              <a:ext cx="95885" cy="80645"/>
            </a:xfrm>
            <a:custGeom>
              <a:avLst/>
              <a:gdLst/>
              <a:ahLst/>
              <a:cxnLst/>
              <a:rect l="l" t="t" r="r" b="b"/>
              <a:pathLst>
                <a:path w="95885" h="80645">
                  <a:moveTo>
                    <a:pt x="52654" y="0"/>
                  </a:moveTo>
                  <a:lnTo>
                    <a:pt x="0" y="80086"/>
                  </a:lnTo>
                  <a:lnTo>
                    <a:pt x="95669" y="74155"/>
                  </a:lnTo>
                  <a:lnTo>
                    <a:pt x="49441" y="51409"/>
                  </a:lnTo>
                  <a:lnTo>
                    <a:pt x="5265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64540" y="5277103"/>
            <a:ext cx="76231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Exercise:</a:t>
            </a:r>
            <a:r>
              <a:rPr sz="3200" b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property?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5241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Radix</a:t>
            </a:r>
            <a:r>
              <a:rPr spc="-90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1723136"/>
            <a:ext cx="6969759" cy="40246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0665" marR="127000" indent="-228600" algn="just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Font typeface="Times New Roman"/>
              <a:buChar char="•"/>
              <a:tabLst>
                <a:tab pos="241300" algn="l"/>
              </a:tabLst>
            </a:pPr>
            <a:r>
              <a:rPr sz="3200" b="1" i="1" spc="-5" dirty="0">
                <a:latin typeface="Times New Roman"/>
                <a:cs typeface="Times New Roman"/>
              </a:rPr>
              <a:t>Origin</a:t>
            </a:r>
            <a:r>
              <a:rPr sz="3200" spc="-5" dirty="0">
                <a:latin typeface="Times New Roman"/>
                <a:cs typeface="Times New Roman"/>
              </a:rPr>
              <a:t>: Herman </a:t>
            </a:r>
            <a:r>
              <a:rPr sz="3200" spc="-20" dirty="0">
                <a:latin typeface="Times New Roman"/>
                <a:cs typeface="Times New Roman"/>
              </a:rPr>
              <a:t>Hollerith’s </a:t>
            </a:r>
            <a:r>
              <a:rPr sz="3200" spc="-5" dirty="0">
                <a:latin typeface="Times New Roman"/>
                <a:cs typeface="Times New Roman"/>
              </a:rPr>
              <a:t>card-sorting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 for the 1890 U.S. Census.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Appendix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.)</a:t>
            </a:r>
            <a:endParaRPr sz="3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05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Digit-by-digit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sort.</a:t>
            </a:r>
            <a:endParaRPr sz="3200" dirty="0">
              <a:latin typeface="Times New Roman"/>
              <a:cs typeface="Times New Roman"/>
            </a:endParaRPr>
          </a:p>
          <a:p>
            <a:pPr marL="241300" marR="546100" indent="-228600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20" dirty="0">
                <a:latin typeface="Times New Roman"/>
                <a:cs typeface="Times New Roman"/>
              </a:rPr>
              <a:t>Hollerith’s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original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(bad)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idea: 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most-significant digit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first.</a:t>
            </a:r>
            <a:endParaRPr sz="32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Good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idea: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least-significant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digit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first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auxiliary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stable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sort.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16225" y="2752725"/>
            <a:ext cx="311150" cy="311150"/>
            <a:chOff x="2816225" y="2752725"/>
            <a:chExt cx="311150" cy="311150"/>
          </a:xfrm>
        </p:grpSpPr>
        <p:sp>
          <p:nvSpPr>
            <p:cNvPr id="6" name="object 6"/>
            <p:cNvSpPr/>
            <p:nvPr/>
          </p:nvSpPr>
          <p:spPr>
            <a:xfrm>
              <a:off x="2819400" y="27559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266700"/>
                  </a:lnTo>
                  <a:lnTo>
                    <a:pt x="152400" y="266700"/>
                  </a:lnTo>
                  <a:lnTo>
                    <a:pt x="107906" y="257718"/>
                  </a:lnTo>
                  <a:lnTo>
                    <a:pt x="71575" y="233224"/>
                  </a:lnTo>
                  <a:lnTo>
                    <a:pt x="47081" y="196893"/>
                  </a:lnTo>
                  <a:lnTo>
                    <a:pt x="38100" y="152400"/>
                  </a:lnTo>
                  <a:lnTo>
                    <a:pt x="47081" y="107906"/>
                  </a:lnTo>
                  <a:lnTo>
                    <a:pt x="71575" y="71575"/>
                  </a:lnTo>
                  <a:lnTo>
                    <a:pt x="107906" y="47081"/>
                  </a:lnTo>
                  <a:lnTo>
                    <a:pt x="152400" y="38100"/>
                  </a:lnTo>
                  <a:lnTo>
                    <a:pt x="304800" y="38100"/>
                  </a:lnTo>
                  <a:lnTo>
                    <a:pt x="304800" y="0"/>
                  </a:lnTo>
                  <a:close/>
                </a:path>
                <a:path w="304800" h="304800">
                  <a:moveTo>
                    <a:pt x="304800" y="38100"/>
                  </a:moveTo>
                  <a:lnTo>
                    <a:pt x="152400" y="38100"/>
                  </a:lnTo>
                  <a:lnTo>
                    <a:pt x="196893" y="47081"/>
                  </a:lnTo>
                  <a:lnTo>
                    <a:pt x="233224" y="71575"/>
                  </a:lnTo>
                  <a:lnTo>
                    <a:pt x="257718" y="107906"/>
                  </a:lnTo>
                  <a:lnTo>
                    <a:pt x="266700" y="152400"/>
                  </a:lnTo>
                  <a:lnTo>
                    <a:pt x="257718" y="196893"/>
                  </a:lnTo>
                  <a:lnTo>
                    <a:pt x="233224" y="233224"/>
                  </a:lnTo>
                  <a:lnTo>
                    <a:pt x="196893" y="257718"/>
                  </a:lnTo>
                  <a:lnTo>
                    <a:pt x="152400" y="266700"/>
                  </a:lnTo>
                  <a:lnTo>
                    <a:pt x="304800" y="266700"/>
                  </a:lnTo>
                  <a:lnTo>
                    <a:pt x="304800" y="3810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4325" y="2790825"/>
              <a:ext cx="234950" cy="2349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19400" y="27559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670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radix</a:t>
            </a:r>
            <a:r>
              <a:rPr spc="-20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3525" y="1847877"/>
          <a:ext cx="6102348" cy="36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49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0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127250" y="1752601"/>
            <a:ext cx="4908550" cy="3886200"/>
            <a:chOff x="2127250" y="1752601"/>
            <a:chExt cx="4908550" cy="3886200"/>
          </a:xfrm>
        </p:grpSpPr>
        <p:sp>
          <p:nvSpPr>
            <p:cNvPr id="6" name="object 6"/>
            <p:cNvSpPr/>
            <p:nvPr/>
          </p:nvSpPr>
          <p:spPr>
            <a:xfrm>
              <a:off x="6731000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0762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7250" y="1752612"/>
              <a:ext cx="2046605" cy="3886200"/>
            </a:xfrm>
            <a:custGeom>
              <a:avLst/>
              <a:gdLst/>
              <a:ahLst/>
              <a:cxnLst/>
              <a:rect l="l" t="t" r="r" b="b"/>
              <a:pathLst>
                <a:path w="2046604" h="3886200">
                  <a:moveTo>
                    <a:pt x="304800" y="50800"/>
                  </a:moveTo>
                  <a:lnTo>
                    <a:pt x="300799" y="31026"/>
                  </a:lnTo>
                  <a:lnTo>
                    <a:pt x="289915" y="14871"/>
                  </a:lnTo>
                  <a:lnTo>
                    <a:pt x="273761" y="3987"/>
                  </a:lnTo>
                  <a:lnTo>
                    <a:pt x="254000" y="0"/>
                  </a:lnTo>
                  <a:lnTo>
                    <a:pt x="50800" y="0"/>
                  </a:lnTo>
                  <a:lnTo>
                    <a:pt x="31026" y="3987"/>
                  </a:lnTo>
                  <a:lnTo>
                    <a:pt x="14871" y="14871"/>
                  </a:lnTo>
                  <a:lnTo>
                    <a:pt x="3987" y="31026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87" y="3855174"/>
                  </a:lnTo>
                  <a:lnTo>
                    <a:pt x="14871" y="3871315"/>
                  </a:lnTo>
                  <a:lnTo>
                    <a:pt x="31026" y="3882199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61" y="3882199"/>
                  </a:lnTo>
                  <a:lnTo>
                    <a:pt x="289915" y="3871315"/>
                  </a:lnTo>
                  <a:lnTo>
                    <a:pt x="300799" y="3855174"/>
                  </a:lnTo>
                  <a:lnTo>
                    <a:pt x="304800" y="3835400"/>
                  </a:lnTo>
                  <a:lnTo>
                    <a:pt x="304800" y="50800"/>
                  </a:lnTo>
                  <a:close/>
                </a:path>
                <a:path w="2046604" h="3886200">
                  <a:moveTo>
                    <a:pt x="2046287" y="50800"/>
                  </a:moveTo>
                  <a:lnTo>
                    <a:pt x="2042287" y="31026"/>
                  </a:lnTo>
                  <a:lnTo>
                    <a:pt x="2031403" y="14871"/>
                  </a:lnTo>
                  <a:lnTo>
                    <a:pt x="2015248" y="3987"/>
                  </a:lnTo>
                  <a:lnTo>
                    <a:pt x="1995487" y="0"/>
                  </a:lnTo>
                  <a:lnTo>
                    <a:pt x="1792287" y="0"/>
                  </a:lnTo>
                  <a:lnTo>
                    <a:pt x="1772513" y="3987"/>
                  </a:lnTo>
                  <a:lnTo>
                    <a:pt x="1756359" y="14871"/>
                  </a:lnTo>
                  <a:lnTo>
                    <a:pt x="1745475" y="31026"/>
                  </a:lnTo>
                  <a:lnTo>
                    <a:pt x="1741487" y="50800"/>
                  </a:lnTo>
                  <a:lnTo>
                    <a:pt x="1741487" y="3835400"/>
                  </a:lnTo>
                  <a:lnTo>
                    <a:pt x="1745475" y="3855174"/>
                  </a:lnTo>
                  <a:lnTo>
                    <a:pt x="1756359" y="3871315"/>
                  </a:lnTo>
                  <a:lnTo>
                    <a:pt x="1772513" y="3882199"/>
                  </a:lnTo>
                  <a:lnTo>
                    <a:pt x="1792287" y="3886200"/>
                  </a:lnTo>
                  <a:lnTo>
                    <a:pt x="1995487" y="3886200"/>
                  </a:lnTo>
                  <a:lnTo>
                    <a:pt x="2015248" y="3882199"/>
                  </a:lnTo>
                  <a:lnTo>
                    <a:pt x="2031403" y="3871315"/>
                  </a:lnTo>
                  <a:lnTo>
                    <a:pt x="2042287" y="3855174"/>
                  </a:lnTo>
                  <a:lnTo>
                    <a:pt x="2046287" y="3835400"/>
                  </a:lnTo>
                  <a:lnTo>
                    <a:pt x="2046287" y="50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2250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8400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65362" y="5641975"/>
            <a:ext cx="4640580" cy="609600"/>
            <a:chOff x="2265362" y="5641975"/>
            <a:chExt cx="4640580" cy="609600"/>
          </a:xfrm>
        </p:grpSpPr>
        <p:sp>
          <p:nvSpPr>
            <p:cNvPr id="12" name="object 12"/>
            <p:cNvSpPr/>
            <p:nvPr/>
          </p:nvSpPr>
          <p:spPr>
            <a:xfrm>
              <a:off x="6862763" y="5699126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2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9906" y="56419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1137" y="5699126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2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8281" y="56419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9650" y="5748360"/>
              <a:ext cx="1741805" cy="488950"/>
            </a:xfrm>
            <a:custGeom>
              <a:avLst/>
              <a:gdLst/>
              <a:ahLst/>
              <a:cxnLst/>
              <a:rect l="l" t="t" r="r" b="b"/>
              <a:pathLst>
                <a:path w="1741804" h="488950">
                  <a:moveTo>
                    <a:pt x="1741487" y="0"/>
                  </a:moveTo>
                  <a:lnTo>
                    <a:pt x="1741487" y="3149"/>
                  </a:lnTo>
                  <a:lnTo>
                    <a:pt x="1739478" y="36410"/>
                  </a:lnTo>
                  <a:lnTo>
                    <a:pt x="1723798" y="101054"/>
                  </a:lnTo>
                  <a:lnTo>
                    <a:pt x="1693431" y="162712"/>
                  </a:lnTo>
                  <a:lnTo>
                    <a:pt x="1649414" y="220806"/>
                  </a:lnTo>
                  <a:lnTo>
                    <a:pt x="1622612" y="248335"/>
                  </a:lnTo>
                  <a:lnTo>
                    <a:pt x="1592786" y="274757"/>
                  </a:lnTo>
                  <a:lnTo>
                    <a:pt x="1560066" y="299998"/>
                  </a:lnTo>
                  <a:lnTo>
                    <a:pt x="1524582" y="323986"/>
                  </a:lnTo>
                  <a:lnTo>
                    <a:pt x="1486463" y="346649"/>
                  </a:lnTo>
                  <a:lnTo>
                    <a:pt x="1445840" y="367915"/>
                  </a:lnTo>
                  <a:lnTo>
                    <a:pt x="1402841" y="387711"/>
                  </a:lnTo>
                  <a:lnTo>
                    <a:pt x="1357597" y="405965"/>
                  </a:lnTo>
                  <a:lnTo>
                    <a:pt x="1310236" y="422605"/>
                  </a:lnTo>
                  <a:lnTo>
                    <a:pt x="1260890" y="437558"/>
                  </a:lnTo>
                  <a:lnTo>
                    <a:pt x="1209687" y="450751"/>
                  </a:lnTo>
                  <a:lnTo>
                    <a:pt x="1156756" y="462114"/>
                  </a:lnTo>
                  <a:lnTo>
                    <a:pt x="1102229" y="471573"/>
                  </a:lnTo>
                  <a:lnTo>
                    <a:pt x="1046233" y="479055"/>
                  </a:lnTo>
                  <a:lnTo>
                    <a:pt x="988900" y="484490"/>
                  </a:lnTo>
                  <a:lnTo>
                    <a:pt x="930358" y="487803"/>
                  </a:lnTo>
                  <a:lnTo>
                    <a:pt x="870737" y="488924"/>
                  </a:lnTo>
                  <a:lnTo>
                    <a:pt x="811124" y="487806"/>
                  </a:lnTo>
                  <a:lnTo>
                    <a:pt x="752588" y="484495"/>
                  </a:lnTo>
                  <a:lnTo>
                    <a:pt x="695261" y="479063"/>
                  </a:lnTo>
                  <a:lnTo>
                    <a:pt x="639271" y="471582"/>
                  </a:lnTo>
                  <a:lnTo>
                    <a:pt x="584748" y="462124"/>
                  </a:lnTo>
                  <a:lnTo>
                    <a:pt x="531821" y="450763"/>
                  </a:lnTo>
                  <a:lnTo>
                    <a:pt x="480621" y="437569"/>
                  </a:lnTo>
                  <a:lnTo>
                    <a:pt x="431277" y="422617"/>
                  </a:lnTo>
                  <a:lnTo>
                    <a:pt x="383919" y="405978"/>
                  </a:lnTo>
                  <a:lnTo>
                    <a:pt x="338676" y="387724"/>
                  </a:lnTo>
                  <a:lnTo>
                    <a:pt x="295678" y="367928"/>
                  </a:lnTo>
                  <a:lnTo>
                    <a:pt x="255055" y="346662"/>
                  </a:lnTo>
                  <a:lnTo>
                    <a:pt x="216936" y="323999"/>
                  </a:lnTo>
                  <a:lnTo>
                    <a:pt x="181452" y="300010"/>
                  </a:lnTo>
                  <a:lnTo>
                    <a:pt x="148730" y="274770"/>
                  </a:lnTo>
                  <a:lnTo>
                    <a:pt x="118903" y="248348"/>
                  </a:lnTo>
                  <a:lnTo>
                    <a:pt x="92098" y="220819"/>
                  </a:lnTo>
                  <a:lnTo>
                    <a:pt x="48076" y="162727"/>
                  </a:lnTo>
                  <a:lnTo>
                    <a:pt x="17702" y="101072"/>
                  </a:lnTo>
                  <a:lnTo>
                    <a:pt x="2013" y="36432"/>
                  </a:lnTo>
                  <a:lnTo>
                    <a:pt x="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9650" y="564197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1254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1950" y="5699126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2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99092" y="56419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0462" y="5748360"/>
              <a:ext cx="1741805" cy="488950"/>
            </a:xfrm>
            <a:custGeom>
              <a:avLst/>
              <a:gdLst/>
              <a:ahLst/>
              <a:cxnLst/>
              <a:rect l="l" t="t" r="r" b="b"/>
              <a:pathLst>
                <a:path w="1741804" h="488950">
                  <a:moveTo>
                    <a:pt x="1741487" y="0"/>
                  </a:moveTo>
                  <a:lnTo>
                    <a:pt x="1741487" y="3149"/>
                  </a:lnTo>
                  <a:lnTo>
                    <a:pt x="1739478" y="36410"/>
                  </a:lnTo>
                  <a:lnTo>
                    <a:pt x="1723798" y="101054"/>
                  </a:lnTo>
                  <a:lnTo>
                    <a:pt x="1693431" y="162712"/>
                  </a:lnTo>
                  <a:lnTo>
                    <a:pt x="1649415" y="220806"/>
                  </a:lnTo>
                  <a:lnTo>
                    <a:pt x="1622612" y="248335"/>
                  </a:lnTo>
                  <a:lnTo>
                    <a:pt x="1592786" y="274757"/>
                  </a:lnTo>
                  <a:lnTo>
                    <a:pt x="1560067" y="299998"/>
                  </a:lnTo>
                  <a:lnTo>
                    <a:pt x="1524583" y="323986"/>
                  </a:lnTo>
                  <a:lnTo>
                    <a:pt x="1486465" y="346649"/>
                  </a:lnTo>
                  <a:lnTo>
                    <a:pt x="1445842" y="367915"/>
                  </a:lnTo>
                  <a:lnTo>
                    <a:pt x="1402843" y="387711"/>
                  </a:lnTo>
                  <a:lnTo>
                    <a:pt x="1357600" y="405965"/>
                  </a:lnTo>
                  <a:lnTo>
                    <a:pt x="1310240" y="422605"/>
                  </a:lnTo>
                  <a:lnTo>
                    <a:pt x="1260894" y="437558"/>
                  </a:lnTo>
                  <a:lnTo>
                    <a:pt x="1209692" y="450751"/>
                  </a:lnTo>
                  <a:lnTo>
                    <a:pt x="1156763" y="462114"/>
                  </a:lnTo>
                  <a:lnTo>
                    <a:pt x="1102236" y="471573"/>
                  </a:lnTo>
                  <a:lnTo>
                    <a:pt x="1046242" y="479055"/>
                  </a:lnTo>
                  <a:lnTo>
                    <a:pt x="988910" y="484490"/>
                  </a:lnTo>
                  <a:lnTo>
                    <a:pt x="930369" y="487803"/>
                  </a:lnTo>
                  <a:lnTo>
                    <a:pt x="870750" y="488924"/>
                  </a:lnTo>
                  <a:lnTo>
                    <a:pt x="811135" y="487806"/>
                  </a:lnTo>
                  <a:lnTo>
                    <a:pt x="752598" y="484495"/>
                  </a:lnTo>
                  <a:lnTo>
                    <a:pt x="695269" y="479063"/>
                  </a:lnTo>
                  <a:lnTo>
                    <a:pt x="639278" y="471582"/>
                  </a:lnTo>
                  <a:lnTo>
                    <a:pt x="584754" y="462124"/>
                  </a:lnTo>
                  <a:lnTo>
                    <a:pt x="531827" y="450763"/>
                  </a:lnTo>
                  <a:lnTo>
                    <a:pt x="480626" y="437569"/>
                  </a:lnTo>
                  <a:lnTo>
                    <a:pt x="431281" y="422617"/>
                  </a:lnTo>
                  <a:lnTo>
                    <a:pt x="383922" y="405978"/>
                  </a:lnTo>
                  <a:lnTo>
                    <a:pt x="338679" y="387724"/>
                  </a:lnTo>
                  <a:lnTo>
                    <a:pt x="295680" y="367928"/>
                  </a:lnTo>
                  <a:lnTo>
                    <a:pt x="255057" y="346662"/>
                  </a:lnTo>
                  <a:lnTo>
                    <a:pt x="216938" y="323999"/>
                  </a:lnTo>
                  <a:lnTo>
                    <a:pt x="181452" y="300010"/>
                  </a:lnTo>
                  <a:lnTo>
                    <a:pt x="148731" y="274770"/>
                  </a:lnTo>
                  <a:lnTo>
                    <a:pt x="118903" y="248348"/>
                  </a:lnTo>
                  <a:lnTo>
                    <a:pt x="92098" y="220819"/>
                  </a:lnTo>
                  <a:lnTo>
                    <a:pt x="48076" y="162727"/>
                  </a:lnTo>
                  <a:lnTo>
                    <a:pt x="17702" y="101072"/>
                  </a:lnTo>
                  <a:lnTo>
                    <a:pt x="2013" y="36432"/>
                  </a:lnTo>
                  <a:lnTo>
                    <a:pt x="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00462" y="564197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1254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1276" y="5748360"/>
              <a:ext cx="1741805" cy="488950"/>
            </a:xfrm>
            <a:custGeom>
              <a:avLst/>
              <a:gdLst/>
              <a:ahLst/>
              <a:cxnLst/>
              <a:rect l="l" t="t" r="r" b="b"/>
              <a:pathLst>
                <a:path w="1741804" h="488950">
                  <a:moveTo>
                    <a:pt x="1741487" y="0"/>
                  </a:moveTo>
                  <a:lnTo>
                    <a:pt x="1741487" y="3149"/>
                  </a:lnTo>
                  <a:lnTo>
                    <a:pt x="1739478" y="36410"/>
                  </a:lnTo>
                  <a:lnTo>
                    <a:pt x="1723798" y="101054"/>
                  </a:lnTo>
                  <a:lnTo>
                    <a:pt x="1693431" y="162712"/>
                  </a:lnTo>
                  <a:lnTo>
                    <a:pt x="1649414" y="220806"/>
                  </a:lnTo>
                  <a:lnTo>
                    <a:pt x="1622612" y="248335"/>
                  </a:lnTo>
                  <a:lnTo>
                    <a:pt x="1592786" y="274757"/>
                  </a:lnTo>
                  <a:lnTo>
                    <a:pt x="1560066" y="299998"/>
                  </a:lnTo>
                  <a:lnTo>
                    <a:pt x="1524582" y="323986"/>
                  </a:lnTo>
                  <a:lnTo>
                    <a:pt x="1486463" y="346649"/>
                  </a:lnTo>
                  <a:lnTo>
                    <a:pt x="1445840" y="367915"/>
                  </a:lnTo>
                  <a:lnTo>
                    <a:pt x="1402841" y="387711"/>
                  </a:lnTo>
                  <a:lnTo>
                    <a:pt x="1357597" y="405965"/>
                  </a:lnTo>
                  <a:lnTo>
                    <a:pt x="1310236" y="422605"/>
                  </a:lnTo>
                  <a:lnTo>
                    <a:pt x="1260890" y="437558"/>
                  </a:lnTo>
                  <a:lnTo>
                    <a:pt x="1209687" y="450751"/>
                  </a:lnTo>
                  <a:lnTo>
                    <a:pt x="1156756" y="462114"/>
                  </a:lnTo>
                  <a:lnTo>
                    <a:pt x="1102229" y="471573"/>
                  </a:lnTo>
                  <a:lnTo>
                    <a:pt x="1046233" y="479055"/>
                  </a:lnTo>
                  <a:lnTo>
                    <a:pt x="988900" y="484490"/>
                  </a:lnTo>
                  <a:lnTo>
                    <a:pt x="930358" y="487803"/>
                  </a:lnTo>
                  <a:lnTo>
                    <a:pt x="870737" y="488924"/>
                  </a:lnTo>
                  <a:lnTo>
                    <a:pt x="811124" y="487806"/>
                  </a:lnTo>
                  <a:lnTo>
                    <a:pt x="752588" y="484495"/>
                  </a:lnTo>
                  <a:lnTo>
                    <a:pt x="695261" y="479063"/>
                  </a:lnTo>
                  <a:lnTo>
                    <a:pt x="639271" y="471582"/>
                  </a:lnTo>
                  <a:lnTo>
                    <a:pt x="584748" y="462124"/>
                  </a:lnTo>
                  <a:lnTo>
                    <a:pt x="531821" y="450763"/>
                  </a:lnTo>
                  <a:lnTo>
                    <a:pt x="480621" y="437569"/>
                  </a:lnTo>
                  <a:lnTo>
                    <a:pt x="431277" y="422617"/>
                  </a:lnTo>
                  <a:lnTo>
                    <a:pt x="383919" y="405978"/>
                  </a:lnTo>
                  <a:lnTo>
                    <a:pt x="338676" y="387724"/>
                  </a:lnTo>
                  <a:lnTo>
                    <a:pt x="295678" y="367928"/>
                  </a:lnTo>
                  <a:lnTo>
                    <a:pt x="255055" y="346662"/>
                  </a:lnTo>
                  <a:lnTo>
                    <a:pt x="216936" y="323999"/>
                  </a:lnTo>
                  <a:lnTo>
                    <a:pt x="181452" y="300010"/>
                  </a:lnTo>
                  <a:lnTo>
                    <a:pt x="148730" y="274770"/>
                  </a:lnTo>
                  <a:lnTo>
                    <a:pt x="118903" y="248348"/>
                  </a:lnTo>
                  <a:lnTo>
                    <a:pt x="92098" y="220819"/>
                  </a:lnTo>
                  <a:lnTo>
                    <a:pt x="48076" y="162727"/>
                  </a:lnTo>
                  <a:lnTo>
                    <a:pt x="17702" y="101072"/>
                  </a:lnTo>
                  <a:lnTo>
                    <a:pt x="2013" y="36432"/>
                  </a:lnTo>
                  <a:lnTo>
                    <a:pt x="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1275" y="564197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1254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89625" y="1752597"/>
            <a:ext cx="2057400" cy="3889375"/>
            <a:chOff x="5889625" y="1752597"/>
            <a:chExt cx="2057400" cy="3889375"/>
          </a:xfrm>
        </p:grpSpPr>
        <p:sp>
          <p:nvSpPr>
            <p:cNvPr id="4" name="object 4"/>
            <p:cNvSpPr/>
            <p:nvPr/>
          </p:nvSpPr>
          <p:spPr>
            <a:xfrm>
              <a:off x="5889625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3475" y="1752597"/>
              <a:ext cx="650875" cy="3889375"/>
            </a:xfrm>
            <a:custGeom>
              <a:avLst/>
              <a:gdLst/>
              <a:ahLst/>
              <a:cxnLst/>
              <a:rect l="l" t="t" r="r" b="b"/>
              <a:pathLst>
                <a:path w="650875" h="3889375">
                  <a:moveTo>
                    <a:pt x="542391" y="0"/>
                  </a:moveTo>
                  <a:lnTo>
                    <a:pt x="108483" y="0"/>
                  </a:lnTo>
                  <a:lnTo>
                    <a:pt x="66254" y="8526"/>
                  </a:lnTo>
                  <a:lnTo>
                    <a:pt x="31772" y="31776"/>
                  </a:lnTo>
                  <a:lnTo>
                    <a:pt x="8524" y="66260"/>
                  </a:lnTo>
                  <a:lnTo>
                    <a:pt x="0" y="108483"/>
                  </a:lnTo>
                  <a:lnTo>
                    <a:pt x="0" y="3780891"/>
                  </a:lnTo>
                  <a:lnTo>
                    <a:pt x="8524" y="3823120"/>
                  </a:lnTo>
                  <a:lnTo>
                    <a:pt x="31772" y="3857602"/>
                  </a:lnTo>
                  <a:lnTo>
                    <a:pt x="66254" y="3880850"/>
                  </a:lnTo>
                  <a:lnTo>
                    <a:pt x="108483" y="3889375"/>
                  </a:lnTo>
                  <a:lnTo>
                    <a:pt x="542391" y="3889375"/>
                  </a:lnTo>
                  <a:lnTo>
                    <a:pt x="584620" y="3880850"/>
                  </a:lnTo>
                  <a:lnTo>
                    <a:pt x="619102" y="3857602"/>
                  </a:lnTo>
                  <a:lnTo>
                    <a:pt x="642350" y="3823120"/>
                  </a:lnTo>
                  <a:lnTo>
                    <a:pt x="650875" y="3780891"/>
                  </a:lnTo>
                  <a:lnTo>
                    <a:pt x="650875" y="108483"/>
                  </a:lnTo>
                  <a:lnTo>
                    <a:pt x="642350" y="66260"/>
                  </a:lnTo>
                  <a:lnTo>
                    <a:pt x="619102" y="31776"/>
                  </a:lnTo>
                  <a:lnTo>
                    <a:pt x="584620" y="8526"/>
                  </a:lnTo>
                  <a:lnTo>
                    <a:pt x="54239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42225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3552" y="1396695"/>
            <a:ext cx="4910455" cy="2746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i="1" spc="-5" dirty="0">
                <a:latin typeface="Times New Roman"/>
                <a:cs typeface="Times New Roman"/>
              </a:rPr>
              <a:t>Induction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on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digit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position</a:t>
            </a:r>
            <a:endParaRPr sz="3200">
              <a:latin typeface="Times New Roman"/>
              <a:cs typeface="Times New Roman"/>
            </a:endParaRPr>
          </a:p>
          <a:p>
            <a:pPr marL="247015" marR="5080" indent="-234950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sorted by their low-order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1395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966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radix</a:t>
            </a:r>
            <a:r>
              <a:rPr spc="-1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27725" y="1847877"/>
          <a:ext cx="2618740" cy="36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0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018212" y="5641975"/>
            <a:ext cx="1798955" cy="609600"/>
            <a:chOff x="6018212" y="5641975"/>
            <a:chExt cx="1798955" cy="609600"/>
          </a:xfrm>
        </p:grpSpPr>
        <p:sp>
          <p:nvSpPr>
            <p:cNvPr id="11" name="object 11"/>
            <p:cNvSpPr/>
            <p:nvPr/>
          </p:nvSpPr>
          <p:spPr>
            <a:xfrm>
              <a:off x="7773988" y="5699126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2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31131" y="56419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2501" y="5748360"/>
              <a:ext cx="1741805" cy="488950"/>
            </a:xfrm>
            <a:custGeom>
              <a:avLst/>
              <a:gdLst/>
              <a:ahLst/>
              <a:cxnLst/>
              <a:rect l="l" t="t" r="r" b="b"/>
              <a:pathLst>
                <a:path w="1741804" h="488950">
                  <a:moveTo>
                    <a:pt x="1741487" y="0"/>
                  </a:moveTo>
                  <a:lnTo>
                    <a:pt x="1741487" y="3149"/>
                  </a:lnTo>
                  <a:lnTo>
                    <a:pt x="1739478" y="36410"/>
                  </a:lnTo>
                  <a:lnTo>
                    <a:pt x="1723798" y="101054"/>
                  </a:lnTo>
                  <a:lnTo>
                    <a:pt x="1693431" y="162712"/>
                  </a:lnTo>
                  <a:lnTo>
                    <a:pt x="1649414" y="220806"/>
                  </a:lnTo>
                  <a:lnTo>
                    <a:pt x="1622612" y="248335"/>
                  </a:lnTo>
                  <a:lnTo>
                    <a:pt x="1592786" y="274757"/>
                  </a:lnTo>
                  <a:lnTo>
                    <a:pt x="1560066" y="299998"/>
                  </a:lnTo>
                  <a:lnTo>
                    <a:pt x="1524582" y="323986"/>
                  </a:lnTo>
                  <a:lnTo>
                    <a:pt x="1486463" y="346649"/>
                  </a:lnTo>
                  <a:lnTo>
                    <a:pt x="1445840" y="367915"/>
                  </a:lnTo>
                  <a:lnTo>
                    <a:pt x="1402841" y="387711"/>
                  </a:lnTo>
                  <a:lnTo>
                    <a:pt x="1357597" y="405965"/>
                  </a:lnTo>
                  <a:lnTo>
                    <a:pt x="1310236" y="422605"/>
                  </a:lnTo>
                  <a:lnTo>
                    <a:pt x="1260890" y="437558"/>
                  </a:lnTo>
                  <a:lnTo>
                    <a:pt x="1209687" y="450751"/>
                  </a:lnTo>
                  <a:lnTo>
                    <a:pt x="1156756" y="462114"/>
                  </a:lnTo>
                  <a:lnTo>
                    <a:pt x="1102229" y="471573"/>
                  </a:lnTo>
                  <a:lnTo>
                    <a:pt x="1046233" y="479055"/>
                  </a:lnTo>
                  <a:lnTo>
                    <a:pt x="988900" y="484490"/>
                  </a:lnTo>
                  <a:lnTo>
                    <a:pt x="930358" y="487803"/>
                  </a:lnTo>
                  <a:lnTo>
                    <a:pt x="870737" y="488924"/>
                  </a:lnTo>
                  <a:lnTo>
                    <a:pt x="811124" y="487806"/>
                  </a:lnTo>
                  <a:lnTo>
                    <a:pt x="752588" y="484495"/>
                  </a:lnTo>
                  <a:lnTo>
                    <a:pt x="695261" y="479063"/>
                  </a:lnTo>
                  <a:lnTo>
                    <a:pt x="639271" y="471582"/>
                  </a:lnTo>
                  <a:lnTo>
                    <a:pt x="584748" y="462124"/>
                  </a:lnTo>
                  <a:lnTo>
                    <a:pt x="531821" y="450763"/>
                  </a:lnTo>
                  <a:lnTo>
                    <a:pt x="480621" y="437569"/>
                  </a:lnTo>
                  <a:lnTo>
                    <a:pt x="431277" y="422617"/>
                  </a:lnTo>
                  <a:lnTo>
                    <a:pt x="383919" y="405978"/>
                  </a:lnTo>
                  <a:lnTo>
                    <a:pt x="338676" y="387724"/>
                  </a:lnTo>
                  <a:lnTo>
                    <a:pt x="295678" y="367928"/>
                  </a:lnTo>
                  <a:lnTo>
                    <a:pt x="255055" y="346662"/>
                  </a:lnTo>
                  <a:lnTo>
                    <a:pt x="216936" y="323999"/>
                  </a:lnTo>
                  <a:lnTo>
                    <a:pt x="181452" y="300010"/>
                  </a:lnTo>
                  <a:lnTo>
                    <a:pt x="148730" y="274770"/>
                  </a:lnTo>
                  <a:lnTo>
                    <a:pt x="118903" y="248348"/>
                  </a:lnTo>
                  <a:lnTo>
                    <a:pt x="92098" y="220819"/>
                  </a:lnTo>
                  <a:lnTo>
                    <a:pt x="48076" y="162727"/>
                  </a:lnTo>
                  <a:lnTo>
                    <a:pt x="17702" y="101072"/>
                  </a:lnTo>
                  <a:lnTo>
                    <a:pt x="2013" y="36432"/>
                  </a:lnTo>
                  <a:lnTo>
                    <a:pt x="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2500" y="564197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1254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89625" y="1752597"/>
            <a:ext cx="2057400" cy="3889375"/>
            <a:chOff x="5889625" y="1752597"/>
            <a:chExt cx="2057400" cy="3889375"/>
          </a:xfrm>
        </p:grpSpPr>
        <p:sp>
          <p:nvSpPr>
            <p:cNvPr id="4" name="object 4"/>
            <p:cNvSpPr/>
            <p:nvPr/>
          </p:nvSpPr>
          <p:spPr>
            <a:xfrm>
              <a:off x="5889625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3475" y="1752597"/>
              <a:ext cx="650875" cy="3889375"/>
            </a:xfrm>
            <a:custGeom>
              <a:avLst/>
              <a:gdLst/>
              <a:ahLst/>
              <a:cxnLst/>
              <a:rect l="l" t="t" r="r" b="b"/>
              <a:pathLst>
                <a:path w="650875" h="3889375">
                  <a:moveTo>
                    <a:pt x="542391" y="0"/>
                  </a:moveTo>
                  <a:lnTo>
                    <a:pt x="108483" y="0"/>
                  </a:lnTo>
                  <a:lnTo>
                    <a:pt x="66254" y="8526"/>
                  </a:lnTo>
                  <a:lnTo>
                    <a:pt x="31772" y="31776"/>
                  </a:lnTo>
                  <a:lnTo>
                    <a:pt x="8524" y="66260"/>
                  </a:lnTo>
                  <a:lnTo>
                    <a:pt x="0" y="108483"/>
                  </a:lnTo>
                  <a:lnTo>
                    <a:pt x="0" y="3780891"/>
                  </a:lnTo>
                  <a:lnTo>
                    <a:pt x="8524" y="3823120"/>
                  </a:lnTo>
                  <a:lnTo>
                    <a:pt x="31772" y="3857602"/>
                  </a:lnTo>
                  <a:lnTo>
                    <a:pt x="66254" y="3880850"/>
                  </a:lnTo>
                  <a:lnTo>
                    <a:pt x="108483" y="3889375"/>
                  </a:lnTo>
                  <a:lnTo>
                    <a:pt x="542391" y="3889375"/>
                  </a:lnTo>
                  <a:lnTo>
                    <a:pt x="584620" y="3880850"/>
                  </a:lnTo>
                  <a:lnTo>
                    <a:pt x="619102" y="3857602"/>
                  </a:lnTo>
                  <a:lnTo>
                    <a:pt x="642350" y="3823120"/>
                  </a:lnTo>
                  <a:lnTo>
                    <a:pt x="650875" y="3780891"/>
                  </a:lnTo>
                  <a:lnTo>
                    <a:pt x="650875" y="108483"/>
                  </a:lnTo>
                  <a:lnTo>
                    <a:pt x="642350" y="66260"/>
                  </a:lnTo>
                  <a:lnTo>
                    <a:pt x="619102" y="31776"/>
                  </a:lnTo>
                  <a:lnTo>
                    <a:pt x="584620" y="8526"/>
                  </a:lnTo>
                  <a:lnTo>
                    <a:pt x="54239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42225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3552" y="1396695"/>
            <a:ext cx="4910455" cy="35801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i="1" spc="-5" dirty="0">
                <a:latin typeface="Times New Roman"/>
                <a:cs typeface="Times New Roman"/>
              </a:rPr>
              <a:t>Induction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on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digit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position</a:t>
            </a:r>
            <a:endParaRPr sz="3200">
              <a:latin typeface="Times New Roman"/>
              <a:cs typeface="Times New Roman"/>
            </a:endParaRPr>
          </a:p>
          <a:p>
            <a:pPr marL="247015" marR="5080" indent="-234950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sorted by their low-order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1395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703580" marR="398780" lvl="1" indent="-234315">
              <a:lnSpc>
                <a:spcPts val="3020"/>
              </a:lnSpc>
              <a:spcBef>
                <a:spcPts val="565"/>
              </a:spcBef>
              <a:buClr>
                <a:srgbClr val="CC0000"/>
              </a:buClr>
              <a:buFont typeface="Wingdings"/>
              <a:buChar char=""/>
              <a:tabLst>
                <a:tab pos="704215" algn="l"/>
              </a:tabLst>
            </a:pPr>
            <a:r>
              <a:rPr sz="2800" spc="-70" dirty="0">
                <a:latin typeface="Times New Roman"/>
                <a:cs typeface="Times New Roman"/>
              </a:rPr>
              <a:t>Two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966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radix</a:t>
            </a:r>
            <a:r>
              <a:rPr spc="-15" dirty="0"/>
              <a:t> </a:t>
            </a:r>
            <a:r>
              <a:rPr spc="-5" dirty="0"/>
              <a:t>sort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27725" y="1847877"/>
          <a:ext cx="2618740" cy="36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0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018212" y="5641975"/>
            <a:ext cx="1798955" cy="609600"/>
            <a:chOff x="6018212" y="5641975"/>
            <a:chExt cx="1798955" cy="609600"/>
          </a:xfrm>
        </p:grpSpPr>
        <p:sp>
          <p:nvSpPr>
            <p:cNvPr id="11" name="object 11"/>
            <p:cNvSpPr/>
            <p:nvPr/>
          </p:nvSpPr>
          <p:spPr>
            <a:xfrm>
              <a:off x="7773988" y="5699126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2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31131" y="56419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32501" y="5748360"/>
              <a:ext cx="1741805" cy="488950"/>
            </a:xfrm>
            <a:custGeom>
              <a:avLst/>
              <a:gdLst/>
              <a:ahLst/>
              <a:cxnLst/>
              <a:rect l="l" t="t" r="r" b="b"/>
              <a:pathLst>
                <a:path w="1741804" h="488950">
                  <a:moveTo>
                    <a:pt x="1741487" y="0"/>
                  </a:moveTo>
                  <a:lnTo>
                    <a:pt x="1741487" y="3149"/>
                  </a:lnTo>
                  <a:lnTo>
                    <a:pt x="1739478" y="36410"/>
                  </a:lnTo>
                  <a:lnTo>
                    <a:pt x="1723798" y="101054"/>
                  </a:lnTo>
                  <a:lnTo>
                    <a:pt x="1693431" y="162712"/>
                  </a:lnTo>
                  <a:lnTo>
                    <a:pt x="1649414" y="220806"/>
                  </a:lnTo>
                  <a:lnTo>
                    <a:pt x="1622612" y="248335"/>
                  </a:lnTo>
                  <a:lnTo>
                    <a:pt x="1592786" y="274757"/>
                  </a:lnTo>
                  <a:lnTo>
                    <a:pt x="1560066" y="299998"/>
                  </a:lnTo>
                  <a:lnTo>
                    <a:pt x="1524582" y="323986"/>
                  </a:lnTo>
                  <a:lnTo>
                    <a:pt x="1486463" y="346649"/>
                  </a:lnTo>
                  <a:lnTo>
                    <a:pt x="1445840" y="367915"/>
                  </a:lnTo>
                  <a:lnTo>
                    <a:pt x="1402841" y="387711"/>
                  </a:lnTo>
                  <a:lnTo>
                    <a:pt x="1357597" y="405965"/>
                  </a:lnTo>
                  <a:lnTo>
                    <a:pt x="1310236" y="422605"/>
                  </a:lnTo>
                  <a:lnTo>
                    <a:pt x="1260890" y="437558"/>
                  </a:lnTo>
                  <a:lnTo>
                    <a:pt x="1209687" y="450751"/>
                  </a:lnTo>
                  <a:lnTo>
                    <a:pt x="1156756" y="462114"/>
                  </a:lnTo>
                  <a:lnTo>
                    <a:pt x="1102229" y="471573"/>
                  </a:lnTo>
                  <a:lnTo>
                    <a:pt x="1046233" y="479055"/>
                  </a:lnTo>
                  <a:lnTo>
                    <a:pt x="988900" y="484490"/>
                  </a:lnTo>
                  <a:lnTo>
                    <a:pt x="930358" y="487803"/>
                  </a:lnTo>
                  <a:lnTo>
                    <a:pt x="870737" y="488924"/>
                  </a:lnTo>
                  <a:lnTo>
                    <a:pt x="811124" y="487806"/>
                  </a:lnTo>
                  <a:lnTo>
                    <a:pt x="752588" y="484495"/>
                  </a:lnTo>
                  <a:lnTo>
                    <a:pt x="695261" y="479063"/>
                  </a:lnTo>
                  <a:lnTo>
                    <a:pt x="639271" y="471582"/>
                  </a:lnTo>
                  <a:lnTo>
                    <a:pt x="584748" y="462124"/>
                  </a:lnTo>
                  <a:lnTo>
                    <a:pt x="531821" y="450763"/>
                  </a:lnTo>
                  <a:lnTo>
                    <a:pt x="480621" y="437569"/>
                  </a:lnTo>
                  <a:lnTo>
                    <a:pt x="431277" y="422617"/>
                  </a:lnTo>
                  <a:lnTo>
                    <a:pt x="383919" y="405978"/>
                  </a:lnTo>
                  <a:lnTo>
                    <a:pt x="338676" y="387724"/>
                  </a:lnTo>
                  <a:lnTo>
                    <a:pt x="295678" y="367928"/>
                  </a:lnTo>
                  <a:lnTo>
                    <a:pt x="255055" y="346662"/>
                  </a:lnTo>
                  <a:lnTo>
                    <a:pt x="216936" y="323999"/>
                  </a:lnTo>
                  <a:lnTo>
                    <a:pt x="181452" y="300010"/>
                  </a:lnTo>
                  <a:lnTo>
                    <a:pt x="148730" y="274770"/>
                  </a:lnTo>
                  <a:lnTo>
                    <a:pt x="118903" y="248348"/>
                  </a:lnTo>
                  <a:lnTo>
                    <a:pt x="92098" y="220819"/>
                  </a:lnTo>
                  <a:lnTo>
                    <a:pt x="48076" y="162727"/>
                  </a:lnTo>
                  <a:lnTo>
                    <a:pt x="17702" y="101072"/>
                  </a:lnTo>
                  <a:lnTo>
                    <a:pt x="2013" y="36432"/>
                  </a:lnTo>
                  <a:lnTo>
                    <a:pt x="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2500" y="564197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1254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35775" y="2000726"/>
            <a:ext cx="774700" cy="2712720"/>
            <a:chOff x="6835775" y="2000726"/>
            <a:chExt cx="774700" cy="2712720"/>
          </a:xfrm>
        </p:grpSpPr>
        <p:sp>
          <p:nvSpPr>
            <p:cNvPr id="16" name="object 16"/>
            <p:cNvSpPr/>
            <p:nvPr/>
          </p:nvSpPr>
          <p:spPr>
            <a:xfrm>
              <a:off x="6864350" y="2062163"/>
              <a:ext cx="647700" cy="2592070"/>
            </a:xfrm>
            <a:custGeom>
              <a:avLst/>
              <a:gdLst/>
              <a:ahLst/>
              <a:cxnLst/>
              <a:rect l="l" t="t" r="r" b="b"/>
              <a:pathLst>
                <a:path w="647700" h="2592070">
                  <a:moveTo>
                    <a:pt x="0" y="0"/>
                  </a:moveTo>
                  <a:lnTo>
                    <a:pt x="37252" y="8640"/>
                  </a:lnTo>
                  <a:lnTo>
                    <a:pt x="74172" y="33777"/>
                  </a:lnTo>
                  <a:lnTo>
                    <a:pt x="110428" y="74230"/>
                  </a:lnTo>
                  <a:lnTo>
                    <a:pt x="145690" y="128824"/>
                  </a:lnTo>
                  <a:lnTo>
                    <a:pt x="179625" y="196378"/>
                  </a:lnTo>
                  <a:lnTo>
                    <a:pt x="195991" y="234647"/>
                  </a:lnTo>
                  <a:lnTo>
                    <a:pt x="211902" y="275715"/>
                  </a:lnTo>
                  <a:lnTo>
                    <a:pt x="227315" y="319433"/>
                  </a:lnTo>
                  <a:lnTo>
                    <a:pt x="242189" y="365656"/>
                  </a:lnTo>
                  <a:lnTo>
                    <a:pt x="256482" y="414235"/>
                  </a:lnTo>
                  <a:lnTo>
                    <a:pt x="270154" y="465024"/>
                  </a:lnTo>
                  <a:lnTo>
                    <a:pt x="283163" y="517874"/>
                  </a:lnTo>
                  <a:lnTo>
                    <a:pt x="295467" y="572640"/>
                  </a:lnTo>
                  <a:lnTo>
                    <a:pt x="307025" y="629172"/>
                  </a:lnTo>
                  <a:lnTo>
                    <a:pt x="317795" y="687325"/>
                  </a:lnTo>
                  <a:lnTo>
                    <a:pt x="327736" y="746951"/>
                  </a:lnTo>
                  <a:lnTo>
                    <a:pt x="336807" y="807903"/>
                  </a:lnTo>
                  <a:lnTo>
                    <a:pt x="344966" y="870032"/>
                  </a:lnTo>
                  <a:lnTo>
                    <a:pt x="352171" y="933193"/>
                  </a:lnTo>
                  <a:lnTo>
                    <a:pt x="358382" y="997238"/>
                  </a:lnTo>
                  <a:lnTo>
                    <a:pt x="363556" y="1062019"/>
                  </a:lnTo>
                  <a:lnTo>
                    <a:pt x="367653" y="1127389"/>
                  </a:lnTo>
                  <a:lnTo>
                    <a:pt x="370630" y="1193201"/>
                  </a:lnTo>
                  <a:lnTo>
                    <a:pt x="372447" y="1259308"/>
                  </a:lnTo>
                  <a:lnTo>
                    <a:pt x="373062" y="1325562"/>
                  </a:lnTo>
                  <a:lnTo>
                    <a:pt x="373615" y="1388403"/>
                  </a:lnTo>
                  <a:lnTo>
                    <a:pt x="375252" y="1451119"/>
                  </a:lnTo>
                  <a:lnTo>
                    <a:pt x="377937" y="1513583"/>
                  </a:lnTo>
                  <a:lnTo>
                    <a:pt x="381634" y="1575670"/>
                  </a:lnTo>
                  <a:lnTo>
                    <a:pt x="386308" y="1637254"/>
                  </a:lnTo>
                  <a:lnTo>
                    <a:pt x="391925" y="1698211"/>
                  </a:lnTo>
                  <a:lnTo>
                    <a:pt x="398447" y="1758413"/>
                  </a:lnTo>
                  <a:lnTo>
                    <a:pt x="405841" y="1817735"/>
                  </a:lnTo>
                  <a:lnTo>
                    <a:pt x="414071" y="1876053"/>
                  </a:lnTo>
                  <a:lnTo>
                    <a:pt x="423101" y="1933239"/>
                  </a:lnTo>
                  <a:lnTo>
                    <a:pt x="432895" y="1989168"/>
                  </a:lnTo>
                  <a:lnTo>
                    <a:pt x="443420" y="2043716"/>
                  </a:lnTo>
                  <a:lnTo>
                    <a:pt x="454639" y="2096755"/>
                  </a:lnTo>
                  <a:lnTo>
                    <a:pt x="466517" y="2148161"/>
                  </a:lnTo>
                  <a:lnTo>
                    <a:pt x="479018" y="2197807"/>
                  </a:lnTo>
                  <a:lnTo>
                    <a:pt x="492107" y="2245569"/>
                  </a:lnTo>
                  <a:lnTo>
                    <a:pt x="505750" y="2291320"/>
                  </a:lnTo>
                  <a:lnTo>
                    <a:pt x="519910" y="2334935"/>
                  </a:lnTo>
                  <a:lnTo>
                    <a:pt x="534551" y="2376287"/>
                  </a:lnTo>
                  <a:lnTo>
                    <a:pt x="549640" y="2415252"/>
                  </a:lnTo>
                  <a:lnTo>
                    <a:pt x="565140" y="2451704"/>
                  </a:lnTo>
                  <a:lnTo>
                    <a:pt x="597233" y="2516565"/>
                  </a:lnTo>
                  <a:lnTo>
                    <a:pt x="630546" y="2569866"/>
                  </a:lnTo>
                  <a:lnTo>
                    <a:pt x="647573" y="2591866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19367" y="4551462"/>
              <a:ext cx="191135" cy="161925"/>
            </a:xfrm>
            <a:custGeom>
              <a:avLst/>
              <a:gdLst/>
              <a:ahLst/>
              <a:cxnLst/>
              <a:rect l="l" t="t" r="r" b="b"/>
              <a:pathLst>
                <a:path w="191134" h="161925">
                  <a:moveTo>
                    <a:pt x="88353" y="0"/>
                  </a:moveTo>
                  <a:lnTo>
                    <a:pt x="93154" y="102920"/>
                  </a:lnTo>
                  <a:lnTo>
                    <a:pt x="0" y="146938"/>
                  </a:lnTo>
                  <a:lnTo>
                    <a:pt x="191109" y="161823"/>
                  </a:lnTo>
                  <a:lnTo>
                    <a:pt x="8835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64350" y="2077873"/>
              <a:ext cx="633095" cy="514984"/>
            </a:xfrm>
            <a:custGeom>
              <a:avLst/>
              <a:gdLst/>
              <a:ahLst/>
              <a:cxnLst/>
              <a:rect l="l" t="t" r="r" b="b"/>
              <a:pathLst>
                <a:path w="633095" h="514985">
                  <a:moveTo>
                    <a:pt x="0" y="514515"/>
                  </a:moveTo>
                  <a:lnTo>
                    <a:pt x="50733" y="511328"/>
                  </a:lnTo>
                  <a:lnTo>
                    <a:pt x="100625" y="502165"/>
                  </a:lnTo>
                  <a:lnTo>
                    <a:pt x="148835" y="487624"/>
                  </a:lnTo>
                  <a:lnTo>
                    <a:pt x="194522" y="468303"/>
                  </a:lnTo>
                  <a:lnTo>
                    <a:pt x="236845" y="444798"/>
                  </a:lnTo>
                  <a:lnTo>
                    <a:pt x="274964" y="417709"/>
                  </a:lnTo>
                  <a:lnTo>
                    <a:pt x="308037" y="387632"/>
                  </a:lnTo>
                  <a:lnTo>
                    <a:pt x="335224" y="355165"/>
                  </a:lnTo>
                  <a:lnTo>
                    <a:pt x="355685" y="320906"/>
                  </a:lnTo>
                  <a:lnTo>
                    <a:pt x="373062" y="249402"/>
                  </a:lnTo>
                  <a:lnTo>
                    <a:pt x="378392" y="210064"/>
                  </a:lnTo>
                  <a:lnTo>
                    <a:pt x="393653" y="171503"/>
                  </a:lnTo>
                  <a:lnTo>
                    <a:pt x="417751" y="134496"/>
                  </a:lnTo>
                  <a:lnTo>
                    <a:pt x="449591" y="99821"/>
                  </a:lnTo>
                  <a:lnTo>
                    <a:pt x="488078" y="68257"/>
                  </a:lnTo>
                  <a:lnTo>
                    <a:pt x="532119" y="40580"/>
                  </a:lnTo>
                  <a:lnTo>
                    <a:pt x="580620" y="17568"/>
                  </a:lnTo>
                  <a:lnTo>
                    <a:pt x="632485" y="0"/>
                  </a:lnTo>
                </a:path>
              </a:pathLst>
            </a:custGeom>
            <a:ln w="571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28900" y="2000726"/>
              <a:ext cx="181610" cy="170180"/>
            </a:xfrm>
            <a:custGeom>
              <a:avLst/>
              <a:gdLst/>
              <a:ahLst/>
              <a:cxnLst/>
              <a:rect l="l" t="t" r="r" b="b"/>
              <a:pathLst>
                <a:path w="181609" h="170180">
                  <a:moveTo>
                    <a:pt x="0" y="0"/>
                  </a:moveTo>
                  <a:lnTo>
                    <a:pt x="68351" y="77088"/>
                  </a:lnTo>
                  <a:lnTo>
                    <a:pt x="23482" y="169837"/>
                  </a:lnTo>
                  <a:lnTo>
                    <a:pt x="181571" y="61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89625" y="1752597"/>
            <a:ext cx="2057400" cy="3889375"/>
            <a:chOff x="5889625" y="1752597"/>
            <a:chExt cx="2057400" cy="3889375"/>
          </a:xfrm>
        </p:grpSpPr>
        <p:sp>
          <p:nvSpPr>
            <p:cNvPr id="4" name="object 4"/>
            <p:cNvSpPr/>
            <p:nvPr/>
          </p:nvSpPr>
          <p:spPr>
            <a:xfrm>
              <a:off x="5889625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3475" y="1752597"/>
              <a:ext cx="650875" cy="3889375"/>
            </a:xfrm>
            <a:custGeom>
              <a:avLst/>
              <a:gdLst/>
              <a:ahLst/>
              <a:cxnLst/>
              <a:rect l="l" t="t" r="r" b="b"/>
              <a:pathLst>
                <a:path w="650875" h="3889375">
                  <a:moveTo>
                    <a:pt x="542391" y="0"/>
                  </a:moveTo>
                  <a:lnTo>
                    <a:pt x="108483" y="0"/>
                  </a:lnTo>
                  <a:lnTo>
                    <a:pt x="66254" y="8526"/>
                  </a:lnTo>
                  <a:lnTo>
                    <a:pt x="31772" y="31776"/>
                  </a:lnTo>
                  <a:lnTo>
                    <a:pt x="8524" y="66260"/>
                  </a:lnTo>
                  <a:lnTo>
                    <a:pt x="0" y="108483"/>
                  </a:lnTo>
                  <a:lnTo>
                    <a:pt x="0" y="3780891"/>
                  </a:lnTo>
                  <a:lnTo>
                    <a:pt x="8524" y="3823120"/>
                  </a:lnTo>
                  <a:lnTo>
                    <a:pt x="31772" y="3857602"/>
                  </a:lnTo>
                  <a:lnTo>
                    <a:pt x="66254" y="3880850"/>
                  </a:lnTo>
                  <a:lnTo>
                    <a:pt x="108483" y="3889375"/>
                  </a:lnTo>
                  <a:lnTo>
                    <a:pt x="542391" y="3889375"/>
                  </a:lnTo>
                  <a:lnTo>
                    <a:pt x="584620" y="3880850"/>
                  </a:lnTo>
                  <a:lnTo>
                    <a:pt x="619102" y="3857602"/>
                  </a:lnTo>
                  <a:lnTo>
                    <a:pt x="642350" y="3823120"/>
                  </a:lnTo>
                  <a:lnTo>
                    <a:pt x="650875" y="3780891"/>
                  </a:lnTo>
                  <a:lnTo>
                    <a:pt x="650875" y="108483"/>
                  </a:lnTo>
                  <a:lnTo>
                    <a:pt x="642350" y="66260"/>
                  </a:lnTo>
                  <a:lnTo>
                    <a:pt x="619102" y="31776"/>
                  </a:lnTo>
                  <a:lnTo>
                    <a:pt x="584620" y="8526"/>
                  </a:lnTo>
                  <a:lnTo>
                    <a:pt x="542391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42225" y="1752601"/>
              <a:ext cx="304800" cy="3886200"/>
            </a:xfrm>
            <a:custGeom>
              <a:avLst/>
              <a:gdLst/>
              <a:ahLst/>
              <a:cxnLst/>
              <a:rect l="l" t="t" r="r" b="b"/>
              <a:pathLst>
                <a:path w="304800" h="3886200">
                  <a:moveTo>
                    <a:pt x="254000" y="0"/>
                  </a:moveTo>
                  <a:lnTo>
                    <a:pt x="50800" y="0"/>
                  </a:ln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0" y="3835400"/>
                  </a:lnTo>
                  <a:lnTo>
                    <a:pt x="3992" y="3855172"/>
                  </a:lnTo>
                  <a:lnTo>
                    <a:pt x="14879" y="3871320"/>
                  </a:lnTo>
                  <a:lnTo>
                    <a:pt x="31027" y="3882207"/>
                  </a:lnTo>
                  <a:lnTo>
                    <a:pt x="50800" y="3886200"/>
                  </a:lnTo>
                  <a:lnTo>
                    <a:pt x="254000" y="3886200"/>
                  </a:lnTo>
                  <a:lnTo>
                    <a:pt x="273772" y="3882207"/>
                  </a:lnTo>
                  <a:lnTo>
                    <a:pt x="289920" y="3871320"/>
                  </a:lnTo>
                  <a:lnTo>
                    <a:pt x="300807" y="3855172"/>
                  </a:lnTo>
                  <a:lnTo>
                    <a:pt x="304800" y="3835400"/>
                  </a:lnTo>
                  <a:lnTo>
                    <a:pt x="304800" y="50800"/>
                  </a:lnTo>
                  <a:lnTo>
                    <a:pt x="300807" y="31027"/>
                  </a:lnTo>
                  <a:lnTo>
                    <a:pt x="289920" y="14879"/>
                  </a:lnTo>
                  <a:lnTo>
                    <a:pt x="273772" y="3992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966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Correctness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radix</a:t>
            </a:r>
            <a:r>
              <a:rPr spc="-15" dirty="0"/>
              <a:t> </a:t>
            </a:r>
            <a:r>
              <a:rPr spc="-5" dirty="0"/>
              <a:t>sort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3552" y="1396695"/>
            <a:ext cx="4910455" cy="16351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i="1" spc="-5" dirty="0">
                <a:latin typeface="Times New Roman"/>
                <a:cs typeface="Times New Roman"/>
              </a:rPr>
              <a:t>Induction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on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digit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position</a:t>
            </a:r>
            <a:endParaRPr sz="3200">
              <a:latin typeface="Times New Roman"/>
              <a:cs typeface="Times New Roman"/>
            </a:endParaRPr>
          </a:p>
          <a:p>
            <a:pPr marL="247015" marR="5080" indent="-234950">
              <a:lnSpc>
                <a:spcPts val="3460"/>
              </a:lnSpc>
              <a:spcBef>
                <a:spcPts val="120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low-order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552" y="2773331"/>
            <a:ext cx="4806315" cy="35013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55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145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  <a:p>
            <a:pPr marL="703580" marR="295275" lvl="1" indent="-234315">
              <a:lnSpc>
                <a:spcPts val="3020"/>
              </a:lnSpc>
              <a:spcBef>
                <a:spcPts val="570"/>
              </a:spcBef>
              <a:buClr>
                <a:srgbClr val="CC0000"/>
              </a:buClr>
              <a:buFont typeface="Wingdings"/>
              <a:buChar char=""/>
              <a:tabLst>
                <a:tab pos="704215" algn="l"/>
              </a:tabLst>
            </a:pPr>
            <a:r>
              <a:rPr sz="2800" spc="-70" dirty="0">
                <a:latin typeface="Times New Roman"/>
                <a:cs typeface="Times New Roman"/>
              </a:rPr>
              <a:t>Two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sorted.</a:t>
            </a:r>
            <a:endParaRPr sz="2800">
              <a:latin typeface="Times New Roman"/>
              <a:cs typeface="Times New Roman"/>
            </a:endParaRPr>
          </a:p>
          <a:p>
            <a:pPr marL="703580" marR="5080" lvl="1" indent="-234315">
              <a:lnSpc>
                <a:spcPct val="90100"/>
              </a:lnSpc>
              <a:spcBef>
                <a:spcPts val="1095"/>
              </a:spcBef>
              <a:buClr>
                <a:srgbClr val="CC0000"/>
              </a:buClr>
              <a:buFont typeface="Wingdings"/>
              <a:buChar char=""/>
              <a:tabLst>
                <a:tab pos="704215" algn="l"/>
              </a:tabLst>
            </a:pPr>
            <a:r>
              <a:rPr sz="2800" spc="-7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numbers equal </a:t>
            </a:r>
            <a:r>
              <a:rPr sz="2800" dirty="0">
                <a:latin typeface="Times New Roman"/>
                <a:cs typeface="Times New Roman"/>
              </a:rPr>
              <a:t>in digit </a:t>
            </a: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2800" i="1" spc="-6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put in the </a:t>
            </a:r>
            <a:r>
              <a:rPr sz="2800" spc="-5" dirty="0">
                <a:latin typeface="Times New Roman"/>
                <a:cs typeface="Times New Roman"/>
              </a:rPr>
              <a:t>same order as 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correct</a:t>
            </a:r>
            <a:r>
              <a:rPr sz="2800" spc="-30" dirty="0">
                <a:latin typeface="Times New Roman"/>
                <a:cs typeface="Times New Roman"/>
              </a:rPr>
              <a:t> order.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927725" y="1847877"/>
          <a:ext cx="2618740" cy="36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0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26">
                <a:tc>
                  <a:txBody>
                    <a:bodyPr/>
                    <a:lstStyle/>
                    <a:p>
                      <a:pPr marL="31750">
                        <a:lnSpc>
                          <a:spcPts val="3804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810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0">
                <a:tc>
                  <a:txBody>
                    <a:bodyPr/>
                    <a:lstStyle/>
                    <a:p>
                      <a:pPr marL="31750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65"/>
                        </a:lnSpc>
                      </a:pP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3200" spc="-3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200" spc="-2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018212" y="5641975"/>
            <a:ext cx="1798955" cy="609600"/>
            <a:chOff x="6018212" y="5641975"/>
            <a:chExt cx="1798955" cy="609600"/>
          </a:xfrm>
        </p:grpSpPr>
        <p:sp>
          <p:nvSpPr>
            <p:cNvPr id="12" name="object 12"/>
            <p:cNvSpPr/>
            <p:nvPr/>
          </p:nvSpPr>
          <p:spPr>
            <a:xfrm>
              <a:off x="7773988" y="5699126"/>
              <a:ext cx="0" cy="68580"/>
            </a:xfrm>
            <a:custGeom>
              <a:avLst/>
              <a:gdLst/>
              <a:ahLst/>
              <a:cxnLst/>
              <a:rect l="l" t="t" r="r" b="b"/>
              <a:pathLst>
                <a:path h="68579">
                  <a:moveTo>
                    <a:pt x="0" y="6826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1131" y="564197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42862" y="57150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32501" y="5748360"/>
              <a:ext cx="1741805" cy="488950"/>
            </a:xfrm>
            <a:custGeom>
              <a:avLst/>
              <a:gdLst/>
              <a:ahLst/>
              <a:cxnLst/>
              <a:rect l="l" t="t" r="r" b="b"/>
              <a:pathLst>
                <a:path w="1741804" h="488950">
                  <a:moveTo>
                    <a:pt x="1741487" y="0"/>
                  </a:moveTo>
                  <a:lnTo>
                    <a:pt x="1741487" y="3149"/>
                  </a:lnTo>
                  <a:lnTo>
                    <a:pt x="1739478" y="36410"/>
                  </a:lnTo>
                  <a:lnTo>
                    <a:pt x="1723798" y="101054"/>
                  </a:lnTo>
                  <a:lnTo>
                    <a:pt x="1693431" y="162712"/>
                  </a:lnTo>
                  <a:lnTo>
                    <a:pt x="1649414" y="220806"/>
                  </a:lnTo>
                  <a:lnTo>
                    <a:pt x="1622612" y="248335"/>
                  </a:lnTo>
                  <a:lnTo>
                    <a:pt x="1592786" y="274757"/>
                  </a:lnTo>
                  <a:lnTo>
                    <a:pt x="1560066" y="299998"/>
                  </a:lnTo>
                  <a:lnTo>
                    <a:pt x="1524582" y="323986"/>
                  </a:lnTo>
                  <a:lnTo>
                    <a:pt x="1486463" y="346649"/>
                  </a:lnTo>
                  <a:lnTo>
                    <a:pt x="1445840" y="367915"/>
                  </a:lnTo>
                  <a:lnTo>
                    <a:pt x="1402841" y="387711"/>
                  </a:lnTo>
                  <a:lnTo>
                    <a:pt x="1357597" y="405965"/>
                  </a:lnTo>
                  <a:lnTo>
                    <a:pt x="1310236" y="422605"/>
                  </a:lnTo>
                  <a:lnTo>
                    <a:pt x="1260890" y="437558"/>
                  </a:lnTo>
                  <a:lnTo>
                    <a:pt x="1209687" y="450751"/>
                  </a:lnTo>
                  <a:lnTo>
                    <a:pt x="1156756" y="462114"/>
                  </a:lnTo>
                  <a:lnTo>
                    <a:pt x="1102229" y="471573"/>
                  </a:lnTo>
                  <a:lnTo>
                    <a:pt x="1046233" y="479055"/>
                  </a:lnTo>
                  <a:lnTo>
                    <a:pt x="988900" y="484490"/>
                  </a:lnTo>
                  <a:lnTo>
                    <a:pt x="930358" y="487803"/>
                  </a:lnTo>
                  <a:lnTo>
                    <a:pt x="870737" y="488924"/>
                  </a:lnTo>
                  <a:lnTo>
                    <a:pt x="811124" y="487806"/>
                  </a:lnTo>
                  <a:lnTo>
                    <a:pt x="752588" y="484495"/>
                  </a:lnTo>
                  <a:lnTo>
                    <a:pt x="695261" y="479063"/>
                  </a:lnTo>
                  <a:lnTo>
                    <a:pt x="639271" y="471582"/>
                  </a:lnTo>
                  <a:lnTo>
                    <a:pt x="584748" y="462124"/>
                  </a:lnTo>
                  <a:lnTo>
                    <a:pt x="531821" y="450763"/>
                  </a:lnTo>
                  <a:lnTo>
                    <a:pt x="480621" y="437569"/>
                  </a:lnTo>
                  <a:lnTo>
                    <a:pt x="431277" y="422617"/>
                  </a:lnTo>
                  <a:lnTo>
                    <a:pt x="383919" y="405978"/>
                  </a:lnTo>
                  <a:lnTo>
                    <a:pt x="338676" y="387724"/>
                  </a:lnTo>
                  <a:lnTo>
                    <a:pt x="295678" y="367928"/>
                  </a:lnTo>
                  <a:lnTo>
                    <a:pt x="255055" y="346662"/>
                  </a:lnTo>
                  <a:lnTo>
                    <a:pt x="216936" y="323999"/>
                  </a:lnTo>
                  <a:lnTo>
                    <a:pt x="181452" y="300010"/>
                  </a:lnTo>
                  <a:lnTo>
                    <a:pt x="148730" y="274770"/>
                  </a:lnTo>
                  <a:lnTo>
                    <a:pt x="118903" y="248348"/>
                  </a:lnTo>
                  <a:lnTo>
                    <a:pt x="92098" y="220819"/>
                  </a:lnTo>
                  <a:lnTo>
                    <a:pt x="48076" y="162727"/>
                  </a:lnTo>
                  <a:lnTo>
                    <a:pt x="17702" y="101072"/>
                  </a:lnTo>
                  <a:lnTo>
                    <a:pt x="2013" y="36432"/>
                  </a:lnTo>
                  <a:lnTo>
                    <a:pt x="0" y="31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2500" y="5641976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12541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835775" y="3652206"/>
            <a:ext cx="806450" cy="1089660"/>
            <a:chOff x="6835775" y="3652206"/>
            <a:chExt cx="806450" cy="1089660"/>
          </a:xfrm>
        </p:grpSpPr>
        <p:sp>
          <p:nvSpPr>
            <p:cNvPr id="17" name="object 17"/>
            <p:cNvSpPr/>
            <p:nvPr/>
          </p:nvSpPr>
          <p:spPr>
            <a:xfrm>
              <a:off x="6864350" y="3722293"/>
              <a:ext cx="666750" cy="991235"/>
            </a:xfrm>
            <a:custGeom>
              <a:avLst/>
              <a:gdLst/>
              <a:ahLst/>
              <a:cxnLst/>
              <a:rect l="l" t="t" r="r" b="b"/>
              <a:pathLst>
                <a:path w="666750" h="991235">
                  <a:moveTo>
                    <a:pt x="0" y="990993"/>
                  </a:moveTo>
                  <a:lnTo>
                    <a:pt x="38837" y="987677"/>
                  </a:lnTo>
                  <a:lnTo>
                    <a:pt x="77328" y="978029"/>
                  </a:lnTo>
                  <a:lnTo>
                    <a:pt x="115127" y="962501"/>
                  </a:lnTo>
                  <a:lnTo>
                    <a:pt x="151890" y="941546"/>
                  </a:lnTo>
                  <a:lnTo>
                    <a:pt x="187269" y="915617"/>
                  </a:lnTo>
                  <a:lnTo>
                    <a:pt x="220919" y="885165"/>
                  </a:lnTo>
                  <a:lnTo>
                    <a:pt x="252494" y="850642"/>
                  </a:lnTo>
                  <a:lnTo>
                    <a:pt x="281650" y="812501"/>
                  </a:lnTo>
                  <a:lnTo>
                    <a:pt x="308040" y="771194"/>
                  </a:lnTo>
                  <a:lnTo>
                    <a:pt x="331318" y="727174"/>
                  </a:lnTo>
                  <a:lnTo>
                    <a:pt x="351139" y="680892"/>
                  </a:lnTo>
                  <a:lnTo>
                    <a:pt x="367157" y="632800"/>
                  </a:lnTo>
                  <a:lnTo>
                    <a:pt x="379027" y="583352"/>
                  </a:lnTo>
                  <a:lnTo>
                    <a:pt x="386402" y="532999"/>
                  </a:lnTo>
                  <a:lnTo>
                    <a:pt x="388937" y="482193"/>
                  </a:lnTo>
                  <a:lnTo>
                    <a:pt x="391516" y="430947"/>
                  </a:lnTo>
                  <a:lnTo>
                    <a:pt x="399018" y="380164"/>
                  </a:lnTo>
                  <a:lnTo>
                    <a:pt x="411086" y="330310"/>
                  </a:lnTo>
                  <a:lnTo>
                    <a:pt x="427367" y="281849"/>
                  </a:lnTo>
                  <a:lnTo>
                    <a:pt x="447505" y="235245"/>
                  </a:lnTo>
                  <a:lnTo>
                    <a:pt x="471146" y="190961"/>
                  </a:lnTo>
                  <a:lnTo>
                    <a:pt x="497934" y="149463"/>
                  </a:lnTo>
                  <a:lnTo>
                    <a:pt x="527516" y="111215"/>
                  </a:lnTo>
                  <a:lnTo>
                    <a:pt x="559535" y="76680"/>
                  </a:lnTo>
                  <a:lnTo>
                    <a:pt x="593638" y="46323"/>
                  </a:lnTo>
                  <a:lnTo>
                    <a:pt x="629469" y="20608"/>
                  </a:lnTo>
                  <a:lnTo>
                    <a:pt x="666673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55532" y="3652206"/>
              <a:ext cx="186690" cy="167005"/>
            </a:xfrm>
            <a:custGeom>
              <a:avLst/>
              <a:gdLst/>
              <a:ahLst/>
              <a:cxnLst/>
              <a:rect l="l" t="t" r="r" b="b"/>
              <a:pathLst>
                <a:path w="186690" h="167004">
                  <a:moveTo>
                    <a:pt x="0" y="0"/>
                  </a:moveTo>
                  <a:lnTo>
                    <a:pt x="75526" y="70078"/>
                  </a:lnTo>
                  <a:lnTo>
                    <a:pt x="39878" y="166751"/>
                  </a:lnTo>
                  <a:lnTo>
                    <a:pt x="186690" y="43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864350" y="3036882"/>
            <a:ext cx="746125" cy="171450"/>
            <a:chOff x="6864350" y="3036882"/>
            <a:chExt cx="746125" cy="171450"/>
          </a:xfrm>
        </p:grpSpPr>
        <p:sp>
          <p:nvSpPr>
            <p:cNvPr id="20" name="object 20"/>
            <p:cNvSpPr/>
            <p:nvPr/>
          </p:nvSpPr>
          <p:spPr>
            <a:xfrm>
              <a:off x="6864350" y="3122613"/>
              <a:ext cx="631825" cy="0"/>
            </a:xfrm>
            <a:custGeom>
              <a:avLst/>
              <a:gdLst/>
              <a:ahLst/>
              <a:cxnLst/>
              <a:rect l="l" t="t" r="r" b="b"/>
              <a:pathLst>
                <a:path w="631825">
                  <a:moveTo>
                    <a:pt x="0" y="0"/>
                  </a:moveTo>
                  <a:lnTo>
                    <a:pt x="631825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39025" y="3036882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0" y="0"/>
                  </a:moveTo>
                  <a:lnTo>
                    <a:pt x="57150" y="85725"/>
                  </a:lnTo>
                  <a:lnTo>
                    <a:pt x="0" y="171450"/>
                  </a:lnTo>
                  <a:lnTo>
                    <a:pt x="171450" y="85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133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radix</a:t>
            </a:r>
            <a:r>
              <a:rPr spc="-20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515" y="1455432"/>
            <a:ext cx="8206740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65"/>
              </a:spcBef>
              <a:buClr>
                <a:srgbClr val="CC0000"/>
              </a:buClr>
              <a:buChar char="•"/>
              <a:tabLst>
                <a:tab pos="254000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counting 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auxiliary stable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sort.</a:t>
            </a:r>
            <a:endParaRPr sz="320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254000" algn="l"/>
              </a:tabLst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computer words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each.</a:t>
            </a:r>
            <a:endParaRPr sz="320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254000" algn="l"/>
              </a:tabLst>
            </a:pPr>
            <a:r>
              <a:rPr sz="3200" spc="-5" dirty="0">
                <a:latin typeface="Times New Roman"/>
                <a:cs typeface="Times New Roman"/>
              </a:rPr>
              <a:t>Each word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viewed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base-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spc="-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endParaRPr sz="3150" baseline="2513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79" y="3121728"/>
            <a:ext cx="3703320" cy="1082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3200" spc="-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32</a:t>
            </a:r>
            <a:r>
              <a:rPr sz="3200" spc="-5" dirty="0">
                <a:latin typeface="Times New Roman"/>
                <a:cs typeface="Times New Roman"/>
              </a:rPr>
              <a:t>-bit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word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71987" y="3797300"/>
          <a:ext cx="3352800" cy="319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817427" y="3375152"/>
            <a:ext cx="269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  <a:tab pos="1688464" algn="l"/>
                <a:tab pos="2526665" algn="l"/>
              </a:tabLst>
            </a:pPr>
            <a:r>
              <a:rPr sz="2400" dirty="0">
                <a:latin typeface="Times New Roman"/>
                <a:cs typeface="Times New Roman"/>
              </a:rPr>
              <a:t>8	8	8	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6511" y="4239259"/>
            <a:ext cx="7192645" cy="200787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8100" marR="30480">
              <a:lnSpc>
                <a:spcPct val="89800"/>
              </a:lnSpc>
              <a:spcBef>
                <a:spcPts val="489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8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4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passes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counting 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 base-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r>
              <a:rPr sz="3150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digits;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16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passes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counting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base-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16</a:t>
            </a:r>
            <a:r>
              <a:rPr sz="3150" spc="2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digits.</a:t>
            </a:r>
            <a:endParaRPr sz="320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  <a:spcBef>
                <a:spcPts val="1030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How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many passes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should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we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make?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174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6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365" y="1450022"/>
            <a:ext cx="7754620" cy="23609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5400" marR="508000">
              <a:lnSpc>
                <a:spcPts val="3440"/>
              </a:lnSpc>
              <a:spcBef>
                <a:spcPts val="54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Recall: </a:t>
            </a:r>
            <a:r>
              <a:rPr sz="3200" spc="-5" dirty="0">
                <a:latin typeface="Times New Roman"/>
                <a:cs typeface="Times New Roman"/>
              </a:rPr>
              <a:t>Counting 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 marR="17780" indent="635">
              <a:lnSpc>
                <a:spcPct val="90000"/>
              </a:lnSpc>
              <a:spcBef>
                <a:spcPts val="690"/>
              </a:spcBef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-bit word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broken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-bit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pieces,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counting sort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Since there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passes,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2973" y="4133860"/>
            <a:ext cx="18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3221" y="4133860"/>
            <a:ext cx="181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0232" y="3960019"/>
            <a:ext cx="481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20" algn="l"/>
              </a:tabLst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	</a:t>
            </a:r>
            <a:r>
              <a:rPr sz="4800" spc="-1845" baseline="1736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endParaRPr sz="4800" baseline="173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3221" y="4394375"/>
            <a:ext cx="18916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2120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60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4800" i="1" baseline="-2604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3221" y="3949751"/>
            <a:ext cx="4324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3200" spc="-4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4309" y="3876273"/>
            <a:ext cx="1266825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32205" algn="l"/>
              </a:tabLst>
            </a:pPr>
            <a:r>
              <a:rPr sz="4950" spc="-77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	</a:t>
            </a:r>
            <a:r>
              <a:rPr sz="4950" spc="-715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4784" y="4102107"/>
            <a:ext cx="1846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3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8590" y="4280153"/>
            <a:ext cx="127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065" y="4918209"/>
            <a:ext cx="6689090" cy="140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Choo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ze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47015" indent="-234950">
              <a:lnSpc>
                <a:spcPts val="3495"/>
              </a:lnSpc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Increasing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means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fewer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passes,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 as</a:t>
            </a:r>
            <a:endParaRPr sz="3200">
              <a:latin typeface="Times New Roman"/>
              <a:cs typeface="Times New Roman"/>
            </a:endParaRPr>
          </a:p>
          <a:p>
            <a:pPr marL="246379">
              <a:lnSpc>
                <a:spcPts val="3685"/>
              </a:lnSpc>
            </a:pPr>
            <a:r>
              <a:rPr sz="4800" i="1" spc="-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4800" spc="-93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4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-15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4800" spc="-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g </a:t>
            </a:r>
            <a:r>
              <a:rPr sz="4800" i="1" spc="-7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4800" spc="-7" baseline="1736" dirty="0">
                <a:latin typeface="Times New Roman"/>
                <a:cs typeface="Times New Roman"/>
              </a:rPr>
              <a:t>,</a:t>
            </a:r>
            <a:r>
              <a:rPr sz="4800" baseline="1736" dirty="0">
                <a:latin typeface="Times New Roman"/>
                <a:cs typeface="Times New Roman"/>
              </a:rPr>
              <a:t> </a:t>
            </a:r>
            <a:r>
              <a:rPr sz="4800" spc="-15" baseline="1736" dirty="0">
                <a:latin typeface="Times New Roman"/>
                <a:cs typeface="Times New Roman"/>
              </a:rPr>
              <a:t>t</a:t>
            </a:r>
            <a:r>
              <a:rPr sz="4800" spc="-7" baseline="1736" dirty="0">
                <a:latin typeface="Times New Roman"/>
                <a:cs typeface="Times New Roman"/>
              </a:rPr>
              <a:t>he</a:t>
            </a:r>
            <a:r>
              <a:rPr sz="4800" baseline="1736" dirty="0">
                <a:latin typeface="Times New Roman"/>
                <a:cs typeface="Times New Roman"/>
              </a:rPr>
              <a:t> </a:t>
            </a:r>
            <a:r>
              <a:rPr sz="4800" spc="-15" baseline="1736" dirty="0">
                <a:latin typeface="Times New Roman"/>
                <a:cs typeface="Times New Roman"/>
              </a:rPr>
              <a:t>ti</a:t>
            </a:r>
            <a:r>
              <a:rPr sz="4800" spc="-7" baseline="1736" dirty="0">
                <a:latin typeface="Times New Roman"/>
                <a:cs typeface="Times New Roman"/>
              </a:rPr>
              <a:t>me</a:t>
            </a:r>
            <a:r>
              <a:rPr sz="4800" baseline="1736" dirty="0">
                <a:latin typeface="Times New Roman"/>
                <a:cs typeface="Times New Roman"/>
              </a:rPr>
              <a:t> </a:t>
            </a:r>
            <a:r>
              <a:rPr sz="4800" spc="-7" baseline="1736" dirty="0">
                <a:latin typeface="Times New Roman"/>
                <a:cs typeface="Times New Roman"/>
              </a:rPr>
              <a:t>g</a:t>
            </a:r>
            <a:r>
              <a:rPr sz="4800" spc="-15" baseline="1736" dirty="0">
                <a:latin typeface="Times New Roman"/>
                <a:cs typeface="Times New Roman"/>
              </a:rPr>
              <a:t>r</a:t>
            </a:r>
            <a:r>
              <a:rPr sz="4800" spc="-7" baseline="1736" dirty="0">
                <a:latin typeface="Times New Roman"/>
                <a:cs typeface="Times New Roman"/>
              </a:rPr>
              <a:t>ows</a:t>
            </a:r>
            <a:r>
              <a:rPr sz="4800" spc="7" baseline="1736" dirty="0">
                <a:latin typeface="Times New Roman"/>
                <a:cs typeface="Times New Roman"/>
              </a:rPr>
              <a:t> </a:t>
            </a:r>
            <a:r>
              <a:rPr sz="4800" spc="-7" baseline="1736" dirty="0">
                <a:latin typeface="Times New Roman"/>
                <a:cs typeface="Times New Roman"/>
              </a:rPr>
              <a:t>exponen</a:t>
            </a:r>
            <a:r>
              <a:rPr sz="4800" spc="-15" baseline="1736" dirty="0">
                <a:latin typeface="Times New Roman"/>
                <a:cs typeface="Times New Roman"/>
              </a:rPr>
              <a:t>ti</a:t>
            </a:r>
            <a:r>
              <a:rPr sz="4800" spc="-7" baseline="1736" dirty="0">
                <a:latin typeface="Times New Roman"/>
                <a:cs typeface="Times New Roman"/>
              </a:rPr>
              <a:t>a</a:t>
            </a:r>
            <a:r>
              <a:rPr sz="4800" spc="-15" baseline="1736" dirty="0">
                <a:latin typeface="Times New Roman"/>
                <a:cs typeface="Times New Roman"/>
              </a:rPr>
              <a:t>ll</a:t>
            </a:r>
            <a:r>
              <a:rPr sz="4800" spc="-322" baseline="1736" dirty="0">
                <a:latin typeface="Times New Roman"/>
                <a:cs typeface="Times New Roman"/>
              </a:rPr>
              <a:t>y</a:t>
            </a:r>
            <a:r>
              <a:rPr sz="4800" spc="-7" baseline="1736" dirty="0">
                <a:latin typeface="Times New Roman"/>
                <a:cs typeface="Times New Roman"/>
              </a:rPr>
              <a:t>.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6200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Choosing</a:t>
            </a:r>
            <a:r>
              <a:rPr spc="-80" dirty="0"/>
              <a:t> </a:t>
            </a:r>
            <a:r>
              <a:rPr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3221" y="1727375"/>
            <a:ext cx="189166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2120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3200" spc="-2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604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4800" i="1" baseline="-2604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9384" y="1209273"/>
            <a:ext cx="3760470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3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50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spc="-1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4800" spc="-1845" baseline="20833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baseline="-434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4800" spc="-644" baseline="-43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u="sng" baseline="20833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4800" i="1" spc="-442" baseline="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950" spc="-77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1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1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600" i="1" spc="-7" baseline="25462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4950" spc="-715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r>
              <a:rPr sz="4800" spc="-1845" baseline="20833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r>
              <a:rPr sz="4800" baseline="-4340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endParaRPr sz="4800" baseline="-434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01" y="2166980"/>
            <a:ext cx="8444230" cy="3938904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425"/>
              </a:spcBef>
            </a:pPr>
            <a:r>
              <a:rPr sz="3200" spc="-5" dirty="0">
                <a:latin typeface="Times New Roman"/>
                <a:cs typeface="Times New Roman"/>
              </a:rPr>
              <a:t>Minimize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differentiating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setting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 marR="686435" algn="just">
              <a:lnSpc>
                <a:spcPct val="89200"/>
              </a:lnSpc>
              <a:spcBef>
                <a:spcPts val="1735"/>
              </a:spcBef>
            </a:pPr>
            <a:r>
              <a:rPr sz="3200" spc="-45" dirty="0">
                <a:latin typeface="Times New Roman"/>
                <a:cs typeface="Times New Roman"/>
              </a:rPr>
              <a:t>Or, </a:t>
            </a:r>
            <a:r>
              <a:rPr sz="3200" spc="-5" dirty="0">
                <a:latin typeface="Times New Roman"/>
                <a:cs typeface="Times New Roman"/>
              </a:rPr>
              <a:t>just observe that we </a:t>
            </a:r>
            <a:r>
              <a:rPr sz="3200" spc="-15" dirty="0">
                <a:latin typeface="Times New Roman"/>
                <a:cs typeface="Times New Roman"/>
              </a:rPr>
              <a:t>don’t </a:t>
            </a:r>
            <a:r>
              <a:rPr sz="3200" spc="-5" dirty="0">
                <a:latin typeface="Times New Roman"/>
                <a:cs typeface="Times New Roman"/>
              </a:rPr>
              <a:t>want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365" dirty="0">
                <a:solidFill>
                  <a:srgbClr val="008A87"/>
                </a:solidFill>
                <a:latin typeface="Times New Roman"/>
                <a:cs typeface="Times New Roman"/>
              </a:rPr>
              <a:t>&gt;&gt;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, and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there’s </a:t>
            </a:r>
            <a:r>
              <a:rPr sz="3200" spc="-5" dirty="0">
                <a:latin typeface="Times New Roman"/>
                <a:cs typeface="Times New Roman"/>
              </a:rPr>
              <a:t>no harm asymptotically in choosing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spc="-5" dirty="0">
                <a:latin typeface="Times New Roman"/>
                <a:cs typeface="Times New Roman"/>
              </a:rPr>
              <a:t> as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possible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 constraint.</a:t>
            </a:r>
            <a:endParaRPr sz="320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960"/>
              </a:spcBef>
            </a:pPr>
            <a:r>
              <a:rPr sz="3200" spc="-5" dirty="0">
                <a:latin typeface="Times New Roman"/>
                <a:cs typeface="Times New Roman"/>
              </a:rPr>
              <a:t>Choosing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lg</a:t>
            </a:r>
            <a:r>
              <a:rPr sz="3200" spc="-29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implies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25" dirty="0">
                <a:solidFill>
                  <a:srgbClr val="008A87"/>
                </a:solidFill>
                <a:latin typeface="Times New Roman"/>
                <a:cs typeface="Times New Roman"/>
              </a:rPr>
              <a:t>bn</a:t>
            </a:r>
            <a:r>
              <a:rPr sz="3200" spc="25" dirty="0">
                <a:solidFill>
                  <a:srgbClr val="008A87"/>
                </a:solidFill>
                <a:latin typeface="Times New Roman"/>
                <a:cs typeface="Times New Roman"/>
              </a:rPr>
              <a:t>/lg</a:t>
            </a:r>
            <a:r>
              <a:rPr sz="3200" spc="-3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66700" marR="307340" indent="-229235">
              <a:lnSpc>
                <a:spcPts val="3470"/>
              </a:lnSpc>
              <a:spcBef>
                <a:spcPts val="1945"/>
              </a:spcBef>
              <a:buClr>
                <a:srgbClr val="CC0000"/>
              </a:buClr>
              <a:buChar char="•"/>
              <a:tabLst>
                <a:tab pos="26733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i="1" spc="13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150" i="1" spc="19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150" i="1" spc="39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radix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spc="-3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29152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978" y="1459461"/>
            <a:ext cx="8062595" cy="48018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38417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radix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15" dirty="0">
                <a:latin typeface="Times New Roman"/>
                <a:cs typeface="Times New Roman"/>
              </a:rPr>
              <a:t>large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inputs, 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simple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code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maintain.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Example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32</a:t>
            </a:r>
            <a:r>
              <a:rPr sz="3200" spc="-5" dirty="0">
                <a:latin typeface="Times New Roman"/>
                <a:cs typeface="Times New Roman"/>
              </a:rPr>
              <a:t>-bit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numbers):</a:t>
            </a:r>
            <a:endParaRPr sz="3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At most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passes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2000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numbers.</a:t>
            </a:r>
            <a:endParaRPr sz="3200">
              <a:latin typeface="Times New Roman"/>
              <a:cs typeface="Times New Roman"/>
            </a:endParaRPr>
          </a:p>
          <a:p>
            <a:pPr marL="247015" marR="57785" indent="-234950">
              <a:lnSpc>
                <a:spcPts val="3440"/>
              </a:lnSpc>
              <a:spcBef>
                <a:spcPts val="64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15" dirty="0">
                <a:latin typeface="Times New Roman"/>
                <a:cs typeface="Times New Roman"/>
              </a:rPr>
              <a:t>Merge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quicksort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7A77"/>
                </a:solidFill>
                <a:latin typeface="Symbol"/>
                <a:cs typeface="Symbol"/>
              </a:rPr>
              <a:t>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lg</a:t>
            </a:r>
            <a:r>
              <a:rPr sz="3200" spc="-3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2000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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7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008A87"/>
                </a:solidFill>
                <a:latin typeface="Times New Roman"/>
                <a:cs typeface="Times New Roman"/>
              </a:rPr>
              <a:t>11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passes.</a:t>
            </a:r>
            <a:endParaRPr sz="3200">
              <a:latin typeface="Times New Roman"/>
              <a:cs typeface="Times New Roman"/>
            </a:endParaRPr>
          </a:p>
          <a:p>
            <a:pPr marL="12700" marR="208279">
              <a:lnSpc>
                <a:spcPts val="3460"/>
              </a:lnSpc>
              <a:spcBef>
                <a:spcPts val="80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Downside: </a:t>
            </a:r>
            <a:r>
              <a:rPr sz="3200" spc="-5" dirty="0">
                <a:latin typeface="Times New Roman"/>
                <a:cs typeface="Times New Roman"/>
              </a:rPr>
              <a:t>Unlike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quicksort,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radix sort displays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little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locality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reference,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thus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well-tuned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quicksort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fares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better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 modern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processors,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feature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steep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memory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hierarchies.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283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Decision-tree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6937" y="1671638"/>
            <a:ext cx="908685" cy="706120"/>
            <a:chOff x="4706937" y="1671638"/>
            <a:chExt cx="908685" cy="70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312" y="1747266"/>
              <a:ext cx="755903" cy="6301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75" y="1786890"/>
              <a:ext cx="328802" cy="458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2311" y="1786890"/>
              <a:ext cx="16738" cy="178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2311" y="2167128"/>
              <a:ext cx="99288" cy="78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6927" y="17797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65487" y="2332038"/>
            <a:ext cx="908050" cy="705485"/>
            <a:chOff x="3265487" y="2332038"/>
            <a:chExt cx="908050" cy="70548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608" y="2407158"/>
              <a:ext cx="755903" cy="6301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988" y="2447544"/>
              <a:ext cx="328485" cy="4587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0607" y="2447544"/>
              <a:ext cx="16751" cy="17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607" y="2827388"/>
              <a:ext cx="99542" cy="788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3547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33650" y="3123438"/>
            <a:ext cx="901065" cy="514350"/>
            <a:chOff x="2533650" y="3123438"/>
            <a:chExt cx="901065" cy="5143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5184" y="3160014"/>
              <a:ext cx="662177" cy="4777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365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44762" y="3089275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123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55912" y="2851150"/>
            <a:ext cx="2101850" cy="941069"/>
            <a:chOff x="2855912" y="2851150"/>
            <a:chExt cx="2101850" cy="941069"/>
          </a:xfrm>
        </p:grpSpPr>
        <p:sp>
          <p:nvSpPr>
            <p:cNvPr id="25" name="object 25"/>
            <p:cNvSpPr/>
            <p:nvPr/>
          </p:nvSpPr>
          <p:spPr>
            <a:xfrm>
              <a:off x="2870200" y="2865437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5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5467" y="3161538"/>
              <a:ext cx="755141" cy="6301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8807" y="3201924"/>
              <a:ext cx="328764" cy="4587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4705" y="3201924"/>
              <a:ext cx="16294" cy="17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705" y="3581488"/>
              <a:ext cx="100076" cy="791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19702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8509" y="3877817"/>
            <a:ext cx="901065" cy="514350"/>
            <a:chOff x="3318509" y="3877817"/>
            <a:chExt cx="901065" cy="51435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043" y="3914393"/>
              <a:ext cx="661415" cy="47777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50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3289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40137" y="3605212"/>
            <a:ext cx="2115820" cy="787400"/>
            <a:chOff x="3640137" y="3605212"/>
            <a:chExt cx="2115820" cy="787400"/>
          </a:xfrm>
        </p:grpSpPr>
        <p:sp>
          <p:nvSpPr>
            <p:cNvPr id="38" name="object 38"/>
            <p:cNvSpPr/>
            <p:nvPr/>
          </p:nvSpPr>
          <p:spPr>
            <a:xfrm>
              <a:off x="3654425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6236" y="3914393"/>
              <a:ext cx="662177" cy="47777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702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656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312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90962" y="2332038"/>
            <a:ext cx="3146425" cy="1525905"/>
            <a:chOff x="3890962" y="2332038"/>
            <a:chExt cx="3146425" cy="1525905"/>
          </a:xfrm>
        </p:grpSpPr>
        <p:sp>
          <p:nvSpPr>
            <p:cNvPr id="43" name="object 43"/>
            <p:cNvSpPr/>
            <p:nvPr/>
          </p:nvSpPr>
          <p:spPr>
            <a:xfrm>
              <a:off x="4689475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5250" y="2865438"/>
              <a:ext cx="522605" cy="225425"/>
            </a:xfrm>
            <a:custGeom>
              <a:avLst/>
              <a:gdLst/>
              <a:ahLst/>
              <a:cxnLst/>
              <a:rect l="l" t="t" r="r" b="b"/>
              <a:pathLst>
                <a:path w="522604" h="225425">
                  <a:moveTo>
                    <a:pt x="0" y="0"/>
                  </a:moveTo>
                  <a:lnTo>
                    <a:pt x="522287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9541" y="3160014"/>
              <a:ext cx="662939" cy="47777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8769" y="3123438"/>
              <a:ext cx="900683" cy="4587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04966" y="2407158"/>
              <a:ext cx="755140" cy="63017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749" y="2447544"/>
              <a:ext cx="328319" cy="45872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4" y="2447544"/>
              <a:ext cx="16751" cy="1784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4204" y="2827413"/>
              <a:ext cx="99695" cy="7885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408612" y="3089275"/>
            <a:ext cx="652780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213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721351" y="2851150"/>
            <a:ext cx="2102485" cy="941069"/>
            <a:chOff x="5721351" y="2851150"/>
            <a:chExt cx="2102485" cy="941069"/>
          </a:xfrm>
        </p:grpSpPr>
        <p:sp>
          <p:nvSpPr>
            <p:cNvPr id="55" name="object 55"/>
            <p:cNvSpPr/>
            <p:nvPr/>
          </p:nvSpPr>
          <p:spPr>
            <a:xfrm>
              <a:off x="5735638" y="2865437"/>
              <a:ext cx="508000" cy="224154"/>
            </a:xfrm>
            <a:custGeom>
              <a:avLst/>
              <a:gdLst/>
              <a:ahLst/>
              <a:cxnLst/>
              <a:rect l="l" t="t" r="r" b="b"/>
              <a:pathLst>
                <a:path w="508000" h="224155">
                  <a:moveTo>
                    <a:pt x="0" y="223837"/>
                  </a:moveTo>
                  <a:lnTo>
                    <a:pt x="508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0587" y="3161538"/>
              <a:ext cx="755903" cy="63017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06" y="3201924"/>
              <a:ext cx="329246" cy="45872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587" y="3201924"/>
              <a:ext cx="15913" cy="1700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7" y="3581920"/>
              <a:ext cx="99593" cy="7872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085139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183629" y="3877817"/>
            <a:ext cx="901065" cy="514350"/>
            <a:chOff x="6183629" y="3877817"/>
            <a:chExt cx="901065" cy="514350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5163" y="3914393"/>
              <a:ext cx="662177" cy="4777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62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61944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505576" y="3605212"/>
            <a:ext cx="2115820" cy="787400"/>
            <a:chOff x="6505576" y="3605212"/>
            <a:chExt cx="2115820" cy="787400"/>
          </a:xfrm>
        </p:grpSpPr>
        <p:sp>
          <p:nvSpPr>
            <p:cNvPr id="68" name="object 68"/>
            <p:cNvSpPr/>
            <p:nvPr/>
          </p:nvSpPr>
          <p:spPr>
            <a:xfrm>
              <a:off x="6519864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2118" y="3914393"/>
              <a:ext cx="661415" cy="4777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0584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7311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321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890962" y="2185988"/>
            <a:ext cx="4180204" cy="1671955"/>
            <a:chOff x="3890962" y="2185988"/>
            <a:chExt cx="4180204" cy="1671955"/>
          </a:xfrm>
        </p:grpSpPr>
        <p:sp>
          <p:nvSpPr>
            <p:cNvPr id="73" name="object 73"/>
            <p:cNvSpPr/>
            <p:nvPr/>
          </p:nvSpPr>
          <p:spPr>
            <a:xfrm>
              <a:off x="7554913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69100" y="2865438"/>
              <a:ext cx="523875" cy="225425"/>
            </a:xfrm>
            <a:custGeom>
              <a:avLst/>
              <a:gdLst/>
              <a:ahLst/>
              <a:cxnLst/>
              <a:rect l="l" t="t" r="r" b="b"/>
              <a:pathLst>
                <a:path w="523875" h="225425">
                  <a:moveTo>
                    <a:pt x="0" y="0"/>
                  </a:moveTo>
                  <a:lnTo>
                    <a:pt x="523875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05250" y="2205038"/>
              <a:ext cx="916305" cy="222250"/>
            </a:xfrm>
            <a:custGeom>
              <a:avLst/>
              <a:gdLst/>
              <a:ahLst/>
              <a:cxnLst/>
              <a:rect l="l" t="t" r="r" b="b"/>
              <a:pathLst>
                <a:path w="916304" h="222250">
                  <a:moveTo>
                    <a:pt x="0" y="222250"/>
                  </a:moveTo>
                  <a:lnTo>
                    <a:pt x="915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46700" y="2205038"/>
              <a:ext cx="823594" cy="204470"/>
            </a:xfrm>
            <a:custGeom>
              <a:avLst/>
              <a:gdLst/>
              <a:ahLst/>
              <a:cxnLst/>
              <a:rect l="l" t="t" r="r" b="b"/>
              <a:pathLst>
                <a:path w="823595" h="204469">
                  <a:moveTo>
                    <a:pt x="0" y="0"/>
                  </a:moveTo>
                  <a:lnTo>
                    <a:pt x="822972" y="203923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18951" y="2344314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5" h="111125">
                  <a:moveTo>
                    <a:pt x="27495" y="0"/>
                  </a:moveTo>
                  <a:lnTo>
                    <a:pt x="50723" y="64642"/>
                  </a:lnTo>
                  <a:lnTo>
                    <a:pt x="0" y="110947"/>
                  </a:lnTo>
                  <a:lnTo>
                    <a:pt x="124688" y="82969"/>
                  </a:lnTo>
                  <a:lnTo>
                    <a:pt x="274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718047" y="1852676"/>
            <a:ext cx="99631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r>
              <a:rPr sz="24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  <a:spcBef>
                <a:spcPts val="1745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1940" y="4745990"/>
            <a:ext cx="85426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labeled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{1,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2,…,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0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58125" y="1621027"/>
            <a:ext cx="25425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200" spc="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endParaRPr sz="32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9,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r>
              <a:rPr sz="3200" spc="-5" dirty="0">
                <a:latin typeface="Symbol"/>
                <a:cs typeface="Symbol"/>
              </a:rPr>
              <a:t>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60337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Appendix: Punched-card </a:t>
            </a:r>
            <a:r>
              <a:rPr spc="-1085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6539" y="5520944"/>
            <a:ext cx="18338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technology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239" y="1472895"/>
            <a:ext cx="6952615" cy="41224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65"/>
              </a:spcBef>
              <a:buChar char="•"/>
              <a:tabLst>
                <a:tab pos="2540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 action="ppaction://hlinksldjump"/>
              </a:rPr>
              <a:t>Herman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 action="ppaction://hlinksldjump"/>
              </a:rPr>
              <a:t>Hollerith</a:t>
            </a:r>
            <a:r>
              <a:rPr sz="32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 action="ppaction://hlinksldjump"/>
              </a:rPr>
              <a:t>(1860-1929)</a:t>
            </a:r>
            <a:endParaRPr sz="3200" dirty="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540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 action="ppaction://hlinksldjump"/>
              </a:rPr>
              <a:t>Punched</a:t>
            </a:r>
            <a:r>
              <a:rPr sz="3200" u="heavy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 action="ppaction://hlinksldjump"/>
              </a:rPr>
              <a:t>cards</a:t>
            </a:r>
            <a:endParaRPr sz="3200" dirty="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54000" algn="l"/>
              </a:tabLst>
            </a:pP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Hollerith’s</a:t>
            </a:r>
            <a:r>
              <a:rPr sz="3200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tabulating</a:t>
            </a: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 action="ppaction://hlinksldjump"/>
              </a:rPr>
              <a:t>system</a:t>
            </a:r>
            <a:endParaRPr sz="3200" dirty="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540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Operation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of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the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 action="ppaction://hlinksldjump"/>
              </a:rPr>
              <a:t>sorter</a:t>
            </a:r>
            <a:endParaRPr sz="3200" dirty="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540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Origin</a:t>
            </a: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of</a:t>
            </a:r>
            <a:r>
              <a:rPr sz="3200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radix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sort</a:t>
            </a:r>
            <a:endParaRPr sz="3200" dirty="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540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 action="ppaction://hlinksldjump"/>
              </a:rPr>
              <a:t>“Modern”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 action="ppaction://hlinksldjump"/>
              </a:rPr>
              <a:t>IBM card</a:t>
            </a:r>
            <a:endParaRPr sz="3200" dirty="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54000" algn="l"/>
              </a:tabLst>
            </a:pPr>
            <a:r>
              <a:rPr sz="3200" u="heavy" spc="-9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Web</a:t>
            </a:r>
            <a:r>
              <a:rPr sz="3200" u="heavy" spc="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resources</a:t>
            </a:r>
            <a:r>
              <a:rPr sz="3200" u="heavy" spc="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on</a:t>
            </a:r>
            <a:r>
              <a:rPr sz="3200" u="heavy" spc="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 action="ppaction://hlinksldjump"/>
              </a:rPr>
              <a:t>punched-card</a:t>
            </a:r>
            <a:r>
              <a:rPr sz="3200" spc="70" dirty="0">
                <a:solidFill>
                  <a:srgbClr val="CC0000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3000" spc="-7" baseline="-20833" dirty="0">
                <a:latin typeface="Times New Roman"/>
                <a:cs typeface="Times New Roman"/>
              </a:rPr>
              <a:t>Return</a:t>
            </a:r>
            <a:r>
              <a:rPr sz="3000" spc="-22" baseline="-20833" dirty="0">
                <a:latin typeface="Times New Roman"/>
                <a:cs typeface="Times New Roman"/>
              </a:rPr>
              <a:t> </a:t>
            </a:r>
            <a:r>
              <a:rPr sz="3000" spc="-7" baseline="-20833" dirty="0">
                <a:latin typeface="Times New Roman"/>
                <a:cs typeface="Times New Roman"/>
              </a:rPr>
              <a:t>to</a:t>
            </a:r>
            <a:r>
              <a:rPr sz="3000" spc="-22" baseline="-20833" dirty="0">
                <a:latin typeface="Times New Roman"/>
                <a:cs typeface="Times New Roman"/>
              </a:rPr>
              <a:t> </a:t>
            </a:r>
            <a:r>
              <a:rPr sz="3000" spc="-7" baseline="-20833" dirty="0">
                <a:latin typeface="Times New Roman"/>
                <a:cs typeface="Times New Roman"/>
              </a:rPr>
              <a:t>last</a:t>
            </a:r>
            <a:endParaRPr sz="3000" baseline="-20833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77237" y="5383212"/>
            <a:ext cx="466725" cy="542925"/>
            <a:chOff x="8377237" y="5383212"/>
            <a:chExt cx="466725" cy="542925"/>
          </a:xfrm>
        </p:grpSpPr>
        <p:sp>
          <p:nvSpPr>
            <p:cNvPr id="7" name="object 7"/>
            <p:cNvSpPr/>
            <p:nvPr/>
          </p:nvSpPr>
          <p:spPr>
            <a:xfrm>
              <a:off x="8382000" y="5387975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457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457200" y="533400"/>
                  </a:lnTo>
                  <a:lnTo>
                    <a:pt x="457200" y="438150"/>
                  </a:lnTo>
                  <a:lnTo>
                    <a:pt x="185737" y="438150"/>
                  </a:lnTo>
                  <a:lnTo>
                    <a:pt x="135684" y="428045"/>
                  </a:lnTo>
                  <a:lnTo>
                    <a:pt x="94811" y="400488"/>
                  </a:lnTo>
                  <a:lnTo>
                    <a:pt x="67254" y="359615"/>
                  </a:lnTo>
                  <a:lnTo>
                    <a:pt x="57150" y="309562"/>
                  </a:lnTo>
                  <a:lnTo>
                    <a:pt x="57150" y="180975"/>
                  </a:lnTo>
                  <a:lnTo>
                    <a:pt x="228600" y="180975"/>
                  </a:lnTo>
                  <a:lnTo>
                    <a:pt x="314325" y="95250"/>
                  </a:lnTo>
                  <a:lnTo>
                    <a:pt x="457200" y="95250"/>
                  </a:lnTo>
                  <a:lnTo>
                    <a:pt x="457200" y="0"/>
                  </a:lnTo>
                  <a:close/>
                </a:path>
                <a:path w="457200" h="533400">
                  <a:moveTo>
                    <a:pt x="457200" y="95250"/>
                  </a:moveTo>
                  <a:lnTo>
                    <a:pt x="314325" y="95250"/>
                  </a:lnTo>
                  <a:lnTo>
                    <a:pt x="400050" y="180975"/>
                  </a:lnTo>
                  <a:lnTo>
                    <a:pt x="357187" y="180975"/>
                  </a:lnTo>
                  <a:lnTo>
                    <a:pt x="357187" y="309562"/>
                  </a:lnTo>
                  <a:lnTo>
                    <a:pt x="347082" y="359615"/>
                  </a:lnTo>
                  <a:lnTo>
                    <a:pt x="319525" y="400488"/>
                  </a:lnTo>
                  <a:lnTo>
                    <a:pt x="278652" y="428045"/>
                  </a:lnTo>
                  <a:lnTo>
                    <a:pt x="228600" y="438150"/>
                  </a:lnTo>
                  <a:lnTo>
                    <a:pt x="457200" y="438150"/>
                  </a:lnTo>
                  <a:lnTo>
                    <a:pt x="457200" y="95250"/>
                  </a:lnTo>
                  <a:close/>
                </a:path>
                <a:path w="457200" h="533400">
                  <a:moveTo>
                    <a:pt x="271462" y="180975"/>
                  </a:moveTo>
                  <a:lnTo>
                    <a:pt x="142875" y="180975"/>
                  </a:lnTo>
                  <a:lnTo>
                    <a:pt x="142875" y="309562"/>
                  </a:lnTo>
                  <a:lnTo>
                    <a:pt x="146243" y="326246"/>
                  </a:lnTo>
                  <a:lnTo>
                    <a:pt x="155428" y="339871"/>
                  </a:lnTo>
                  <a:lnTo>
                    <a:pt x="169053" y="349056"/>
                  </a:lnTo>
                  <a:lnTo>
                    <a:pt x="185737" y="352425"/>
                  </a:lnTo>
                  <a:lnTo>
                    <a:pt x="228600" y="352425"/>
                  </a:lnTo>
                  <a:lnTo>
                    <a:pt x="245284" y="349056"/>
                  </a:lnTo>
                  <a:lnTo>
                    <a:pt x="258908" y="339871"/>
                  </a:lnTo>
                  <a:lnTo>
                    <a:pt x="268094" y="326246"/>
                  </a:lnTo>
                  <a:lnTo>
                    <a:pt x="271462" y="309562"/>
                  </a:lnTo>
                  <a:lnTo>
                    <a:pt x="271462" y="180975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39150" y="54832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57175" y="0"/>
                  </a:moveTo>
                  <a:lnTo>
                    <a:pt x="171450" y="85725"/>
                  </a:lnTo>
                  <a:lnTo>
                    <a:pt x="214312" y="85725"/>
                  </a:lnTo>
                  <a:lnTo>
                    <a:pt x="214312" y="214312"/>
                  </a:lnTo>
                  <a:lnTo>
                    <a:pt x="210944" y="230996"/>
                  </a:lnTo>
                  <a:lnTo>
                    <a:pt x="201758" y="244621"/>
                  </a:lnTo>
                  <a:lnTo>
                    <a:pt x="188134" y="253806"/>
                  </a:lnTo>
                  <a:lnTo>
                    <a:pt x="171450" y="257175"/>
                  </a:lnTo>
                  <a:lnTo>
                    <a:pt x="128587" y="257175"/>
                  </a:lnTo>
                  <a:lnTo>
                    <a:pt x="111903" y="253806"/>
                  </a:lnTo>
                  <a:lnTo>
                    <a:pt x="98278" y="244621"/>
                  </a:lnTo>
                  <a:lnTo>
                    <a:pt x="89093" y="230996"/>
                  </a:lnTo>
                  <a:lnTo>
                    <a:pt x="85725" y="214312"/>
                  </a:lnTo>
                  <a:lnTo>
                    <a:pt x="85725" y="85725"/>
                  </a:lnTo>
                  <a:lnTo>
                    <a:pt x="0" y="85725"/>
                  </a:lnTo>
                  <a:lnTo>
                    <a:pt x="0" y="214312"/>
                  </a:lnTo>
                  <a:lnTo>
                    <a:pt x="10104" y="264365"/>
                  </a:lnTo>
                  <a:lnTo>
                    <a:pt x="37661" y="305238"/>
                  </a:lnTo>
                  <a:lnTo>
                    <a:pt x="78534" y="332795"/>
                  </a:lnTo>
                  <a:lnTo>
                    <a:pt x="128587" y="342900"/>
                  </a:lnTo>
                  <a:lnTo>
                    <a:pt x="171450" y="342900"/>
                  </a:lnTo>
                  <a:lnTo>
                    <a:pt x="221502" y="332795"/>
                  </a:lnTo>
                  <a:lnTo>
                    <a:pt x="262375" y="305238"/>
                  </a:lnTo>
                  <a:lnTo>
                    <a:pt x="289932" y="264365"/>
                  </a:lnTo>
                  <a:lnTo>
                    <a:pt x="300037" y="214312"/>
                  </a:lnTo>
                  <a:lnTo>
                    <a:pt x="300037" y="85725"/>
                  </a:lnTo>
                  <a:lnTo>
                    <a:pt x="342900" y="85725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39150" y="54832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900" y="85725"/>
                  </a:moveTo>
                  <a:lnTo>
                    <a:pt x="300037" y="85725"/>
                  </a:lnTo>
                  <a:lnTo>
                    <a:pt x="300037" y="214312"/>
                  </a:lnTo>
                  <a:lnTo>
                    <a:pt x="289932" y="264365"/>
                  </a:lnTo>
                  <a:lnTo>
                    <a:pt x="262375" y="305238"/>
                  </a:lnTo>
                  <a:lnTo>
                    <a:pt x="221502" y="332795"/>
                  </a:lnTo>
                  <a:lnTo>
                    <a:pt x="171450" y="342900"/>
                  </a:lnTo>
                  <a:lnTo>
                    <a:pt x="128587" y="342900"/>
                  </a:lnTo>
                  <a:lnTo>
                    <a:pt x="78534" y="332795"/>
                  </a:lnTo>
                  <a:lnTo>
                    <a:pt x="37661" y="305238"/>
                  </a:lnTo>
                  <a:lnTo>
                    <a:pt x="10104" y="264365"/>
                  </a:lnTo>
                  <a:lnTo>
                    <a:pt x="0" y="214312"/>
                  </a:lnTo>
                  <a:lnTo>
                    <a:pt x="0" y="85725"/>
                  </a:lnTo>
                  <a:lnTo>
                    <a:pt x="85725" y="85725"/>
                  </a:lnTo>
                  <a:lnTo>
                    <a:pt x="85725" y="214312"/>
                  </a:lnTo>
                  <a:lnTo>
                    <a:pt x="89093" y="230996"/>
                  </a:lnTo>
                  <a:lnTo>
                    <a:pt x="98278" y="244621"/>
                  </a:lnTo>
                  <a:lnTo>
                    <a:pt x="111903" y="253806"/>
                  </a:lnTo>
                  <a:lnTo>
                    <a:pt x="128587" y="257175"/>
                  </a:lnTo>
                  <a:lnTo>
                    <a:pt x="171450" y="257175"/>
                  </a:lnTo>
                  <a:lnTo>
                    <a:pt x="188134" y="253806"/>
                  </a:lnTo>
                  <a:lnTo>
                    <a:pt x="201758" y="244621"/>
                  </a:lnTo>
                  <a:lnTo>
                    <a:pt x="210944" y="230996"/>
                  </a:lnTo>
                  <a:lnTo>
                    <a:pt x="214312" y="214312"/>
                  </a:lnTo>
                  <a:lnTo>
                    <a:pt x="214312" y="85725"/>
                  </a:lnTo>
                  <a:lnTo>
                    <a:pt x="171450" y="85725"/>
                  </a:lnTo>
                  <a:lnTo>
                    <a:pt x="257175" y="0"/>
                  </a:lnTo>
                  <a:lnTo>
                    <a:pt x="342900" y="85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0" y="5387975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0"/>
                  </a:moveTo>
                  <a:lnTo>
                    <a:pt x="457200" y="0"/>
                  </a:lnTo>
                  <a:lnTo>
                    <a:pt x="457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62796" y="5602457"/>
            <a:ext cx="13633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slide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viewed.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432308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Herman</a:t>
            </a:r>
            <a:r>
              <a:rPr spc="-60" dirty="0"/>
              <a:t> </a:t>
            </a:r>
            <a:r>
              <a:rPr spc="-5" dirty="0"/>
              <a:t>Hollerith </a:t>
            </a:r>
            <a:r>
              <a:rPr spc="-1085" dirty="0"/>
              <a:t> </a:t>
            </a:r>
            <a:r>
              <a:rPr spc="-5" dirty="0"/>
              <a:t>(1860-1929)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457200"/>
            <a:ext cx="2057399" cy="289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1818386"/>
            <a:ext cx="8498205" cy="44634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0665" marR="2591435" indent="-228600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1880 U.S. Census took almost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10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years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process.</a:t>
            </a:r>
            <a:endParaRPr sz="3200">
              <a:latin typeface="Times New Roman"/>
              <a:cs typeface="Times New Roman"/>
            </a:endParaRPr>
          </a:p>
          <a:p>
            <a:pPr marL="240665" marR="2190115" indent="-228600">
              <a:lnSpc>
                <a:spcPts val="3460"/>
              </a:lnSpc>
              <a:spcBef>
                <a:spcPts val="1140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While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lecturer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MIT,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Hollerith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prototyped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punched-card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technology.</a:t>
            </a:r>
            <a:endParaRPr sz="3200">
              <a:latin typeface="Times New Roman"/>
              <a:cs typeface="Times New Roman"/>
            </a:endParaRPr>
          </a:p>
          <a:p>
            <a:pPr marL="241300" marR="359410" indent="-22860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His machines,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including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“card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sorter,”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allowed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1890 census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total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reported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6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weeks.</a:t>
            </a:r>
            <a:endParaRPr sz="3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He founded the </a:t>
            </a:r>
            <a:r>
              <a:rPr sz="3200" spc="-25" dirty="0">
                <a:latin typeface="Times New Roman"/>
                <a:cs typeface="Times New Roman"/>
              </a:rPr>
              <a:t>Tabulating </a:t>
            </a:r>
            <a:r>
              <a:rPr sz="3200" spc="-5" dirty="0">
                <a:latin typeface="Times New Roman"/>
                <a:cs typeface="Times New Roman"/>
              </a:rPr>
              <a:t>Machine Company in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1911,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merged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 companies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1924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International Business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35509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Punched</a:t>
            </a:r>
            <a:r>
              <a:rPr spc="-75" dirty="0"/>
              <a:t> </a:t>
            </a:r>
            <a:r>
              <a:rPr spc="-5" dirty="0"/>
              <a:t>cards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39" y="1472311"/>
            <a:ext cx="68306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Punched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card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record.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Hole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value.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Algorithm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human </a:t>
            </a:r>
            <a:r>
              <a:rPr sz="3200" spc="-25" dirty="0">
                <a:latin typeface="Times New Roman"/>
                <a:cs typeface="Times New Roman"/>
              </a:rPr>
              <a:t>operator.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6019800" cy="29416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44665" y="4032758"/>
            <a:ext cx="1853564" cy="11531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latin typeface="Times New Roman"/>
                <a:cs typeface="Times New Roman"/>
              </a:rPr>
              <a:t>Replica of punch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card from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1900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U.S.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census.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[Howells</a:t>
            </a:r>
            <a:r>
              <a:rPr sz="2000" u="heavy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2000]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400" y="34956"/>
            <a:ext cx="5238749" cy="62134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8909"/>
            <a:ext cx="2600960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Holl</a:t>
            </a:r>
            <a:r>
              <a:rPr spc="-10" dirty="0"/>
              <a:t>er</a:t>
            </a:r>
            <a:r>
              <a:rPr spc="-5" dirty="0"/>
              <a:t>ith’s  tabulating </a:t>
            </a:r>
            <a:r>
              <a:rPr spc="-1090" dirty="0"/>
              <a:t> </a:t>
            </a:r>
            <a:r>
              <a:rPr spc="-5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3418585"/>
            <a:ext cx="3170555" cy="27076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86690" marR="322580" indent="-174625">
              <a:lnSpc>
                <a:spcPts val="3460"/>
              </a:lnSpc>
              <a:spcBef>
                <a:spcPts val="530"/>
              </a:spcBef>
              <a:buClr>
                <a:srgbClr val="CC0000"/>
              </a:buClr>
              <a:buChar char="•"/>
              <a:tabLst>
                <a:tab pos="187325" algn="l"/>
              </a:tabLst>
            </a:pPr>
            <a:r>
              <a:rPr sz="3200" spc="-5" dirty="0">
                <a:latin typeface="Times New Roman"/>
                <a:cs typeface="Times New Roman"/>
              </a:rPr>
              <a:t>Pantograph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card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punch</a:t>
            </a:r>
            <a:endParaRPr sz="3200">
              <a:latin typeface="Times New Roman"/>
              <a:cs typeface="Times New Roman"/>
            </a:endParaRPr>
          </a:p>
          <a:p>
            <a:pPr marL="186690" indent="-174625">
              <a:lnSpc>
                <a:spcPct val="100000"/>
              </a:lnSpc>
              <a:spcBef>
                <a:spcPts val="710"/>
              </a:spcBef>
              <a:buClr>
                <a:srgbClr val="CC0000"/>
              </a:buClr>
              <a:buChar char="•"/>
              <a:tabLst>
                <a:tab pos="187325" algn="l"/>
              </a:tabLst>
            </a:pPr>
            <a:r>
              <a:rPr sz="3200" spc="-5" dirty="0">
                <a:latin typeface="Times New Roman"/>
                <a:cs typeface="Times New Roman"/>
              </a:rPr>
              <a:t>Hand-press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reader</a:t>
            </a:r>
            <a:endParaRPr sz="3200">
              <a:latin typeface="Times New Roman"/>
              <a:cs typeface="Times New Roman"/>
            </a:endParaRPr>
          </a:p>
          <a:p>
            <a:pPr marL="186690" indent="-174625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Char char="•"/>
              <a:tabLst>
                <a:tab pos="187325" algn="l"/>
              </a:tabLst>
            </a:pPr>
            <a:r>
              <a:rPr sz="3200" spc="-5" dirty="0">
                <a:latin typeface="Times New Roman"/>
                <a:cs typeface="Times New Roman"/>
              </a:rPr>
              <a:t>Dial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counters</a:t>
            </a:r>
            <a:endParaRPr sz="3200">
              <a:latin typeface="Times New Roman"/>
              <a:cs typeface="Times New Roman"/>
            </a:endParaRPr>
          </a:p>
          <a:p>
            <a:pPr marL="186690" indent="-174625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Char char="•"/>
              <a:tabLst>
                <a:tab pos="187325" algn="l"/>
              </a:tabLst>
            </a:pPr>
            <a:r>
              <a:rPr sz="3200" spc="-5" dirty="0">
                <a:latin typeface="Times New Roman"/>
                <a:cs typeface="Times New Roman"/>
              </a:rPr>
              <a:t>Sorting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9140" y="2158238"/>
            <a:ext cx="1675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Figure from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[Howells</a:t>
            </a:r>
            <a:r>
              <a:rPr sz="2000" u="heavy" spc="-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2000]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532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Operation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sorter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72000" y="1447800"/>
            <a:ext cx="4268470" cy="3702685"/>
            <a:chOff x="4572000" y="1447800"/>
            <a:chExt cx="4268470" cy="37026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7437" y="1523237"/>
              <a:ext cx="4192523" cy="3627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1447800"/>
              <a:ext cx="4190999" cy="362583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140" y="1589151"/>
            <a:ext cx="4144010" cy="32442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7800" marR="262255" indent="-165735">
              <a:lnSpc>
                <a:spcPts val="2590"/>
              </a:lnSpc>
              <a:spcBef>
                <a:spcPts val="425"/>
              </a:spcBef>
              <a:buClr>
                <a:srgbClr val="CC0000"/>
              </a:buClr>
              <a:buChar char="•"/>
              <a:tabLst>
                <a:tab pos="178435" algn="l"/>
              </a:tabLst>
            </a:pPr>
            <a:r>
              <a:rPr sz="2400" spc="-5" dirty="0">
                <a:latin typeface="Times New Roman"/>
                <a:cs typeface="Times New Roman"/>
              </a:rPr>
              <a:t>An operator inserts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card into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press.</a:t>
            </a:r>
            <a:endParaRPr sz="2400">
              <a:latin typeface="Times New Roman"/>
              <a:cs typeface="Times New Roman"/>
            </a:endParaRPr>
          </a:p>
          <a:p>
            <a:pPr marL="177800" marR="5080" indent="-165735">
              <a:lnSpc>
                <a:spcPts val="2590"/>
              </a:lnSpc>
              <a:spcBef>
                <a:spcPts val="869"/>
              </a:spcBef>
              <a:buClr>
                <a:srgbClr val="CC0000"/>
              </a:buClr>
              <a:buChar char="•"/>
              <a:tabLst>
                <a:tab pos="178435" algn="l"/>
                <a:tab pos="3013075" algn="l"/>
              </a:tabLst>
            </a:pPr>
            <a:r>
              <a:rPr sz="2400" spc="-5" dirty="0">
                <a:latin typeface="Times New Roman"/>
                <a:cs typeface="Times New Roman"/>
              </a:rPr>
              <a:t>Pins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press reach through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punched </a:t>
            </a:r>
            <a:r>
              <a:rPr sz="2400" spc="-5" dirty="0">
                <a:latin typeface="Times New Roman"/>
                <a:cs typeface="Times New Roman"/>
              </a:rPr>
              <a:t>holes to make </a:t>
            </a:r>
            <a:r>
              <a:rPr sz="2400" dirty="0">
                <a:latin typeface="Times New Roman"/>
                <a:cs typeface="Times New Roman"/>
              </a:rPr>
              <a:t> e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ec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rica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cu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y-  </a:t>
            </a:r>
            <a:r>
              <a:rPr sz="2400" spc="-5" dirty="0">
                <a:latin typeface="Times New Roman"/>
                <a:cs typeface="Times New Roman"/>
              </a:rPr>
              <a:t>filled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cups beneath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card.</a:t>
            </a:r>
            <a:endParaRPr sz="2400">
              <a:latin typeface="Times New Roman"/>
              <a:cs typeface="Times New Roman"/>
            </a:endParaRPr>
          </a:p>
          <a:p>
            <a:pPr marL="177800" marR="201930" indent="-165735">
              <a:lnSpc>
                <a:spcPts val="2590"/>
              </a:lnSpc>
              <a:spcBef>
                <a:spcPts val="869"/>
              </a:spcBef>
              <a:buClr>
                <a:srgbClr val="CC0000"/>
              </a:buClr>
              <a:buChar char="•"/>
              <a:tabLst>
                <a:tab pos="1784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Whenever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particular digit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is </a:t>
            </a:r>
            <a:r>
              <a:rPr sz="2400" dirty="0">
                <a:latin typeface="Times New Roman"/>
                <a:cs typeface="Times New Roman"/>
              </a:rPr>
              <a:t>punched, </a:t>
            </a:r>
            <a:r>
              <a:rPr sz="2400" spc="-5" dirty="0">
                <a:latin typeface="Times New Roman"/>
                <a:cs typeface="Times New Roman"/>
              </a:rPr>
              <a:t>the lid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lifts.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4880991"/>
            <a:ext cx="387731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7800" marR="5080" indent="-165735">
              <a:lnSpc>
                <a:spcPts val="2590"/>
              </a:lnSpc>
              <a:spcBef>
                <a:spcPts val="425"/>
              </a:spcBef>
              <a:buClr>
                <a:srgbClr val="CC0000"/>
              </a:buClr>
              <a:buChar char="•"/>
              <a:tabLst>
                <a:tab pos="17843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operator deposits the card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5624576"/>
            <a:ext cx="83496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77800" marR="5080" indent="-165735">
              <a:lnSpc>
                <a:spcPts val="2590"/>
              </a:lnSpc>
              <a:spcBef>
                <a:spcPts val="425"/>
              </a:spcBef>
              <a:buClr>
                <a:srgbClr val="CC0000"/>
              </a:buClr>
              <a:buChar char="•"/>
              <a:tabLst>
                <a:tab pos="178435" algn="l"/>
              </a:tabLst>
            </a:pP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all cards </a:t>
            </a:r>
            <a:r>
              <a:rPr sz="2400" dirty="0">
                <a:latin typeface="Times New Roman"/>
                <a:cs typeface="Times New Roman"/>
              </a:rPr>
              <a:t>have been </a:t>
            </a:r>
            <a:r>
              <a:rPr sz="2400" spc="-5" dirty="0">
                <a:latin typeface="Times New Roman"/>
                <a:cs typeface="Times New Roman"/>
              </a:rPr>
              <a:t>processed, the front </a:t>
            </a:r>
            <a:r>
              <a:rPr sz="2400" dirty="0">
                <a:latin typeface="Times New Roman"/>
                <a:cs typeface="Times New Roman"/>
              </a:rPr>
              <a:t>panel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opened,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cards 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order,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yielding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pass</a:t>
            </a:r>
            <a:r>
              <a:rPr sz="2400" dirty="0">
                <a:latin typeface="Times New Roman"/>
                <a:cs typeface="Times New Roman"/>
              </a:rPr>
              <a:t> of a </a:t>
            </a:r>
            <a:r>
              <a:rPr sz="2400" spc="-5" dirty="0">
                <a:latin typeface="Times New Roman"/>
                <a:cs typeface="Times New Roman"/>
              </a:rPr>
              <a:t>stable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12925" y="2084070"/>
            <a:ext cx="7028180" cy="3583940"/>
            <a:chOff x="1812925" y="2084070"/>
            <a:chExt cx="7028180" cy="35839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0" y="2963418"/>
              <a:ext cx="3386315" cy="16687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454" y="2938272"/>
              <a:ext cx="3386315" cy="1668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19600" y="3171863"/>
              <a:ext cx="3096895" cy="1421130"/>
            </a:xfrm>
            <a:custGeom>
              <a:avLst/>
              <a:gdLst/>
              <a:ahLst/>
              <a:cxnLst/>
              <a:rect l="l" t="t" r="r" b="b"/>
              <a:pathLst>
                <a:path w="3096895" h="1421129">
                  <a:moveTo>
                    <a:pt x="0" y="1420774"/>
                  </a:moveTo>
                  <a:lnTo>
                    <a:pt x="3096514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28417" y="3117772"/>
              <a:ext cx="191770" cy="156210"/>
            </a:xfrm>
            <a:custGeom>
              <a:avLst/>
              <a:gdLst/>
              <a:ahLst/>
              <a:cxnLst/>
              <a:rect l="l" t="t" r="r" b="b"/>
              <a:pathLst>
                <a:path w="191770" h="156210">
                  <a:moveTo>
                    <a:pt x="0" y="0"/>
                  </a:moveTo>
                  <a:lnTo>
                    <a:pt x="87693" y="54089"/>
                  </a:lnTo>
                  <a:lnTo>
                    <a:pt x="71500" y="155841"/>
                  </a:lnTo>
                  <a:lnTo>
                    <a:pt x="191579" y="6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0136" y="2109216"/>
              <a:ext cx="4584179" cy="6675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4990" y="2084070"/>
              <a:ext cx="4584179" cy="6675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41500" y="2125663"/>
              <a:ext cx="4293235" cy="453390"/>
            </a:xfrm>
            <a:custGeom>
              <a:avLst/>
              <a:gdLst/>
              <a:ahLst/>
              <a:cxnLst/>
              <a:rect l="l" t="t" r="r" b="b"/>
              <a:pathLst>
                <a:path w="4293235" h="453389">
                  <a:moveTo>
                    <a:pt x="0" y="0"/>
                  </a:moveTo>
                  <a:lnTo>
                    <a:pt x="4293235" y="453136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68895" y="2487547"/>
              <a:ext cx="179705" cy="170815"/>
            </a:xfrm>
            <a:custGeom>
              <a:avLst/>
              <a:gdLst/>
              <a:ahLst/>
              <a:cxnLst/>
              <a:rect l="l" t="t" r="r" b="b"/>
              <a:pathLst>
                <a:path w="179704" h="170814">
                  <a:moveTo>
                    <a:pt x="18008" y="0"/>
                  </a:moveTo>
                  <a:lnTo>
                    <a:pt x="65836" y="91249"/>
                  </a:lnTo>
                  <a:lnTo>
                    <a:pt x="0" y="170497"/>
                  </a:lnTo>
                  <a:lnTo>
                    <a:pt x="179501" y="103251"/>
                  </a:lnTo>
                  <a:lnTo>
                    <a:pt x="1800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6207" y="4030217"/>
              <a:ext cx="1112519" cy="16375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1061" y="4005072"/>
              <a:ext cx="1112519" cy="16367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48400" y="4287634"/>
              <a:ext cx="853440" cy="1351280"/>
            </a:xfrm>
            <a:custGeom>
              <a:avLst/>
              <a:gdLst/>
              <a:ahLst/>
              <a:cxnLst/>
              <a:rect l="l" t="t" r="r" b="b"/>
              <a:pathLst>
                <a:path w="853440" h="1351279">
                  <a:moveTo>
                    <a:pt x="0" y="1351165"/>
                  </a:moveTo>
                  <a:lnTo>
                    <a:pt x="853363" y="0"/>
                  </a:lnTo>
                </a:path>
              </a:pathLst>
            </a:custGeom>
            <a:ln w="571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8763" y="4191002"/>
              <a:ext cx="164465" cy="191135"/>
            </a:xfrm>
            <a:custGeom>
              <a:avLst/>
              <a:gdLst/>
              <a:ahLst/>
              <a:cxnLst/>
              <a:rect l="l" t="t" r="r" b="b"/>
              <a:pathLst>
                <a:path w="164465" h="191135">
                  <a:moveTo>
                    <a:pt x="164033" y="0"/>
                  </a:moveTo>
                  <a:lnTo>
                    <a:pt x="0" y="99174"/>
                  </a:lnTo>
                  <a:lnTo>
                    <a:pt x="102997" y="96634"/>
                  </a:lnTo>
                  <a:lnTo>
                    <a:pt x="144957" y="190728"/>
                  </a:lnTo>
                  <a:lnTo>
                    <a:pt x="16403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0" y="5105400"/>
              <a:ext cx="4269105" cy="336550"/>
            </a:xfrm>
            <a:custGeom>
              <a:avLst/>
              <a:gdLst/>
              <a:ahLst/>
              <a:cxnLst/>
              <a:rect l="l" t="t" r="r" b="b"/>
              <a:pathLst>
                <a:path w="4269105" h="336550">
                  <a:moveTo>
                    <a:pt x="4268787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268787" y="336550"/>
                  </a:lnTo>
                  <a:lnTo>
                    <a:pt x="4268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50740" y="5131561"/>
            <a:ext cx="40836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Hollerith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Tabulator,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Pantograph,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Sorter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697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Origin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5" dirty="0"/>
              <a:t>radix</a:t>
            </a:r>
            <a:r>
              <a:rPr spc="-20" dirty="0"/>
              <a:t> </a:t>
            </a:r>
            <a:r>
              <a:rPr spc="-5" dirty="0"/>
              <a:t>sort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757" y="1589786"/>
            <a:ext cx="8140700" cy="45916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26034">
              <a:lnSpc>
                <a:spcPts val="3460"/>
              </a:lnSpc>
              <a:spcBef>
                <a:spcPts val="530"/>
              </a:spcBef>
            </a:pP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Hollerith’s</a:t>
            </a:r>
            <a:r>
              <a:rPr sz="32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original 1889 patent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alludes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most-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significant-digit-first radix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sort:</a:t>
            </a:r>
            <a:endParaRPr sz="3200">
              <a:latin typeface="Times New Roman"/>
              <a:cs typeface="Times New Roman"/>
            </a:endParaRPr>
          </a:p>
          <a:p>
            <a:pPr marL="247650" marR="5080">
              <a:lnSpc>
                <a:spcPts val="2810"/>
              </a:lnSpc>
              <a:spcBef>
                <a:spcPts val="935"/>
              </a:spcBef>
            </a:pP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“The most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complicated combinations can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readily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be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counted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with</a:t>
            </a:r>
            <a:r>
              <a:rPr sz="26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comparatively few</a:t>
            </a:r>
            <a:r>
              <a:rPr sz="26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counters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or 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relays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by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first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assorting</a:t>
            </a:r>
            <a:r>
              <a:rPr sz="2600" i="1" spc="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26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cards</a:t>
            </a:r>
            <a:r>
              <a:rPr sz="26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according</a:t>
            </a:r>
            <a:r>
              <a:rPr sz="2600" i="1" spc="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sz="2600" i="1" spc="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26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first</a:t>
            </a:r>
            <a:r>
              <a:rPr sz="2600" i="1" spc="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items</a:t>
            </a:r>
            <a:r>
              <a:rPr sz="2600" i="1" spc="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entering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into the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combinations, then </a:t>
            </a:r>
            <a:r>
              <a:rPr sz="26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reassorting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each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group </a:t>
            </a:r>
            <a:r>
              <a:rPr sz="26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according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second</a:t>
            </a:r>
            <a:r>
              <a:rPr sz="26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item</a:t>
            </a:r>
            <a:r>
              <a:rPr sz="26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entering</a:t>
            </a:r>
            <a:r>
              <a:rPr sz="26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into</a:t>
            </a:r>
            <a:r>
              <a:rPr sz="26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 combination, </a:t>
            </a:r>
            <a:r>
              <a:rPr sz="2600" i="1" spc="-6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and</a:t>
            </a:r>
            <a:r>
              <a:rPr sz="26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so on, and finally</a:t>
            </a:r>
            <a:r>
              <a:rPr sz="2600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counting on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 few</a:t>
            </a:r>
            <a:r>
              <a:rPr sz="2600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counters the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last 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item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combination for each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group</a:t>
            </a:r>
            <a:r>
              <a:rPr sz="26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6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cards.”</a:t>
            </a:r>
            <a:endParaRPr sz="2600">
              <a:latin typeface="Times New Roman"/>
              <a:cs typeface="Times New Roman"/>
            </a:endParaRPr>
          </a:p>
          <a:p>
            <a:pPr marL="12700" marR="72390">
              <a:lnSpc>
                <a:spcPts val="3460"/>
              </a:lnSpc>
              <a:spcBef>
                <a:spcPts val="1130"/>
              </a:spcBef>
            </a:pPr>
            <a:r>
              <a:rPr sz="3200" spc="-5" dirty="0">
                <a:latin typeface="Times New Roman"/>
                <a:cs typeface="Times New Roman"/>
              </a:rPr>
              <a:t>Least-significant-digit-first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radix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seems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folk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invention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originated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machine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operators.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989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“Modern”</a:t>
            </a:r>
            <a:r>
              <a:rPr spc="-45" dirty="0"/>
              <a:t> </a:t>
            </a:r>
            <a:r>
              <a:rPr spc="-5" dirty="0"/>
              <a:t>IBM</a:t>
            </a:r>
            <a:r>
              <a:rPr spc="-30" dirty="0"/>
              <a:t> </a:t>
            </a:r>
            <a:r>
              <a:rPr spc="-5" dirty="0"/>
              <a:t>card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689" y="5658103"/>
            <a:ext cx="7449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latin typeface="Times New Roman"/>
                <a:cs typeface="Times New Roman"/>
              </a:rPr>
              <a:t>So,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75" dirty="0">
                <a:latin typeface="Times New Roman"/>
                <a:cs typeface="Times New Roman"/>
              </a:rPr>
              <a:t>that’s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why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text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windows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have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80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columns!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3615" y="3301238"/>
            <a:ext cx="15106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Produced by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WWW 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Virtual</a:t>
            </a:r>
            <a:r>
              <a:rPr sz="2000" u="heavy" spc="-9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Punch- </a:t>
            </a:r>
            <a:r>
              <a:rPr sz="2000" spc="-48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Card</a:t>
            </a:r>
            <a:r>
              <a:rPr sz="2000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Server</a:t>
            </a:r>
            <a:r>
              <a:rPr sz="2000" spc="-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619503"/>
            <a:ext cx="4568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41300" algn="l"/>
              </a:tabLst>
            </a:pPr>
            <a:r>
              <a:rPr sz="3200" spc="-5" dirty="0">
                <a:latin typeface="Times New Roman"/>
                <a:cs typeface="Times New Roman"/>
              </a:rPr>
              <a:t>One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character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column.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2362200"/>
            <a:ext cx="6721474" cy="29717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6652259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Web resources on punched- </a:t>
            </a:r>
            <a:r>
              <a:rPr spc="-1085" dirty="0"/>
              <a:t> </a:t>
            </a:r>
            <a:r>
              <a:rPr spc="-5" dirty="0"/>
              <a:t>card</a:t>
            </a:r>
            <a:r>
              <a:rPr spc="-10" dirty="0"/>
              <a:t> </a:t>
            </a:r>
            <a:r>
              <a:rPr spc="-5" dirty="0"/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2000504"/>
            <a:ext cx="6824980" cy="392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007A77"/>
              </a:buClr>
              <a:buChar char="•"/>
              <a:tabLst>
                <a:tab pos="2413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Doug</a:t>
            </a:r>
            <a:r>
              <a:rPr sz="32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3200" u="heavy" spc="-3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Jones’s</a:t>
            </a:r>
            <a:r>
              <a:rPr sz="3200" u="heavy" spc="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punched card</a:t>
            </a: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3"/>
              </a:rPr>
              <a:t>index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7A77"/>
              </a:buClr>
              <a:buChar char="•"/>
              <a:tabLst>
                <a:tab pos="2413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Biography</a:t>
            </a:r>
            <a:r>
              <a:rPr sz="3200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of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Herman</a:t>
            </a: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4"/>
              </a:rPr>
              <a:t>Hollerith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7A77"/>
              </a:buClr>
              <a:buChar char="•"/>
              <a:tabLst>
                <a:tab pos="2413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The</a:t>
            </a: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1890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U.S.</a:t>
            </a:r>
            <a:r>
              <a:rPr sz="32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5"/>
              </a:rPr>
              <a:t>Census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7A77"/>
              </a:buClr>
              <a:buChar char="•"/>
              <a:tabLst>
                <a:tab pos="2413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Early</a:t>
            </a:r>
            <a:r>
              <a:rPr sz="3200" u="heavy" spc="-2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history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of</a:t>
            </a: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6"/>
              </a:rPr>
              <a:t>IBM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7A77"/>
              </a:buClr>
              <a:buChar char="•"/>
              <a:tabLst>
                <a:tab pos="2413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/>
              </a:rPr>
              <a:t>Pictures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/>
              </a:rPr>
              <a:t>of</a:t>
            </a:r>
            <a:r>
              <a:rPr sz="3200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/>
              </a:rPr>
              <a:t>Hollerith’s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7"/>
              </a:rPr>
              <a:t> inventions</a:t>
            </a:r>
            <a:endParaRPr sz="3200">
              <a:latin typeface="Times New Roman"/>
              <a:cs typeface="Times New Roman"/>
            </a:endParaRPr>
          </a:p>
          <a:p>
            <a:pPr marL="241300" marR="40005" indent="-229235">
              <a:lnSpc>
                <a:spcPct val="100000"/>
              </a:lnSpc>
              <a:buClr>
                <a:srgbClr val="007A77"/>
              </a:buClr>
              <a:buChar char="•"/>
              <a:tabLst>
                <a:tab pos="241300" algn="l"/>
                <a:tab pos="1232535" algn="l"/>
              </a:tabLst>
            </a:pPr>
            <a:r>
              <a:rPr sz="3200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/>
              </a:rPr>
              <a:t>Hollerith’s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8"/>
              </a:rPr>
              <a:t>patent application</a:t>
            </a: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(borrowed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	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/>
              </a:rPr>
              <a:t>Gordon </a:t>
            </a:r>
            <a:r>
              <a:rPr sz="3200" u="heavy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/>
              </a:rPr>
              <a:t>Bell’s</a:t>
            </a: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9"/>
              </a:rPr>
              <a:t>CyberMuseum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007A77"/>
              </a:buClr>
              <a:buChar char="•"/>
              <a:tabLst>
                <a:tab pos="241300" algn="l"/>
              </a:tabLst>
            </a:pP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Impact</a:t>
            </a:r>
            <a:r>
              <a:rPr sz="32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of punched cards</a:t>
            </a:r>
            <a:r>
              <a:rPr sz="3200" u="heavy" spc="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on</a:t>
            </a:r>
            <a:r>
              <a:rPr sz="3200" u="heavy" spc="-1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U.S.</a:t>
            </a:r>
            <a:r>
              <a:rPr sz="3200" u="heavy" spc="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sz="32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  <a:hlinkClick r:id="rId10"/>
              </a:rPr>
              <a:t>history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283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Decision-tree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6937" y="1671638"/>
            <a:ext cx="908685" cy="706120"/>
            <a:chOff x="4706937" y="1671638"/>
            <a:chExt cx="908685" cy="70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312" y="1747266"/>
              <a:ext cx="755903" cy="6301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75" y="1786890"/>
              <a:ext cx="328802" cy="458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2311" y="1786890"/>
              <a:ext cx="16738" cy="178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2311" y="2167128"/>
              <a:ext cx="99288" cy="78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6927" y="17797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65487" y="2332038"/>
            <a:ext cx="908050" cy="705485"/>
            <a:chOff x="3265487" y="2332038"/>
            <a:chExt cx="908050" cy="70548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608" y="2407158"/>
              <a:ext cx="755903" cy="6301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988" y="2447544"/>
              <a:ext cx="328485" cy="4587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0607" y="2447544"/>
              <a:ext cx="16751" cy="17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607" y="2827388"/>
              <a:ext cx="99542" cy="788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3547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33650" y="3123438"/>
            <a:ext cx="901065" cy="514350"/>
            <a:chOff x="2533650" y="3123438"/>
            <a:chExt cx="901065" cy="5143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5184" y="3160014"/>
              <a:ext cx="662177" cy="4777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365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44762" y="3089275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123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55912" y="2851150"/>
            <a:ext cx="2101850" cy="941069"/>
            <a:chOff x="2855912" y="2851150"/>
            <a:chExt cx="2101850" cy="941069"/>
          </a:xfrm>
        </p:grpSpPr>
        <p:sp>
          <p:nvSpPr>
            <p:cNvPr id="25" name="object 25"/>
            <p:cNvSpPr/>
            <p:nvPr/>
          </p:nvSpPr>
          <p:spPr>
            <a:xfrm>
              <a:off x="2870200" y="2865437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5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5467" y="3161538"/>
              <a:ext cx="755141" cy="6301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8807" y="3201924"/>
              <a:ext cx="328764" cy="4587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4705" y="3201924"/>
              <a:ext cx="16294" cy="17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705" y="3581488"/>
              <a:ext cx="100076" cy="791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19702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8509" y="3877817"/>
            <a:ext cx="901065" cy="514350"/>
            <a:chOff x="3318509" y="3877817"/>
            <a:chExt cx="901065" cy="51435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043" y="3914393"/>
              <a:ext cx="661415" cy="47777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50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3289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40137" y="3605212"/>
            <a:ext cx="2115820" cy="787400"/>
            <a:chOff x="3640137" y="3605212"/>
            <a:chExt cx="2115820" cy="787400"/>
          </a:xfrm>
        </p:grpSpPr>
        <p:sp>
          <p:nvSpPr>
            <p:cNvPr id="38" name="object 38"/>
            <p:cNvSpPr/>
            <p:nvPr/>
          </p:nvSpPr>
          <p:spPr>
            <a:xfrm>
              <a:off x="3654425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6236" y="3914393"/>
              <a:ext cx="662177" cy="47777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702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656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312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90962" y="2332038"/>
            <a:ext cx="3146425" cy="1525905"/>
            <a:chOff x="3890962" y="2332038"/>
            <a:chExt cx="3146425" cy="1525905"/>
          </a:xfrm>
        </p:grpSpPr>
        <p:sp>
          <p:nvSpPr>
            <p:cNvPr id="43" name="object 43"/>
            <p:cNvSpPr/>
            <p:nvPr/>
          </p:nvSpPr>
          <p:spPr>
            <a:xfrm>
              <a:off x="4689475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5250" y="2865438"/>
              <a:ext cx="522605" cy="225425"/>
            </a:xfrm>
            <a:custGeom>
              <a:avLst/>
              <a:gdLst/>
              <a:ahLst/>
              <a:cxnLst/>
              <a:rect l="l" t="t" r="r" b="b"/>
              <a:pathLst>
                <a:path w="522604" h="225425">
                  <a:moveTo>
                    <a:pt x="0" y="0"/>
                  </a:moveTo>
                  <a:lnTo>
                    <a:pt x="522287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4966" y="2407158"/>
              <a:ext cx="755140" cy="63017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749" y="2447544"/>
              <a:ext cx="328319" cy="4587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4" y="2447544"/>
              <a:ext cx="16751" cy="178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4204" y="2827413"/>
              <a:ext cx="99695" cy="7885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9932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8770" y="3123438"/>
            <a:ext cx="901065" cy="514350"/>
            <a:chOff x="5398770" y="3123438"/>
            <a:chExt cx="901065" cy="514350"/>
          </a:xfrm>
        </p:grpSpPr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9542" y="3160014"/>
              <a:ext cx="662939" cy="47777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877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408612" y="3089275"/>
            <a:ext cx="652780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213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721351" y="2851150"/>
            <a:ext cx="2102485" cy="941069"/>
            <a:chOff x="5721351" y="2851150"/>
            <a:chExt cx="2102485" cy="941069"/>
          </a:xfrm>
        </p:grpSpPr>
        <p:sp>
          <p:nvSpPr>
            <p:cNvPr id="57" name="object 57"/>
            <p:cNvSpPr/>
            <p:nvPr/>
          </p:nvSpPr>
          <p:spPr>
            <a:xfrm>
              <a:off x="5735638" y="2865437"/>
              <a:ext cx="508000" cy="224154"/>
            </a:xfrm>
            <a:custGeom>
              <a:avLst/>
              <a:gdLst/>
              <a:ahLst/>
              <a:cxnLst/>
              <a:rect l="l" t="t" r="r" b="b"/>
              <a:pathLst>
                <a:path w="508000" h="224155">
                  <a:moveTo>
                    <a:pt x="0" y="223837"/>
                  </a:moveTo>
                  <a:lnTo>
                    <a:pt x="508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0587" y="3161538"/>
              <a:ext cx="755903" cy="63017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06" y="3201924"/>
              <a:ext cx="329246" cy="4587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587" y="3201924"/>
              <a:ext cx="15913" cy="1700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7" y="3581920"/>
              <a:ext cx="99593" cy="7872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85139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83629" y="3877817"/>
            <a:ext cx="901065" cy="514350"/>
            <a:chOff x="6183629" y="3877817"/>
            <a:chExt cx="901065" cy="514350"/>
          </a:xfrm>
        </p:grpSpPr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5163" y="3914393"/>
              <a:ext cx="662177" cy="47777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62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61944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05576" y="3605212"/>
            <a:ext cx="2115820" cy="787400"/>
            <a:chOff x="6505576" y="3605212"/>
            <a:chExt cx="2115820" cy="787400"/>
          </a:xfrm>
        </p:grpSpPr>
        <p:sp>
          <p:nvSpPr>
            <p:cNvPr id="70" name="object 70"/>
            <p:cNvSpPr/>
            <p:nvPr/>
          </p:nvSpPr>
          <p:spPr>
            <a:xfrm>
              <a:off x="6519864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2118" y="3914393"/>
              <a:ext cx="661415" cy="47777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0584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77311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321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890962" y="2190751"/>
            <a:ext cx="4180204" cy="1666875"/>
            <a:chOff x="3890962" y="2190751"/>
            <a:chExt cx="4180204" cy="1666875"/>
          </a:xfrm>
        </p:grpSpPr>
        <p:sp>
          <p:nvSpPr>
            <p:cNvPr id="75" name="object 75"/>
            <p:cNvSpPr/>
            <p:nvPr/>
          </p:nvSpPr>
          <p:spPr>
            <a:xfrm>
              <a:off x="7554913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769100" y="2865438"/>
              <a:ext cx="454025" cy="195580"/>
            </a:xfrm>
            <a:custGeom>
              <a:avLst/>
              <a:gdLst/>
              <a:ahLst/>
              <a:cxnLst/>
              <a:rect l="l" t="t" r="r" b="b"/>
              <a:pathLst>
                <a:path w="454025" h="195580">
                  <a:moveTo>
                    <a:pt x="0" y="0"/>
                  </a:moveTo>
                  <a:lnTo>
                    <a:pt x="453885" y="1953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65387" y="2993189"/>
              <a:ext cx="127635" cy="105410"/>
            </a:xfrm>
            <a:custGeom>
              <a:avLst/>
              <a:gdLst/>
              <a:ahLst/>
              <a:cxnLst/>
              <a:rect l="l" t="t" r="r" b="b"/>
              <a:pathLst>
                <a:path w="127634" h="105410">
                  <a:moveTo>
                    <a:pt x="45186" y="0"/>
                  </a:moveTo>
                  <a:lnTo>
                    <a:pt x="57594" y="67551"/>
                  </a:lnTo>
                  <a:lnTo>
                    <a:pt x="0" y="104990"/>
                  </a:lnTo>
                  <a:lnTo>
                    <a:pt x="127584" y="97675"/>
                  </a:lnTo>
                  <a:lnTo>
                    <a:pt x="4518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05250" y="2205038"/>
              <a:ext cx="916305" cy="222250"/>
            </a:xfrm>
            <a:custGeom>
              <a:avLst/>
              <a:gdLst/>
              <a:ahLst/>
              <a:cxnLst/>
              <a:rect l="l" t="t" r="r" b="b"/>
              <a:pathLst>
                <a:path w="916304" h="222250">
                  <a:moveTo>
                    <a:pt x="0" y="222250"/>
                  </a:moveTo>
                  <a:lnTo>
                    <a:pt x="915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46700" y="2205038"/>
              <a:ext cx="897255" cy="222250"/>
            </a:xfrm>
            <a:custGeom>
              <a:avLst/>
              <a:gdLst/>
              <a:ahLst/>
              <a:cxnLst/>
              <a:rect l="l" t="t" r="r" b="b"/>
              <a:pathLst>
                <a:path w="897254" h="222250">
                  <a:moveTo>
                    <a:pt x="0" y="0"/>
                  </a:moveTo>
                  <a:lnTo>
                    <a:pt x="896937" y="222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81940" y="4745990"/>
            <a:ext cx="85426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labeled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{1,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2,…,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0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89647" y="2513076"/>
            <a:ext cx="64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r>
              <a:rPr sz="24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</a:t>
            </a:r>
            <a:r>
              <a:rPr sz="24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8125" y="1621027"/>
            <a:ext cx="25425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200" spc="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endParaRPr sz="32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9,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r>
              <a:rPr sz="3200" spc="-5" dirty="0">
                <a:latin typeface="Symbol"/>
                <a:cs typeface="Symbol"/>
              </a:rPr>
              <a:t>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283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Decision-tree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6937" y="1671638"/>
            <a:ext cx="908685" cy="706120"/>
            <a:chOff x="4706937" y="1671638"/>
            <a:chExt cx="908685" cy="70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312" y="1747266"/>
              <a:ext cx="755903" cy="6301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75" y="1786890"/>
              <a:ext cx="328802" cy="458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2311" y="1786890"/>
              <a:ext cx="16738" cy="178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2311" y="2167128"/>
              <a:ext cx="99288" cy="78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6927" y="17797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65487" y="2332038"/>
            <a:ext cx="908050" cy="705485"/>
            <a:chOff x="3265487" y="2332038"/>
            <a:chExt cx="908050" cy="70548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608" y="2407158"/>
              <a:ext cx="755903" cy="6301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988" y="2447544"/>
              <a:ext cx="328485" cy="4587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0607" y="2447544"/>
              <a:ext cx="16751" cy="17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607" y="2827388"/>
              <a:ext cx="99542" cy="788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3547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33650" y="3123438"/>
            <a:ext cx="901065" cy="514350"/>
            <a:chOff x="2533650" y="3123438"/>
            <a:chExt cx="901065" cy="5143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5184" y="3160014"/>
              <a:ext cx="662177" cy="4777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365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44762" y="3089275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123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55912" y="2851150"/>
            <a:ext cx="2101850" cy="941069"/>
            <a:chOff x="2855912" y="2851150"/>
            <a:chExt cx="2101850" cy="941069"/>
          </a:xfrm>
        </p:grpSpPr>
        <p:sp>
          <p:nvSpPr>
            <p:cNvPr id="25" name="object 25"/>
            <p:cNvSpPr/>
            <p:nvPr/>
          </p:nvSpPr>
          <p:spPr>
            <a:xfrm>
              <a:off x="2870200" y="2865437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5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5467" y="3161538"/>
              <a:ext cx="755141" cy="6301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8807" y="3201924"/>
              <a:ext cx="328764" cy="4587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4705" y="3201924"/>
              <a:ext cx="16294" cy="17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705" y="3581488"/>
              <a:ext cx="100076" cy="791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19702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8509" y="3877817"/>
            <a:ext cx="901065" cy="514350"/>
            <a:chOff x="3318509" y="3877817"/>
            <a:chExt cx="901065" cy="51435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043" y="3914393"/>
              <a:ext cx="661415" cy="47777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50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3289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40137" y="3605212"/>
            <a:ext cx="2115820" cy="787400"/>
            <a:chOff x="3640137" y="3605212"/>
            <a:chExt cx="2115820" cy="787400"/>
          </a:xfrm>
        </p:grpSpPr>
        <p:sp>
          <p:nvSpPr>
            <p:cNvPr id="38" name="object 38"/>
            <p:cNvSpPr/>
            <p:nvPr/>
          </p:nvSpPr>
          <p:spPr>
            <a:xfrm>
              <a:off x="3654425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6236" y="3914393"/>
              <a:ext cx="662177" cy="47777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702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656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312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90962" y="2332038"/>
            <a:ext cx="3146425" cy="1525905"/>
            <a:chOff x="3890962" y="2332038"/>
            <a:chExt cx="3146425" cy="1525905"/>
          </a:xfrm>
        </p:grpSpPr>
        <p:sp>
          <p:nvSpPr>
            <p:cNvPr id="43" name="object 43"/>
            <p:cNvSpPr/>
            <p:nvPr/>
          </p:nvSpPr>
          <p:spPr>
            <a:xfrm>
              <a:off x="4689475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5250" y="2865438"/>
              <a:ext cx="522605" cy="225425"/>
            </a:xfrm>
            <a:custGeom>
              <a:avLst/>
              <a:gdLst/>
              <a:ahLst/>
              <a:cxnLst/>
              <a:rect l="l" t="t" r="r" b="b"/>
              <a:pathLst>
                <a:path w="522604" h="225425">
                  <a:moveTo>
                    <a:pt x="0" y="0"/>
                  </a:moveTo>
                  <a:lnTo>
                    <a:pt x="522287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4966" y="2407158"/>
              <a:ext cx="755140" cy="63017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749" y="2447544"/>
              <a:ext cx="328319" cy="4587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4" y="2447544"/>
              <a:ext cx="16751" cy="178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4204" y="2827413"/>
              <a:ext cx="99695" cy="7885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9932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8770" y="3123438"/>
            <a:ext cx="901065" cy="514350"/>
            <a:chOff x="5398770" y="3123438"/>
            <a:chExt cx="901065" cy="514350"/>
          </a:xfrm>
        </p:grpSpPr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9542" y="3160014"/>
              <a:ext cx="662939" cy="47777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877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408612" y="3089275"/>
            <a:ext cx="652780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213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721351" y="2851150"/>
            <a:ext cx="2102485" cy="941069"/>
            <a:chOff x="5721351" y="2851150"/>
            <a:chExt cx="2102485" cy="941069"/>
          </a:xfrm>
        </p:grpSpPr>
        <p:sp>
          <p:nvSpPr>
            <p:cNvPr id="57" name="object 57"/>
            <p:cNvSpPr/>
            <p:nvPr/>
          </p:nvSpPr>
          <p:spPr>
            <a:xfrm>
              <a:off x="5735638" y="2865437"/>
              <a:ext cx="508000" cy="224154"/>
            </a:xfrm>
            <a:custGeom>
              <a:avLst/>
              <a:gdLst/>
              <a:ahLst/>
              <a:cxnLst/>
              <a:rect l="l" t="t" r="r" b="b"/>
              <a:pathLst>
                <a:path w="508000" h="224155">
                  <a:moveTo>
                    <a:pt x="0" y="223837"/>
                  </a:moveTo>
                  <a:lnTo>
                    <a:pt x="508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0587" y="3161538"/>
              <a:ext cx="755903" cy="63017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06" y="3201924"/>
              <a:ext cx="329246" cy="4587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587" y="3201924"/>
              <a:ext cx="15913" cy="1700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7" y="3581920"/>
              <a:ext cx="99593" cy="7872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85139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83629" y="3877817"/>
            <a:ext cx="901065" cy="514350"/>
            <a:chOff x="6183629" y="3877817"/>
            <a:chExt cx="901065" cy="514350"/>
          </a:xfrm>
        </p:grpSpPr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5163" y="3914393"/>
              <a:ext cx="662177" cy="47777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62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61944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19866" y="3600451"/>
            <a:ext cx="2101850" cy="791845"/>
            <a:chOff x="6519866" y="3600451"/>
            <a:chExt cx="2101850" cy="791845"/>
          </a:xfrm>
        </p:grpSpPr>
        <p:sp>
          <p:nvSpPr>
            <p:cNvPr id="70" name="object 70"/>
            <p:cNvSpPr/>
            <p:nvPr/>
          </p:nvSpPr>
          <p:spPr>
            <a:xfrm>
              <a:off x="6589628" y="3619501"/>
              <a:ext cx="440055" cy="193675"/>
            </a:xfrm>
            <a:custGeom>
              <a:avLst/>
              <a:gdLst/>
              <a:ahLst/>
              <a:cxnLst/>
              <a:rect l="l" t="t" r="r" b="b"/>
              <a:pathLst>
                <a:path w="440054" h="193675">
                  <a:moveTo>
                    <a:pt x="0" y="193192"/>
                  </a:moveTo>
                  <a:lnTo>
                    <a:pt x="43982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19866" y="3745036"/>
              <a:ext cx="127635" cy="104775"/>
            </a:xfrm>
            <a:custGeom>
              <a:avLst/>
              <a:gdLst/>
              <a:ahLst/>
              <a:cxnLst/>
              <a:rect l="l" t="t" r="r" b="b"/>
              <a:pathLst>
                <a:path w="127634" h="104775">
                  <a:moveTo>
                    <a:pt x="81661" y="0"/>
                  </a:moveTo>
                  <a:lnTo>
                    <a:pt x="0" y="98297"/>
                  </a:lnTo>
                  <a:lnTo>
                    <a:pt x="127635" y="104647"/>
                  </a:lnTo>
                  <a:lnTo>
                    <a:pt x="69761" y="67652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2118" y="3914393"/>
              <a:ext cx="661415" cy="47777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0584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77311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321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890962" y="2190751"/>
            <a:ext cx="4180204" cy="1666875"/>
            <a:chOff x="3890962" y="2190751"/>
            <a:chExt cx="4180204" cy="1666875"/>
          </a:xfrm>
        </p:grpSpPr>
        <p:sp>
          <p:nvSpPr>
            <p:cNvPr id="76" name="object 76"/>
            <p:cNvSpPr/>
            <p:nvPr/>
          </p:nvSpPr>
          <p:spPr>
            <a:xfrm>
              <a:off x="7554913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69100" y="2865438"/>
              <a:ext cx="523875" cy="225425"/>
            </a:xfrm>
            <a:custGeom>
              <a:avLst/>
              <a:gdLst/>
              <a:ahLst/>
              <a:cxnLst/>
              <a:rect l="l" t="t" r="r" b="b"/>
              <a:pathLst>
                <a:path w="523875" h="225425">
                  <a:moveTo>
                    <a:pt x="0" y="0"/>
                  </a:moveTo>
                  <a:lnTo>
                    <a:pt x="523875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05250" y="2205038"/>
              <a:ext cx="916305" cy="222250"/>
            </a:xfrm>
            <a:custGeom>
              <a:avLst/>
              <a:gdLst/>
              <a:ahLst/>
              <a:cxnLst/>
              <a:rect l="l" t="t" r="r" b="b"/>
              <a:pathLst>
                <a:path w="916304" h="222250">
                  <a:moveTo>
                    <a:pt x="0" y="222250"/>
                  </a:moveTo>
                  <a:lnTo>
                    <a:pt x="915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46700" y="2205038"/>
              <a:ext cx="897255" cy="222250"/>
            </a:xfrm>
            <a:custGeom>
              <a:avLst/>
              <a:gdLst/>
              <a:ahLst/>
              <a:cxnLst/>
              <a:rect l="l" t="t" r="r" b="b"/>
              <a:pathLst>
                <a:path w="897254" h="222250">
                  <a:moveTo>
                    <a:pt x="0" y="0"/>
                  </a:moveTo>
                  <a:lnTo>
                    <a:pt x="896937" y="222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81940" y="4745990"/>
            <a:ext cx="85426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labeled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{1,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2,…,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}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0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04470" indent="-167005">
              <a:lnSpc>
                <a:spcPct val="100000"/>
              </a:lnSpc>
              <a:buClr>
                <a:srgbClr val="CC0000"/>
              </a:buClr>
              <a:buChar char="•"/>
              <a:tabLst>
                <a:tab pos="20510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subtree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subsequent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comparisons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i</a:t>
            </a:r>
            <a:r>
              <a:rPr sz="2775" i="1" spc="33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i="1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229222" y="3300476"/>
            <a:ext cx="648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4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4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58125" y="1621027"/>
            <a:ext cx="25425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200" spc="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endParaRPr sz="32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9,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r>
              <a:rPr sz="3200" spc="-5" dirty="0">
                <a:latin typeface="Symbol"/>
                <a:cs typeface="Symbol"/>
              </a:rPr>
              <a:t>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5283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Decision-tree</a:t>
            </a:r>
            <a:r>
              <a:rPr spc="-55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06937" y="1671638"/>
            <a:ext cx="908685" cy="706120"/>
            <a:chOff x="4706937" y="1671638"/>
            <a:chExt cx="908685" cy="706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2312" y="1747266"/>
              <a:ext cx="755903" cy="6301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6375" y="1786890"/>
              <a:ext cx="328802" cy="4587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2311" y="1786890"/>
              <a:ext cx="16738" cy="178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2311" y="2167128"/>
              <a:ext cx="99288" cy="784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1700" y="16764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6927" y="17797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65487" y="2332038"/>
            <a:ext cx="908050" cy="705485"/>
            <a:chOff x="3265487" y="2332038"/>
            <a:chExt cx="908050" cy="70548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0608" y="2407158"/>
              <a:ext cx="755903" cy="6301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988" y="2447544"/>
              <a:ext cx="328485" cy="4587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0607" y="2447544"/>
              <a:ext cx="16751" cy="17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0607" y="2827388"/>
              <a:ext cx="99542" cy="788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25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3547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33650" y="3123438"/>
            <a:ext cx="901065" cy="514350"/>
            <a:chOff x="2533650" y="3123438"/>
            <a:chExt cx="901065" cy="51435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5184" y="3160014"/>
              <a:ext cx="662177" cy="4777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365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44762" y="3089275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123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55912" y="2851150"/>
            <a:ext cx="2101850" cy="941069"/>
            <a:chOff x="2855912" y="2851150"/>
            <a:chExt cx="2101850" cy="941069"/>
          </a:xfrm>
        </p:grpSpPr>
        <p:sp>
          <p:nvSpPr>
            <p:cNvPr id="25" name="object 25"/>
            <p:cNvSpPr/>
            <p:nvPr/>
          </p:nvSpPr>
          <p:spPr>
            <a:xfrm>
              <a:off x="2870200" y="2865437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5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5467" y="3161538"/>
              <a:ext cx="755141" cy="6301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8807" y="3201924"/>
              <a:ext cx="328764" cy="4587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4705" y="3201924"/>
              <a:ext cx="16294" cy="174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705" y="3581488"/>
              <a:ext cx="100076" cy="791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75" y="0"/>
                  </a:moveTo>
                  <a:lnTo>
                    <a:pt x="321759" y="2825"/>
                  </a:lnTo>
                  <a:lnTo>
                    <a:pt x="273310" y="11057"/>
                  </a:lnTo>
                  <a:lnTo>
                    <a:pt x="227369" y="24326"/>
                  </a:lnTo>
                  <a:lnTo>
                    <a:pt x="184381" y="42264"/>
                  </a:lnTo>
                  <a:lnTo>
                    <a:pt x="144789" y="64501"/>
                  </a:lnTo>
                  <a:lnTo>
                    <a:pt x="109037" y="90668"/>
                  </a:lnTo>
                  <a:lnTo>
                    <a:pt x="77568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8" y="498727"/>
                  </a:lnTo>
                  <a:lnTo>
                    <a:pt x="109037" y="528456"/>
                  </a:lnTo>
                  <a:lnTo>
                    <a:pt x="144789" y="554623"/>
                  </a:lnTo>
                  <a:lnTo>
                    <a:pt x="184381" y="576860"/>
                  </a:lnTo>
                  <a:lnTo>
                    <a:pt x="227369" y="594798"/>
                  </a:lnTo>
                  <a:lnTo>
                    <a:pt x="273310" y="608067"/>
                  </a:lnTo>
                  <a:lnTo>
                    <a:pt x="321759" y="616299"/>
                  </a:lnTo>
                  <a:lnTo>
                    <a:pt x="372275" y="619125"/>
                  </a:lnTo>
                  <a:lnTo>
                    <a:pt x="422787" y="616299"/>
                  </a:lnTo>
                  <a:lnTo>
                    <a:pt x="471234" y="608067"/>
                  </a:lnTo>
                  <a:lnTo>
                    <a:pt x="517173" y="594798"/>
                  </a:lnTo>
                  <a:lnTo>
                    <a:pt x="560159" y="576860"/>
                  </a:lnTo>
                  <a:lnTo>
                    <a:pt x="599750" y="554623"/>
                  </a:lnTo>
                  <a:lnTo>
                    <a:pt x="635501" y="528456"/>
                  </a:lnTo>
                  <a:lnTo>
                    <a:pt x="666969" y="498727"/>
                  </a:lnTo>
                  <a:lnTo>
                    <a:pt x="693711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1" y="153320"/>
                  </a:lnTo>
                  <a:lnTo>
                    <a:pt x="666969" y="120397"/>
                  </a:lnTo>
                  <a:lnTo>
                    <a:pt x="635501" y="90668"/>
                  </a:lnTo>
                  <a:lnTo>
                    <a:pt x="599750" y="64501"/>
                  </a:lnTo>
                  <a:lnTo>
                    <a:pt x="560159" y="42264"/>
                  </a:lnTo>
                  <a:lnTo>
                    <a:pt x="517173" y="24326"/>
                  </a:lnTo>
                  <a:lnTo>
                    <a:pt x="471234" y="11057"/>
                  </a:lnTo>
                  <a:lnTo>
                    <a:pt x="422787" y="2825"/>
                  </a:lnTo>
                  <a:lnTo>
                    <a:pt x="37227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54475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8" y="120397"/>
                  </a:lnTo>
                  <a:lnTo>
                    <a:pt x="109037" y="90668"/>
                  </a:lnTo>
                  <a:lnTo>
                    <a:pt x="144789" y="64501"/>
                  </a:lnTo>
                  <a:lnTo>
                    <a:pt x="184381" y="42264"/>
                  </a:lnTo>
                  <a:lnTo>
                    <a:pt x="227369" y="24326"/>
                  </a:lnTo>
                  <a:lnTo>
                    <a:pt x="273310" y="11057"/>
                  </a:lnTo>
                  <a:lnTo>
                    <a:pt x="321759" y="2825"/>
                  </a:lnTo>
                  <a:lnTo>
                    <a:pt x="372275" y="0"/>
                  </a:lnTo>
                  <a:lnTo>
                    <a:pt x="422787" y="2825"/>
                  </a:lnTo>
                  <a:lnTo>
                    <a:pt x="471234" y="11057"/>
                  </a:lnTo>
                  <a:lnTo>
                    <a:pt x="517173" y="24326"/>
                  </a:lnTo>
                  <a:lnTo>
                    <a:pt x="560159" y="42264"/>
                  </a:lnTo>
                  <a:lnTo>
                    <a:pt x="599750" y="64501"/>
                  </a:lnTo>
                  <a:lnTo>
                    <a:pt x="635501" y="90668"/>
                  </a:lnTo>
                  <a:lnTo>
                    <a:pt x="666969" y="120397"/>
                  </a:lnTo>
                  <a:lnTo>
                    <a:pt x="693711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1" y="465804"/>
                  </a:lnTo>
                  <a:lnTo>
                    <a:pt x="666969" y="498727"/>
                  </a:lnTo>
                  <a:lnTo>
                    <a:pt x="635501" y="528456"/>
                  </a:lnTo>
                  <a:lnTo>
                    <a:pt x="599750" y="554623"/>
                  </a:lnTo>
                  <a:lnTo>
                    <a:pt x="560159" y="576860"/>
                  </a:lnTo>
                  <a:lnTo>
                    <a:pt x="517173" y="594798"/>
                  </a:lnTo>
                  <a:lnTo>
                    <a:pt x="471234" y="608067"/>
                  </a:lnTo>
                  <a:lnTo>
                    <a:pt x="422787" y="616299"/>
                  </a:lnTo>
                  <a:lnTo>
                    <a:pt x="372275" y="619125"/>
                  </a:lnTo>
                  <a:lnTo>
                    <a:pt x="321759" y="616299"/>
                  </a:lnTo>
                  <a:lnTo>
                    <a:pt x="273310" y="608067"/>
                  </a:lnTo>
                  <a:lnTo>
                    <a:pt x="227369" y="594798"/>
                  </a:lnTo>
                  <a:lnTo>
                    <a:pt x="184381" y="576860"/>
                  </a:lnTo>
                  <a:lnTo>
                    <a:pt x="144789" y="554623"/>
                  </a:lnTo>
                  <a:lnTo>
                    <a:pt x="109037" y="528456"/>
                  </a:lnTo>
                  <a:lnTo>
                    <a:pt x="77568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19702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18509" y="3877817"/>
            <a:ext cx="901065" cy="514350"/>
            <a:chOff x="3318509" y="3877817"/>
            <a:chExt cx="901065" cy="514350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043" y="3914393"/>
              <a:ext cx="661415" cy="47777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50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3289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132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40137" y="3605212"/>
            <a:ext cx="2115820" cy="787400"/>
            <a:chOff x="3640137" y="3605212"/>
            <a:chExt cx="2115820" cy="787400"/>
          </a:xfrm>
        </p:grpSpPr>
        <p:sp>
          <p:nvSpPr>
            <p:cNvPr id="38" name="object 38"/>
            <p:cNvSpPr/>
            <p:nvPr/>
          </p:nvSpPr>
          <p:spPr>
            <a:xfrm>
              <a:off x="3654425" y="3619500"/>
              <a:ext cx="509905" cy="224154"/>
            </a:xfrm>
            <a:custGeom>
              <a:avLst/>
              <a:gdLst/>
              <a:ahLst/>
              <a:cxnLst/>
              <a:rect l="l" t="t" r="r" b="b"/>
              <a:pathLst>
                <a:path w="509904" h="224154">
                  <a:moveTo>
                    <a:pt x="0" y="223837"/>
                  </a:moveTo>
                  <a:lnTo>
                    <a:pt x="5095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6236" y="3914393"/>
              <a:ext cx="662177" cy="47777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4702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865687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312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90962" y="2332038"/>
            <a:ext cx="3146425" cy="1525905"/>
            <a:chOff x="3890962" y="2332038"/>
            <a:chExt cx="3146425" cy="1525905"/>
          </a:xfrm>
        </p:grpSpPr>
        <p:sp>
          <p:nvSpPr>
            <p:cNvPr id="43" name="object 43"/>
            <p:cNvSpPr/>
            <p:nvPr/>
          </p:nvSpPr>
          <p:spPr>
            <a:xfrm>
              <a:off x="4689475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05250" y="2865438"/>
              <a:ext cx="522605" cy="225425"/>
            </a:xfrm>
            <a:custGeom>
              <a:avLst/>
              <a:gdLst/>
              <a:ahLst/>
              <a:cxnLst/>
              <a:rect l="l" t="t" r="r" b="b"/>
              <a:pathLst>
                <a:path w="522604" h="225425">
                  <a:moveTo>
                    <a:pt x="0" y="0"/>
                  </a:moveTo>
                  <a:lnTo>
                    <a:pt x="522287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4966" y="2407158"/>
              <a:ext cx="755140" cy="63017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749" y="2447544"/>
              <a:ext cx="328319" cy="4587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4" y="2447544"/>
              <a:ext cx="16751" cy="178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4204" y="2827413"/>
              <a:ext cx="99695" cy="7885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34100" y="2336801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99327" y="2440114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98770" y="3123438"/>
            <a:ext cx="901065" cy="514350"/>
            <a:chOff x="5398770" y="3123438"/>
            <a:chExt cx="901065" cy="514350"/>
          </a:xfrm>
        </p:grpSpPr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9542" y="3160014"/>
              <a:ext cx="662939" cy="47777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8770" y="3123438"/>
              <a:ext cx="900683" cy="458723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408612" y="3089275"/>
            <a:ext cx="652780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213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721351" y="2851150"/>
            <a:ext cx="2102485" cy="941069"/>
            <a:chOff x="5721351" y="2851150"/>
            <a:chExt cx="2102485" cy="941069"/>
          </a:xfrm>
        </p:grpSpPr>
        <p:sp>
          <p:nvSpPr>
            <p:cNvPr id="57" name="object 57"/>
            <p:cNvSpPr/>
            <p:nvPr/>
          </p:nvSpPr>
          <p:spPr>
            <a:xfrm>
              <a:off x="5735638" y="2865437"/>
              <a:ext cx="508000" cy="224154"/>
            </a:xfrm>
            <a:custGeom>
              <a:avLst/>
              <a:gdLst/>
              <a:ahLst/>
              <a:cxnLst/>
              <a:rect l="l" t="t" r="r" b="b"/>
              <a:pathLst>
                <a:path w="508000" h="224155">
                  <a:moveTo>
                    <a:pt x="0" y="223837"/>
                  </a:moveTo>
                  <a:lnTo>
                    <a:pt x="508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90587" y="3161538"/>
              <a:ext cx="755903" cy="63017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4206" y="3201924"/>
              <a:ext cx="329246" cy="45872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0587" y="3201924"/>
              <a:ext cx="15913" cy="1700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90587" y="3581920"/>
              <a:ext cx="99593" cy="7872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372262" y="0"/>
                  </a:moveTo>
                  <a:lnTo>
                    <a:pt x="321750" y="2825"/>
                  </a:lnTo>
                  <a:lnTo>
                    <a:pt x="273302" y="11057"/>
                  </a:lnTo>
                  <a:lnTo>
                    <a:pt x="227364" y="24326"/>
                  </a:lnTo>
                  <a:lnTo>
                    <a:pt x="184377" y="42264"/>
                  </a:lnTo>
                  <a:lnTo>
                    <a:pt x="144787" y="64501"/>
                  </a:lnTo>
                  <a:lnTo>
                    <a:pt x="109035" y="90668"/>
                  </a:lnTo>
                  <a:lnTo>
                    <a:pt x="77567" y="120397"/>
                  </a:lnTo>
                  <a:lnTo>
                    <a:pt x="50826" y="153320"/>
                  </a:lnTo>
                  <a:lnTo>
                    <a:pt x="29255" y="189066"/>
                  </a:lnTo>
                  <a:lnTo>
                    <a:pt x="13298" y="227268"/>
                  </a:lnTo>
                  <a:lnTo>
                    <a:pt x="3398" y="267556"/>
                  </a:lnTo>
                  <a:lnTo>
                    <a:pt x="0" y="309562"/>
                  </a:lnTo>
                  <a:lnTo>
                    <a:pt x="3398" y="351568"/>
                  </a:lnTo>
                  <a:lnTo>
                    <a:pt x="13298" y="391856"/>
                  </a:lnTo>
                  <a:lnTo>
                    <a:pt x="29255" y="430058"/>
                  </a:lnTo>
                  <a:lnTo>
                    <a:pt x="50826" y="465804"/>
                  </a:lnTo>
                  <a:lnTo>
                    <a:pt x="77567" y="498727"/>
                  </a:lnTo>
                  <a:lnTo>
                    <a:pt x="109035" y="528456"/>
                  </a:lnTo>
                  <a:lnTo>
                    <a:pt x="144787" y="554623"/>
                  </a:lnTo>
                  <a:lnTo>
                    <a:pt x="184377" y="576860"/>
                  </a:lnTo>
                  <a:lnTo>
                    <a:pt x="227364" y="594798"/>
                  </a:lnTo>
                  <a:lnTo>
                    <a:pt x="273302" y="608067"/>
                  </a:lnTo>
                  <a:lnTo>
                    <a:pt x="321750" y="616299"/>
                  </a:lnTo>
                  <a:lnTo>
                    <a:pt x="372262" y="619125"/>
                  </a:lnTo>
                  <a:lnTo>
                    <a:pt x="422777" y="616299"/>
                  </a:lnTo>
                  <a:lnTo>
                    <a:pt x="471227" y="608067"/>
                  </a:lnTo>
                  <a:lnTo>
                    <a:pt x="517168" y="594798"/>
                  </a:lnTo>
                  <a:lnTo>
                    <a:pt x="560156" y="576860"/>
                  </a:lnTo>
                  <a:lnTo>
                    <a:pt x="599747" y="554623"/>
                  </a:lnTo>
                  <a:lnTo>
                    <a:pt x="635500" y="528456"/>
                  </a:lnTo>
                  <a:lnTo>
                    <a:pt x="666968" y="498727"/>
                  </a:lnTo>
                  <a:lnTo>
                    <a:pt x="693710" y="465804"/>
                  </a:lnTo>
                  <a:lnTo>
                    <a:pt x="715282" y="430058"/>
                  </a:lnTo>
                  <a:lnTo>
                    <a:pt x="731239" y="391856"/>
                  </a:lnTo>
                  <a:lnTo>
                    <a:pt x="741139" y="351568"/>
                  </a:lnTo>
                  <a:lnTo>
                    <a:pt x="744537" y="309562"/>
                  </a:lnTo>
                  <a:lnTo>
                    <a:pt x="741139" y="267556"/>
                  </a:lnTo>
                  <a:lnTo>
                    <a:pt x="731239" y="227268"/>
                  </a:lnTo>
                  <a:lnTo>
                    <a:pt x="715282" y="189066"/>
                  </a:lnTo>
                  <a:lnTo>
                    <a:pt x="693710" y="153320"/>
                  </a:lnTo>
                  <a:lnTo>
                    <a:pt x="666968" y="120397"/>
                  </a:lnTo>
                  <a:lnTo>
                    <a:pt x="635500" y="90668"/>
                  </a:lnTo>
                  <a:lnTo>
                    <a:pt x="599747" y="64501"/>
                  </a:lnTo>
                  <a:lnTo>
                    <a:pt x="560156" y="42264"/>
                  </a:lnTo>
                  <a:lnTo>
                    <a:pt x="517168" y="24326"/>
                  </a:lnTo>
                  <a:lnTo>
                    <a:pt x="471227" y="11057"/>
                  </a:lnTo>
                  <a:lnTo>
                    <a:pt x="422777" y="2825"/>
                  </a:lnTo>
                  <a:lnTo>
                    <a:pt x="372262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19913" y="3090863"/>
              <a:ext cx="744855" cy="619125"/>
            </a:xfrm>
            <a:custGeom>
              <a:avLst/>
              <a:gdLst/>
              <a:ahLst/>
              <a:cxnLst/>
              <a:rect l="l" t="t" r="r" b="b"/>
              <a:pathLst>
                <a:path w="744854" h="619125">
                  <a:moveTo>
                    <a:pt x="0" y="309562"/>
                  </a:moveTo>
                  <a:lnTo>
                    <a:pt x="3398" y="267556"/>
                  </a:lnTo>
                  <a:lnTo>
                    <a:pt x="13298" y="227268"/>
                  </a:lnTo>
                  <a:lnTo>
                    <a:pt x="29255" y="189066"/>
                  </a:lnTo>
                  <a:lnTo>
                    <a:pt x="50826" y="153320"/>
                  </a:lnTo>
                  <a:lnTo>
                    <a:pt x="77567" y="120397"/>
                  </a:lnTo>
                  <a:lnTo>
                    <a:pt x="109035" y="90668"/>
                  </a:lnTo>
                  <a:lnTo>
                    <a:pt x="144787" y="64501"/>
                  </a:lnTo>
                  <a:lnTo>
                    <a:pt x="184377" y="42264"/>
                  </a:lnTo>
                  <a:lnTo>
                    <a:pt x="227364" y="24326"/>
                  </a:lnTo>
                  <a:lnTo>
                    <a:pt x="273302" y="11057"/>
                  </a:lnTo>
                  <a:lnTo>
                    <a:pt x="321750" y="2825"/>
                  </a:lnTo>
                  <a:lnTo>
                    <a:pt x="372262" y="0"/>
                  </a:lnTo>
                  <a:lnTo>
                    <a:pt x="422777" y="2825"/>
                  </a:lnTo>
                  <a:lnTo>
                    <a:pt x="471227" y="11057"/>
                  </a:lnTo>
                  <a:lnTo>
                    <a:pt x="517168" y="24326"/>
                  </a:lnTo>
                  <a:lnTo>
                    <a:pt x="560156" y="42264"/>
                  </a:lnTo>
                  <a:lnTo>
                    <a:pt x="599747" y="64501"/>
                  </a:lnTo>
                  <a:lnTo>
                    <a:pt x="635500" y="90668"/>
                  </a:lnTo>
                  <a:lnTo>
                    <a:pt x="666968" y="120397"/>
                  </a:lnTo>
                  <a:lnTo>
                    <a:pt x="693710" y="153320"/>
                  </a:lnTo>
                  <a:lnTo>
                    <a:pt x="715282" y="189066"/>
                  </a:lnTo>
                  <a:lnTo>
                    <a:pt x="731239" y="227268"/>
                  </a:lnTo>
                  <a:lnTo>
                    <a:pt x="741139" y="267556"/>
                  </a:lnTo>
                  <a:lnTo>
                    <a:pt x="744537" y="309562"/>
                  </a:lnTo>
                  <a:lnTo>
                    <a:pt x="741139" y="351568"/>
                  </a:lnTo>
                  <a:lnTo>
                    <a:pt x="731239" y="391856"/>
                  </a:lnTo>
                  <a:lnTo>
                    <a:pt x="715282" y="430058"/>
                  </a:lnTo>
                  <a:lnTo>
                    <a:pt x="693710" y="465804"/>
                  </a:lnTo>
                  <a:lnTo>
                    <a:pt x="666968" y="498727"/>
                  </a:lnTo>
                  <a:lnTo>
                    <a:pt x="635500" y="528456"/>
                  </a:lnTo>
                  <a:lnTo>
                    <a:pt x="599747" y="554623"/>
                  </a:lnTo>
                  <a:lnTo>
                    <a:pt x="560156" y="576860"/>
                  </a:lnTo>
                  <a:lnTo>
                    <a:pt x="517168" y="594798"/>
                  </a:lnTo>
                  <a:lnTo>
                    <a:pt x="471227" y="608067"/>
                  </a:lnTo>
                  <a:lnTo>
                    <a:pt x="422777" y="616299"/>
                  </a:lnTo>
                  <a:lnTo>
                    <a:pt x="372262" y="619125"/>
                  </a:lnTo>
                  <a:lnTo>
                    <a:pt x="321750" y="616299"/>
                  </a:lnTo>
                  <a:lnTo>
                    <a:pt x="273302" y="608067"/>
                  </a:lnTo>
                  <a:lnTo>
                    <a:pt x="227364" y="594798"/>
                  </a:lnTo>
                  <a:lnTo>
                    <a:pt x="184377" y="576860"/>
                  </a:lnTo>
                  <a:lnTo>
                    <a:pt x="144787" y="554623"/>
                  </a:lnTo>
                  <a:lnTo>
                    <a:pt x="109035" y="528456"/>
                  </a:lnTo>
                  <a:lnTo>
                    <a:pt x="77567" y="498727"/>
                  </a:lnTo>
                  <a:lnTo>
                    <a:pt x="50826" y="465804"/>
                  </a:lnTo>
                  <a:lnTo>
                    <a:pt x="29255" y="430058"/>
                  </a:lnTo>
                  <a:lnTo>
                    <a:pt x="13298" y="391856"/>
                  </a:lnTo>
                  <a:lnTo>
                    <a:pt x="3398" y="351568"/>
                  </a:lnTo>
                  <a:lnTo>
                    <a:pt x="0" y="3095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85139" y="3194177"/>
            <a:ext cx="41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838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83629" y="3877817"/>
            <a:ext cx="901065" cy="514350"/>
            <a:chOff x="6183629" y="3877817"/>
            <a:chExt cx="901065" cy="514350"/>
          </a:xfrm>
        </p:grpSpPr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5163" y="3914393"/>
              <a:ext cx="662177" cy="47777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3629" y="3877817"/>
              <a:ext cx="900683" cy="458723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6194425" y="3843337"/>
            <a:ext cx="650875" cy="4667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231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19862" y="3605216"/>
            <a:ext cx="2101850" cy="787400"/>
            <a:chOff x="6519862" y="3605216"/>
            <a:chExt cx="2101850" cy="787400"/>
          </a:xfrm>
        </p:grpSpPr>
        <p:sp>
          <p:nvSpPr>
            <p:cNvPr id="70" name="object 70"/>
            <p:cNvSpPr/>
            <p:nvPr/>
          </p:nvSpPr>
          <p:spPr>
            <a:xfrm>
              <a:off x="6572187" y="3619503"/>
              <a:ext cx="457834" cy="201295"/>
            </a:xfrm>
            <a:custGeom>
              <a:avLst/>
              <a:gdLst/>
              <a:ahLst/>
              <a:cxnLst/>
              <a:rect l="l" t="t" r="r" b="b"/>
              <a:pathLst>
                <a:path w="457834" h="201295">
                  <a:moveTo>
                    <a:pt x="0" y="200850"/>
                  </a:moveTo>
                  <a:lnTo>
                    <a:pt x="45726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19862" y="3769615"/>
              <a:ext cx="95885" cy="78740"/>
            </a:xfrm>
            <a:custGeom>
              <a:avLst/>
              <a:gdLst/>
              <a:ahLst/>
              <a:cxnLst/>
              <a:rect l="l" t="t" r="r" b="b"/>
              <a:pathLst>
                <a:path w="95884" h="78739">
                  <a:moveTo>
                    <a:pt x="61252" y="0"/>
                  </a:moveTo>
                  <a:lnTo>
                    <a:pt x="0" y="73723"/>
                  </a:lnTo>
                  <a:lnTo>
                    <a:pt x="95719" y="78485"/>
                  </a:lnTo>
                  <a:lnTo>
                    <a:pt x="52324" y="50736"/>
                  </a:lnTo>
                  <a:lnTo>
                    <a:pt x="61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02117" y="3914394"/>
              <a:ext cx="661415" cy="47777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20583" y="3877818"/>
              <a:ext cx="900683" cy="458723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7731125" y="3843337"/>
            <a:ext cx="650875" cy="466725"/>
          </a:xfrm>
          <a:prstGeom prst="rect">
            <a:avLst/>
          </a:prstGeom>
          <a:solidFill>
            <a:srgbClr val="C1C1C1"/>
          </a:solidFill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solidFill>
                  <a:srgbClr val="008380"/>
                </a:solidFill>
                <a:latin typeface="Times New Roman"/>
                <a:cs typeface="Times New Roman"/>
              </a:rPr>
              <a:t>321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890962" y="2190751"/>
            <a:ext cx="4180204" cy="1666875"/>
            <a:chOff x="3890962" y="2190751"/>
            <a:chExt cx="4180204" cy="1666875"/>
          </a:xfrm>
        </p:grpSpPr>
        <p:sp>
          <p:nvSpPr>
            <p:cNvPr id="76" name="object 76"/>
            <p:cNvSpPr/>
            <p:nvPr/>
          </p:nvSpPr>
          <p:spPr>
            <a:xfrm>
              <a:off x="7554913" y="3619500"/>
              <a:ext cx="501650" cy="224154"/>
            </a:xfrm>
            <a:custGeom>
              <a:avLst/>
              <a:gdLst/>
              <a:ahLst/>
              <a:cxnLst/>
              <a:rect l="l" t="t" r="r" b="b"/>
              <a:pathLst>
                <a:path w="501650" h="224154">
                  <a:moveTo>
                    <a:pt x="501650" y="223837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69100" y="2865438"/>
              <a:ext cx="523875" cy="225425"/>
            </a:xfrm>
            <a:custGeom>
              <a:avLst/>
              <a:gdLst/>
              <a:ahLst/>
              <a:cxnLst/>
              <a:rect l="l" t="t" r="r" b="b"/>
              <a:pathLst>
                <a:path w="523875" h="225425">
                  <a:moveTo>
                    <a:pt x="0" y="0"/>
                  </a:moveTo>
                  <a:lnTo>
                    <a:pt x="523875" y="225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05250" y="2205038"/>
              <a:ext cx="916305" cy="222250"/>
            </a:xfrm>
            <a:custGeom>
              <a:avLst/>
              <a:gdLst/>
              <a:ahLst/>
              <a:cxnLst/>
              <a:rect l="l" t="t" r="r" b="b"/>
              <a:pathLst>
                <a:path w="916304" h="222250">
                  <a:moveTo>
                    <a:pt x="0" y="222250"/>
                  </a:moveTo>
                  <a:lnTo>
                    <a:pt x="915987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46700" y="2205038"/>
              <a:ext cx="897255" cy="222250"/>
            </a:xfrm>
            <a:custGeom>
              <a:avLst/>
              <a:gdLst/>
              <a:ahLst/>
              <a:cxnLst/>
              <a:rect l="l" t="t" r="r" b="b"/>
              <a:pathLst>
                <a:path w="897254" h="222250">
                  <a:moveTo>
                    <a:pt x="0" y="0"/>
                  </a:moveTo>
                  <a:lnTo>
                    <a:pt x="896937" y="22225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358106" y="4188974"/>
            <a:ext cx="8277859" cy="209105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5473700">
              <a:lnSpc>
                <a:spcPct val="100000"/>
              </a:lnSpc>
              <a:spcBef>
                <a:spcPts val="1510"/>
              </a:spcBef>
            </a:pP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8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r>
              <a:rPr sz="28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28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ct val="99900"/>
              </a:lnSpc>
              <a:spcBef>
                <a:spcPts val="1420"/>
              </a:spcBef>
            </a:pPr>
            <a:r>
              <a:rPr sz="2800" spc="-5" dirty="0">
                <a:latin typeface="Times New Roman"/>
                <a:cs typeface="Times New Roman"/>
              </a:rPr>
              <a:t>Each leaf contains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permutation </a:t>
            </a:r>
            <a:r>
              <a:rPr sz="2800" spc="-5" dirty="0">
                <a:latin typeface="Symbol"/>
                <a:cs typeface="Symbol"/>
              </a:rPr>
              <a:t></a:t>
            </a:r>
            <a:r>
              <a:rPr sz="2800" spc="-5" dirty="0">
                <a:solidFill>
                  <a:srgbClr val="008380"/>
                </a:solidFill>
                <a:latin typeface="Symbol"/>
                <a:cs typeface="Symbol"/>
              </a:rPr>
              <a:t>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</a:t>
            </a:r>
            <a:r>
              <a:rPr sz="2800" dirty="0">
                <a:solidFill>
                  <a:srgbClr val="008380"/>
                </a:solidFill>
                <a:latin typeface="Times New Roman"/>
                <a:cs typeface="Times New Roman"/>
              </a:rPr>
              <a:t>,…, </a:t>
            </a:r>
            <a:r>
              <a:rPr sz="2800" spc="-5" dirty="0">
                <a:solidFill>
                  <a:srgbClr val="008380"/>
                </a:solidFill>
                <a:latin typeface="Symbol"/>
                <a:cs typeface="Symbol"/>
              </a:rPr>
              <a:t>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2800" spc="-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indicate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spc="7" baseline="-21021" dirty="0">
                <a:solidFill>
                  <a:srgbClr val="008380"/>
                </a:solidFill>
                <a:latin typeface="Symbol"/>
                <a:cs typeface="Symbol"/>
              </a:rPr>
              <a:t></a:t>
            </a:r>
            <a:r>
              <a:rPr sz="2775" spc="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(1)</a:t>
            </a:r>
            <a:r>
              <a:rPr sz="2775" spc="345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spc="7" baseline="-21021" dirty="0">
                <a:solidFill>
                  <a:srgbClr val="008380"/>
                </a:solidFill>
                <a:latin typeface="Symbol"/>
                <a:cs typeface="Symbol"/>
              </a:rPr>
              <a:t></a:t>
            </a:r>
            <a:r>
              <a:rPr sz="2775" spc="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(2)</a:t>
            </a:r>
            <a:r>
              <a:rPr sz="2775" spc="352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spc="-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380"/>
                </a:solidFill>
                <a:latin typeface="Segoe UI Symbol"/>
                <a:cs typeface="Segoe UI Symbol"/>
              </a:rPr>
              <a:t></a:t>
            </a:r>
            <a:r>
              <a:rPr sz="2800" spc="-65" dirty="0">
                <a:solidFill>
                  <a:srgbClr val="008380"/>
                </a:solidFill>
                <a:latin typeface="Segoe UI Symbol"/>
                <a:cs typeface="Segoe UI Symbol"/>
              </a:rPr>
              <a:t> </a:t>
            </a:r>
            <a:r>
              <a:rPr sz="2800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28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2775" spc="7" baseline="-21021" dirty="0">
                <a:solidFill>
                  <a:srgbClr val="008380"/>
                </a:solidFill>
                <a:latin typeface="Symbol"/>
                <a:cs typeface="Symbol"/>
              </a:rPr>
              <a:t></a:t>
            </a:r>
            <a:r>
              <a:rPr sz="2775" spc="7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(n)</a:t>
            </a:r>
            <a:r>
              <a:rPr sz="2775" spc="359" baseline="-21021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established.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8125" y="1621027"/>
            <a:ext cx="254254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Sort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i="1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,</a:t>
            </a:r>
            <a:r>
              <a:rPr sz="3200" spc="-3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380"/>
                </a:solidFill>
                <a:latin typeface="Times New Roman"/>
                <a:cs typeface="Times New Roman"/>
              </a:rPr>
              <a:t>a</a:t>
            </a:r>
            <a:r>
              <a:rPr sz="3150" spc="7" baseline="-21164" dirty="0">
                <a:solidFill>
                  <a:srgbClr val="008380"/>
                </a:solidFill>
                <a:latin typeface="Times New Roman"/>
                <a:cs typeface="Times New Roman"/>
              </a:rPr>
              <a:t>3</a:t>
            </a:r>
            <a:r>
              <a:rPr sz="3200" spc="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endParaRPr sz="32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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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9,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4,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6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</a:t>
            </a:r>
            <a:r>
              <a:rPr sz="3200" spc="-5" dirty="0">
                <a:latin typeface="Symbol"/>
                <a:cs typeface="Symbol"/>
              </a:rPr>
              <a:t>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509269"/>
            <a:ext cx="4755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Decision-tree</a:t>
            </a:r>
            <a:r>
              <a:rPr spc="-6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418336"/>
            <a:ext cx="7103745" cy="47923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203835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7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decision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tree</a:t>
            </a:r>
            <a:r>
              <a:rPr sz="3200" i="1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can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model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the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execution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of </a:t>
            </a:r>
            <a:r>
              <a:rPr sz="3200" i="1" spc="-7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any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comparison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sort:</a:t>
            </a:r>
            <a:endParaRPr sz="3200">
              <a:latin typeface="Times New Roman"/>
              <a:cs typeface="Times New Roman"/>
            </a:endParaRPr>
          </a:p>
          <a:p>
            <a:pPr marL="396240" indent="-231775">
              <a:lnSpc>
                <a:spcPts val="3690"/>
              </a:lnSpc>
              <a:buClr>
                <a:srgbClr val="CC0000"/>
              </a:buClr>
              <a:buChar char="•"/>
              <a:tabLst>
                <a:tab pos="396875" algn="l"/>
              </a:tabLst>
            </a:pPr>
            <a:r>
              <a:rPr sz="3200" spc="-5" dirty="0">
                <a:latin typeface="Times New Roman"/>
                <a:cs typeface="Times New Roman"/>
              </a:rPr>
              <a:t>One 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input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size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96240" marR="5080" indent="-231775">
              <a:lnSpc>
                <a:spcPts val="3460"/>
              </a:lnSpc>
              <a:spcBef>
                <a:spcPts val="625"/>
              </a:spcBef>
              <a:buClr>
                <a:srgbClr val="CC0000"/>
              </a:buClr>
              <a:buChar char="•"/>
              <a:tabLst>
                <a:tab pos="396875" algn="l"/>
              </a:tabLst>
            </a:pPr>
            <a:r>
              <a:rPr sz="3200" spc="-55" dirty="0">
                <a:latin typeface="Times New Roman"/>
                <a:cs typeface="Times New Roman"/>
              </a:rPr>
              <a:t>View</a:t>
            </a:r>
            <a:r>
              <a:rPr sz="3200" spc="-5" dirty="0">
                <a:latin typeface="Times New Roman"/>
                <a:cs typeface="Times New Roman"/>
              </a:rPr>
              <a:t> the algorithm 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splitting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whenever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two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396240" marR="136525" indent="-231775">
              <a:lnSpc>
                <a:spcPts val="3460"/>
              </a:lnSpc>
              <a:spcBef>
                <a:spcPts val="565"/>
              </a:spcBef>
              <a:buClr>
                <a:srgbClr val="CC0000"/>
              </a:buClr>
              <a:buChar char="•"/>
              <a:tabLst>
                <a:tab pos="3968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comparisons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along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possible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instruction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traces.</a:t>
            </a:r>
            <a:endParaRPr sz="3200">
              <a:latin typeface="Times New Roman"/>
              <a:cs typeface="Times New Roman"/>
            </a:endParaRPr>
          </a:p>
          <a:p>
            <a:pPr marL="396240" marR="229870" indent="-231775">
              <a:lnSpc>
                <a:spcPts val="3460"/>
              </a:lnSpc>
              <a:spcBef>
                <a:spcPts val="570"/>
              </a:spcBef>
              <a:buClr>
                <a:srgbClr val="CC0000"/>
              </a:buClr>
              <a:buChar char="•"/>
              <a:tabLst>
                <a:tab pos="39687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running time of the algorithm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length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path taken.</a:t>
            </a:r>
            <a:endParaRPr sz="3200">
              <a:latin typeface="Times New Roman"/>
              <a:cs typeface="Times New Roman"/>
            </a:endParaRPr>
          </a:p>
          <a:p>
            <a:pPr marL="396240" indent="-231775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•"/>
              <a:tabLst>
                <a:tab pos="396875" algn="l"/>
              </a:tabLst>
            </a:pPr>
            <a:r>
              <a:rPr sz="3200" spc="-30" dirty="0">
                <a:latin typeface="Times New Roman"/>
                <a:cs typeface="Times New Roman"/>
              </a:rPr>
              <a:t>Worst-case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running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height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13" y="319088"/>
            <a:ext cx="942974" cy="111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6539" y="173989"/>
            <a:ext cx="63449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Lower bound for decision- </a:t>
            </a:r>
            <a:r>
              <a:rPr spc="-1085" dirty="0"/>
              <a:t> </a:t>
            </a:r>
            <a:r>
              <a:rPr spc="-5" dirty="0"/>
              <a:t>tree</a:t>
            </a:r>
            <a:r>
              <a:rPr spc="-20" dirty="0"/>
              <a:t> </a:t>
            </a:r>
            <a:r>
              <a:rPr spc="-5" dirty="0"/>
              <a:t>sorting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521" y="1646936"/>
            <a:ext cx="7715250" cy="248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654"/>
              </a:lnSpc>
              <a:spcBef>
                <a:spcPts val="95"/>
              </a:spcBef>
              <a:tabLst>
                <a:tab pos="188087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Any decision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4"/>
              </a:lnSpc>
            </a:pP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emen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34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35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 marR="17780">
              <a:lnSpc>
                <a:spcPct val="90000"/>
              </a:lnSpc>
              <a:spcBef>
                <a:spcPts val="1680"/>
              </a:spcBef>
              <a:tabLst>
                <a:tab pos="1232535" algn="l"/>
                <a:tab pos="4600575" algn="l"/>
                <a:tab pos="5817235" algn="l"/>
              </a:tabLst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5" dirty="0">
                <a:latin typeface="Times New Roman"/>
                <a:cs typeface="Times New Roman"/>
              </a:rPr>
              <a:t>The tree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contain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! </a:t>
            </a:r>
            <a:r>
              <a:rPr sz="3200" spc="-5" dirty="0">
                <a:latin typeface="Times New Roman"/>
                <a:cs typeface="Times New Roman"/>
              </a:rPr>
              <a:t>leaves,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since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! </a:t>
            </a:r>
            <a:r>
              <a:rPr sz="3200" spc="-5" dirty="0">
                <a:latin typeface="Times New Roman"/>
                <a:cs typeface="Times New Roman"/>
              </a:rPr>
              <a:t>po</a:t>
            </a:r>
            <a:r>
              <a:rPr sz="3200" spc="-10" dirty="0">
                <a:latin typeface="Times New Roman"/>
                <a:cs typeface="Times New Roman"/>
              </a:rPr>
              <a:t>ssi</a:t>
            </a:r>
            <a:r>
              <a:rPr sz="3200" spc="-5" dirty="0">
                <a:latin typeface="Times New Roman"/>
                <a:cs typeface="Times New Roman"/>
              </a:rPr>
              <a:t>b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mu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ti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gh</a:t>
            </a:r>
            <a:r>
              <a:rPr sz="3200" spc="-10" dirty="0">
                <a:latin typeface="Times New Roman"/>
                <a:cs typeface="Times New Roman"/>
              </a:rPr>
              <a:t>t-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  </a:t>
            </a:r>
            <a:r>
              <a:rPr sz="3200" spc="-5" dirty="0">
                <a:latin typeface="Times New Roman"/>
                <a:cs typeface="Times New Roman"/>
              </a:rPr>
              <a:t>binary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tree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spc="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150" i="1" spc="7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150" i="1" spc="412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leaves.	Thus,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!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</a:t>
            </a:r>
            <a:r>
              <a:rPr sz="32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380"/>
                </a:solidFill>
                <a:latin typeface="Times New Roman"/>
                <a:cs typeface="Times New Roman"/>
              </a:rPr>
              <a:t>2</a:t>
            </a:r>
            <a:r>
              <a:rPr sz="3150" i="1" spc="7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150" i="1" spc="-127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669" y="4227740"/>
            <a:ext cx="3452495" cy="148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</a:t>
            </a:r>
            <a:r>
              <a:rPr sz="3200" spc="10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h</a:t>
            </a:r>
            <a:r>
              <a:rPr sz="3200" i="1" spc="28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!)</a:t>
            </a:r>
            <a:endParaRPr sz="3200">
              <a:latin typeface="Times New Roman"/>
              <a:cs typeface="Times New Roman"/>
            </a:endParaRPr>
          </a:p>
          <a:p>
            <a:pPr marL="850900">
              <a:lnSpc>
                <a:spcPts val="3835"/>
              </a:lnSpc>
            </a:pPr>
            <a:r>
              <a:rPr sz="3200" spc="-5" dirty="0">
                <a:solidFill>
                  <a:srgbClr val="008380"/>
                </a:solidFill>
                <a:latin typeface="Symbol"/>
                <a:cs typeface="Symbol"/>
              </a:rPr>
              <a:t>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2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((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150" i="1" spc="-7" baseline="25132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849630">
              <a:lnSpc>
                <a:spcPts val="3835"/>
              </a:lnSpc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1198" y="4227740"/>
            <a:ext cx="38868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 </a:t>
            </a:r>
            <a:r>
              <a:rPr sz="3200" spc="-5" dirty="0">
                <a:latin typeface="Times New Roman"/>
                <a:cs typeface="Times New Roman"/>
              </a:rPr>
              <a:t>is mono. increasing)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(Stirling’s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formula)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772" y="5690742"/>
            <a:ext cx="202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380"/>
                </a:solidFill>
                <a:latin typeface="Symbol"/>
                <a:cs typeface="Symbol"/>
              </a:rPr>
              <a:t></a:t>
            </a:r>
            <a:r>
              <a:rPr sz="3200" spc="-10" dirty="0">
                <a:solidFill>
                  <a:srgbClr val="008380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i="1" spc="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8380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380"/>
                </a:solidFill>
                <a:latin typeface="Times New Roman"/>
                <a:cs typeface="Times New Roman"/>
              </a:rPr>
              <a:t>)</a:t>
            </a:r>
            <a:r>
              <a:rPr sz="3200" spc="-310" dirty="0">
                <a:solidFill>
                  <a:srgbClr val="00838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05237" y="5862637"/>
            <a:ext cx="314325" cy="314325"/>
            <a:chOff x="3805237" y="5862637"/>
            <a:chExt cx="314325" cy="314325"/>
          </a:xfrm>
        </p:grpSpPr>
        <p:sp>
          <p:nvSpPr>
            <p:cNvPr id="9" name="object 9"/>
            <p:cNvSpPr/>
            <p:nvPr/>
          </p:nvSpPr>
          <p:spPr>
            <a:xfrm>
              <a:off x="3810000" y="586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0" y="58674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3197</Words>
  <Application>Microsoft Office PowerPoint</Application>
  <PresentationFormat>On-screen Show (4:3)</PresentationFormat>
  <Paragraphs>774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Segoe UI Symbol</vt:lpstr>
      <vt:lpstr>Symbol</vt:lpstr>
      <vt:lpstr>Times New Roman</vt:lpstr>
      <vt:lpstr>Wingdings</vt:lpstr>
      <vt:lpstr>Office Theme</vt:lpstr>
      <vt:lpstr>PowerPoint Presentation</vt:lpstr>
      <vt:lpstr>How fast can we sort?</vt:lpstr>
      <vt:lpstr>Decision-tree example</vt:lpstr>
      <vt:lpstr>Decision-tree example</vt:lpstr>
      <vt:lpstr>Decision-tree example</vt:lpstr>
      <vt:lpstr>Decision-tree example</vt:lpstr>
      <vt:lpstr>Decision-tree example</vt:lpstr>
      <vt:lpstr>Decision-tree model</vt:lpstr>
      <vt:lpstr>Lower bound for decision-  tree sorting</vt:lpstr>
      <vt:lpstr>Lower bound for comparison  sorting</vt:lpstr>
      <vt:lpstr>Sorting in linear time</vt:lpstr>
      <vt:lpstr>Counting sort</vt:lpstr>
      <vt:lpstr>Counting-sort example</vt:lpstr>
      <vt:lpstr>Loop 1</vt:lpstr>
      <vt:lpstr>Loop 2</vt:lpstr>
      <vt:lpstr>Loop 2</vt:lpstr>
      <vt:lpstr>Loop 2</vt:lpstr>
      <vt:lpstr>Loop 2</vt:lpstr>
      <vt:lpstr>Loop 2</vt:lpstr>
      <vt:lpstr>Loop 3</vt:lpstr>
      <vt:lpstr>Loop 3</vt:lpstr>
      <vt:lpstr>Loop 3</vt:lpstr>
      <vt:lpstr>Loop 4</vt:lpstr>
      <vt:lpstr>Loop 4</vt:lpstr>
      <vt:lpstr>Loop 4</vt:lpstr>
      <vt:lpstr>Loop 4</vt:lpstr>
      <vt:lpstr>Loop 4</vt:lpstr>
      <vt:lpstr>Analysis</vt:lpstr>
      <vt:lpstr>Running time</vt:lpstr>
      <vt:lpstr>Stable sorting</vt:lpstr>
      <vt:lpstr>Radix sort</vt:lpstr>
      <vt:lpstr>Operation of radix sort</vt:lpstr>
      <vt:lpstr>Correctness of radix sort</vt:lpstr>
      <vt:lpstr>Correctness of radix sort</vt:lpstr>
      <vt:lpstr>Correctness of radix sort</vt:lpstr>
      <vt:lpstr>Analysis of radix sort</vt:lpstr>
      <vt:lpstr>Analysis (continued)</vt:lpstr>
      <vt:lpstr>Choosing r</vt:lpstr>
      <vt:lpstr>Conclusions</vt:lpstr>
      <vt:lpstr>Appendix: Punched-card  technology</vt:lpstr>
      <vt:lpstr>Herman Hollerith  (1860-1929)</vt:lpstr>
      <vt:lpstr>Punched cards</vt:lpstr>
      <vt:lpstr>Hollerith’s  tabulating  system</vt:lpstr>
      <vt:lpstr>Operation of the sorter</vt:lpstr>
      <vt:lpstr>Origin of radix sort</vt:lpstr>
      <vt:lpstr>“Modern” IBM card</vt:lpstr>
      <vt:lpstr>Web resources on punched-  card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1</cp:revision>
  <dcterms:created xsi:type="dcterms:W3CDTF">2023-08-27T17:03:17Z</dcterms:created>
  <dcterms:modified xsi:type="dcterms:W3CDTF">2023-08-27T17:03:57Z</dcterms:modified>
</cp:coreProperties>
</file>