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25C60-3545-4950-9441-5DF52F911FA9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F1AB4-7F35-4720-88E2-F13FDA37F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7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算術運算符</a:t>
            </a:r>
            <a:endParaRPr lang="en-US" altLang="zh-TW" dirty="0"/>
          </a:p>
          <a:p>
            <a:r>
              <a:rPr lang="zh-TW" altLang="en-US" dirty="0"/>
              <a:t>加減乘除</a:t>
            </a:r>
            <a:endParaRPr lang="en-US" altLang="zh-TW" dirty="0"/>
          </a:p>
          <a:p>
            <a:r>
              <a:rPr lang="zh-TW" altLang="en-US" dirty="0"/>
              <a:t>整除 回傳整數結果</a:t>
            </a:r>
            <a:endParaRPr lang="en-US" altLang="zh-TW" dirty="0"/>
          </a:p>
          <a:p>
            <a:r>
              <a:rPr lang="zh-TW" altLang="en-US" dirty="0"/>
              <a:t>餘數 回傳餘數結果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544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結束：</a:t>
            </a:r>
            <a:r>
              <a:rPr lang="en-US" altLang="zh-TW" dirty="0" err="1"/>
              <a:t>break,continue,throw,return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沒有</a:t>
            </a:r>
            <a:r>
              <a:rPr lang="en-US" altLang="zh-TW" dirty="0"/>
              <a:t>break </a:t>
            </a:r>
            <a:r>
              <a:rPr lang="zh-TW" altLang="en-US" dirty="0"/>
              <a:t>所以兩個都執行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允許存在空的</a:t>
            </a:r>
            <a:r>
              <a:rPr lang="en-US" altLang="zh-TW" dirty="0"/>
              <a:t>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19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you really want fall-through, you can use a continue statement and a label: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貫穿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(Fall Through)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指的是當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進到特定的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中執行完動作後並不會自動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，執行流程會繼續往下跑直到看到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聲明。某些場合我們會使用貫穿的特性讓程式較精簡，但使用此特性的場合並不多，因此仍然必須仔細確認程式流程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679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第一個參數是</a:t>
            </a:r>
            <a:r>
              <a:rPr lang="en-US" altLang="zh-TW" dirty="0"/>
              <a:t>bool,</a:t>
            </a:r>
            <a:r>
              <a:rPr lang="zh-TW" altLang="en-US" dirty="0"/>
              <a:t>第二個參數是提示訊息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40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前綴後綴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89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 </a:t>
            </a:r>
            <a:r>
              <a:rPr lang="zh-TW" altLang="en-US" dirty="0"/>
              <a:t>類型轉換</a:t>
            </a:r>
          </a:p>
          <a:p>
            <a:r>
              <a:rPr lang="en-US" altLang="zh-TW" dirty="0"/>
              <a:t>Is </a:t>
            </a:r>
            <a:r>
              <a:rPr lang="zh-TW" altLang="en-US" dirty="0"/>
              <a:t>如果對象具有特定類型，回傳</a:t>
            </a:r>
            <a:r>
              <a:rPr lang="en-US" altLang="zh-TW" dirty="0"/>
              <a:t>true</a:t>
            </a:r>
          </a:p>
          <a:p>
            <a:r>
              <a:rPr lang="en-US" altLang="zh-TW" dirty="0"/>
              <a:t>Is! </a:t>
            </a:r>
            <a:r>
              <a:rPr lang="zh-TW" altLang="en-US" dirty="0"/>
              <a:t>如果對象具有特定類型，回傳</a:t>
            </a:r>
            <a:r>
              <a:rPr lang="en-US" altLang="zh-TW" dirty="0"/>
              <a:t>false</a:t>
            </a:r>
          </a:p>
          <a:p>
            <a:r>
              <a:rPr lang="en-US" altLang="zh-TW" dirty="0"/>
              <a:t>The code isn’t equivalent. If emp is null or not a Person, the first example (with is) does nothing; the second (with as) throws an exception.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14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assign only if the assigned-to variable is null, use the </a:t>
            </a:r>
            <a:r>
              <a:rPr lang="en-US" altLang="zh-TW" dirty="0"/>
              <a:t>??=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980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55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允許你對同一個對象進行一系列操作</a:t>
            </a:r>
            <a:endParaRPr lang="en-US" altLang="zh-TW" dirty="0"/>
          </a:p>
          <a:p>
            <a:r>
              <a:rPr lang="en-US" altLang="zh-TW" dirty="0" err="1"/>
              <a:t>querySelector</a:t>
            </a:r>
            <a:r>
              <a:rPr lang="en-US" altLang="zh-TW" dirty="0"/>
              <a:t> ( '#confirm' ) //</a:t>
            </a:r>
            <a:r>
              <a:rPr lang="zh-TW" altLang="en-US" dirty="0"/>
              <a:t>獲取一個對象 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..text =  'Confirm'  //</a:t>
            </a:r>
            <a:r>
              <a:rPr lang="zh-TW" altLang="en-US" dirty="0"/>
              <a:t>使用它的成員 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..classes. add ( 'important' )</a:t>
            </a:r>
          </a:p>
          <a:p>
            <a:r>
              <a:rPr lang="en-US" altLang="zh-TW" dirty="0"/>
              <a:t>  ..</a:t>
            </a:r>
            <a:r>
              <a:rPr lang="en-US" altLang="zh-TW" dirty="0" err="1"/>
              <a:t>onClick</a:t>
            </a:r>
            <a:r>
              <a:rPr lang="en-US" altLang="zh-TW" dirty="0"/>
              <a:t>. listen ((e) = &gt; window. alert ( 'Confirmed!' ));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035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.</a:t>
            </a:r>
            <a:r>
              <a:rPr lang="zh-TW" altLang="en-US" dirty="0"/>
              <a:t>成員訪問 </a:t>
            </a:r>
            <a:r>
              <a:rPr lang="en-US" altLang="zh-TW" dirty="0"/>
              <a:t>ex: </a:t>
            </a:r>
            <a:r>
              <a:rPr lang="en-US" altLang="zh-TW" dirty="0" err="1"/>
              <a:t>foo.bar</a:t>
            </a:r>
            <a:r>
              <a:rPr lang="en-US" altLang="zh-TW" dirty="0"/>
              <a:t>  </a:t>
            </a:r>
            <a:r>
              <a:rPr lang="zh-TW" altLang="en-US" dirty="0"/>
              <a:t>抓出</a:t>
            </a:r>
            <a:r>
              <a:rPr lang="en-US" altLang="zh-TW" dirty="0"/>
              <a:t>foo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屬性</a:t>
            </a:r>
          </a:p>
          <a:p>
            <a:r>
              <a:rPr lang="en-US" altLang="zh-TW" dirty="0"/>
              <a:t>?.</a:t>
            </a:r>
            <a:r>
              <a:rPr lang="zh-TW" altLang="en-US" dirty="0"/>
              <a:t>有條件的成員訪問 </a:t>
            </a:r>
          </a:p>
          <a:p>
            <a:r>
              <a:rPr lang="en-US" altLang="zh-TW" dirty="0"/>
              <a:t>Ex: </a:t>
            </a:r>
            <a:r>
              <a:rPr lang="en-US" altLang="zh-TW" dirty="0" err="1"/>
              <a:t>foo?.bar</a:t>
            </a:r>
            <a:r>
              <a:rPr lang="en-US" altLang="zh-TW" dirty="0"/>
              <a:t>  </a:t>
            </a:r>
            <a:r>
              <a:rPr lang="zh-TW" altLang="en-US" dirty="0"/>
              <a:t>抓出</a:t>
            </a:r>
            <a:r>
              <a:rPr lang="en-US" altLang="zh-TW" dirty="0"/>
              <a:t>foo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屬性 除非</a:t>
            </a:r>
            <a:r>
              <a:rPr lang="en-US" altLang="zh-TW" dirty="0"/>
              <a:t>foo</a:t>
            </a:r>
            <a:r>
              <a:rPr lang="zh-TW" altLang="en-US" dirty="0"/>
              <a:t>是空值</a:t>
            </a:r>
            <a:r>
              <a:rPr lang="en-US" altLang="zh-TW" dirty="0"/>
              <a:t>(</a:t>
            </a:r>
            <a:r>
              <a:rPr lang="zh-TW" altLang="en-US" dirty="0"/>
              <a:t>返回空值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25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條件式一定要用</a:t>
            </a:r>
            <a:r>
              <a:rPr lang="en-US" altLang="zh-TW" dirty="0"/>
              <a:t>bool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Unlike JavaScript, conditions must use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84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如果迭代對象是</a:t>
            </a:r>
            <a:r>
              <a:rPr lang="en-US" altLang="zh-TW" dirty="0" err="1"/>
              <a:t>iterable</a:t>
            </a:r>
            <a:r>
              <a:rPr lang="zh-TW" altLang="en-US" dirty="0"/>
              <a:t>，可以使用</a:t>
            </a:r>
            <a:r>
              <a:rPr lang="en-US" altLang="zh-TW" dirty="0"/>
              <a:t>foreach</a:t>
            </a:r>
            <a:r>
              <a:rPr lang="zh-TW" altLang="en-US" dirty="0"/>
              <a:t>，但無法得知當前的迭代計數。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87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43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10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21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99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69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6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6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78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89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5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79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68F6B-98B4-4B5A-ABEA-54A45942A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EC460D-EA7F-4630-A421-CDCE194EC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Operators</a:t>
            </a:r>
          </a:p>
          <a:p>
            <a:r>
              <a:rPr lang="en-US" altLang="zh-TW" dirty="0"/>
              <a:t>Control flow statements</a:t>
            </a:r>
          </a:p>
          <a:p>
            <a:r>
              <a:rPr lang="en-US" altLang="zh-TW" dirty="0"/>
              <a:t>Exceptions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94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420AF-BE38-4A69-AC49-84245111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Bitwise and shift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51D7A-D42F-4567-8905-9DCE09E2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&amp; </a:t>
            </a:r>
            <a:r>
              <a:rPr lang="en-US" altLang="zh-TW" dirty="0"/>
              <a:t>: AND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| </a:t>
            </a:r>
            <a:r>
              <a:rPr lang="en-US" altLang="zh-TW" dirty="0"/>
              <a:t>: OR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^ </a:t>
            </a:r>
            <a:r>
              <a:rPr lang="en-US" altLang="zh-TW" dirty="0"/>
              <a:t>: XOR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~expr </a:t>
            </a:r>
            <a:r>
              <a:rPr lang="en-US" altLang="zh-TW" dirty="0"/>
              <a:t>: Unary bitwise complement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&lt;&lt; </a:t>
            </a:r>
            <a:r>
              <a:rPr lang="en-US" altLang="zh-TW" dirty="0"/>
              <a:t>: Shift left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&gt;&gt; </a:t>
            </a:r>
            <a:r>
              <a:rPr lang="en-US" altLang="zh-TW" dirty="0"/>
              <a:t>: Shift right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507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3F5D8-618D-4FD0-9A52-EE5B2399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expressions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B10D41-79B8-4CF5-8E9A-7C26BB5D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condition </a:t>
            </a:r>
            <a:r>
              <a:rPr lang="en-US" altLang="zh-TW" dirty="0">
                <a:solidFill>
                  <a:srgbClr val="C00000"/>
                </a:solidFill>
              </a:rPr>
              <a:t>?</a:t>
            </a:r>
            <a:r>
              <a:rPr lang="en-US" altLang="zh-TW" dirty="0"/>
              <a:t> expr1 : expr2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true</a:t>
            </a:r>
            <a:r>
              <a:rPr lang="en-US" altLang="zh-TW" dirty="0"/>
              <a:t> then </a:t>
            </a:r>
            <a:r>
              <a:rPr lang="en-US" altLang="zh-TW" dirty="0">
                <a:solidFill>
                  <a:srgbClr val="FFC000"/>
                </a:solidFill>
              </a:rPr>
              <a:t>return expr1</a:t>
            </a:r>
            <a:r>
              <a:rPr lang="en-US" altLang="zh-TW" dirty="0"/>
              <a:t>, otherwise return expr2.</a:t>
            </a:r>
          </a:p>
          <a:p>
            <a:r>
              <a:rPr lang="en-US" altLang="zh-TW" dirty="0"/>
              <a:t>expr1 </a:t>
            </a:r>
            <a:r>
              <a:rPr lang="en-US" altLang="zh-TW" dirty="0">
                <a:solidFill>
                  <a:srgbClr val="C00000"/>
                </a:solidFill>
              </a:rPr>
              <a:t>??</a:t>
            </a:r>
            <a:r>
              <a:rPr lang="en-US" altLang="zh-TW" dirty="0"/>
              <a:t> expr2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If</a:t>
            </a:r>
            <a:r>
              <a:rPr lang="en-US" altLang="zh-TW" dirty="0"/>
              <a:t> expr1 is </a:t>
            </a:r>
            <a:r>
              <a:rPr lang="en-US" altLang="zh-TW" dirty="0">
                <a:solidFill>
                  <a:srgbClr val="FFC000"/>
                </a:solidFill>
              </a:rPr>
              <a:t>non-null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C000"/>
                </a:solidFill>
              </a:rPr>
              <a:t>returns its value</a:t>
            </a:r>
            <a:r>
              <a:rPr lang="en-US" altLang="zh-TW" dirty="0"/>
              <a:t>, otherwise return expr2.</a:t>
            </a:r>
          </a:p>
          <a:p>
            <a:endParaRPr lang="en-US" altLang="zh-TW" dirty="0"/>
          </a:p>
          <a:p>
            <a:r>
              <a:rPr lang="en-US" altLang="zh-TW" dirty="0"/>
              <a:t>var visibility = </a:t>
            </a:r>
            <a:r>
              <a:rPr lang="en-US" altLang="zh-TW" dirty="0" err="1"/>
              <a:t>isPublic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?</a:t>
            </a:r>
            <a:r>
              <a:rPr lang="en-US" altLang="zh-TW" dirty="0"/>
              <a:t> 'public' : 'private’;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playerName</a:t>
            </a:r>
            <a:r>
              <a:rPr lang="en-US" altLang="zh-TW" dirty="0"/>
              <a:t>(String name) =&gt; name </a:t>
            </a:r>
            <a:r>
              <a:rPr lang="en-US" altLang="zh-TW" dirty="0">
                <a:solidFill>
                  <a:srgbClr val="C00000"/>
                </a:solidFill>
              </a:rPr>
              <a:t>??</a:t>
            </a:r>
            <a:r>
              <a:rPr lang="en-US" altLang="zh-TW" dirty="0"/>
              <a:t> 'Guest';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545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6A6CF-71AE-4769-8023-F4DF4CD3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Cascade notation (..)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11311-A6A4-463D-8998-B26C3B37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querySelector</a:t>
            </a:r>
            <a:r>
              <a:rPr lang="en-US" altLang="zh-TW" dirty="0"/>
              <a:t>('</a:t>
            </a:r>
            <a:r>
              <a:rPr lang="en-US" altLang="zh-TW" dirty="0">
                <a:solidFill>
                  <a:srgbClr val="00B050"/>
                </a:solidFill>
              </a:rPr>
              <a:t>#confirm</a:t>
            </a:r>
            <a:r>
              <a:rPr lang="en-US" altLang="zh-TW" dirty="0"/>
              <a:t>') </a:t>
            </a:r>
            <a:r>
              <a:rPr lang="en-US" altLang="zh-TW" dirty="0">
                <a:solidFill>
                  <a:srgbClr val="92D050"/>
                </a:solidFill>
              </a:rPr>
              <a:t>// Get an object.</a:t>
            </a:r>
            <a:br>
              <a:rPr lang="en-US" altLang="zh-TW" dirty="0">
                <a:solidFill>
                  <a:srgbClr val="92D050"/>
                </a:solidFill>
              </a:rPr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..</a:t>
            </a:r>
            <a:r>
              <a:rPr lang="en-US" altLang="zh-TW" dirty="0">
                <a:solidFill>
                  <a:srgbClr val="FFC000"/>
                </a:solidFill>
              </a:rPr>
              <a:t>text</a:t>
            </a:r>
            <a:r>
              <a:rPr lang="en-US" altLang="zh-TW" dirty="0"/>
              <a:t> = 'Confirm' </a:t>
            </a:r>
            <a:r>
              <a:rPr lang="en-US" altLang="zh-TW" dirty="0">
                <a:solidFill>
                  <a:srgbClr val="92D050"/>
                </a:solidFill>
              </a:rPr>
              <a:t>// Use its members.</a:t>
            </a:r>
            <a:br>
              <a:rPr lang="en-US" altLang="zh-TW" dirty="0">
                <a:solidFill>
                  <a:srgbClr val="92D050"/>
                </a:solidFill>
              </a:rPr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..</a:t>
            </a:r>
            <a:r>
              <a:rPr lang="en-US" altLang="zh-TW" dirty="0" err="1">
                <a:solidFill>
                  <a:srgbClr val="FFC000"/>
                </a:solidFill>
              </a:rPr>
              <a:t>classes.add</a:t>
            </a:r>
            <a:r>
              <a:rPr lang="en-US" altLang="zh-TW" dirty="0"/>
              <a:t>('important’)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..</a:t>
            </a:r>
            <a:r>
              <a:rPr lang="en-US" altLang="zh-TW" dirty="0" err="1">
                <a:solidFill>
                  <a:srgbClr val="FFC000"/>
                </a:solidFill>
              </a:rPr>
              <a:t>onClick.listen</a:t>
            </a:r>
            <a:r>
              <a:rPr lang="en-US" altLang="zh-TW" dirty="0"/>
              <a:t>((e) =&gt; </a:t>
            </a:r>
            <a:r>
              <a:rPr lang="en-US" altLang="zh-TW" dirty="0" err="1"/>
              <a:t>window.</a:t>
            </a:r>
            <a:r>
              <a:rPr lang="en-US" altLang="zh-TW" dirty="0" err="1">
                <a:solidFill>
                  <a:srgbClr val="FFC000"/>
                </a:solidFill>
              </a:rPr>
              <a:t>alert</a:t>
            </a:r>
            <a:r>
              <a:rPr lang="en-US" altLang="zh-TW" dirty="0"/>
              <a:t>('Confirmed!’));</a:t>
            </a:r>
          </a:p>
          <a:p>
            <a:endParaRPr lang="en-US" altLang="zh-TW" dirty="0"/>
          </a:p>
          <a:p>
            <a:r>
              <a:rPr lang="en-US" altLang="zh-TW" dirty="0"/>
              <a:t>var button = </a:t>
            </a:r>
            <a:r>
              <a:rPr lang="en-US" altLang="zh-TW" dirty="0" err="1"/>
              <a:t>querySelector</a:t>
            </a:r>
            <a:r>
              <a:rPr lang="en-US" altLang="zh-TW" dirty="0"/>
              <a:t>('</a:t>
            </a:r>
            <a:r>
              <a:rPr lang="en-US" altLang="zh-TW" dirty="0">
                <a:solidFill>
                  <a:srgbClr val="00B050"/>
                </a:solidFill>
              </a:rPr>
              <a:t>#confirm</a:t>
            </a:r>
            <a:r>
              <a:rPr lang="en-US" altLang="zh-TW" dirty="0"/>
              <a:t>’);</a:t>
            </a:r>
            <a:br>
              <a:rPr lang="en-US" altLang="zh-TW" dirty="0"/>
            </a:br>
            <a:r>
              <a:rPr lang="en-US" altLang="zh-TW" dirty="0" err="1"/>
              <a:t>button.</a:t>
            </a:r>
            <a:r>
              <a:rPr lang="en-US" altLang="zh-TW" dirty="0" err="1">
                <a:solidFill>
                  <a:srgbClr val="FFC000"/>
                </a:solidFill>
              </a:rPr>
              <a:t>text</a:t>
            </a:r>
            <a:r>
              <a:rPr lang="en-US" altLang="zh-TW" dirty="0"/>
              <a:t> = 'Confirm’;</a:t>
            </a:r>
            <a:br>
              <a:rPr lang="en-US" altLang="zh-TW" dirty="0"/>
            </a:br>
            <a:r>
              <a:rPr lang="en-US" altLang="zh-TW" dirty="0" err="1"/>
              <a:t>button.</a:t>
            </a:r>
            <a:r>
              <a:rPr lang="en-US" altLang="zh-TW" dirty="0" err="1">
                <a:solidFill>
                  <a:srgbClr val="FFC000"/>
                </a:solidFill>
              </a:rPr>
              <a:t>classes.add</a:t>
            </a:r>
            <a:r>
              <a:rPr lang="en-US" altLang="zh-TW" dirty="0"/>
              <a:t>('important’);</a:t>
            </a:r>
            <a:br>
              <a:rPr lang="en-US" altLang="zh-TW" dirty="0"/>
            </a:br>
            <a:r>
              <a:rPr lang="en-US" altLang="zh-TW" dirty="0" err="1"/>
              <a:t>button.</a:t>
            </a:r>
            <a:r>
              <a:rPr lang="en-US" altLang="zh-TW" dirty="0" err="1">
                <a:solidFill>
                  <a:srgbClr val="FFC000"/>
                </a:solidFill>
              </a:rPr>
              <a:t>onClick.listen</a:t>
            </a:r>
            <a:r>
              <a:rPr lang="en-US" altLang="zh-TW" dirty="0"/>
              <a:t>((e) =&gt; </a:t>
            </a:r>
            <a:r>
              <a:rPr lang="en-US" altLang="zh-TW" dirty="0" err="1"/>
              <a:t>window.</a:t>
            </a:r>
            <a:r>
              <a:rPr lang="en-US" altLang="zh-TW" dirty="0" err="1">
                <a:solidFill>
                  <a:srgbClr val="FFC000"/>
                </a:solidFill>
              </a:rPr>
              <a:t>alert</a:t>
            </a:r>
            <a:r>
              <a:rPr lang="en-US" altLang="zh-TW" dirty="0"/>
              <a:t>('Confirmed!'));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95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93CC4-6AEA-42C0-BD5F-B9DFC91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AA4BD-B3A2-459A-B0B5-71DBAAA45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()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Represents a </a:t>
            </a:r>
            <a:r>
              <a:rPr lang="en-US" altLang="zh-TW" dirty="0">
                <a:solidFill>
                  <a:srgbClr val="FFC000"/>
                </a:solidFill>
              </a:rPr>
              <a:t>function call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[]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Refers to the value at the specified </a:t>
            </a:r>
            <a:r>
              <a:rPr lang="en-US" altLang="zh-TW" dirty="0">
                <a:solidFill>
                  <a:srgbClr val="FFC000"/>
                </a:solidFill>
              </a:rPr>
              <a:t>index</a:t>
            </a:r>
            <a:r>
              <a:rPr lang="en-US" altLang="zh-TW" dirty="0"/>
              <a:t> in the list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.</a:t>
            </a:r>
            <a:r>
              <a:rPr lang="en-US" altLang="zh-TW" dirty="0"/>
              <a:t> -&gt; Refers to a </a:t>
            </a:r>
            <a:r>
              <a:rPr lang="en-US" altLang="zh-TW" dirty="0">
                <a:solidFill>
                  <a:srgbClr val="FFC000"/>
                </a:solidFill>
              </a:rPr>
              <a:t>property</a:t>
            </a:r>
            <a:r>
              <a:rPr lang="en-US" altLang="zh-TW" dirty="0"/>
              <a:t> of an expression;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?.</a:t>
            </a:r>
            <a:r>
              <a:rPr lang="en-US" altLang="zh-TW" dirty="0"/>
              <a:t> -&gt; </a:t>
            </a:r>
            <a:r>
              <a:rPr lang="en-US" altLang="zh-TW" dirty="0">
                <a:solidFill>
                  <a:srgbClr val="FFC000"/>
                </a:solidFill>
              </a:rPr>
              <a:t>Like .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FFC000"/>
                </a:solidFill>
              </a:rPr>
              <a:t> </a:t>
            </a:r>
            <a:r>
              <a:rPr lang="en-US" altLang="zh-TW" dirty="0"/>
              <a:t>but the leftmost operand </a:t>
            </a:r>
            <a:r>
              <a:rPr lang="en-US" altLang="zh-TW" dirty="0">
                <a:solidFill>
                  <a:srgbClr val="FFC000"/>
                </a:solidFill>
              </a:rPr>
              <a:t>can be null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Ex. </a:t>
            </a:r>
            <a:r>
              <a:rPr lang="en-US" altLang="zh-TW" dirty="0" err="1"/>
              <a:t>foo.bar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92D050"/>
                </a:solidFill>
              </a:rPr>
              <a:t>//selects property bar</a:t>
            </a:r>
          </a:p>
          <a:p>
            <a:r>
              <a:rPr lang="en-US" altLang="zh-TW" dirty="0"/>
              <a:t>Ex. </a:t>
            </a:r>
            <a:r>
              <a:rPr lang="en-US" altLang="zh-TW" dirty="0" err="1"/>
              <a:t>foo?.bar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92D050"/>
                </a:solidFill>
              </a:rPr>
              <a:t>//selects property bar unless foo is null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5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3C464-2680-4B54-9F33-D3FDDE92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flow statements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57CD85-B584-4C2C-9E5D-EDD6A4BC7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337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9A038-6229-465F-8FBB-2FE998E3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and else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8E645C-9A7E-41A0-9052-CA602942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if</a:t>
            </a:r>
            <a:r>
              <a:rPr lang="en-US" altLang="zh-TW" dirty="0"/>
              <a:t> (</a:t>
            </a:r>
            <a:r>
              <a:rPr lang="en-US" altLang="zh-TW" dirty="0" err="1"/>
              <a:t>isRaining</a:t>
            </a:r>
            <a:r>
              <a:rPr lang="en-US" altLang="zh-TW" dirty="0"/>
              <a:t>()) 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you.</a:t>
            </a:r>
            <a:r>
              <a:rPr lang="en-US" altLang="zh-TW" dirty="0" err="1">
                <a:solidFill>
                  <a:srgbClr val="FFC000"/>
                </a:solidFill>
              </a:rPr>
              <a:t>bringRainCoat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} </a:t>
            </a:r>
            <a:r>
              <a:rPr lang="en-US" altLang="zh-TW" dirty="0">
                <a:solidFill>
                  <a:srgbClr val="C00000"/>
                </a:solidFill>
              </a:rPr>
              <a:t>else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if</a:t>
            </a:r>
            <a:r>
              <a:rPr lang="en-US" altLang="zh-TW" dirty="0"/>
              <a:t> (</a:t>
            </a:r>
            <a:r>
              <a:rPr lang="en-US" altLang="zh-TW" dirty="0" err="1"/>
              <a:t>isSnowing</a:t>
            </a:r>
            <a:r>
              <a:rPr lang="en-US" altLang="zh-TW" dirty="0"/>
              <a:t>()) 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you.</a:t>
            </a:r>
            <a:r>
              <a:rPr lang="en-US" altLang="zh-TW" dirty="0" err="1">
                <a:solidFill>
                  <a:srgbClr val="FFC000"/>
                </a:solidFill>
              </a:rPr>
              <a:t>wearJacket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} </a:t>
            </a:r>
            <a:r>
              <a:rPr lang="en-US" altLang="zh-TW" dirty="0">
                <a:solidFill>
                  <a:srgbClr val="C00000"/>
                </a:solidFill>
              </a:rPr>
              <a:t>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car.</a:t>
            </a:r>
            <a:r>
              <a:rPr lang="en-US" altLang="zh-TW" dirty="0" err="1">
                <a:solidFill>
                  <a:srgbClr val="FFC000"/>
                </a:solidFill>
              </a:rPr>
              <a:t>putTopDown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290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F4219-7A38-436E-85F9-B8369465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loops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F5C8D1-C4D3-4452-B834-E2CBB1C8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FFFF00"/>
                </a:solidFill>
              </a:rPr>
              <a:t>var</a:t>
            </a:r>
            <a:r>
              <a:rPr lang="en-US" altLang="zh-TW" dirty="0"/>
              <a:t> message = </a:t>
            </a:r>
            <a:r>
              <a:rPr lang="en-US" altLang="zh-TW" dirty="0" err="1">
                <a:solidFill>
                  <a:srgbClr val="FFFF00"/>
                </a:solidFill>
              </a:rPr>
              <a:t>StringBuffer</a:t>
            </a:r>
            <a:r>
              <a:rPr lang="en-US" altLang="zh-TW" dirty="0"/>
              <a:t>('Dart is fun');</a:t>
            </a:r>
          </a:p>
          <a:p>
            <a:r>
              <a:rPr lang="en-US" altLang="zh-TW" dirty="0"/>
              <a:t>for (</a:t>
            </a:r>
            <a:r>
              <a:rPr lang="en-US" altLang="zh-TW" dirty="0">
                <a:solidFill>
                  <a:srgbClr val="FFFF00"/>
                </a:solidFill>
              </a:rPr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en-US" altLang="zh-TW" dirty="0"/>
              <a:t> 0;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&lt;</a:t>
            </a:r>
            <a:r>
              <a:rPr lang="en-US" altLang="zh-TW" dirty="0"/>
              <a:t> 5; </a:t>
            </a:r>
            <a:r>
              <a:rPr lang="en-US" altLang="zh-TW" dirty="0" err="1"/>
              <a:t>i</a:t>
            </a:r>
            <a:r>
              <a:rPr lang="en-US" altLang="zh-TW" dirty="0">
                <a:solidFill>
                  <a:srgbClr val="C00000"/>
                </a:solidFill>
              </a:rPr>
              <a:t>++)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message.</a:t>
            </a:r>
            <a:r>
              <a:rPr lang="en-US" altLang="zh-TW" dirty="0" err="1">
                <a:solidFill>
                  <a:srgbClr val="FFC000"/>
                </a:solidFill>
              </a:rPr>
              <a:t>write</a:t>
            </a:r>
            <a:r>
              <a:rPr lang="en-US" altLang="zh-TW" dirty="0"/>
              <a:t>('!');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>
                <a:solidFill>
                  <a:srgbClr val="92D050"/>
                </a:solidFill>
              </a:rPr>
              <a:t>//Dart is fun!!!!!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3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CECCA-3944-460D-A573-E7696ED1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Iterable</a:t>
            </a:r>
            <a:r>
              <a:rPr lang="en-US" altLang="zh-TW" dirty="0"/>
              <a:t> – foreach , for-in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B5D5B3-5AB7-4789-802E-877C6EC3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Using </a:t>
            </a:r>
            <a:r>
              <a:rPr lang="en-US" altLang="zh-TW" dirty="0" err="1">
                <a:solidFill>
                  <a:srgbClr val="C00000"/>
                </a:solidFill>
              </a:rPr>
              <a:t>forEach</a:t>
            </a:r>
            <a:r>
              <a:rPr lang="en-US" altLang="zh-TW" dirty="0">
                <a:solidFill>
                  <a:srgbClr val="C00000"/>
                </a:solidFill>
              </a:rPr>
              <a:t>() </a:t>
            </a:r>
            <a:r>
              <a:rPr lang="en-US" altLang="zh-TW" dirty="0"/>
              <a:t>is a good option if you </a:t>
            </a:r>
            <a:r>
              <a:rPr lang="en-US" altLang="zh-TW" dirty="0">
                <a:solidFill>
                  <a:srgbClr val="FFC000"/>
                </a:solidFill>
              </a:rPr>
              <a:t>don’t need to know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C000"/>
                </a:solidFill>
              </a:rPr>
              <a:t>current iteration counter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candidates.</a:t>
            </a:r>
            <a:r>
              <a:rPr lang="en-US" altLang="zh-TW" dirty="0" err="1">
                <a:solidFill>
                  <a:srgbClr val="C00000"/>
                </a:solidFill>
              </a:rPr>
              <a:t>forEach</a:t>
            </a:r>
            <a:r>
              <a:rPr lang="en-US" altLang="zh-TW" dirty="0"/>
              <a:t>((candidate) =&gt; </a:t>
            </a:r>
            <a:r>
              <a:rPr lang="en-US" altLang="zh-TW" dirty="0" err="1"/>
              <a:t>candidate.interview</a:t>
            </a:r>
            <a:r>
              <a:rPr lang="en-US" altLang="zh-TW" dirty="0"/>
              <a:t>());</a:t>
            </a:r>
          </a:p>
          <a:p>
            <a:endParaRPr lang="en-US" altLang="zh-TW" dirty="0"/>
          </a:p>
          <a:p>
            <a:r>
              <a:rPr lang="en-US" altLang="zh-TW" dirty="0" err="1"/>
              <a:t>Iterable</a:t>
            </a:r>
            <a:r>
              <a:rPr lang="en-US" altLang="zh-TW" dirty="0"/>
              <a:t> classes such as </a:t>
            </a:r>
            <a:r>
              <a:rPr lang="en-US" altLang="zh-TW" dirty="0">
                <a:solidFill>
                  <a:srgbClr val="FFC000"/>
                </a:solidFill>
              </a:rPr>
              <a:t>List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C000"/>
                </a:solidFill>
              </a:rPr>
              <a:t>Set</a:t>
            </a:r>
            <a:r>
              <a:rPr lang="en-US" altLang="zh-TW" dirty="0"/>
              <a:t> also support the </a:t>
            </a:r>
            <a:r>
              <a:rPr lang="en-US" altLang="zh-TW" dirty="0">
                <a:solidFill>
                  <a:srgbClr val="C00000"/>
                </a:solidFill>
              </a:rPr>
              <a:t>for-in</a:t>
            </a:r>
            <a:r>
              <a:rPr lang="en-US" altLang="zh-TW" dirty="0"/>
              <a:t> form of iteration: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FFFF00"/>
                </a:solidFill>
              </a:rPr>
              <a:t>var</a:t>
            </a:r>
            <a:r>
              <a:rPr lang="en-US" altLang="zh-TW" dirty="0"/>
              <a:t> collection = [0, 1, 2];</a:t>
            </a:r>
            <a:br>
              <a:rPr lang="en-US" altLang="zh-TW" dirty="0"/>
            </a:br>
            <a:r>
              <a:rPr lang="en-US" altLang="zh-TW" dirty="0">
                <a:solidFill>
                  <a:srgbClr val="C00000"/>
                </a:solidFill>
              </a:rPr>
              <a:t>for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FF00"/>
                </a:solidFill>
              </a:rPr>
              <a:t>var</a:t>
            </a:r>
            <a:r>
              <a:rPr lang="en-US" altLang="zh-TW" dirty="0"/>
              <a:t> x </a:t>
            </a:r>
            <a:r>
              <a:rPr lang="en-US" altLang="zh-TW" dirty="0">
                <a:solidFill>
                  <a:srgbClr val="C00000"/>
                </a:solidFill>
              </a:rPr>
              <a:t>in</a:t>
            </a:r>
            <a:r>
              <a:rPr lang="en-US" altLang="zh-TW" dirty="0"/>
              <a:t> collection) {</a:t>
            </a:r>
            <a:br>
              <a:rPr lang="en-US" altLang="zh-TW" dirty="0"/>
            </a:br>
            <a:r>
              <a:rPr lang="en-US" altLang="zh-TW" dirty="0"/>
              <a:t>  print(x); // 0 1 2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764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C8C8A-E2E4-41CF-8684-5D9B8382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 and do-while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DF006-6174-414C-8BC8-34F0495C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while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FF00"/>
                </a:solidFill>
              </a:rPr>
              <a:t>!</a:t>
            </a:r>
            <a:r>
              <a:rPr lang="en-US" altLang="zh-TW" dirty="0" err="1"/>
              <a:t>isDone</a:t>
            </a:r>
            <a:r>
              <a:rPr lang="en-US" altLang="zh-TW" dirty="0"/>
              <a:t>()) {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 err="1"/>
              <a:t>doSomething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}</a:t>
            </a:r>
          </a:p>
          <a:p>
            <a:pPr>
              <a:buClr>
                <a:schemeClr val="tx1"/>
              </a:buClr>
            </a:pPr>
            <a:endParaRPr lang="en-US" altLang="zh-TW" dirty="0"/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do</a:t>
            </a:r>
            <a:r>
              <a:rPr lang="en-US" altLang="zh-TW" dirty="0"/>
              <a:t> {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 err="1"/>
              <a:t>printLine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} </a:t>
            </a:r>
            <a:r>
              <a:rPr lang="en-US" altLang="zh-TW" dirty="0">
                <a:solidFill>
                  <a:srgbClr val="C00000"/>
                </a:solidFill>
              </a:rPr>
              <a:t>while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FF00"/>
                </a:solidFill>
              </a:rPr>
              <a:t>!</a:t>
            </a:r>
            <a:r>
              <a:rPr lang="en-US" altLang="zh-TW" dirty="0" err="1"/>
              <a:t>atEndOfPage</a:t>
            </a:r>
            <a:r>
              <a:rPr lang="en-US" altLang="zh-TW" dirty="0"/>
              <a:t>());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26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DBBD8-F9CF-4381-A47B-7097D893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 and continue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209D89-B1F5-4AB6-AA1F-349C30FB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while</a:t>
            </a:r>
            <a:r>
              <a:rPr lang="en-US" altLang="zh-TW" dirty="0"/>
              <a:t> (true) {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if</a:t>
            </a:r>
            <a:r>
              <a:rPr lang="en-US" altLang="zh-TW" dirty="0"/>
              <a:t> (</a:t>
            </a:r>
            <a:r>
              <a:rPr lang="en-US" altLang="zh-TW" dirty="0" err="1"/>
              <a:t>shutDownRequested</a:t>
            </a:r>
            <a:r>
              <a:rPr lang="en-US" altLang="zh-TW" dirty="0"/>
              <a:t>()) </a:t>
            </a:r>
            <a:r>
              <a:rPr lang="en-US" altLang="zh-TW" dirty="0">
                <a:solidFill>
                  <a:srgbClr val="C00000"/>
                </a:solidFill>
              </a:rPr>
              <a:t>break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 err="1"/>
              <a:t>processIncomingRequests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}</a:t>
            </a:r>
          </a:p>
          <a:p>
            <a:pPr>
              <a:buClr>
                <a:schemeClr val="tx1"/>
              </a:buClr>
            </a:pPr>
            <a:endParaRPr lang="en-US" altLang="zh-TW" dirty="0"/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for</a:t>
            </a:r>
            <a:r>
              <a:rPr lang="en-US" altLang="zh-TW" dirty="0"/>
              <a:t> (int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=</a:t>
            </a:r>
            <a:r>
              <a:rPr lang="en-US" altLang="zh-TW" dirty="0"/>
              <a:t> 0;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&lt;</a:t>
            </a:r>
            <a:r>
              <a:rPr lang="en-US" altLang="zh-TW" dirty="0"/>
              <a:t> </a:t>
            </a:r>
            <a:r>
              <a:rPr lang="en-US" altLang="zh-TW" dirty="0" err="1"/>
              <a:t>candidates.length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>
                <a:solidFill>
                  <a:srgbClr val="FFFF00"/>
                </a:solidFill>
              </a:rPr>
              <a:t>++</a:t>
            </a:r>
            <a:r>
              <a:rPr lang="en-US" altLang="zh-TW" dirty="0"/>
              <a:t>) {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00B050"/>
                </a:solidFill>
              </a:rPr>
              <a:t>var</a:t>
            </a:r>
            <a:r>
              <a:rPr lang="en-US" altLang="zh-TW" dirty="0"/>
              <a:t> candidate = candidates[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if</a:t>
            </a:r>
            <a:r>
              <a:rPr lang="en-US" altLang="zh-TW" dirty="0"/>
              <a:t> (</a:t>
            </a:r>
            <a:r>
              <a:rPr lang="en-US" altLang="zh-TW" dirty="0" err="1"/>
              <a:t>candidate.yearsExperience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&lt;</a:t>
            </a:r>
            <a:r>
              <a:rPr lang="en-US" altLang="zh-TW" dirty="0"/>
              <a:t> 5) {</a:t>
            </a:r>
            <a:br>
              <a:rPr lang="en-US" altLang="zh-TW" dirty="0"/>
            </a:br>
            <a:r>
              <a:rPr lang="en-US" altLang="zh-TW" dirty="0"/>
              <a:t>    continue;</a:t>
            </a:r>
            <a:br>
              <a:rPr lang="en-US" altLang="zh-TW" dirty="0"/>
            </a:br>
            <a:r>
              <a:rPr lang="en-US" altLang="zh-TW" dirty="0"/>
              <a:t>  }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 err="1"/>
              <a:t>candidate.interview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74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A7FE5-B3C2-4CA8-9C62-535DC794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Operators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7C87B6-FAE9-4857-A7D8-C89CF3C80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149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F022E-BF95-4B20-AF6A-A7D6D127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and case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32750-107C-45D5-B1D4-381A7EB1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Each non-empty </a:t>
            </a:r>
            <a:r>
              <a:rPr lang="en-US" altLang="zh-TW" dirty="0">
                <a:solidFill>
                  <a:srgbClr val="FFC000"/>
                </a:solidFill>
              </a:rPr>
              <a:t>case clause ends with</a:t>
            </a:r>
            <a:r>
              <a:rPr lang="en-US" altLang="zh-TW" dirty="0"/>
              <a:t> a </a:t>
            </a:r>
            <a:r>
              <a:rPr lang="en-US" altLang="zh-TW" dirty="0">
                <a:solidFill>
                  <a:srgbClr val="C00000"/>
                </a:solidFill>
              </a:rPr>
              <a:t>break</a:t>
            </a:r>
            <a:r>
              <a:rPr lang="en-US" altLang="zh-TW" dirty="0"/>
              <a:t> statement, as a rule. Other valid ways to end a non-empty case clause are a </a:t>
            </a:r>
            <a:r>
              <a:rPr lang="en-US" altLang="zh-TW" dirty="0">
                <a:solidFill>
                  <a:srgbClr val="C00000"/>
                </a:solidFill>
              </a:rPr>
              <a:t>continue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C00000"/>
                </a:solidFill>
              </a:rPr>
              <a:t>throw</a:t>
            </a:r>
            <a:r>
              <a:rPr lang="en-US" altLang="zh-TW" dirty="0"/>
              <a:t>, or </a:t>
            </a:r>
            <a:r>
              <a:rPr lang="en-US" altLang="zh-TW" dirty="0">
                <a:solidFill>
                  <a:srgbClr val="C00000"/>
                </a:solidFill>
              </a:rPr>
              <a:t>return</a:t>
            </a:r>
            <a:r>
              <a:rPr lang="en-US" altLang="zh-TW" dirty="0"/>
              <a:t> statement.</a:t>
            </a:r>
          </a:p>
          <a:p>
            <a:endParaRPr lang="en-US" altLang="zh-TW" dirty="0"/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00B050"/>
                </a:solidFill>
              </a:rPr>
              <a:t>var</a:t>
            </a:r>
            <a:r>
              <a:rPr lang="en-US" altLang="zh-TW" dirty="0"/>
              <a:t> command </a:t>
            </a:r>
            <a:r>
              <a:rPr lang="en-US" altLang="zh-TW" dirty="0">
                <a:solidFill>
                  <a:srgbClr val="FFFF00"/>
                </a:solidFill>
              </a:rPr>
              <a:t>=</a:t>
            </a:r>
            <a:r>
              <a:rPr lang="en-US" altLang="zh-TW" dirty="0"/>
              <a:t> 'CLOSED’;</a:t>
            </a:r>
            <a:br>
              <a:rPr lang="en-US" altLang="zh-TW" dirty="0"/>
            </a:br>
            <a:r>
              <a:rPr lang="en-US" altLang="zh-TW" dirty="0">
                <a:solidFill>
                  <a:srgbClr val="C00000"/>
                </a:solidFill>
              </a:rPr>
              <a:t>switch</a:t>
            </a:r>
            <a:r>
              <a:rPr lang="en-US" altLang="zh-TW" dirty="0"/>
              <a:t> (command) {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case</a:t>
            </a:r>
            <a:r>
              <a:rPr lang="en-US" altLang="zh-TW" dirty="0"/>
              <a:t> 'CLOSED': </a:t>
            </a:r>
            <a:r>
              <a:rPr lang="en-US" altLang="zh-TW" dirty="0">
                <a:solidFill>
                  <a:srgbClr val="92D050"/>
                </a:solidFill>
              </a:rPr>
              <a:t>// Empty case falls through.</a:t>
            </a:r>
            <a:br>
              <a:rPr lang="en-US" altLang="zh-TW" dirty="0">
                <a:solidFill>
                  <a:srgbClr val="92D050"/>
                </a:solidFill>
              </a:rPr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case</a:t>
            </a:r>
            <a:r>
              <a:rPr lang="en-US" altLang="zh-TW" dirty="0"/>
              <a:t> 'NOW_CLOSED’: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>
                <a:solidFill>
                  <a:srgbClr val="92D050"/>
                </a:solidFill>
              </a:rPr>
              <a:t>// Runs for both CLOSED and NOW_CLOSED.</a:t>
            </a:r>
            <a:br>
              <a:rPr lang="en-US" altLang="zh-TW" dirty="0">
                <a:solidFill>
                  <a:srgbClr val="92D050"/>
                </a:solidFill>
              </a:rPr>
            </a:br>
            <a:r>
              <a:rPr lang="en-US" altLang="zh-TW" dirty="0"/>
              <a:t>    </a:t>
            </a:r>
            <a:r>
              <a:rPr lang="en-US" altLang="zh-TW" dirty="0" err="1"/>
              <a:t>executeNowClosed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>
                <a:solidFill>
                  <a:srgbClr val="C00000"/>
                </a:solidFill>
              </a:rPr>
              <a:t>break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216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8B6D1-7E2C-432C-B757-D8C70F81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and case - continue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5022C-4F3A-43D8-8D4D-953888C9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00B050"/>
                </a:solidFill>
              </a:rPr>
              <a:t>var</a:t>
            </a:r>
            <a:r>
              <a:rPr lang="en-US" altLang="zh-TW" dirty="0"/>
              <a:t> command </a:t>
            </a:r>
            <a:r>
              <a:rPr lang="en-US" altLang="zh-TW" dirty="0">
                <a:solidFill>
                  <a:srgbClr val="FFFF00"/>
                </a:solidFill>
              </a:rPr>
              <a:t>=</a:t>
            </a:r>
            <a:r>
              <a:rPr lang="en-US" altLang="zh-TW" dirty="0"/>
              <a:t> 'CLOSED’;</a:t>
            </a:r>
            <a:br>
              <a:rPr lang="en-US" altLang="zh-TW" dirty="0"/>
            </a:br>
            <a:r>
              <a:rPr lang="en-US" altLang="zh-TW" dirty="0">
                <a:solidFill>
                  <a:srgbClr val="C00000"/>
                </a:solidFill>
              </a:rPr>
              <a:t>switch</a:t>
            </a:r>
            <a:r>
              <a:rPr lang="en-US" altLang="zh-TW" dirty="0"/>
              <a:t> (command) {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case</a:t>
            </a:r>
            <a:r>
              <a:rPr lang="en-US" altLang="zh-TW" dirty="0"/>
              <a:t> 'CLOSED’: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 err="1"/>
              <a:t>executeClosed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>
                <a:solidFill>
                  <a:srgbClr val="C00000"/>
                </a:solidFill>
              </a:rPr>
              <a:t>continue</a:t>
            </a:r>
            <a:r>
              <a:rPr lang="en-US" altLang="zh-TW" dirty="0"/>
              <a:t> </a:t>
            </a:r>
            <a:r>
              <a:rPr lang="en-US" altLang="zh-TW" dirty="0" err="1"/>
              <a:t>nowClosed</a:t>
            </a:r>
            <a:r>
              <a:rPr lang="en-US" altLang="zh-TW" dirty="0"/>
              <a:t>; </a:t>
            </a:r>
            <a:br>
              <a:rPr lang="en-US" altLang="zh-TW" dirty="0"/>
            </a:br>
            <a:r>
              <a:rPr lang="en-US" altLang="zh-TW" dirty="0">
                <a:solidFill>
                  <a:srgbClr val="92D050"/>
                </a:solidFill>
              </a:rPr>
              <a:t>// Continues executing at the </a:t>
            </a:r>
            <a:r>
              <a:rPr lang="en-US" altLang="zh-TW" dirty="0" err="1">
                <a:solidFill>
                  <a:srgbClr val="92D050"/>
                </a:solidFill>
              </a:rPr>
              <a:t>nowClosed</a:t>
            </a:r>
            <a:r>
              <a:rPr lang="en-US" altLang="zh-TW" dirty="0">
                <a:solidFill>
                  <a:srgbClr val="92D050"/>
                </a:solidFill>
              </a:rPr>
              <a:t> label.</a:t>
            </a:r>
            <a:br>
              <a:rPr lang="en-US" altLang="zh-TW" dirty="0">
                <a:solidFill>
                  <a:srgbClr val="92D050"/>
                </a:solidFill>
              </a:rPr>
            </a:b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 err="1"/>
              <a:t>nowClosed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case</a:t>
            </a:r>
            <a:r>
              <a:rPr lang="en-US" altLang="zh-TW" dirty="0"/>
              <a:t> 'NOW_CLOSED’: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>
                <a:solidFill>
                  <a:srgbClr val="92D050"/>
                </a:solidFill>
              </a:rPr>
              <a:t>// Runs for both CLOSED and NOW_CLOSED.</a:t>
            </a:r>
            <a:br>
              <a:rPr lang="en-US" altLang="zh-TW" dirty="0">
                <a:solidFill>
                  <a:srgbClr val="92D050"/>
                </a:solidFill>
              </a:rPr>
            </a:br>
            <a:r>
              <a:rPr lang="en-US" altLang="zh-TW" dirty="0"/>
              <a:t>    </a:t>
            </a:r>
            <a:r>
              <a:rPr lang="en-US" altLang="zh-TW" dirty="0" err="1"/>
              <a:t>executeNowClosed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>
                <a:solidFill>
                  <a:srgbClr val="C00000"/>
                </a:solidFill>
              </a:rPr>
              <a:t>break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6638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CA4A2-65AF-4072-9E58-50680B54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CDBBCC-1E2E-4F27-B42B-C4B2221E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92D050"/>
                </a:solidFill>
              </a:rPr>
              <a:t>// Make sure the variable has a non-null value.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assert</a:t>
            </a:r>
            <a:r>
              <a:rPr lang="en-US" altLang="zh-TW" dirty="0"/>
              <a:t>(text </a:t>
            </a:r>
            <a:r>
              <a:rPr lang="en-US" altLang="zh-TW" dirty="0">
                <a:solidFill>
                  <a:srgbClr val="FFFF00"/>
                </a:solidFill>
              </a:rPr>
              <a:t>!=</a:t>
            </a:r>
            <a:r>
              <a:rPr lang="en-US" altLang="zh-TW" dirty="0"/>
              <a:t> null);</a:t>
            </a:r>
          </a:p>
          <a:p>
            <a:pPr>
              <a:buClr>
                <a:schemeClr val="tx1"/>
              </a:buClr>
            </a:pPr>
            <a:endParaRPr lang="en-US" altLang="zh-TW" dirty="0"/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92D050"/>
                </a:solidFill>
              </a:rPr>
              <a:t>// Make sure the value is less than 100.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assert</a:t>
            </a:r>
            <a:r>
              <a:rPr lang="en-US" altLang="zh-TW" dirty="0"/>
              <a:t>(number </a:t>
            </a:r>
            <a:r>
              <a:rPr lang="en-US" altLang="zh-TW" dirty="0">
                <a:solidFill>
                  <a:srgbClr val="FFFF00"/>
                </a:solidFill>
              </a:rPr>
              <a:t>&lt;</a:t>
            </a:r>
            <a:r>
              <a:rPr lang="en-US" altLang="zh-TW" dirty="0"/>
              <a:t> 100);</a:t>
            </a:r>
          </a:p>
          <a:p>
            <a:pPr>
              <a:buClr>
                <a:schemeClr val="tx1"/>
              </a:buClr>
            </a:pPr>
            <a:endParaRPr lang="en-US" altLang="zh-TW" dirty="0"/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92D050"/>
                </a:solidFill>
              </a:rPr>
              <a:t>// Make sure this is an https URL.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assert</a:t>
            </a:r>
            <a:r>
              <a:rPr lang="en-US" altLang="zh-TW" dirty="0"/>
              <a:t>(</a:t>
            </a:r>
            <a:r>
              <a:rPr lang="en-US" altLang="zh-TW" dirty="0" err="1"/>
              <a:t>urlString</a:t>
            </a:r>
            <a:r>
              <a:rPr lang="en-US" altLang="zh-TW" dirty="0" err="1">
                <a:solidFill>
                  <a:srgbClr val="FFFF00"/>
                </a:solidFill>
              </a:rPr>
              <a:t>.startsWith</a:t>
            </a:r>
            <a:r>
              <a:rPr lang="en-US" altLang="zh-TW" dirty="0"/>
              <a:t>('https'));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96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FC6DC-AC85-440D-B170-1115F996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Assert - message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7C7504-8268-4F36-A4D6-8E14F533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</a:t>
            </a:r>
            <a:r>
              <a:rPr lang="en-US" altLang="zh-TW" dirty="0">
                <a:solidFill>
                  <a:srgbClr val="FFFF00"/>
                </a:solidFill>
              </a:rPr>
              <a:t>attach a message </a:t>
            </a:r>
            <a:r>
              <a:rPr lang="en-US" altLang="zh-TW" dirty="0"/>
              <a:t>to an assertion, add a string as the </a:t>
            </a:r>
            <a:r>
              <a:rPr lang="en-US" altLang="zh-TW" dirty="0">
                <a:solidFill>
                  <a:srgbClr val="FFFF00"/>
                </a:solidFill>
              </a:rPr>
              <a:t>second argument </a:t>
            </a:r>
            <a:r>
              <a:rPr lang="en-US" altLang="zh-TW" dirty="0"/>
              <a:t>to assert.</a:t>
            </a:r>
          </a:p>
          <a:p>
            <a:endParaRPr lang="en-US" altLang="zh-TW" dirty="0"/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assert</a:t>
            </a:r>
            <a:r>
              <a:rPr lang="en-US" altLang="zh-TW" dirty="0"/>
              <a:t>(</a:t>
            </a:r>
            <a:r>
              <a:rPr lang="en-US" altLang="zh-TW" dirty="0" err="1"/>
              <a:t>urlString.startsWith</a:t>
            </a:r>
            <a:r>
              <a:rPr lang="en-US" altLang="zh-TW" dirty="0"/>
              <a:t>('https’),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>
                <a:solidFill>
                  <a:srgbClr val="FFFF00"/>
                </a:solidFill>
              </a:rPr>
              <a:t>'URL ($</a:t>
            </a:r>
            <a:r>
              <a:rPr lang="en-US" altLang="zh-TW" dirty="0" err="1">
                <a:solidFill>
                  <a:srgbClr val="FFFF00"/>
                </a:solidFill>
              </a:rPr>
              <a:t>urlString</a:t>
            </a:r>
            <a:r>
              <a:rPr lang="en-US" altLang="zh-TW" dirty="0">
                <a:solidFill>
                  <a:srgbClr val="FFFF00"/>
                </a:solidFill>
              </a:rPr>
              <a:t>) should start with "https".'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7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15613-19A8-4BE9-A864-D6D6957B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ECC7E-F3C2-4CE2-BFCE-779F15B0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-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*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en-US" altLang="zh-TW" dirty="0"/>
              <a:t> 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~/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Divide, returning an </a:t>
            </a:r>
            <a:r>
              <a:rPr lang="en-US" altLang="zh-TW" dirty="0">
                <a:solidFill>
                  <a:srgbClr val="FFC000"/>
                </a:solidFill>
              </a:rPr>
              <a:t>integer result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%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Get the </a:t>
            </a:r>
            <a:r>
              <a:rPr lang="en-US" altLang="zh-TW" dirty="0">
                <a:solidFill>
                  <a:srgbClr val="FFC000"/>
                </a:solidFill>
              </a:rPr>
              <a:t>remainder</a:t>
            </a:r>
            <a:r>
              <a:rPr lang="en-US" altLang="zh-TW" dirty="0"/>
              <a:t> of an integer division</a:t>
            </a:r>
          </a:p>
          <a:p>
            <a:endParaRPr lang="en-US" altLang="zh-TW" dirty="0"/>
          </a:p>
          <a:p>
            <a:r>
              <a:rPr lang="en-US" altLang="zh-TW" dirty="0"/>
              <a:t>assert(5 / 2 == 2.5); </a:t>
            </a:r>
            <a:r>
              <a:rPr lang="en-US" altLang="zh-TW" dirty="0">
                <a:solidFill>
                  <a:srgbClr val="92D050"/>
                </a:solidFill>
              </a:rPr>
              <a:t>// Result is a double</a:t>
            </a:r>
            <a:br>
              <a:rPr lang="en-US" altLang="zh-TW" dirty="0"/>
            </a:br>
            <a:r>
              <a:rPr lang="en-US" altLang="zh-TW" dirty="0"/>
              <a:t>assert(5 ~/ 2 == 2); </a:t>
            </a:r>
            <a:r>
              <a:rPr lang="en-US" altLang="zh-TW" dirty="0">
                <a:solidFill>
                  <a:srgbClr val="92D050"/>
                </a:solidFill>
              </a:rPr>
              <a:t>// Result is an int</a:t>
            </a:r>
            <a:br>
              <a:rPr lang="en-US" altLang="zh-TW" dirty="0"/>
            </a:br>
            <a:r>
              <a:rPr lang="en-US" altLang="zh-TW" dirty="0"/>
              <a:t>assert(5 % 2 == 1); </a:t>
            </a:r>
            <a:r>
              <a:rPr lang="en-US" altLang="zh-TW" dirty="0">
                <a:solidFill>
                  <a:srgbClr val="92D050"/>
                </a:solidFill>
              </a:rPr>
              <a:t>// Remainder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0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2152C-D4C5-4DF6-9442-8384E6FF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r>
              <a:rPr lang="zh-TW" altLang="en-US" dirty="0"/>
              <a:t> </a:t>
            </a:r>
            <a:r>
              <a:rPr lang="en-US" altLang="zh-TW" dirty="0"/>
              <a:t>- prefix and postfix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E49E4-E23F-4787-B947-2524F513C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altLang="zh-TW" sz="3000" dirty="0">
                <a:solidFill>
                  <a:srgbClr val="C00000"/>
                </a:solidFill>
              </a:rPr>
              <a:t>++</a:t>
            </a:r>
            <a:r>
              <a:rPr lang="en-US" altLang="zh-TW" dirty="0"/>
              <a:t> var  -&gt; var = var </a:t>
            </a:r>
            <a:r>
              <a:rPr lang="en-US" altLang="zh-TW" sz="3000" dirty="0">
                <a:solidFill>
                  <a:srgbClr val="C00000"/>
                </a:solidFill>
              </a:rPr>
              <a:t>+</a:t>
            </a:r>
            <a:r>
              <a:rPr lang="en-US" altLang="zh-TW" dirty="0"/>
              <a:t> 1  (expression value is </a:t>
            </a:r>
            <a:r>
              <a:rPr lang="en-US" altLang="zh-TW" dirty="0">
                <a:solidFill>
                  <a:srgbClr val="FFC000"/>
                </a:solidFill>
              </a:rPr>
              <a:t>var + 1</a:t>
            </a:r>
            <a:r>
              <a:rPr lang="en-US" altLang="zh-TW" dirty="0"/>
              <a:t>)</a:t>
            </a:r>
          </a:p>
          <a:p>
            <a:pPr>
              <a:buClr>
                <a:schemeClr val="tx1"/>
              </a:buClr>
            </a:pPr>
            <a:r>
              <a:rPr lang="en-US" altLang="zh-TW" sz="3000" dirty="0">
                <a:solidFill>
                  <a:srgbClr val="C00000"/>
                </a:solidFill>
              </a:rPr>
              <a:t>-- </a:t>
            </a:r>
            <a:r>
              <a:rPr lang="en-US" altLang="zh-TW" dirty="0"/>
              <a:t>var -&gt; var = var </a:t>
            </a:r>
            <a:r>
              <a:rPr lang="en-US" altLang="zh-TW" sz="3000" dirty="0">
                <a:solidFill>
                  <a:srgbClr val="C00000"/>
                </a:solidFill>
              </a:rPr>
              <a:t>–</a:t>
            </a:r>
            <a:r>
              <a:rPr lang="en-US" altLang="zh-TW" dirty="0"/>
              <a:t> 1 (expression value is </a:t>
            </a:r>
            <a:r>
              <a:rPr lang="en-US" altLang="zh-TW" dirty="0">
                <a:solidFill>
                  <a:srgbClr val="FFC000"/>
                </a:solidFill>
              </a:rPr>
              <a:t>var - 1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Var </a:t>
            </a:r>
            <a:r>
              <a:rPr lang="en-US" altLang="zh-TW" sz="3000" dirty="0">
                <a:solidFill>
                  <a:srgbClr val="C00000"/>
                </a:solidFill>
              </a:rPr>
              <a:t>++</a:t>
            </a:r>
            <a:r>
              <a:rPr lang="en-US" altLang="zh-TW" dirty="0"/>
              <a:t> -&gt; var = var </a:t>
            </a:r>
            <a:r>
              <a:rPr lang="en-US" altLang="zh-TW" sz="3000" dirty="0">
                <a:solidFill>
                  <a:srgbClr val="C00000"/>
                </a:solidFill>
              </a:rPr>
              <a:t>+</a:t>
            </a:r>
            <a:r>
              <a:rPr lang="en-US" altLang="zh-TW" dirty="0"/>
              <a:t> 1 (expression value is </a:t>
            </a:r>
            <a:r>
              <a:rPr lang="en-US" altLang="zh-TW" dirty="0">
                <a:solidFill>
                  <a:srgbClr val="FFC000"/>
                </a:solidFill>
              </a:rPr>
              <a:t>var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Var </a:t>
            </a:r>
            <a:r>
              <a:rPr lang="en-US" altLang="zh-TW" sz="3000" dirty="0">
                <a:solidFill>
                  <a:srgbClr val="C00000"/>
                </a:solidFill>
              </a:rPr>
              <a:t>--</a:t>
            </a:r>
            <a:r>
              <a:rPr lang="en-US" altLang="zh-TW" dirty="0"/>
              <a:t> -&gt; var = var </a:t>
            </a:r>
            <a:r>
              <a:rPr lang="en-US" altLang="zh-TW" sz="3000" dirty="0">
                <a:solidFill>
                  <a:srgbClr val="C00000"/>
                </a:solidFill>
              </a:rPr>
              <a:t>–</a:t>
            </a:r>
            <a:r>
              <a:rPr lang="en-US" altLang="zh-TW" dirty="0"/>
              <a:t> 1 (expression value is </a:t>
            </a:r>
            <a:r>
              <a:rPr lang="en-US" altLang="zh-TW" dirty="0">
                <a:solidFill>
                  <a:srgbClr val="FFC000"/>
                </a:solidFill>
              </a:rPr>
              <a:t>var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 = 0;</a:t>
            </a:r>
            <a:br>
              <a:rPr lang="en-US" altLang="zh-TW" dirty="0"/>
            </a:br>
            <a:r>
              <a:rPr lang="en-US" altLang="zh-TW" dirty="0"/>
              <a:t>b = </a:t>
            </a:r>
            <a:r>
              <a:rPr lang="en-US" altLang="zh-TW" sz="3000" dirty="0">
                <a:solidFill>
                  <a:srgbClr val="C00000"/>
                </a:solidFill>
              </a:rPr>
              <a:t>++</a:t>
            </a:r>
            <a:r>
              <a:rPr lang="en-US" altLang="zh-TW" dirty="0"/>
              <a:t>a; </a:t>
            </a:r>
            <a:r>
              <a:rPr lang="en-US" altLang="zh-TW" dirty="0">
                <a:solidFill>
                  <a:srgbClr val="92D050"/>
                </a:solidFill>
              </a:rPr>
              <a:t>// Increment a before b gets its value.</a:t>
            </a:r>
            <a:br>
              <a:rPr lang="en-US" altLang="zh-TW" dirty="0"/>
            </a:br>
            <a:r>
              <a:rPr lang="en-US" altLang="zh-TW" dirty="0"/>
              <a:t>assert(a </a:t>
            </a:r>
            <a:r>
              <a:rPr lang="en-US" altLang="zh-TW" dirty="0">
                <a:solidFill>
                  <a:srgbClr val="FFC000"/>
                </a:solidFill>
              </a:rPr>
              <a:t>==</a:t>
            </a:r>
            <a:r>
              <a:rPr lang="en-US" altLang="zh-TW" dirty="0"/>
              <a:t> b); // 1 </a:t>
            </a:r>
            <a:r>
              <a:rPr lang="en-US" altLang="zh-TW" dirty="0">
                <a:solidFill>
                  <a:srgbClr val="FFC000"/>
                </a:solidFill>
              </a:rPr>
              <a:t>==</a:t>
            </a:r>
            <a:r>
              <a:rPr lang="en-US" altLang="zh-TW" dirty="0"/>
              <a:t> 1</a:t>
            </a:r>
          </a:p>
          <a:p>
            <a:r>
              <a:rPr lang="en-US" altLang="zh-TW" dirty="0"/>
              <a:t>a = 0;</a:t>
            </a:r>
            <a:br>
              <a:rPr lang="en-US" altLang="zh-TW" dirty="0"/>
            </a:br>
            <a:r>
              <a:rPr lang="en-US" altLang="zh-TW" dirty="0"/>
              <a:t>b = a</a:t>
            </a:r>
            <a:r>
              <a:rPr lang="en-US" altLang="zh-TW" sz="3000" dirty="0">
                <a:solidFill>
                  <a:srgbClr val="C00000"/>
                </a:solidFill>
              </a:rPr>
              <a:t>++</a:t>
            </a:r>
            <a:r>
              <a:rPr lang="en-US" altLang="zh-TW" dirty="0"/>
              <a:t>; </a:t>
            </a:r>
            <a:r>
              <a:rPr lang="en-US" altLang="zh-TW" dirty="0">
                <a:solidFill>
                  <a:srgbClr val="92D050"/>
                </a:solidFill>
              </a:rPr>
              <a:t>// Increment a AFTER b gets its value.</a:t>
            </a:r>
            <a:br>
              <a:rPr lang="en-US" altLang="zh-TW" dirty="0">
                <a:solidFill>
                  <a:srgbClr val="92D050"/>
                </a:solidFill>
              </a:rPr>
            </a:br>
            <a:r>
              <a:rPr lang="en-US" altLang="zh-TW" dirty="0"/>
              <a:t>assert(a </a:t>
            </a:r>
            <a:r>
              <a:rPr lang="en-US" altLang="zh-TW" dirty="0">
                <a:solidFill>
                  <a:srgbClr val="FFC000"/>
                </a:solidFill>
              </a:rPr>
              <a:t>!=</a:t>
            </a:r>
            <a:r>
              <a:rPr lang="en-US" altLang="zh-TW" dirty="0"/>
              <a:t> b); // 1 </a:t>
            </a:r>
            <a:r>
              <a:rPr lang="en-US" altLang="zh-TW" dirty="0">
                <a:solidFill>
                  <a:srgbClr val="FFC000"/>
                </a:solidFill>
              </a:rPr>
              <a:t>!=</a:t>
            </a:r>
            <a:r>
              <a:rPr lang="en-US" altLang="zh-TW" dirty="0"/>
              <a:t>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363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83E16-09E0-4F52-8C0A-55B1B9DE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Equality and relational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BCB6FE-76A8-4E86-A72B-58F42A4C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==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C00000"/>
                </a:solidFill>
              </a:rPr>
              <a:t>!=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&gt;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&lt;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&gt;=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&lt;=</a:t>
            </a:r>
          </a:p>
          <a:p>
            <a:endParaRPr lang="en-US" altLang="zh-TW" dirty="0"/>
          </a:p>
          <a:p>
            <a:r>
              <a:rPr lang="nb-NO" altLang="zh-TW" dirty="0"/>
              <a:t>assert(2 </a:t>
            </a:r>
            <a:r>
              <a:rPr lang="nb-NO" altLang="zh-TW" dirty="0">
                <a:solidFill>
                  <a:srgbClr val="C00000"/>
                </a:solidFill>
              </a:rPr>
              <a:t>==</a:t>
            </a:r>
            <a:r>
              <a:rPr lang="nb-NO" altLang="zh-TW" dirty="0"/>
              <a:t> 2);</a:t>
            </a:r>
            <a:br>
              <a:rPr lang="nb-NO" altLang="zh-TW" dirty="0"/>
            </a:br>
            <a:r>
              <a:rPr lang="nb-NO" altLang="zh-TW" dirty="0"/>
              <a:t>assert(2 </a:t>
            </a:r>
            <a:r>
              <a:rPr lang="nb-NO" altLang="zh-TW" dirty="0">
                <a:solidFill>
                  <a:srgbClr val="C00000"/>
                </a:solidFill>
              </a:rPr>
              <a:t>!=</a:t>
            </a:r>
            <a:r>
              <a:rPr lang="nb-NO" altLang="zh-TW" dirty="0"/>
              <a:t> 3);</a:t>
            </a:r>
            <a:br>
              <a:rPr lang="nb-NO" altLang="zh-TW" dirty="0"/>
            </a:br>
            <a:r>
              <a:rPr lang="nb-NO" altLang="zh-TW" dirty="0"/>
              <a:t>assert(3 </a:t>
            </a:r>
            <a:r>
              <a:rPr lang="nb-NO" altLang="zh-TW" dirty="0">
                <a:solidFill>
                  <a:srgbClr val="C00000"/>
                </a:solidFill>
              </a:rPr>
              <a:t>&gt;</a:t>
            </a:r>
            <a:r>
              <a:rPr lang="nb-NO" altLang="zh-TW" dirty="0"/>
              <a:t> 2);</a:t>
            </a:r>
            <a:br>
              <a:rPr lang="nb-NO" altLang="zh-TW" dirty="0"/>
            </a:br>
            <a:r>
              <a:rPr lang="nb-NO" altLang="zh-TW" dirty="0"/>
              <a:t>assert(2 </a:t>
            </a:r>
            <a:r>
              <a:rPr lang="nb-NO" altLang="zh-TW" dirty="0">
                <a:solidFill>
                  <a:srgbClr val="C00000"/>
                </a:solidFill>
              </a:rPr>
              <a:t>&lt;</a:t>
            </a:r>
            <a:r>
              <a:rPr lang="nb-NO" altLang="zh-TW" dirty="0"/>
              <a:t> 3);</a:t>
            </a:r>
            <a:br>
              <a:rPr lang="nb-NO" altLang="zh-TW" dirty="0"/>
            </a:br>
            <a:r>
              <a:rPr lang="nb-NO" altLang="zh-TW" dirty="0"/>
              <a:t>assert(3 </a:t>
            </a:r>
            <a:r>
              <a:rPr lang="nb-NO" altLang="zh-TW" dirty="0">
                <a:solidFill>
                  <a:srgbClr val="C00000"/>
                </a:solidFill>
              </a:rPr>
              <a:t>&gt;=</a:t>
            </a:r>
            <a:r>
              <a:rPr lang="nb-NO" altLang="zh-TW" dirty="0"/>
              <a:t> 3);</a:t>
            </a:r>
            <a:br>
              <a:rPr lang="nb-NO" altLang="zh-TW" dirty="0"/>
            </a:br>
            <a:r>
              <a:rPr lang="nb-NO" altLang="zh-TW" dirty="0"/>
              <a:t>assert(2 </a:t>
            </a:r>
            <a:r>
              <a:rPr lang="nb-NO" altLang="zh-TW" dirty="0">
                <a:solidFill>
                  <a:srgbClr val="C00000"/>
                </a:solidFill>
              </a:rPr>
              <a:t>&lt;=</a:t>
            </a:r>
            <a:r>
              <a:rPr lang="nb-NO" altLang="zh-TW" dirty="0"/>
              <a:t> 3);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974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91965-8F57-4D78-9D45-67D2EFDF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test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E0A27-D121-4992-BB25-BFAA9115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as</a:t>
            </a:r>
            <a:r>
              <a:rPr lang="en-US" altLang="zh-TW" dirty="0"/>
              <a:t> : Typecast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is</a:t>
            </a:r>
            <a:r>
              <a:rPr lang="en-US" altLang="zh-TW" dirty="0"/>
              <a:t> : </a:t>
            </a:r>
            <a:r>
              <a:rPr lang="en-US" altLang="zh-TW" dirty="0">
                <a:solidFill>
                  <a:srgbClr val="FFC000"/>
                </a:solidFill>
              </a:rPr>
              <a:t>True</a:t>
            </a:r>
            <a:r>
              <a:rPr lang="en-US" altLang="zh-TW" dirty="0"/>
              <a:t> if the object has the </a:t>
            </a:r>
            <a:r>
              <a:rPr lang="en-US" altLang="zh-TW" dirty="0">
                <a:solidFill>
                  <a:srgbClr val="FFC000"/>
                </a:solidFill>
              </a:rPr>
              <a:t>specified type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is!</a:t>
            </a:r>
            <a:r>
              <a:rPr lang="en-US" altLang="zh-TW" dirty="0"/>
              <a:t> : </a:t>
            </a:r>
            <a:r>
              <a:rPr lang="en-US" altLang="zh-TW" dirty="0">
                <a:solidFill>
                  <a:srgbClr val="FFC000"/>
                </a:solidFill>
              </a:rPr>
              <a:t>False</a:t>
            </a:r>
            <a:r>
              <a:rPr lang="en-US" altLang="zh-TW" dirty="0"/>
              <a:t> if the object has the </a:t>
            </a:r>
            <a:r>
              <a:rPr lang="en-US" altLang="zh-TW" dirty="0">
                <a:solidFill>
                  <a:srgbClr val="FFC000"/>
                </a:solidFill>
              </a:rPr>
              <a:t>specified type</a:t>
            </a:r>
          </a:p>
          <a:p>
            <a:endParaRPr lang="en-US" altLang="zh-TW" dirty="0"/>
          </a:p>
          <a:p>
            <a:r>
              <a:rPr lang="en-US" altLang="zh-TW" dirty="0"/>
              <a:t>if (emp </a:t>
            </a:r>
            <a:r>
              <a:rPr lang="en-US" altLang="zh-TW" dirty="0">
                <a:solidFill>
                  <a:srgbClr val="C00000"/>
                </a:solidFill>
              </a:rPr>
              <a:t>is</a:t>
            </a:r>
            <a:r>
              <a:rPr lang="en-US" altLang="zh-TW" dirty="0"/>
              <a:t> Person) {</a:t>
            </a:r>
            <a:br>
              <a:rPr lang="en-US" altLang="zh-TW" dirty="0"/>
            </a:br>
            <a:r>
              <a:rPr lang="en-US" altLang="zh-TW" dirty="0" err="1"/>
              <a:t>emp.firstName</a:t>
            </a:r>
            <a:r>
              <a:rPr lang="en-US" altLang="zh-TW" dirty="0"/>
              <a:t> = 'Bob’;</a:t>
            </a:r>
            <a:br>
              <a:rPr lang="en-US" altLang="zh-TW" dirty="0"/>
            </a:br>
            <a:r>
              <a:rPr lang="en-US" altLang="zh-TW" dirty="0"/>
              <a:t>}</a:t>
            </a:r>
          </a:p>
          <a:p>
            <a:r>
              <a:rPr lang="en-US" altLang="zh-TW" dirty="0"/>
              <a:t>(emp </a:t>
            </a:r>
            <a:r>
              <a:rPr lang="en-US" altLang="zh-TW" dirty="0">
                <a:solidFill>
                  <a:srgbClr val="C00000"/>
                </a:solidFill>
              </a:rPr>
              <a:t>as</a:t>
            </a:r>
            <a:r>
              <a:rPr lang="en-US" altLang="zh-TW" dirty="0"/>
              <a:t> Person).</a:t>
            </a:r>
            <a:r>
              <a:rPr lang="en-US" altLang="zh-TW" dirty="0" err="1"/>
              <a:t>firstName</a:t>
            </a:r>
            <a:r>
              <a:rPr lang="en-US" altLang="zh-TW" dirty="0"/>
              <a:t> = 'Bob';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486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23AB6-C9AD-431B-970B-DA847E14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1DD04E-5262-462A-856F-9322F4BF6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=</a:t>
            </a:r>
          </a:p>
          <a:p>
            <a:endParaRPr lang="en-US" altLang="zh-TW" dirty="0"/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92D050"/>
                </a:solidFill>
              </a:rPr>
              <a:t>// Assign value to a</a:t>
            </a:r>
          </a:p>
          <a:p>
            <a:pPr>
              <a:buClr>
                <a:schemeClr val="tx1"/>
              </a:buClr>
            </a:pPr>
            <a:r>
              <a:rPr lang="en-US" altLang="zh-TW" dirty="0"/>
              <a:t>a </a:t>
            </a: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en-US" altLang="zh-TW" dirty="0"/>
              <a:t> value;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92D050"/>
                </a:solidFill>
              </a:rPr>
              <a:t>// Assign value to b if b is null; otherwise, b stays the same</a:t>
            </a:r>
          </a:p>
          <a:p>
            <a:pPr>
              <a:buClr>
                <a:schemeClr val="tx1"/>
              </a:buClr>
            </a:pPr>
            <a:r>
              <a:rPr lang="en-US" altLang="zh-TW" dirty="0"/>
              <a:t>b </a:t>
            </a:r>
            <a:r>
              <a:rPr lang="en-US" altLang="zh-TW" dirty="0">
                <a:solidFill>
                  <a:srgbClr val="C00000"/>
                </a:solidFill>
              </a:rPr>
              <a:t>??=</a:t>
            </a:r>
            <a:r>
              <a:rPr lang="en-US" altLang="zh-TW" dirty="0"/>
              <a:t> value;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29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36A07-D341-432A-8C67-FFD36C3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Compound assignment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B579FD-B51B-48F0-A0C1-2DEBD7A6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+=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-=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*=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/=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~/=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%=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&lt;&lt;=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&gt;&gt;=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C00000"/>
                </a:solidFill>
              </a:rPr>
              <a:t>&amp;=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^=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|= </a:t>
            </a:r>
          </a:p>
          <a:p>
            <a:endParaRPr lang="en-US" altLang="zh-TW" dirty="0"/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C00000"/>
                </a:solidFill>
              </a:rPr>
              <a:t>op=</a:t>
            </a:r>
            <a:r>
              <a:rPr lang="en-US" altLang="zh-TW" dirty="0"/>
              <a:t> b -&gt; a </a:t>
            </a: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en-US" altLang="zh-TW" dirty="0"/>
              <a:t> a </a:t>
            </a:r>
            <a:r>
              <a:rPr lang="en-US" altLang="zh-TW" dirty="0">
                <a:solidFill>
                  <a:srgbClr val="C00000"/>
                </a:solidFill>
              </a:rPr>
              <a:t>op</a:t>
            </a:r>
            <a:r>
              <a:rPr lang="en-US" altLang="zh-TW" dirty="0"/>
              <a:t> b</a:t>
            </a:r>
          </a:p>
          <a:p>
            <a:r>
              <a:rPr lang="en-US" altLang="zh-TW" dirty="0"/>
              <a:t>Ex. A </a:t>
            </a:r>
            <a:r>
              <a:rPr lang="en-US" altLang="zh-TW" dirty="0">
                <a:solidFill>
                  <a:srgbClr val="C00000"/>
                </a:solidFill>
              </a:rPr>
              <a:t>+=</a:t>
            </a:r>
            <a:r>
              <a:rPr lang="en-US" altLang="zh-TW" dirty="0"/>
              <a:t> b -&gt; a </a:t>
            </a: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en-US" altLang="zh-TW" dirty="0"/>
              <a:t> a 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/>
              <a:t> b</a:t>
            </a:r>
          </a:p>
          <a:p>
            <a:endParaRPr lang="en-US" altLang="zh-TW" dirty="0"/>
          </a:p>
          <a:p>
            <a:r>
              <a:rPr lang="en-US" altLang="zh-TW" dirty="0"/>
              <a:t>var a </a:t>
            </a: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en-US" altLang="zh-TW" dirty="0"/>
              <a:t> 2; </a:t>
            </a:r>
            <a:r>
              <a:rPr lang="en-US" altLang="zh-TW" dirty="0">
                <a:solidFill>
                  <a:srgbClr val="92D050"/>
                </a:solidFill>
              </a:rPr>
              <a:t>// Assign using =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C00000"/>
                </a:solidFill>
              </a:rPr>
              <a:t>*=</a:t>
            </a:r>
            <a:r>
              <a:rPr lang="en-US" altLang="zh-TW" dirty="0"/>
              <a:t> 3; </a:t>
            </a:r>
            <a:r>
              <a:rPr lang="en-US" altLang="zh-TW" dirty="0">
                <a:solidFill>
                  <a:srgbClr val="92D050"/>
                </a:solidFill>
              </a:rPr>
              <a:t>// Assign and multiply: a = a * 3</a:t>
            </a:r>
          </a:p>
          <a:p>
            <a:r>
              <a:rPr lang="en-US" altLang="zh-TW" dirty="0"/>
              <a:t>assert(a </a:t>
            </a:r>
            <a:r>
              <a:rPr lang="en-US" altLang="zh-TW" dirty="0">
                <a:solidFill>
                  <a:srgbClr val="C00000"/>
                </a:solidFill>
              </a:rPr>
              <a:t>==</a:t>
            </a:r>
            <a:r>
              <a:rPr lang="en-US" altLang="zh-TW" dirty="0"/>
              <a:t> 6);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8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98CCE-F5E2-42AA-9787-A4C23176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C5F09D-150E-4C94-B023-5EB18462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!</a:t>
            </a:r>
            <a:r>
              <a:rPr lang="en-US" altLang="zh-TW" dirty="0"/>
              <a:t> : </a:t>
            </a:r>
            <a:r>
              <a:rPr lang="en-US" altLang="zh-TW" dirty="0">
                <a:solidFill>
                  <a:srgbClr val="FFC000"/>
                </a:solidFill>
              </a:rPr>
              <a:t>inverts</a:t>
            </a:r>
            <a:r>
              <a:rPr lang="en-US" altLang="zh-TW" dirty="0"/>
              <a:t> the following expression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||</a:t>
            </a:r>
            <a:r>
              <a:rPr lang="en-US" altLang="zh-TW" dirty="0"/>
              <a:t> : OR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&amp;&amp;</a:t>
            </a:r>
            <a:r>
              <a:rPr lang="en-US" altLang="zh-TW" dirty="0"/>
              <a:t> : AND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401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1073</Words>
  <Application>Microsoft Office PowerPoint</Application>
  <PresentationFormat>寬螢幕</PresentationFormat>
  <Paragraphs>167</Paragraphs>
  <Slides>23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Office Theme</vt:lpstr>
      <vt:lpstr>Dart</vt:lpstr>
      <vt:lpstr>Operators</vt:lpstr>
      <vt:lpstr>Arithmetic operators</vt:lpstr>
      <vt:lpstr>Arithmetic operators - prefix and postfix</vt:lpstr>
      <vt:lpstr>Equality and relational operators</vt:lpstr>
      <vt:lpstr>Type test operators</vt:lpstr>
      <vt:lpstr>Assignment operators</vt:lpstr>
      <vt:lpstr>Compound assignment operators</vt:lpstr>
      <vt:lpstr>Logical operators</vt:lpstr>
      <vt:lpstr>Bitwise and shift operators</vt:lpstr>
      <vt:lpstr>Conditional expressions</vt:lpstr>
      <vt:lpstr>Cascade notation (..)</vt:lpstr>
      <vt:lpstr>Other operators</vt:lpstr>
      <vt:lpstr>Control flow statements</vt:lpstr>
      <vt:lpstr>If and else</vt:lpstr>
      <vt:lpstr>For loops</vt:lpstr>
      <vt:lpstr>Iterable – foreach , for-in</vt:lpstr>
      <vt:lpstr>While and do-while</vt:lpstr>
      <vt:lpstr>Break and continue</vt:lpstr>
      <vt:lpstr>Switch and case</vt:lpstr>
      <vt:lpstr>Switch and case - continue</vt:lpstr>
      <vt:lpstr>Assert</vt:lpstr>
      <vt:lpstr>Assert -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</dc:title>
  <dc:creator>Wu Chih-Yun</dc:creator>
  <cp:lastModifiedBy>Wu Chih-Yun</cp:lastModifiedBy>
  <cp:revision>33</cp:revision>
  <dcterms:created xsi:type="dcterms:W3CDTF">2019-07-23T06:04:55Z</dcterms:created>
  <dcterms:modified xsi:type="dcterms:W3CDTF">2019-07-24T14:39:15Z</dcterms:modified>
</cp:coreProperties>
</file>