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02b18692b_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02b18692b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whether they have shared health information on social networking sites, such as Facebook or Twitter (B14b)]?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02b18692b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02b18692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decision trees perform automated feature selection where uninformative features are not used in the model. </a:t>
            </a: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 Variable importance based on the total reduction in MSE for the decision tree.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2b18692b_3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2b18692b_3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 A5. Overall, how confident are you that you could get advice or information about health or medical topics if you needed it?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N4c. How much do you agree or disagree: There are so many different recommendations about preventing cancer, its hard to know which ones to follow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N4b. How much do you agree or disagree: There’s not much you can do to lower your chances of getting cancer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2b18692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2b18692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2b18692b_2_8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2b18692b_2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02b18692b_2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02b18692b_2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2b18692b_2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2b18692b_2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02b18692b_2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02b18692b_2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02b18692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02b18692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02b18692b_2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02b18692b_2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2b18692b_3_3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2b18692b_3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2b18692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02b18692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2b1869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2b1869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02b18692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02b18692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02b18692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02b18692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02b18692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02b18692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02cb525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02cb525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2b18692b_3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02b18692b_3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02b186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02b186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Are there any relationships between people’s self-rated health (question F1) and their health-related information behavior [e.g., whether they have ever looked up health information using any type of source (A1);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02b18692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02b18692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type of source they turned to the most recent time they looked for health information (A2)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2b18692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2b18692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LotOfEffort: A4a. It took a lot of effort to get the information you needed:</a:t>
            </a:r>
            <a:endParaRPr sz="10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Frustrated: A4b. You felt frustrated during your search for the information: 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2b18692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2b18692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2b18692b_3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02b18692b_3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2b18692b_3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2b18692b_3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StrongNeedHealthInfo_OS: A7. Imagine that you had a strong need to get information about health or medical topics. Where would you go first?  Electronic_SelfHealthInfo: B5a. In the past 12 months have you used a computer, smart phone, or other electronic means to look for health or medical information for yourself?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Data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Siyuan Luo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Jie Wu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Xueling 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r>
              <a:rPr lang="en" sz="1800"/>
              <a:t>.  Have</a:t>
            </a:r>
            <a:r>
              <a:rPr lang="en" sz="1800"/>
              <a:t> they shared health information on social networking sites, such as Facebook or Twitter?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/>
          </a:blip>
          <a:srcRect b="9861" l="0" r="0" t="0"/>
          <a:stretch/>
        </p:blipFill>
        <p:spPr>
          <a:xfrm>
            <a:off x="371000" y="1017800"/>
            <a:ext cx="5109325" cy="39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4">
            <a:alphaModFix/>
          </a:blip>
          <a:srcRect b="15283" l="0" r="28622" t="6420"/>
          <a:stretch/>
        </p:blipFill>
        <p:spPr>
          <a:xfrm>
            <a:off x="5862875" y="912150"/>
            <a:ext cx="2491000" cy="40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Decision Tree:</a:t>
            </a:r>
            <a:endParaRPr sz="2400"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50" y="1134075"/>
            <a:ext cx="7190157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2508475" y="1196700"/>
            <a:ext cx="3026400" cy="87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196625" y="378275"/>
            <a:ext cx="942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people’s information-related self-efficacy and their health-related self-efficacy?</a:t>
            </a:r>
            <a:endParaRPr sz="1800"/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15661" l="0" r="0" t="0"/>
          <a:stretch/>
        </p:blipFill>
        <p:spPr>
          <a:xfrm>
            <a:off x="5018750" y="857800"/>
            <a:ext cx="3327249" cy="4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17681" l="0" r="0" t="0"/>
          <a:stretch/>
        </p:blipFill>
        <p:spPr>
          <a:xfrm>
            <a:off x="405550" y="830650"/>
            <a:ext cx="3327241" cy="42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</a:t>
            </a:r>
            <a:r>
              <a:rPr lang="en"/>
              <a:t> people’s trust profiles towards health problems?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05" name="Google Shape;205;p2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12</a:t>
            </a:r>
            <a:r>
              <a:rPr lang="en" sz="1600">
                <a:solidFill>
                  <a:schemeClr val="lt1"/>
                </a:solidFill>
              </a:rPr>
              <a:t>.31.2020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7" name="Google Shape;207;p2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08" name="Google Shape;208;p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2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6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China alerts WHO to several pneumonia cases</a:t>
            </a:r>
            <a:endParaRPr sz="1600"/>
          </a:p>
        </p:txBody>
      </p:sp>
      <p:sp>
        <p:nvSpPr>
          <p:cNvPr descr="Background pointer shape in timeline graphic" id="211" name="Google Shape;211;p2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  <a:r>
              <a:rPr lang="en" sz="1600">
                <a:solidFill>
                  <a:schemeClr val="lt1"/>
                </a:solidFill>
              </a:rPr>
              <a:t>.11.2020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3" name="Google Shape;213;p2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14" name="Google Shape;214;p2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2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6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China announces first death</a:t>
            </a:r>
            <a:endParaRPr sz="1600"/>
          </a:p>
        </p:txBody>
      </p:sp>
      <p:sp>
        <p:nvSpPr>
          <p:cNvPr descr="Background pointer shape in timeline graphic" id="217" name="Google Shape;217;p2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  <a:r>
              <a:rPr lang="en" sz="1600">
                <a:solidFill>
                  <a:schemeClr val="lt1"/>
                </a:solidFill>
              </a:rPr>
              <a:t>.13.2020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9" name="Google Shape;219;p2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20" name="Google Shape;220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6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WHO reports case in Thailand, the first outside China</a:t>
            </a:r>
            <a:endParaRPr sz="1600"/>
          </a:p>
        </p:txBody>
      </p:sp>
      <p:sp>
        <p:nvSpPr>
          <p:cNvPr descr="Background pointer shape in timeline graphic" id="223" name="Google Shape;223;p2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.2.2020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26" name="Google Shape;226;p2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2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6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First death outside China recorded in the Philippines</a:t>
            </a:r>
            <a:endParaRPr sz="1600"/>
          </a:p>
        </p:txBody>
      </p:sp>
      <p:sp>
        <p:nvSpPr>
          <p:cNvPr descr="Background pointer shape in timeline graphic" id="229" name="Google Shape;229;p2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r>
              <a:rPr lang="en" sz="1600">
                <a:solidFill>
                  <a:schemeClr val="lt1"/>
                </a:solidFill>
              </a:rPr>
              <a:t>.14.2020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1" name="Google Shape;231;p2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32" name="Google Shape;232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3" name="Google Shape;233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6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Egypt confirms Africa’s first case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Doctor?</a:t>
            </a:r>
            <a:endParaRPr/>
          </a:p>
        </p:txBody>
      </p:sp>
      <p:sp>
        <p:nvSpPr>
          <p:cNvPr id="240" name="Google Shape;240;p27"/>
          <p:cNvSpPr txBox="1"/>
          <p:nvPr>
            <p:ph idx="2" type="body"/>
          </p:nvPr>
        </p:nvSpPr>
        <p:spPr>
          <a:xfrm>
            <a:off x="4970900" y="1333525"/>
            <a:ext cx="424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December, a Wuhan doctor posted message in WeChat that seven patients from a local seafood market had been diagnosed with a SARS-like illness and were quarantined in his hospital in Wuhan. However, soon after he posted the message, he was accused of rumor-mongering by the Wuhan police.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10286" r="21994" t="0"/>
          <a:stretch/>
        </p:blipFill>
        <p:spPr>
          <a:xfrm>
            <a:off x="138050" y="1333525"/>
            <a:ext cx="4625726" cy="30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Government?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idx="2" type="body"/>
          </p:nvPr>
        </p:nvSpPr>
        <p:spPr>
          <a:xfrm>
            <a:off x="4832400" y="1229975"/>
            <a:ext cx="3999900" cy="2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Should we avoid places where people are displaced?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Should we wear a mask?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Should we go back home in Spring Festival?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50" y="1149428"/>
            <a:ext cx="3354549" cy="1888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8"/>
          <p:cNvGrpSpPr/>
          <p:nvPr/>
        </p:nvGrpSpPr>
        <p:grpSpPr>
          <a:xfrm>
            <a:off x="580750" y="3140580"/>
            <a:ext cx="8578250" cy="1773938"/>
            <a:chOff x="580750" y="3140580"/>
            <a:chExt cx="8578250" cy="1773938"/>
          </a:xfrm>
        </p:grpSpPr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750" y="3140580"/>
              <a:ext cx="3354550" cy="1773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8"/>
            <p:cNvSpPr txBox="1"/>
            <p:nvPr/>
          </p:nvSpPr>
          <p:spPr>
            <a:xfrm>
              <a:off x="4832400" y="3475025"/>
              <a:ext cx="43266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Should we take this medicine?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08725"/>
            <a:ext cx="7967429" cy="50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Model Classification: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Analysis:</a:t>
            </a: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2391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/>
          <p:nvPr/>
        </p:nvSpPr>
        <p:spPr>
          <a:xfrm>
            <a:off x="4832400" y="2811025"/>
            <a:ext cx="4189800" cy="192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Not trust Government: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Lower education level, received bad health care, dot not use electronic wearable device to track health, don’t feel like being paying attention to his/her feelings and emotions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299175" y="2784050"/>
            <a:ext cx="3843600" cy="1967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Trust Government: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Younger people, higher education level, Filipino, received better health care, homosexual, the more health professionals involved in his/her decision</a:t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4832400" y="1172441"/>
            <a:ext cx="3843600" cy="1341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Not trust doctor: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Elder people, lower education level, income ranges, received bad health care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299175" y="1168650"/>
            <a:ext cx="3739800" cy="1341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Trust doctor: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Higher education level, income ranges, received better health care </a:t>
            </a:r>
            <a:endParaRPr/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Behavior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How do people’s self-rated health relate to their health-related information behavior?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Trust Profile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are people’s trust profiles towards health problems?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Measure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10200" y="1850300"/>
            <a:ext cx="262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What should government do to carry out some pointed measures for the target people to improve  communication efficiency within healthcare </a:t>
            </a:r>
            <a:r>
              <a:rPr lang="en" sz="1600"/>
              <a:t>field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training——Random forest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100" y="1017800"/>
            <a:ext cx="6267246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Evaluation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5656848" cy="38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5809250" y="1891575"/>
            <a:ext cx="32148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Most influential features: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Income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Care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Quality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WhenHaveTest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3153200" y="1999950"/>
            <a:ext cx="2784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So what?</a:t>
            </a:r>
            <a:endParaRPr sz="5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government do?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1056250" y="1148100"/>
            <a:ext cx="76647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Ensure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communications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are accessible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Effective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media: international news media; website; social media like Youtube, Google+ and LinkedIn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Support an appropriate understanding of the risk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-Show the health problems effect on people who are likely to be target audience(elderly people)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➢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Increase awareness of potential threat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-Increase the level of understanding of health risks and promote the steps that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rotect people’s health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-Widely disseminate messages that are simple, easy to recall, repeated and    attention-getting.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3950"/>
            <a:ext cx="4867951" cy="39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look at statistical data</a:t>
            </a:r>
            <a:endParaRPr/>
          </a:p>
        </p:txBody>
      </p:sp>
      <p:sp>
        <p:nvSpPr>
          <p:cNvPr id="304" name="Google Shape;304;p36"/>
          <p:cNvSpPr txBox="1"/>
          <p:nvPr>
            <p:ph type="title"/>
          </p:nvPr>
        </p:nvSpPr>
        <p:spPr>
          <a:xfrm>
            <a:off x="5117625" y="1394725"/>
            <a:ext cx="35007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 </a:t>
            </a:r>
            <a:r>
              <a:rPr b="1" lang="en" sz="1600">
                <a:solidFill>
                  <a:srgbClr val="333333"/>
                </a:solidFill>
              </a:rPr>
              <a:t>Government</a:t>
            </a:r>
            <a:r>
              <a:rPr lang="en" sz="1600">
                <a:solidFill>
                  <a:srgbClr val="333333"/>
                </a:solidFill>
              </a:rPr>
              <a:t> should focus on the states that do not have high </a:t>
            </a:r>
            <a:r>
              <a:rPr lang="en" sz="1600">
                <a:solidFill>
                  <a:srgbClr val="333333"/>
                </a:solidFill>
              </a:rPr>
              <a:t>level</a:t>
            </a:r>
            <a:r>
              <a:rPr lang="en" sz="1600">
                <a:solidFill>
                  <a:srgbClr val="333333"/>
                </a:solidFill>
              </a:rPr>
              <a:t> education level, because people there do not tend to firmly trust government.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</a:rPr>
              <a:t>   So according to the statistical data, government should pay more attention to California and Texas, because the people there may lack awareness of some potential health threats.</a:t>
            </a:r>
            <a:endParaRPr sz="16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1148100" y="1999950"/>
            <a:ext cx="8541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 for listening!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</a:t>
            </a:r>
            <a:r>
              <a:rPr lang="en"/>
              <a:t>people’s self-rated health relate to their health-related information behavior?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926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People’s health are good if they seek health information?</a:t>
            </a:r>
            <a:endParaRPr sz="2400"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3651"/>
          <a:stretch/>
        </p:blipFill>
        <p:spPr>
          <a:xfrm>
            <a:off x="311700" y="1070125"/>
            <a:ext cx="5334649" cy="39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1012600" y="1338617"/>
            <a:ext cx="3118300" cy="3344600"/>
          </a:xfrm>
          <a:custGeom>
            <a:rect b="b" l="l" r="r" t="t"/>
            <a:pathLst>
              <a:path extrusionOk="0" h="133784" w="124732">
                <a:moveTo>
                  <a:pt x="0" y="133784"/>
                </a:moveTo>
                <a:cubicBezTo>
                  <a:pt x="5063" y="127724"/>
                  <a:pt x="20175" y="116908"/>
                  <a:pt x="30377" y="97423"/>
                </a:cubicBezTo>
                <a:cubicBezTo>
                  <a:pt x="40580" y="77938"/>
                  <a:pt x="50629" y="31988"/>
                  <a:pt x="61215" y="16876"/>
                </a:cubicBezTo>
                <a:cubicBezTo>
                  <a:pt x="71801" y="1764"/>
                  <a:pt x="83308" y="-6598"/>
                  <a:pt x="93894" y="6750"/>
                </a:cubicBezTo>
                <a:cubicBezTo>
                  <a:pt x="104480" y="20098"/>
                  <a:pt x="119592" y="81928"/>
                  <a:pt x="124732" y="96963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p16"/>
          <p:cNvSpPr/>
          <p:nvPr/>
        </p:nvSpPr>
        <p:spPr>
          <a:xfrm>
            <a:off x="1380800" y="4080099"/>
            <a:ext cx="3118325" cy="695175"/>
          </a:xfrm>
          <a:custGeom>
            <a:rect b="b" l="l" r="r" t="t"/>
            <a:pathLst>
              <a:path extrusionOk="0" h="27807" w="124733">
                <a:moveTo>
                  <a:pt x="0" y="27807"/>
                </a:moveTo>
                <a:cubicBezTo>
                  <a:pt x="5140" y="26120"/>
                  <a:pt x="20482" y="22208"/>
                  <a:pt x="30838" y="17682"/>
                </a:cubicBezTo>
                <a:cubicBezTo>
                  <a:pt x="41194" y="13156"/>
                  <a:pt x="51396" y="2647"/>
                  <a:pt x="62136" y="652"/>
                </a:cubicBezTo>
                <a:cubicBezTo>
                  <a:pt x="72876" y="-1342"/>
                  <a:pt x="84843" y="2186"/>
                  <a:pt x="95276" y="5715"/>
                </a:cubicBezTo>
                <a:cubicBezTo>
                  <a:pt x="105709" y="9244"/>
                  <a:pt x="119824" y="19139"/>
                  <a:pt x="124733" y="21824"/>
                </a:cubicBezTo>
              </a:path>
            </a:pathLst>
          </a:cu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0" name="Google Shape;120;p16"/>
          <p:cNvGrpSpPr/>
          <p:nvPr/>
        </p:nvGrpSpPr>
        <p:grpSpPr>
          <a:xfrm>
            <a:off x="2918363" y="1070125"/>
            <a:ext cx="268963" cy="3785700"/>
            <a:chOff x="2918363" y="1070125"/>
            <a:chExt cx="268963" cy="3785700"/>
          </a:xfrm>
        </p:grpSpPr>
        <p:cxnSp>
          <p:nvCxnSpPr>
            <p:cNvPr id="121" name="Google Shape;121;p16"/>
            <p:cNvCxnSpPr/>
            <p:nvPr/>
          </p:nvCxnSpPr>
          <p:spPr>
            <a:xfrm>
              <a:off x="3118325" y="1070125"/>
              <a:ext cx="69000" cy="378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>
              <a:off x="2918363" y="3466225"/>
              <a:ext cx="43200" cy="1389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6"/>
          <p:cNvSpPr txBox="1"/>
          <p:nvPr/>
        </p:nvSpPr>
        <p:spPr>
          <a:xfrm>
            <a:off x="4890375" y="1510925"/>
            <a:ext cx="419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Then more details about their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health-related information behavior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hat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source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they turned to the most recent time they looked for health information?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are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barriers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they faced while searching for health information?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they would turn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if they had a strong need to get health information?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Have  they  used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computer, smartphone, or electronic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means to look for health information?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lphaL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 they have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health information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on social networking sites, such as Facebook or Twitter?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What type of source?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994777"/>
            <a:ext cx="4074425" cy="40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2761600" y="2105718"/>
            <a:ext cx="943500" cy="149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761600" y="1694300"/>
            <a:ext cx="1810500" cy="1497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17696" l="0" r="35757" t="5891"/>
          <a:stretch/>
        </p:blipFill>
        <p:spPr>
          <a:xfrm>
            <a:off x="5511059" y="1017800"/>
            <a:ext cx="2624536" cy="41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7640448" y="2048200"/>
            <a:ext cx="449100" cy="2819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</a:t>
            </a:r>
            <a:r>
              <a:rPr lang="en" sz="2400"/>
              <a:t>.  </a:t>
            </a:r>
            <a:r>
              <a:rPr lang="en" sz="2400"/>
              <a:t>What are the barriers? -</a:t>
            </a:r>
            <a:r>
              <a:rPr lang="en" sz="2400"/>
              <a:t>Frustrated</a:t>
            </a:r>
            <a:r>
              <a:rPr lang="en" sz="2400"/>
              <a:t> and  a lot of effort?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5954" l="0" r="783" t="4902"/>
          <a:stretch/>
        </p:blipFill>
        <p:spPr>
          <a:xfrm>
            <a:off x="622400" y="920550"/>
            <a:ext cx="7634426" cy="3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b.  What are the barriers? -Frustrated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7755" l="0" r="0" t="3402"/>
          <a:stretch/>
        </p:blipFill>
        <p:spPr>
          <a:xfrm>
            <a:off x="0" y="1093125"/>
            <a:ext cx="9144001" cy="39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b.  What are the barriers? -A lot of effort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8362" l="0" r="0" t="3702"/>
          <a:stretch/>
        </p:blipFill>
        <p:spPr>
          <a:xfrm>
            <a:off x="13350" y="1017800"/>
            <a:ext cx="9117307" cy="41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/>
          <p:nvPr/>
        </p:nvSpPr>
        <p:spPr>
          <a:xfrm>
            <a:off x="7352775" y="1864100"/>
            <a:ext cx="184200" cy="154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6918350" y="1864100"/>
            <a:ext cx="184200" cy="136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5666950" y="1843888"/>
            <a:ext cx="184200" cy="141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5267025" y="1842500"/>
            <a:ext cx="184200" cy="141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046875" y="1842500"/>
            <a:ext cx="184200" cy="1412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 flipH="1" rot="10800000">
            <a:off x="437250" y="3198775"/>
            <a:ext cx="76635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/>
          <p:nvPr/>
        </p:nvSpPr>
        <p:spPr>
          <a:xfrm>
            <a:off x="2444225" y="1796475"/>
            <a:ext cx="184200" cy="125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3991250" y="1853975"/>
            <a:ext cx="184200" cy="125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885700" y="1812295"/>
            <a:ext cx="2874230" cy="1399405"/>
            <a:chOff x="885700" y="1812295"/>
            <a:chExt cx="2874230" cy="1399405"/>
          </a:xfrm>
        </p:grpSpPr>
        <p:grpSp>
          <p:nvGrpSpPr>
            <p:cNvPr id="161" name="Google Shape;161;p20"/>
            <p:cNvGrpSpPr/>
            <p:nvPr/>
          </p:nvGrpSpPr>
          <p:grpSpPr>
            <a:xfrm>
              <a:off x="885700" y="1838151"/>
              <a:ext cx="1327200" cy="1373550"/>
              <a:chOff x="885700" y="1838151"/>
              <a:chExt cx="1327200" cy="1373550"/>
            </a:xfrm>
          </p:grpSpPr>
          <p:sp>
            <p:nvSpPr>
              <p:cNvPr id="162" name="Google Shape;162;p20"/>
              <p:cNvSpPr/>
              <p:nvPr/>
            </p:nvSpPr>
            <p:spPr>
              <a:xfrm>
                <a:off x="885700" y="1842500"/>
                <a:ext cx="184200" cy="13692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0"/>
              <p:cNvSpPr/>
              <p:nvPr/>
            </p:nvSpPr>
            <p:spPr>
              <a:xfrm>
                <a:off x="2028700" y="1838151"/>
                <a:ext cx="184200" cy="1142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" name="Google Shape;164;p20"/>
            <p:cNvSpPr/>
            <p:nvPr/>
          </p:nvSpPr>
          <p:spPr>
            <a:xfrm>
              <a:off x="3575730" y="1812295"/>
              <a:ext cx="184200" cy="12528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410000"/>
            <a:ext cx="4187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.  Where would they turn?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14131" l="0" r="0" t="-4834"/>
          <a:stretch/>
        </p:blipFill>
        <p:spPr>
          <a:xfrm>
            <a:off x="104563" y="882525"/>
            <a:ext cx="4774274" cy="40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2427925" y="1933125"/>
            <a:ext cx="1461300" cy="115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2335855" y="2292650"/>
            <a:ext cx="883200" cy="115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9942" l="0" r="0" t="0"/>
          <a:stretch/>
        </p:blipFill>
        <p:spPr>
          <a:xfrm>
            <a:off x="4314975" y="1222575"/>
            <a:ext cx="4725448" cy="357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type="title"/>
          </p:nvPr>
        </p:nvSpPr>
        <p:spPr>
          <a:xfrm>
            <a:off x="3889250" y="433037"/>
            <a:ext cx="5488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.  </a:t>
            </a:r>
            <a:r>
              <a:rPr lang="en" sz="1800"/>
              <a:t>Do they have used a computer, smartphone, or electronic means to look for health information?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