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7" r:id="rId6"/>
    <p:sldId id="270" r:id="rId7"/>
    <p:sldId id="271" r:id="rId8"/>
    <p:sldId id="268" r:id="rId9"/>
    <p:sldId id="272" r:id="rId10"/>
    <p:sldId id="278" r:id="rId11"/>
    <p:sldId id="275" r:id="rId12"/>
    <p:sldId id="276" r:id="rId13"/>
    <p:sldId id="277" r:id="rId14"/>
    <p:sldId id="279" r:id="rId15"/>
    <p:sldId id="258" r:id="rId16"/>
    <p:sldId id="259" r:id="rId17"/>
    <p:sldId id="262" r:id="rId18"/>
    <p:sldId id="266" r:id="rId19"/>
    <p:sldId id="265" r:id="rId20"/>
    <p:sldId id="264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BA44-C1F2-1641-0234-237873B67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25D58-C8EC-6B55-AB8B-2F312C22B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7C26-5351-22CC-FBB2-AF77DA12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2D05-BEAC-FC96-67DC-74A8F816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2E202-74EB-B2DB-BE0B-9818412C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9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8520-3102-888C-EC93-85A34EDF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E69E-8C5B-436A-752C-42E40E10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ADA5-E4C3-4B23-CA10-E4185421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15B3-CF27-93C0-AC21-F8A2B6BA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AC52-C5A1-3E71-A8CF-96EBFB40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C1AE9-8F77-4188-8BA4-5E9D96F28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4BAD-D022-FFA8-6468-361B455F4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E7E1-C9C1-2CF4-CC81-640995FA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B35B-50DA-C334-EC69-5DCAB644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3B4E-1794-DE0C-9FD7-F8776922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B9A4-DF6E-610E-25BE-01E4D07C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B167-C406-8F52-80F5-F2AC1669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5AB3-B7B0-6E53-66B6-9D78B6C6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1E42-7A9C-8FD4-A2AF-C295839E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7010-49F8-153F-7FA7-DED903F4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7E9A-AFA6-FFC8-FBD8-3756BA55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F30F-4142-32DC-857C-5524AE8D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2277-D7CD-1CC3-5614-0BC9B493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E15B-18D7-039A-631E-8B2C735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0DBB-3E61-D9E4-8121-D00AD979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BCCD-FF69-3299-24CA-B7DFFAA6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8565-B8F5-B7BB-4EC2-288791682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5D21-942B-A67F-EC1F-B20F08F11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4676F-CAF4-2905-7A45-6935F597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21C6A-4B00-5202-C5F2-2C363623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E4146-D73E-38EC-C692-866DF95D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1701-F6C3-C2BB-9222-BF477017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DF5E-0156-08DC-2A50-88774369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7EE90-152D-8654-661B-FB8E8D9EC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70493-DFC5-3699-094D-757BA7834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77089-C757-6055-A26F-C611BE5D1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E93BC-86D9-B16B-F794-CC6717EC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ED0C4-0603-5963-3B7B-8754C585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94628-D194-19F9-864C-7475D01C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9D51-C7F5-A42B-C850-0AC4C51F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7A0E8-182A-7E11-5124-097E7C25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C6B72-90C0-1E69-770F-34038182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438F9-FE90-673C-EC57-67BD4744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DCB5E-170D-2AA2-3674-109A7C42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CEC2E-B6A1-8B60-E175-64D4DC12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44E56-7B5E-6AD1-C9D8-4F9B3B1D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A2FC-A876-F474-A672-357A8B4A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BDF-BEDA-5F3D-3756-FD4E9DE2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D6FF4-C2FB-C812-1C29-9C6E4B7B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59C9B-A896-8659-9226-8933183D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74BC5-FC18-727B-698E-BA23E8D4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6C13-FAF7-C923-7DED-0500E372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7C60-B8E9-3F4D-37A9-E2134C52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9348-0823-8754-57D9-1FE17E59C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5F98E-B354-E661-225B-340FBF98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0A2F-B3A7-6E9B-696F-470D369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272-ED91-4A04-B295-04882AEC7A0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F0A2-E232-2B6C-A078-E6F8C9D2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435F-D5CE-DEF6-1C9D-A8D020B5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0A09F-5544-FA03-69FC-28871A8D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1246C-FF63-6DFF-6842-D418CF68B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2593-814C-5E37-9854-1C7F2B2AC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E272-ED91-4A04-B295-04882AEC7A0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4E537-9B08-127C-5607-8373CE963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E77B-CA53-A397-C198-6D9F35C6C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9BCB-1D1B-4CA4-A35F-55C7015D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E69613-16B9-1DDF-CE4D-A3DA36CE871C}"/>
              </a:ext>
            </a:extLst>
          </p:cNvPr>
          <p:cNvSpPr txBox="1"/>
          <p:nvPr/>
        </p:nvSpPr>
        <p:spPr>
          <a:xfrm>
            <a:off x="8164239" y="2090172"/>
            <a:ext cx="23921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Charles Brown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 Jacob Burnett 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Kevin Gross 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Ann Howell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June 2022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BC2FEB-D722-6215-9897-92DD2C4B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27" y="1234346"/>
            <a:ext cx="5575210" cy="41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1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Backend game setup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7BDDE9-ADCB-AB0B-D817-F08752B35F48}"/>
              </a:ext>
            </a:extLst>
          </p:cNvPr>
          <p:cNvSpPr txBox="1"/>
          <p:nvPr/>
        </p:nvSpPr>
        <p:spPr>
          <a:xfrm>
            <a:off x="549524" y="1792836"/>
            <a:ext cx="28294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Remix Solidity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GameToken</a:t>
            </a:r>
            <a:r>
              <a:rPr lang="en-US" dirty="0"/>
              <a:t> Contract (ERC20)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Minting tokens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4F87B-B3FA-0C7A-5169-0151D8705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16" y="1297577"/>
            <a:ext cx="6871749" cy="5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4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Backend game setup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DC2A7EE-4023-ABC3-9AA6-267F86BF4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492" y="1323705"/>
            <a:ext cx="7655799" cy="5293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7BDDE9-ADCB-AB0B-D817-F08752B35F48}"/>
              </a:ext>
            </a:extLst>
          </p:cNvPr>
          <p:cNvSpPr txBox="1"/>
          <p:nvPr/>
        </p:nvSpPr>
        <p:spPr>
          <a:xfrm>
            <a:off x="549524" y="1792836"/>
            <a:ext cx="282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Remix Solidity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Compile contract (ERC721)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OrderAndChaos.sol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1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Backend game setup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7BDDE9-ADCB-AB0B-D817-F08752B35F48}"/>
              </a:ext>
            </a:extLst>
          </p:cNvPr>
          <p:cNvSpPr txBox="1"/>
          <p:nvPr/>
        </p:nvSpPr>
        <p:spPr>
          <a:xfrm>
            <a:off x="549524" y="1792836"/>
            <a:ext cx="282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Remix Solidity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Deploy and Run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OrderAndChaos.sol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89458-72D7-50C1-B0E7-BAAD248D5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39" y="1367245"/>
            <a:ext cx="6615406" cy="52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Backend game setup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7BDDE9-ADCB-AB0B-D817-F08752B35F48}"/>
              </a:ext>
            </a:extLst>
          </p:cNvPr>
          <p:cNvSpPr txBox="1"/>
          <p:nvPr/>
        </p:nvSpPr>
        <p:spPr>
          <a:xfrm>
            <a:off x="549524" y="1792836"/>
            <a:ext cx="282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Etherscan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Proof of transaction on Rinkeby Testnet Network</a:t>
            </a:r>
          </a:p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C66D85-8052-C0C6-E9A0-3F4C93A4B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876" y="1416131"/>
            <a:ext cx="6825314" cy="52894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506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Backend game setup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7BDDE9-ADCB-AB0B-D817-F08752B35F48}"/>
              </a:ext>
            </a:extLst>
          </p:cNvPr>
          <p:cNvSpPr txBox="1"/>
          <p:nvPr/>
        </p:nvSpPr>
        <p:spPr>
          <a:xfrm>
            <a:off x="549524" y="1792836"/>
            <a:ext cx="28294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6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70F69-5EB9-240C-26E0-C97B2B63EB4E}"/>
              </a:ext>
            </a:extLst>
          </p:cNvPr>
          <p:cNvSpPr txBox="1"/>
          <p:nvPr/>
        </p:nvSpPr>
        <p:spPr>
          <a:xfrm>
            <a:off x="1851396" y="5244805"/>
            <a:ext cx="387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DigitalOcean as a cloud computing host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EB182-FE5E-5B22-9B5D-85317D48FC85}"/>
              </a:ext>
            </a:extLst>
          </p:cNvPr>
          <p:cNvSpPr txBox="1"/>
          <p:nvPr/>
        </p:nvSpPr>
        <p:spPr>
          <a:xfrm>
            <a:off x="4789714" y="496389"/>
            <a:ext cx="21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Platforms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B8ED1-6C08-E715-DD25-E20557D1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2" y="4990520"/>
            <a:ext cx="935514" cy="738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667C7-BCBC-3D96-A2E8-865CCE980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4" y="1897449"/>
            <a:ext cx="878031" cy="822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D07954-57C0-F6F9-7A5B-4F0F46F9421D}"/>
              </a:ext>
            </a:extLst>
          </p:cNvPr>
          <p:cNvSpPr txBox="1"/>
          <p:nvPr/>
        </p:nvSpPr>
        <p:spPr>
          <a:xfrm>
            <a:off x="1756690" y="2123835"/>
            <a:ext cx="249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Remix IDE with Solidity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52A9DF-A205-0863-8124-989EC8C8C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140" y="1912689"/>
            <a:ext cx="672142" cy="6599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70D123-6EB6-3116-61B4-DA020AA4643C}"/>
              </a:ext>
            </a:extLst>
          </p:cNvPr>
          <p:cNvSpPr txBox="1"/>
          <p:nvPr/>
        </p:nvSpPr>
        <p:spPr>
          <a:xfrm>
            <a:off x="7808043" y="2018259"/>
            <a:ext cx="297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Metamask to manage wallets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7DE509-815B-FC1B-42DF-2103ADDA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806" y="2805514"/>
            <a:ext cx="672142" cy="8483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8050E5-F176-AAA8-E84B-FF534C6670C9}"/>
              </a:ext>
            </a:extLst>
          </p:cNvPr>
          <p:cNvSpPr txBox="1"/>
          <p:nvPr/>
        </p:nvSpPr>
        <p:spPr>
          <a:xfrm>
            <a:off x="7771282" y="2903479"/>
            <a:ext cx="348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Ganache Truffle Suite for test wallet accounts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D5812E-CDEE-B1E1-80A2-B3F48B08D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754" y="3904424"/>
            <a:ext cx="711777" cy="738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C42760-2F08-E2E0-5B87-1A4A63502C03}"/>
              </a:ext>
            </a:extLst>
          </p:cNvPr>
          <p:cNvSpPr txBox="1"/>
          <p:nvPr/>
        </p:nvSpPr>
        <p:spPr>
          <a:xfrm>
            <a:off x="1816185" y="4107605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2437E-88E7-CBD3-A477-1C97CBEB8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154" y="3000314"/>
            <a:ext cx="847988" cy="5590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F414B8-3795-3B54-A792-9A04290A68B1}"/>
              </a:ext>
            </a:extLst>
          </p:cNvPr>
          <p:cNvSpPr txBox="1"/>
          <p:nvPr/>
        </p:nvSpPr>
        <p:spPr>
          <a:xfrm>
            <a:off x="1786142" y="3107830"/>
            <a:ext cx="237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Javascript library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842AB15-9816-3B06-38C4-9EB861457BB5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A9ECEB-709E-5718-F6AD-D6504D707250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Technology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D04C90-001D-700D-C23F-47CF7FF46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85B4350-DCED-EE1F-4295-E5515C2F2F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5507" y="4394308"/>
            <a:ext cx="1817986" cy="848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BECBB0-8B66-E6FF-06EF-EB8D86A25F5C}"/>
              </a:ext>
            </a:extLst>
          </p:cNvPr>
          <p:cNvSpPr txBox="1"/>
          <p:nvPr/>
        </p:nvSpPr>
        <p:spPr>
          <a:xfrm>
            <a:off x="8620367" y="4495338"/>
            <a:ext cx="273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Etherscan Rinkeby Testnet Explorer for test network</a:t>
            </a:r>
          </a:p>
        </p:txBody>
      </p:sp>
    </p:spTree>
    <p:extLst>
      <p:ext uri="{BB962C8B-B14F-4D97-AF65-F5344CB8AC3E}">
        <p14:creationId xmlns:p14="http://schemas.microsoft.com/office/powerpoint/2010/main" val="182909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10E60-F6CF-978D-1598-595F22C487FC}"/>
              </a:ext>
            </a:extLst>
          </p:cNvPr>
          <p:cNvSpPr txBox="1"/>
          <p:nvPr/>
        </p:nvSpPr>
        <p:spPr>
          <a:xfrm>
            <a:off x="4746171" y="592183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DE7CF-479A-E706-598B-EF7907FAAF36}"/>
              </a:ext>
            </a:extLst>
          </p:cNvPr>
          <p:cNvSpPr txBox="1"/>
          <p:nvPr/>
        </p:nvSpPr>
        <p:spPr>
          <a:xfrm>
            <a:off x="613954" y="1223554"/>
            <a:ext cx="7096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Scoping for a 6 month engagement to build the Order versus Chaos app and prepare for launch.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89B3B-826B-760F-0E56-928F78CA59A0}"/>
              </a:ext>
            </a:extLst>
          </p:cNvPr>
          <p:cNvSpPr txBox="1"/>
          <p:nvPr/>
        </p:nvSpPr>
        <p:spPr>
          <a:xfrm>
            <a:off x="613954" y="1780214"/>
            <a:ext cx="11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Staffing costs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D0B831-EDDB-1499-60A2-884704134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06904"/>
              </p:ext>
            </p:extLst>
          </p:nvPr>
        </p:nvGraphicFramePr>
        <p:xfrm>
          <a:off x="717821" y="2082019"/>
          <a:ext cx="6054452" cy="35874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688">
                  <a:extLst>
                    <a:ext uri="{9D8B030D-6E8A-4147-A177-3AD203B41FA5}">
                      <a16:colId xmlns:a16="http://schemas.microsoft.com/office/drawing/2014/main" val="2369852875"/>
                    </a:ext>
                  </a:extLst>
                </a:gridCol>
                <a:gridCol w="2071420">
                  <a:extLst>
                    <a:ext uri="{9D8B030D-6E8A-4147-A177-3AD203B41FA5}">
                      <a16:colId xmlns:a16="http://schemas.microsoft.com/office/drawing/2014/main" val="3889206849"/>
                    </a:ext>
                  </a:extLst>
                </a:gridCol>
                <a:gridCol w="1279956">
                  <a:extLst>
                    <a:ext uri="{9D8B030D-6E8A-4147-A177-3AD203B41FA5}">
                      <a16:colId xmlns:a16="http://schemas.microsoft.com/office/drawing/2014/main" val="2297829747"/>
                    </a:ext>
                  </a:extLst>
                </a:gridCol>
                <a:gridCol w="1027388">
                  <a:extLst>
                    <a:ext uri="{9D8B030D-6E8A-4147-A177-3AD203B41FA5}">
                      <a16:colId xmlns:a16="http://schemas.microsoft.com/office/drawing/2014/main" val="866525263"/>
                    </a:ext>
                  </a:extLst>
                </a:gridCol>
              </a:tblGrid>
              <a:tr h="5197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Annual Salary + (estimate)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Contract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month contract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638130"/>
                  </a:ext>
                </a:extLst>
              </a:tr>
              <a:tr h="562818">
                <a:tc>
                  <a:txBody>
                    <a:bodyPr/>
                    <a:lstStyle/>
                    <a:p>
                      <a:r>
                        <a:rPr lang="en-US" sz="1400" dirty="0"/>
                        <a:t>Sr Blockchain Developer*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$147K-$305K</a:t>
                      </a:r>
                    </a:p>
                    <a:p>
                      <a:r>
                        <a:rPr lang="en-US" sz="1400" b="1" dirty="0"/>
                        <a:t>Target: $200K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$75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$78,000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979062"/>
                  </a:ext>
                </a:extLst>
              </a:tr>
              <a:tr h="519783">
                <a:tc>
                  <a:txBody>
                    <a:bodyPr/>
                    <a:lstStyle/>
                    <a:p>
                      <a:r>
                        <a:rPr lang="en-US" sz="1400" dirty="0"/>
                        <a:t>Blockchain Developer*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$83K-$175K</a:t>
                      </a:r>
                    </a:p>
                    <a:p>
                      <a:r>
                        <a:rPr lang="en-US" sz="1400" b="1" dirty="0"/>
                        <a:t>Target: $110K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$55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$57,200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436912"/>
                  </a:ext>
                </a:extLst>
              </a:tr>
              <a:tr h="733811">
                <a:tc>
                  <a:txBody>
                    <a:bodyPr/>
                    <a:lstStyle/>
                    <a:p>
                      <a:r>
                        <a:rPr lang="en-US" sz="1400" dirty="0"/>
                        <a:t>Project Manager* </a:t>
                      </a:r>
                      <a:r>
                        <a:rPr lang="en-US" sz="1200" dirty="0"/>
                        <a:t>(Metaverse Delivery Manager)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$111K-$250K</a:t>
                      </a:r>
                    </a:p>
                    <a:p>
                      <a:r>
                        <a:rPr lang="en-US" sz="1400" b="1" dirty="0"/>
                        <a:t>Target: $140K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$62,400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923231"/>
                  </a:ext>
                </a:extLst>
              </a:tr>
              <a:tr h="519783">
                <a:tc>
                  <a:txBody>
                    <a:bodyPr/>
                    <a:lstStyle/>
                    <a:p>
                      <a:r>
                        <a:rPr lang="en-US" sz="1400" dirty="0"/>
                        <a:t>Graphic Artist**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Range: $40K-55K</a:t>
                      </a:r>
                    </a:p>
                    <a:p>
                      <a:r>
                        <a:rPr lang="en-US" sz="1400" b="1" dirty="0"/>
                        <a:t>Target: $48K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$20,800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626325"/>
                  </a:ext>
                </a:extLst>
              </a:tr>
              <a:tr h="519783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$218,400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7863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EC48FB-79C9-ECC5-1C53-8240FC4C02A3}"/>
              </a:ext>
            </a:extLst>
          </p:cNvPr>
          <p:cNvSpPr txBox="1"/>
          <p:nvPr/>
        </p:nvSpPr>
        <p:spPr>
          <a:xfrm>
            <a:off x="717821" y="5719550"/>
            <a:ext cx="49503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*Developer &amp; PM salaries based on salary estimates in job postings from Accenture</a:t>
            </a:r>
          </a:p>
          <a:p>
            <a:r>
              <a:rPr lang="en-US" sz="1100" dirty="0"/>
              <a:t>**Graphic Artist salary from various companies on Indeed.com</a:t>
            </a:r>
          </a:p>
          <a:p>
            <a:r>
              <a:rPr lang="en-US" sz="1100" dirty="0"/>
              <a:t>Contract rates assume 2080 hours per year (40 hours over 52 weeks)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FF13D-234B-1050-B1FB-225628175508}"/>
              </a:ext>
            </a:extLst>
          </p:cNvPr>
          <p:cNvSpPr txBox="1"/>
          <p:nvPr/>
        </p:nvSpPr>
        <p:spPr>
          <a:xfrm>
            <a:off x="7593874" y="2612570"/>
            <a:ext cx="3619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Contract Salaries: $218,400</a:t>
            </a:r>
          </a:p>
          <a:p>
            <a:endParaRPr lang="en-US" sz="1400" dirty="0"/>
          </a:p>
          <a:p>
            <a:r>
              <a:rPr lang="en-US" sz="1400" dirty="0"/>
              <a:t>Equipment: $8000 (4 * $2000 computers)</a:t>
            </a:r>
          </a:p>
          <a:p>
            <a:endParaRPr lang="en-US" sz="1400" dirty="0"/>
          </a:p>
          <a:p>
            <a:r>
              <a:rPr lang="en-US" sz="1400" dirty="0"/>
              <a:t>Costs to launch Ethereum contracts: $2500</a:t>
            </a:r>
          </a:p>
          <a:p>
            <a:r>
              <a:rPr lang="en-US" sz="1400" dirty="0"/>
              <a:t>(~ 5*$500)</a:t>
            </a:r>
          </a:p>
          <a:p>
            <a:endParaRPr lang="en-US" sz="1400" dirty="0"/>
          </a:p>
          <a:p>
            <a:r>
              <a:rPr lang="en-US" sz="1400" dirty="0"/>
              <a:t>Estimated Total:  $228,500 + 10% contingency</a:t>
            </a:r>
          </a:p>
          <a:p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Budget: $251,350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61FAD9-8733-90AF-B00A-9F2DAE998AF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E3F51B-3443-ECD7-4E75-553ACE3CA1A9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Cost Estimate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FC8129-E497-E632-B3B5-AAC74A582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468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E54B5-7E96-75C6-C8F4-45E78D224FCF}"/>
              </a:ext>
            </a:extLst>
          </p:cNvPr>
          <p:cNvSpPr txBox="1"/>
          <p:nvPr/>
        </p:nvSpPr>
        <p:spPr>
          <a:xfrm>
            <a:off x="1060143" y="1563624"/>
            <a:ext cx="1080093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02124"/>
                </a:solidFill>
                <a:effectLst/>
              </a:rPr>
              <a:t>Barriers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Had trouble with the token transfers – focused on NFT component instead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Complications of new language (</a:t>
            </a:r>
            <a:r>
              <a:rPr lang="en-US" sz="1600" dirty="0" err="1">
                <a:solidFill>
                  <a:srgbClr val="202124"/>
                </a:solidFill>
              </a:rPr>
              <a:t>javascript</a:t>
            </a:r>
            <a:r>
              <a:rPr lang="en-US" sz="1600" dirty="0">
                <a:solidFill>
                  <a:srgbClr val="202124"/>
                </a:solidFill>
              </a:rPr>
              <a:t> REACT) and </a:t>
            </a:r>
            <a:r>
              <a:rPr lang="en-US" sz="1600" dirty="0" err="1">
                <a:solidFill>
                  <a:srgbClr val="202124"/>
                </a:solidFill>
              </a:rPr>
              <a:t>css</a:t>
            </a:r>
            <a:r>
              <a:rPr lang="en-US" sz="1600" dirty="0">
                <a:solidFill>
                  <a:srgbClr val="202124"/>
                </a:solidFill>
              </a:rPr>
              <a:t> for graphics</a:t>
            </a: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rgbClr val="202124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202124"/>
                </a:solidFill>
              </a:rPr>
              <a:t>Next Steps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Develop support for gamers who are new to blockchain wallets get set up for the game via instructional guides – written and video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Improve gameplay to include more actions and strategy and establishment of clans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Make the OAC token available on tradeable cryptocurrency Ethereum-based exchanges – once game is live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Continue to develop the graphics for the game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Build out the NFT component to allow for customizations that can increase the value of NFTs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Make the NFTs available to be traded or sold in open marketplaces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Develop spin-off products like t-shirts and stickers</a:t>
            </a:r>
          </a:p>
          <a:p>
            <a:endParaRPr lang="en-US" sz="1600" b="0" i="0" dirty="0">
              <a:solidFill>
                <a:srgbClr val="202124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A7EB59-0EE1-C75A-3395-83902EE6DC7A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2DB3BC-ADDD-5065-0AF0-73BD161CBED8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Barriers &amp; Next steps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AD83CE-329A-D240-E1D8-B448AD80B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43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4D0DE3-251D-F462-EE93-D4570F2E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4D0DE3-251D-F462-EE93-D4570F2E2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14" t="21207" r="28143" b="28635"/>
          <a:stretch/>
        </p:blipFill>
        <p:spPr>
          <a:xfrm>
            <a:off x="4171406" y="1454331"/>
            <a:ext cx="4589417" cy="34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8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6D993-3F88-8E35-298C-E59D82DE74D4}"/>
              </a:ext>
            </a:extLst>
          </p:cNvPr>
          <p:cNvSpPr txBox="1"/>
          <p:nvPr/>
        </p:nvSpPr>
        <p:spPr>
          <a:xfrm>
            <a:off x="1395924" y="1693287"/>
            <a:ext cx="94001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Order and Chaos is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token-based game that leverages FinTech blockchain technology and gaming tokens called OACs.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Blockchain technology includes Solidity, Ethereum ERC-20 Fungible Tokens, and the ERC-721 Nonfungible Tokens. 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This fits into a growing genre of FinTech, combining gaming with opportunities to earn by playing tha</a:t>
            </a:r>
            <a:r>
              <a:rPr lang="en-US" dirty="0">
                <a:solidFill>
                  <a:srgbClr val="202124"/>
                </a:solidFill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appeals to gamers, blockchain enthusiasts and gamblers. Current barrier to entry or some people is the need to have a token wallet.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This POC presents a working model of the game that is deployed on a test network</a:t>
            </a:r>
            <a:r>
              <a:rPr lang="en-US" dirty="0">
                <a:solidFill>
                  <a:srgbClr val="202124"/>
                </a:solidFill>
              </a:rPr>
              <a:t> with a focus on the blockchain components. 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Ultimately the goal for the product would be to improve the gameplay to generate revenue by monetizing the game and building the value of the OAC tokens and character NFTS.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760F08-F430-54C1-55B8-3C6979747E3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3417BC-2710-3337-BB11-EAF7937EFB7E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Overview of Proof of Concept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D2DE3F-69E9-B5D2-3B22-BB81B1D7F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407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Pre-game set 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D18A096-36CB-4BD5-9CE0-E6C702A7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3663146"/>
            <a:ext cx="1568774" cy="2623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6043FE-402D-59B6-3299-EB7068F39C01}"/>
              </a:ext>
            </a:extLst>
          </p:cNvPr>
          <p:cNvSpPr txBox="1"/>
          <p:nvPr/>
        </p:nvSpPr>
        <p:spPr>
          <a:xfrm>
            <a:off x="75828" y="1343375"/>
            <a:ext cx="1146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join the fight to hack for balance, you must prepare! Follow these steps to get set up and play the proof of concept version of Order and Chaos. As a POC, this version requires no actual investment or gas money and returns no actual rewards.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E5233-47D8-D100-3D00-81C935A38B33}"/>
              </a:ext>
            </a:extLst>
          </p:cNvPr>
          <p:cNvSpPr txBox="1"/>
          <p:nvPr/>
        </p:nvSpPr>
        <p:spPr>
          <a:xfrm>
            <a:off x="3244211" y="2160421"/>
            <a:ext cx="266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2: Set up a Metamask wallet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EC85-3AB2-36E6-041D-84D80586A596}"/>
              </a:ext>
            </a:extLst>
          </p:cNvPr>
          <p:cNvSpPr txBox="1"/>
          <p:nvPr/>
        </p:nvSpPr>
        <p:spPr>
          <a:xfrm>
            <a:off x="3134865" y="2971553"/>
            <a:ext cx="266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https://metamask.zendesk.com/hc/en-us/articles/360015489531-Getting-started-with-MetaMask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CC86B-6701-586B-E46A-62FD43D380AD}"/>
              </a:ext>
            </a:extLst>
          </p:cNvPr>
          <p:cNvSpPr txBox="1"/>
          <p:nvPr/>
        </p:nvSpPr>
        <p:spPr>
          <a:xfrm>
            <a:off x="200025" y="2700195"/>
            <a:ext cx="266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these accounts to fund your ETH costs for the game thru Metamask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944-807B-2540-A241-42689E16EFC8}"/>
              </a:ext>
            </a:extLst>
          </p:cNvPr>
          <p:cNvSpPr txBox="1"/>
          <p:nvPr/>
        </p:nvSpPr>
        <p:spPr>
          <a:xfrm>
            <a:off x="200025" y="2176975"/>
            <a:ext cx="2727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1: Use Ganache to create test</a:t>
            </a:r>
          </a:p>
          <a:p>
            <a:r>
              <a:rPr lang="en-US" sz="1400" b="1" dirty="0"/>
              <a:t>Ethereum accounts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D615A-6B42-1681-7C2D-F62B07B6D4DE}"/>
              </a:ext>
            </a:extLst>
          </p:cNvPr>
          <p:cNvSpPr txBox="1"/>
          <p:nvPr/>
        </p:nvSpPr>
        <p:spPr>
          <a:xfrm>
            <a:off x="200025" y="3154929"/>
            <a:ext cx="266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https://trufflesuite.com/docs/ganache/quickstart/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215688-BD8F-33ED-D72E-992DD418B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4" y="3616594"/>
            <a:ext cx="2459940" cy="13582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80765C-4F34-03B9-C5D6-9997A5F116F7}"/>
              </a:ext>
            </a:extLst>
          </p:cNvPr>
          <p:cNvSpPr txBox="1"/>
          <p:nvPr/>
        </p:nvSpPr>
        <p:spPr>
          <a:xfrm>
            <a:off x="3244211" y="2649292"/>
            <a:ext cx="2661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Follow the directions to set up a wallet.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2EAD4C-3998-F14B-444F-BBFDBC33D3A0}"/>
              </a:ext>
            </a:extLst>
          </p:cNvPr>
          <p:cNvSpPr txBox="1"/>
          <p:nvPr/>
        </p:nvSpPr>
        <p:spPr>
          <a:xfrm>
            <a:off x="6033125" y="2052699"/>
            <a:ext cx="272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3: Connect Ganache accounts to Metamask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06DB8-9BF9-976C-6F5B-A7C5DEE9F358}"/>
              </a:ext>
            </a:extLst>
          </p:cNvPr>
          <p:cNvSpPr txBox="1"/>
          <p:nvPr/>
        </p:nvSpPr>
        <p:spPr>
          <a:xfrm>
            <a:off x="9166040" y="2061945"/>
            <a:ext cx="270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4: Get Metamask on the X test Network</a:t>
            </a:r>
          </a:p>
        </p:txBody>
      </p:sp>
    </p:spTree>
    <p:extLst>
      <p:ext uri="{BB962C8B-B14F-4D97-AF65-F5344CB8AC3E}">
        <p14:creationId xmlns:p14="http://schemas.microsoft.com/office/powerpoint/2010/main" val="299566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Pre-game set up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76043FE-402D-59B6-3299-EB7068F39C01}"/>
              </a:ext>
            </a:extLst>
          </p:cNvPr>
          <p:cNvSpPr txBox="1"/>
          <p:nvPr/>
        </p:nvSpPr>
        <p:spPr>
          <a:xfrm>
            <a:off x="75828" y="1343375"/>
            <a:ext cx="1146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join the fight to hack for balance, you must prepare! Follow these steps to get set up and play the proof of concept version of Order and Chaos. As a POC, this version requires no actual investment or gas money and returns no actual rewards.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E5233-47D8-D100-3D00-81C935A38B33}"/>
              </a:ext>
            </a:extLst>
          </p:cNvPr>
          <p:cNvSpPr txBox="1"/>
          <p:nvPr/>
        </p:nvSpPr>
        <p:spPr>
          <a:xfrm>
            <a:off x="3244211" y="2160421"/>
            <a:ext cx="2451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6: Launch game thru contract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CC86B-6701-586B-E46A-62FD43D380AD}"/>
              </a:ext>
            </a:extLst>
          </p:cNvPr>
          <p:cNvSpPr txBox="1"/>
          <p:nvPr/>
        </p:nvSpPr>
        <p:spPr>
          <a:xfrm>
            <a:off x="200025" y="2700195"/>
            <a:ext cx="2661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25944-807B-2540-A241-42689E16EFC8}"/>
              </a:ext>
            </a:extLst>
          </p:cNvPr>
          <p:cNvSpPr txBox="1"/>
          <p:nvPr/>
        </p:nvSpPr>
        <p:spPr>
          <a:xfrm>
            <a:off x="200025" y="2176975"/>
            <a:ext cx="259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5: Go to Remix to connect Metamask Wallet &amp; Network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0765C-4F34-03B9-C5D6-9997A5F116F7}"/>
              </a:ext>
            </a:extLst>
          </p:cNvPr>
          <p:cNvSpPr txBox="1"/>
          <p:nvPr/>
        </p:nvSpPr>
        <p:spPr>
          <a:xfrm>
            <a:off x="3244211" y="2649292"/>
            <a:ext cx="2661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06DB8-9BF9-976C-6F5B-A7C5DEE9F358}"/>
              </a:ext>
            </a:extLst>
          </p:cNvPr>
          <p:cNvSpPr txBox="1"/>
          <p:nvPr/>
        </p:nvSpPr>
        <p:spPr>
          <a:xfrm>
            <a:off x="8305269" y="2063279"/>
            <a:ext cx="2327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Start Game Play!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5627BE-63B5-509F-9B6D-A3F16325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288" y="2422031"/>
            <a:ext cx="4255288" cy="23959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36031D-1320-F674-18C4-4CCF66B1B97D}"/>
              </a:ext>
            </a:extLst>
          </p:cNvPr>
          <p:cNvSpPr txBox="1"/>
          <p:nvPr/>
        </p:nvSpPr>
        <p:spPr>
          <a:xfrm>
            <a:off x="8305269" y="4710002"/>
            <a:ext cx="3011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 the game, you will:</a:t>
            </a:r>
          </a:p>
          <a:p>
            <a:endParaRPr lang="en-US" sz="1200" dirty="0"/>
          </a:p>
          <a:p>
            <a:r>
              <a:rPr lang="en-US" sz="1200" dirty="0"/>
              <a:t>Take a quiz to align with Order or Chaos</a:t>
            </a:r>
          </a:p>
          <a:p>
            <a:endParaRPr lang="en-US" sz="1200" dirty="0"/>
          </a:p>
          <a:p>
            <a:r>
              <a:rPr lang="en-US" sz="1200" dirty="0"/>
              <a:t>Mint a NFT character – which requires a ETH fee thru the wallet</a:t>
            </a:r>
          </a:p>
          <a:p>
            <a:endParaRPr lang="en-US" sz="1200" dirty="0"/>
          </a:p>
          <a:p>
            <a:r>
              <a:rPr lang="en-US" sz="1200" dirty="0"/>
              <a:t>Enter the arena and battle</a:t>
            </a:r>
          </a:p>
          <a:p>
            <a:endParaRPr lang="en-US" sz="1200" dirty="0"/>
          </a:p>
          <a:p>
            <a:r>
              <a:rPr lang="en-US" sz="1200" dirty="0"/>
              <a:t>View results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AD9874A-BF0A-9FF5-5B0F-92712A53E333}"/>
              </a:ext>
            </a:extLst>
          </p:cNvPr>
          <p:cNvSpPr/>
          <p:nvPr/>
        </p:nvSpPr>
        <p:spPr>
          <a:xfrm>
            <a:off x="6261463" y="3924045"/>
            <a:ext cx="1020825" cy="67793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E54B5-7E96-75C6-C8F4-45E78D224FCF}"/>
              </a:ext>
            </a:extLst>
          </p:cNvPr>
          <p:cNvSpPr txBox="1"/>
          <p:nvPr/>
        </p:nvSpPr>
        <p:spPr>
          <a:xfrm>
            <a:off x="838954" y="1471136"/>
            <a:ext cx="10800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As a gamer, I want to: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H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ave fun while having the chance to earn tokens so I feel that my time is well spent.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B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e able to create a character as an NFT so that I have the possibility of re-selling the NFT in the future.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Know t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he game to be set up in a transparent way so that I can compete and trust the result, win or lose.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E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nsure that the transfer of tokens is secure so that I do not lose value.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As a game administrator, I want to: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E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nsure that the treasury component of the blockchain is accurately accounting for token transfers so that no tokens are misdirected.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M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ake sure that the game code is secure so that no unauthorized people can mint new tokens or steal tokens.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</a:rPr>
              <a:t>As a game designer, I want to: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  <a:highlight>
                  <a:srgbClr val="FFFF00"/>
                </a:highlight>
              </a:rPr>
              <a:t>E</a:t>
            </a:r>
            <a:r>
              <a:rPr lang="en-US" sz="1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</a:rPr>
              <a:t>nsure that all of the technology works together to create a seamless and easy experience for gamers.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</a:rPr>
              <a:t>Create a game that is fun to play and encourages gamers to return.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</a:rPr>
              <a:t>Provide a visually stunning and fun set of graphics in the game interface and character NFTs that create a unique look and brand for the game.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</a:rPr>
              <a:t>Charge a fee to make a profit from owning and running the game.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</a:rPr>
              <a:t>Market the game and create a strong community of passionate users who continue to play the game over time.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479E60-6B1A-7A4E-398B-3AC8A39B3B4D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85D39-CAFE-2A5D-F9C3-973057171CFC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user stories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3E25A5-0359-C35C-7F20-FA998A2D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08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6D993-3F88-8E35-298C-E59D82DE74D4}"/>
              </a:ext>
            </a:extLst>
          </p:cNvPr>
          <p:cNvSpPr txBox="1"/>
          <p:nvPr/>
        </p:nvSpPr>
        <p:spPr>
          <a:xfrm>
            <a:off x="970506" y="1992509"/>
            <a:ext cx="97733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</a:rPr>
              <a:t>The game must: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Have an enticing story, theme, and user interface in order to attract players.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Provide gameplay that offers reasonable challenge and rewards in order to keep players coming back.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Produce a token and NFTs that are designed with appropriate standards so that they could be publicly traded in a future release.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Have security for the data storage, minting of tokens, and transfer of tokens according to Ethereum blockchain standards.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Function properly to allow game play and token transfers while being gas efficient.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Work across the various technology platforms and networks.</a:t>
            </a:r>
            <a:endParaRPr lang="en-US" sz="2000" b="0" i="0" dirty="0">
              <a:solidFill>
                <a:srgbClr val="202124"/>
              </a:solidFill>
              <a:effectLst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F7AE37-AC7B-591E-300F-E7326666C766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93729D-D9D6-593F-D5A7-064FE28AC338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Acceptance criteria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4957CF-C113-E6FC-EBA5-70A2C710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137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Game walkthrough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42EE3EA-C604-E794-6A07-58A0937E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9161" y="874198"/>
            <a:ext cx="6765594" cy="3805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0BDF94-93BA-9A72-DC74-2632E91B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459" y="4648874"/>
            <a:ext cx="3523147" cy="1979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A9A46-2934-7CE7-AC2B-C998C0394B4E}"/>
              </a:ext>
            </a:extLst>
          </p:cNvPr>
          <p:cNvSpPr txBox="1"/>
          <p:nvPr/>
        </p:nvSpPr>
        <p:spPr>
          <a:xfrm>
            <a:off x="4659085" y="2658035"/>
            <a:ext cx="2873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88158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Game walkthrough: Attach wallet &amp; pay fee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23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Game walkthrough: mint </a:t>
              </a:r>
              <a:r>
                <a:rPr lang="en-US" sz="2400" dirty="0" err="1">
                  <a:latin typeface="Copperplate Gothic Bold" panose="020E0705020206020404" pitchFamily="34" charset="0"/>
                </a:rPr>
                <a:t>nft</a:t>
              </a:r>
              <a:r>
                <a:rPr lang="en-US" sz="2400" dirty="0">
                  <a:latin typeface="Copperplate Gothic Bold" panose="020E0705020206020404" pitchFamily="34" charset="0"/>
                </a:rPr>
                <a:t> characters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361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Game walkthrough: Enter Arena &amp; Fight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31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52823-8805-6CA2-B24B-7CFD46842F39}"/>
              </a:ext>
            </a:extLst>
          </p:cNvPr>
          <p:cNvGrpSpPr/>
          <p:nvPr/>
        </p:nvGrpSpPr>
        <p:grpSpPr>
          <a:xfrm>
            <a:off x="0" y="0"/>
            <a:ext cx="12192000" cy="1062869"/>
            <a:chOff x="0" y="1062868"/>
            <a:chExt cx="12192000" cy="1062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38B91-67F6-78EB-AC88-AD7E690C8751}"/>
                </a:ext>
              </a:extLst>
            </p:cNvPr>
            <p:cNvSpPr/>
            <p:nvPr/>
          </p:nvSpPr>
          <p:spPr>
            <a:xfrm>
              <a:off x="0" y="1062868"/>
              <a:ext cx="12192000" cy="1062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pperplate Gothic Bold" panose="020E0705020206020404" pitchFamily="34" charset="0"/>
                </a:rPr>
                <a:t>Game walkthrough: Fight results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EB80D-B5C2-F6CE-5BD3-54119AFD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062868"/>
              <a:ext cx="1419043" cy="106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69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1194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Howell</dc:creator>
  <cp:lastModifiedBy>Ann Howell</cp:lastModifiedBy>
  <cp:revision>30</cp:revision>
  <dcterms:created xsi:type="dcterms:W3CDTF">2022-05-24T00:36:20Z</dcterms:created>
  <dcterms:modified xsi:type="dcterms:W3CDTF">2022-06-01T01:55:20Z</dcterms:modified>
</cp:coreProperties>
</file>