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81" r:id="rId5"/>
    <p:sldId id="267" r:id="rId6"/>
    <p:sldId id="278" r:id="rId7"/>
    <p:sldId id="275" r:id="rId8"/>
    <p:sldId id="276" r:id="rId9"/>
    <p:sldId id="277" r:id="rId10"/>
    <p:sldId id="280" r:id="rId11"/>
    <p:sldId id="261" r:id="rId12"/>
    <p:sldId id="258" r:id="rId13"/>
    <p:sldId id="25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0CEC4-66CC-44E0-89BF-8A2E84C55383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68C3FA1A-1177-4839-AAC3-49DA4DB4DFF2}">
      <dgm:prSet phldrT="[Text]"/>
      <dgm:spPr/>
      <dgm:t>
        <a:bodyPr/>
        <a:lstStyle/>
        <a:p>
          <a:r>
            <a:rPr lang="en-US" dirty="0"/>
            <a:t>Set up Metamask wallet</a:t>
          </a:r>
        </a:p>
      </dgm:t>
    </dgm:pt>
    <dgm:pt modelId="{56DA3FFB-7AEA-4604-AD82-56F396B4CAEB}" type="parTrans" cxnId="{BB91BBEF-AB87-41AA-83DF-81EF84DDF016}">
      <dgm:prSet/>
      <dgm:spPr/>
      <dgm:t>
        <a:bodyPr/>
        <a:lstStyle/>
        <a:p>
          <a:endParaRPr lang="en-US"/>
        </a:p>
      </dgm:t>
    </dgm:pt>
    <dgm:pt modelId="{0F51EE36-01AA-4239-87ED-BDF2124CADB2}" type="sibTrans" cxnId="{BB91BBEF-AB87-41AA-83DF-81EF84DDF016}">
      <dgm:prSet/>
      <dgm:spPr/>
      <dgm:t>
        <a:bodyPr/>
        <a:lstStyle/>
        <a:p>
          <a:endParaRPr lang="en-US"/>
        </a:p>
      </dgm:t>
    </dgm:pt>
    <dgm:pt modelId="{BCE9A862-6573-47C8-BDED-EEE448ECF1AF}">
      <dgm:prSet phldrT="[Text]"/>
      <dgm:spPr/>
      <dgm:t>
        <a:bodyPr/>
        <a:lstStyle/>
        <a:p>
          <a:r>
            <a:rPr lang="en-US" dirty="0"/>
            <a:t>Go to game dApp</a:t>
          </a:r>
        </a:p>
      </dgm:t>
    </dgm:pt>
    <dgm:pt modelId="{10785215-8DD9-4F83-AE2F-1CE5992C4F05}" type="parTrans" cxnId="{A4829AF4-D1AE-47D4-AED6-E8149588683D}">
      <dgm:prSet/>
      <dgm:spPr/>
      <dgm:t>
        <a:bodyPr/>
        <a:lstStyle/>
        <a:p>
          <a:endParaRPr lang="en-US"/>
        </a:p>
      </dgm:t>
    </dgm:pt>
    <dgm:pt modelId="{CA17FBFB-7B7E-4122-9872-0528694D0898}" type="sibTrans" cxnId="{A4829AF4-D1AE-47D4-AED6-E8149588683D}">
      <dgm:prSet/>
      <dgm:spPr/>
      <dgm:t>
        <a:bodyPr/>
        <a:lstStyle/>
        <a:p>
          <a:endParaRPr lang="en-US"/>
        </a:p>
      </dgm:t>
    </dgm:pt>
    <dgm:pt modelId="{D674EF46-A4AD-4267-A942-AA5DA1FD09A8}">
      <dgm:prSet phldrT="[Text]"/>
      <dgm:spPr/>
      <dgm:t>
        <a:bodyPr/>
        <a:lstStyle/>
        <a:p>
          <a:r>
            <a:rPr lang="en-US" dirty="0"/>
            <a:t>Take Order vs Chaos quiz</a:t>
          </a:r>
        </a:p>
      </dgm:t>
    </dgm:pt>
    <dgm:pt modelId="{FE0E25F8-237B-4C24-902D-B7C868A0FC24}" type="parTrans" cxnId="{70EC9F7F-BAE7-44D2-B015-E9F501DF1B36}">
      <dgm:prSet/>
      <dgm:spPr/>
      <dgm:t>
        <a:bodyPr/>
        <a:lstStyle/>
        <a:p>
          <a:endParaRPr lang="en-US"/>
        </a:p>
      </dgm:t>
    </dgm:pt>
    <dgm:pt modelId="{472E07F6-EA14-42CC-86B7-7BADAF4A5126}" type="sibTrans" cxnId="{70EC9F7F-BAE7-44D2-B015-E9F501DF1B36}">
      <dgm:prSet/>
      <dgm:spPr/>
      <dgm:t>
        <a:bodyPr/>
        <a:lstStyle/>
        <a:p>
          <a:endParaRPr lang="en-US"/>
        </a:p>
      </dgm:t>
    </dgm:pt>
    <dgm:pt modelId="{7983728C-40CC-44FA-A251-6C6CBC516478}">
      <dgm:prSet phldrT="[Text]"/>
      <dgm:spPr/>
      <dgm:t>
        <a:bodyPr/>
        <a:lstStyle/>
        <a:p>
          <a:r>
            <a:rPr lang="en-US" dirty="0"/>
            <a:t>Mint a NFT character (pay fee)</a:t>
          </a:r>
        </a:p>
      </dgm:t>
    </dgm:pt>
    <dgm:pt modelId="{7729D365-36B3-4254-97F8-6CD46FEB749E}" type="parTrans" cxnId="{7E132CB1-21F0-4CB8-A17C-B74D08CC0D95}">
      <dgm:prSet/>
      <dgm:spPr/>
      <dgm:t>
        <a:bodyPr/>
        <a:lstStyle/>
        <a:p>
          <a:endParaRPr lang="en-US"/>
        </a:p>
      </dgm:t>
    </dgm:pt>
    <dgm:pt modelId="{4A03A479-FE35-4CA2-B727-4D8694854532}" type="sibTrans" cxnId="{7E132CB1-21F0-4CB8-A17C-B74D08CC0D95}">
      <dgm:prSet/>
      <dgm:spPr/>
      <dgm:t>
        <a:bodyPr/>
        <a:lstStyle/>
        <a:p>
          <a:endParaRPr lang="en-US"/>
        </a:p>
      </dgm:t>
    </dgm:pt>
    <dgm:pt modelId="{78DA8C0D-933F-466A-BF57-272613B17948}">
      <dgm:prSet phldrT="[Text]"/>
      <dgm:spPr/>
      <dgm:t>
        <a:bodyPr/>
        <a:lstStyle/>
        <a:p>
          <a:r>
            <a:rPr lang="en-US" dirty="0"/>
            <a:t>Enter battle</a:t>
          </a:r>
        </a:p>
      </dgm:t>
    </dgm:pt>
    <dgm:pt modelId="{F35A7048-A3B8-4F0D-BEB6-9307511A195F}" type="parTrans" cxnId="{8D5B94EA-AEAE-4585-AFE8-FC38EB44BF21}">
      <dgm:prSet/>
      <dgm:spPr/>
      <dgm:t>
        <a:bodyPr/>
        <a:lstStyle/>
        <a:p>
          <a:endParaRPr lang="en-US"/>
        </a:p>
      </dgm:t>
    </dgm:pt>
    <dgm:pt modelId="{E4DF8385-39B8-4E9F-B630-2C79499E460E}" type="sibTrans" cxnId="{8D5B94EA-AEAE-4585-AFE8-FC38EB44BF21}">
      <dgm:prSet/>
      <dgm:spPr/>
      <dgm:t>
        <a:bodyPr/>
        <a:lstStyle/>
        <a:p>
          <a:endParaRPr lang="en-US"/>
        </a:p>
      </dgm:t>
    </dgm:pt>
    <dgm:pt modelId="{66EBFAFC-FE86-45A5-8891-D50FA1370051}">
      <dgm:prSet phldrT="[Text]"/>
      <dgm:spPr/>
      <dgm:t>
        <a:bodyPr/>
        <a:lstStyle/>
        <a:p>
          <a:r>
            <a:rPr lang="en-US" dirty="0"/>
            <a:t>Review results – did you win the jackpot?</a:t>
          </a:r>
        </a:p>
      </dgm:t>
    </dgm:pt>
    <dgm:pt modelId="{8C40AD45-C204-4798-9FF0-3E990791F9B9}" type="parTrans" cxnId="{E6EEDAD9-2BF0-4A59-90DC-316E9B13860B}">
      <dgm:prSet/>
      <dgm:spPr/>
      <dgm:t>
        <a:bodyPr/>
        <a:lstStyle/>
        <a:p>
          <a:endParaRPr lang="en-US"/>
        </a:p>
      </dgm:t>
    </dgm:pt>
    <dgm:pt modelId="{0050594C-5BBF-4D2F-9E05-E0F5487FEDEE}" type="sibTrans" cxnId="{E6EEDAD9-2BF0-4A59-90DC-316E9B13860B}">
      <dgm:prSet/>
      <dgm:spPr/>
      <dgm:t>
        <a:bodyPr/>
        <a:lstStyle/>
        <a:p>
          <a:endParaRPr lang="en-US"/>
        </a:p>
      </dgm:t>
    </dgm:pt>
    <dgm:pt modelId="{852D3919-B236-4A57-BAC9-C49710C00E7D}" type="pres">
      <dgm:prSet presAssocID="{2560CEC4-66CC-44E0-89BF-8A2E84C55383}" presName="Name0" presStyleCnt="0">
        <dgm:presLayoutVars>
          <dgm:dir/>
          <dgm:animLvl val="lvl"/>
          <dgm:resizeHandles val="exact"/>
        </dgm:presLayoutVars>
      </dgm:prSet>
      <dgm:spPr/>
    </dgm:pt>
    <dgm:pt modelId="{BA8E177E-28D9-4C9A-B4EA-F02DEEC82B18}" type="pres">
      <dgm:prSet presAssocID="{68C3FA1A-1177-4839-AAC3-49DA4DB4DFF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8485AF-13BF-4A96-BECA-3D121CEF33B4}" type="pres">
      <dgm:prSet presAssocID="{0F51EE36-01AA-4239-87ED-BDF2124CADB2}" presName="parTxOnlySpace" presStyleCnt="0"/>
      <dgm:spPr/>
    </dgm:pt>
    <dgm:pt modelId="{073D394E-E946-465C-9824-14587072A121}" type="pres">
      <dgm:prSet presAssocID="{BCE9A862-6573-47C8-BDED-EEE448ECF1AF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CE31549-EF7F-42AE-8771-E98D03D2C3B2}" type="pres">
      <dgm:prSet presAssocID="{CA17FBFB-7B7E-4122-9872-0528694D0898}" presName="parTxOnlySpace" presStyleCnt="0"/>
      <dgm:spPr/>
    </dgm:pt>
    <dgm:pt modelId="{25D26276-C1DE-44B5-93BA-14F52C1834AF}" type="pres">
      <dgm:prSet presAssocID="{D674EF46-A4AD-4267-A942-AA5DA1FD09A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D423B1A-B673-4454-84E5-5963802D05B5}" type="pres">
      <dgm:prSet presAssocID="{472E07F6-EA14-42CC-86B7-7BADAF4A5126}" presName="parTxOnlySpace" presStyleCnt="0"/>
      <dgm:spPr/>
    </dgm:pt>
    <dgm:pt modelId="{D6592902-954A-4424-859F-6362207AEC06}" type="pres">
      <dgm:prSet presAssocID="{7983728C-40CC-44FA-A251-6C6CBC51647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AEDF2DB-24BE-4B85-8B8F-93D752917518}" type="pres">
      <dgm:prSet presAssocID="{4A03A479-FE35-4CA2-B727-4D8694854532}" presName="parTxOnlySpace" presStyleCnt="0"/>
      <dgm:spPr/>
    </dgm:pt>
    <dgm:pt modelId="{6D21F4F1-70CF-4851-89A5-0A3B8EA6667A}" type="pres">
      <dgm:prSet presAssocID="{78DA8C0D-933F-466A-BF57-272613B1794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B92822B-7C03-4739-8FD6-E6DDEDB6AD63}" type="pres">
      <dgm:prSet presAssocID="{E4DF8385-39B8-4E9F-B630-2C79499E460E}" presName="parTxOnlySpace" presStyleCnt="0"/>
      <dgm:spPr/>
    </dgm:pt>
    <dgm:pt modelId="{FCD988A0-73F9-4E74-8608-40D9082E383B}" type="pres">
      <dgm:prSet presAssocID="{66EBFAFC-FE86-45A5-8891-D50FA137005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6497403-0814-4C8C-9077-D627589C2E17}" type="presOf" srcId="{D674EF46-A4AD-4267-A942-AA5DA1FD09A8}" destId="{25D26276-C1DE-44B5-93BA-14F52C1834AF}" srcOrd="0" destOrd="0" presId="urn:microsoft.com/office/officeart/2005/8/layout/chevron1"/>
    <dgm:cxn modelId="{DBA2A33B-BF03-4917-8773-C78FA9909AC6}" type="presOf" srcId="{7983728C-40CC-44FA-A251-6C6CBC516478}" destId="{D6592902-954A-4424-859F-6362207AEC06}" srcOrd="0" destOrd="0" presId="urn:microsoft.com/office/officeart/2005/8/layout/chevron1"/>
    <dgm:cxn modelId="{8310EB7D-F103-4417-A620-B155C7313327}" type="presOf" srcId="{66EBFAFC-FE86-45A5-8891-D50FA1370051}" destId="{FCD988A0-73F9-4E74-8608-40D9082E383B}" srcOrd="0" destOrd="0" presId="urn:microsoft.com/office/officeart/2005/8/layout/chevron1"/>
    <dgm:cxn modelId="{70EC9F7F-BAE7-44D2-B015-E9F501DF1B36}" srcId="{2560CEC4-66CC-44E0-89BF-8A2E84C55383}" destId="{D674EF46-A4AD-4267-A942-AA5DA1FD09A8}" srcOrd="2" destOrd="0" parTransId="{FE0E25F8-237B-4C24-902D-B7C868A0FC24}" sibTransId="{472E07F6-EA14-42CC-86B7-7BADAF4A5126}"/>
    <dgm:cxn modelId="{E4E8BD9E-C2F1-4CDA-ACB8-6B97ED3E4632}" type="presOf" srcId="{BCE9A862-6573-47C8-BDED-EEE448ECF1AF}" destId="{073D394E-E946-465C-9824-14587072A121}" srcOrd="0" destOrd="0" presId="urn:microsoft.com/office/officeart/2005/8/layout/chevron1"/>
    <dgm:cxn modelId="{B3F78CAE-4892-4439-A488-024183564AEA}" type="presOf" srcId="{68C3FA1A-1177-4839-AAC3-49DA4DB4DFF2}" destId="{BA8E177E-28D9-4C9A-B4EA-F02DEEC82B18}" srcOrd="0" destOrd="0" presId="urn:microsoft.com/office/officeart/2005/8/layout/chevron1"/>
    <dgm:cxn modelId="{7E132CB1-21F0-4CB8-A17C-B74D08CC0D95}" srcId="{2560CEC4-66CC-44E0-89BF-8A2E84C55383}" destId="{7983728C-40CC-44FA-A251-6C6CBC516478}" srcOrd="3" destOrd="0" parTransId="{7729D365-36B3-4254-97F8-6CD46FEB749E}" sibTransId="{4A03A479-FE35-4CA2-B727-4D8694854532}"/>
    <dgm:cxn modelId="{856596CC-6DE0-4E7F-8434-E3DA2EB75381}" type="presOf" srcId="{2560CEC4-66CC-44E0-89BF-8A2E84C55383}" destId="{852D3919-B236-4A57-BAC9-C49710C00E7D}" srcOrd="0" destOrd="0" presId="urn:microsoft.com/office/officeart/2005/8/layout/chevron1"/>
    <dgm:cxn modelId="{2B0BEAD4-9266-4B4B-BBAB-45CFE911C1A5}" type="presOf" srcId="{78DA8C0D-933F-466A-BF57-272613B17948}" destId="{6D21F4F1-70CF-4851-89A5-0A3B8EA6667A}" srcOrd="0" destOrd="0" presId="urn:microsoft.com/office/officeart/2005/8/layout/chevron1"/>
    <dgm:cxn modelId="{E6EEDAD9-2BF0-4A59-90DC-316E9B13860B}" srcId="{2560CEC4-66CC-44E0-89BF-8A2E84C55383}" destId="{66EBFAFC-FE86-45A5-8891-D50FA1370051}" srcOrd="5" destOrd="0" parTransId="{8C40AD45-C204-4798-9FF0-3E990791F9B9}" sibTransId="{0050594C-5BBF-4D2F-9E05-E0F5487FEDEE}"/>
    <dgm:cxn modelId="{8D5B94EA-AEAE-4585-AFE8-FC38EB44BF21}" srcId="{2560CEC4-66CC-44E0-89BF-8A2E84C55383}" destId="{78DA8C0D-933F-466A-BF57-272613B17948}" srcOrd="4" destOrd="0" parTransId="{F35A7048-A3B8-4F0D-BEB6-9307511A195F}" sibTransId="{E4DF8385-39B8-4E9F-B630-2C79499E460E}"/>
    <dgm:cxn modelId="{BB91BBEF-AB87-41AA-83DF-81EF84DDF016}" srcId="{2560CEC4-66CC-44E0-89BF-8A2E84C55383}" destId="{68C3FA1A-1177-4839-AAC3-49DA4DB4DFF2}" srcOrd="0" destOrd="0" parTransId="{56DA3FFB-7AEA-4604-AD82-56F396B4CAEB}" sibTransId="{0F51EE36-01AA-4239-87ED-BDF2124CADB2}"/>
    <dgm:cxn modelId="{A4829AF4-D1AE-47D4-AED6-E8149588683D}" srcId="{2560CEC4-66CC-44E0-89BF-8A2E84C55383}" destId="{BCE9A862-6573-47C8-BDED-EEE448ECF1AF}" srcOrd="1" destOrd="0" parTransId="{10785215-8DD9-4F83-AE2F-1CE5992C4F05}" sibTransId="{CA17FBFB-7B7E-4122-9872-0528694D0898}"/>
    <dgm:cxn modelId="{20EE374F-99CC-40CC-BEB1-78EAE18A7EEC}" type="presParOf" srcId="{852D3919-B236-4A57-BAC9-C49710C00E7D}" destId="{BA8E177E-28D9-4C9A-B4EA-F02DEEC82B18}" srcOrd="0" destOrd="0" presId="urn:microsoft.com/office/officeart/2005/8/layout/chevron1"/>
    <dgm:cxn modelId="{AEC042A8-2D82-4408-9CA2-F14DAB3C8843}" type="presParOf" srcId="{852D3919-B236-4A57-BAC9-C49710C00E7D}" destId="{C88485AF-13BF-4A96-BECA-3D121CEF33B4}" srcOrd="1" destOrd="0" presId="urn:microsoft.com/office/officeart/2005/8/layout/chevron1"/>
    <dgm:cxn modelId="{5C716483-9337-48F8-9F27-6A35D7AA52B0}" type="presParOf" srcId="{852D3919-B236-4A57-BAC9-C49710C00E7D}" destId="{073D394E-E946-465C-9824-14587072A121}" srcOrd="2" destOrd="0" presId="urn:microsoft.com/office/officeart/2005/8/layout/chevron1"/>
    <dgm:cxn modelId="{44CB63CF-782A-4F96-9179-CA2644E30199}" type="presParOf" srcId="{852D3919-B236-4A57-BAC9-C49710C00E7D}" destId="{7CE31549-EF7F-42AE-8771-E98D03D2C3B2}" srcOrd="3" destOrd="0" presId="urn:microsoft.com/office/officeart/2005/8/layout/chevron1"/>
    <dgm:cxn modelId="{3B9B0DF5-6D29-433D-B889-EEE0BE03D99E}" type="presParOf" srcId="{852D3919-B236-4A57-BAC9-C49710C00E7D}" destId="{25D26276-C1DE-44B5-93BA-14F52C1834AF}" srcOrd="4" destOrd="0" presId="urn:microsoft.com/office/officeart/2005/8/layout/chevron1"/>
    <dgm:cxn modelId="{5A1CF4B2-2129-49F7-8C33-A323E3976DBB}" type="presParOf" srcId="{852D3919-B236-4A57-BAC9-C49710C00E7D}" destId="{6D423B1A-B673-4454-84E5-5963802D05B5}" srcOrd="5" destOrd="0" presId="urn:microsoft.com/office/officeart/2005/8/layout/chevron1"/>
    <dgm:cxn modelId="{4675991D-5CAC-4D70-83BD-D8A041F6815B}" type="presParOf" srcId="{852D3919-B236-4A57-BAC9-C49710C00E7D}" destId="{D6592902-954A-4424-859F-6362207AEC06}" srcOrd="6" destOrd="0" presId="urn:microsoft.com/office/officeart/2005/8/layout/chevron1"/>
    <dgm:cxn modelId="{96017777-3EEE-4504-96B2-FCE3EDC2FFE3}" type="presParOf" srcId="{852D3919-B236-4A57-BAC9-C49710C00E7D}" destId="{EAEDF2DB-24BE-4B85-8B8F-93D752917518}" srcOrd="7" destOrd="0" presId="urn:microsoft.com/office/officeart/2005/8/layout/chevron1"/>
    <dgm:cxn modelId="{5451BFEF-5037-4216-9C02-5C25CEE40D45}" type="presParOf" srcId="{852D3919-B236-4A57-BAC9-C49710C00E7D}" destId="{6D21F4F1-70CF-4851-89A5-0A3B8EA6667A}" srcOrd="8" destOrd="0" presId="urn:microsoft.com/office/officeart/2005/8/layout/chevron1"/>
    <dgm:cxn modelId="{EF7758E5-E65A-4DAF-98B0-E860C211A574}" type="presParOf" srcId="{852D3919-B236-4A57-BAC9-C49710C00E7D}" destId="{0B92822B-7C03-4739-8FD6-E6DDEDB6AD63}" srcOrd="9" destOrd="0" presId="urn:microsoft.com/office/officeart/2005/8/layout/chevron1"/>
    <dgm:cxn modelId="{60E574D8-FE56-40E7-A1AF-B5EDBB301ECB}" type="presParOf" srcId="{852D3919-B236-4A57-BAC9-C49710C00E7D}" destId="{FCD988A0-73F9-4E74-8608-40D9082E383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177E-28D9-4C9A-B4EA-F02DEEC82B18}">
      <dsp:nvSpPr>
        <dsp:cNvPr id="0" name=""/>
        <dsp:cNvSpPr/>
      </dsp:nvSpPr>
      <dsp:spPr>
        <a:xfrm>
          <a:off x="5585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up Metamask wallet</a:t>
          </a:r>
        </a:p>
      </dsp:txBody>
      <dsp:txXfrm>
        <a:off x="421174" y="2293744"/>
        <a:ext cx="1246766" cy="831177"/>
      </dsp:txXfrm>
    </dsp:sp>
    <dsp:sp modelId="{073D394E-E946-465C-9824-14587072A121}">
      <dsp:nvSpPr>
        <dsp:cNvPr id="0" name=""/>
        <dsp:cNvSpPr/>
      </dsp:nvSpPr>
      <dsp:spPr>
        <a:xfrm>
          <a:off x="1875735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 to game dApp</a:t>
          </a:r>
        </a:p>
      </dsp:txBody>
      <dsp:txXfrm>
        <a:off x="2291324" y="2293744"/>
        <a:ext cx="1246766" cy="831177"/>
      </dsp:txXfrm>
    </dsp:sp>
    <dsp:sp modelId="{25D26276-C1DE-44B5-93BA-14F52C1834AF}">
      <dsp:nvSpPr>
        <dsp:cNvPr id="0" name=""/>
        <dsp:cNvSpPr/>
      </dsp:nvSpPr>
      <dsp:spPr>
        <a:xfrm>
          <a:off x="3745884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Take Order vs Chaos quiz</a:t>
          </a:r>
        </a:p>
      </dsp:txBody>
      <dsp:txXfrm>
        <a:off x="4161473" y="2293744"/>
        <a:ext cx="1246766" cy="831177"/>
      </dsp:txXfrm>
    </dsp:sp>
    <dsp:sp modelId="{D6592902-954A-4424-859F-6362207AEC06}">
      <dsp:nvSpPr>
        <dsp:cNvPr id="0" name=""/>
        <dsp:cNvSpPr/>
      </dsp:nvSpPr>
      <dsp:spPr>
        <a:xfrm>
          <a:off x="5616033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Mint a NFT character (pay fee)</a:t>
          </a:r>
        </a:p>
      </dsp:txBody>
      <dsp:txXfrm>
        <a:off x="6031622" y="2293744"/>
        <a:ext cx="1246766" cy="831177"/>
      </dsp:txXfrm>
    </dsp:sp>
    <dsp:sp modelId="{6D21F4F1-70CF-4851-89A5-0A3B8EA6667A}">
      <dsp:nvSpPr>
        <dsp:cNvPr id="0" name=""/>
        <dsp:cNvSpPr/>
      </dsp:nvSpPr>
      <dsp:spPr>
        <a:xfrm>
          <a:off x="7486182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Enter battle</a:t>
          </a:r>
        </a:p>
      </dsp:txBody>
      <dsp:txXfrm>
        <a:off x="7901771" y="2293744"/>
        <a:ext cx="1246766" cy="831177"/>
      </dsp:txXfrm>
    </dsp:sp>
    <dsp:sp modelId="{FCD988A0-73F9-4E74-8608-40D9082E383B}">
      <dsp:nvSpPr>
        <dsp:cNvPr id="0" name=""/>
        <dsp:cNvSpPr/>
      </dsp:nvSpPr>
      <dsp:spPr>
        <a:xfrm>
          <a:off x="9356331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results – did you win the jackpot?</a:t>
          </a:r>
        </a:p>
      </dsp:txBody>
      <dsp:txXfrm>
        <a:off x="9771920" y="2293744"/>
        <a:ext cx="1246766" cy="83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A44-C1F2-1641-0234-237873B6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5D58-C8EC-6B55-AB8B-2F312C2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C26-5351-22CC-FBB2-AF77DA1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2D05-BEAC-FC96-67DC-74A8F8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E202-74EB-B2DB-BE0B-9818412C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8520-3102-888C-EC93-85A34EDF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E69E-8C5B-436A-752C-42E40E10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ADA5-E4C3-4B23-CA10-E4185421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15B3-CF27-93C0-AC21-F8A2B6BA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C52-C5A1-3E71-A8CF-96EBFB4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C1AE9-8F77-4188-8BA4-5E9D96F2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4BAD-D022-FFA8-6468-361B455F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E7E1-C9C1-2CF4-CC81-640995F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B35B-50DA-C334-EC69-5DCAB64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3B4E-1794-DE0C-9FD7-F877692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B9A4-DF6E-610E-25BE-01E4D0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B167-C406-8F52-80F5-F2AC1669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AB3-B7B0-6E53-66B6-9D78B6C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1E42-7A9C-8FD4-A2AF-C295839E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7010-49F8-153F-7FA7-DED903F4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E9A-AFA6-FFC8-FBD8-3756BA5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0F-4142-32DC-857C-5524AE8D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2277-D7CD-1CC3-5614-0BC9B49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E15B-18D7-039A-631E-8B2C735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DBB-3E61-D9E4-8121-D00AD97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BCCD-FF69-3299-24CA-B7DFFAA6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565-B8F5-B7BB-4EC2-28879168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5D21-942B-A67F-EC1F-B20F08F1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676F-CAF4-2905-7A45-6935F59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1C6A-4B00-5202-C5F2-2C36362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4146-D73E-38EC-C692-866DF95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701-F6C3-C2BB-9222-BF477017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DF5E-0156-08DC-2A50-88774369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7EE90-152D-8654-661B-FB8E8D9E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70493-DFC5-3699-094D-757BA783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7089-C757-6055-A26F-C611BE5D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E93BC-86D9-B16B-F794-CC6717EC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ED0C4-0603-5963-3B7B-8754C585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4628-D194-19F9-864C-7475D01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9D51-C7F5-A42B-C850-0AC4C51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7A0E8-182A-7E11-5124-097E7C25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6B72-90C0-1E69-770F-34038182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8F9-FE90-673C-EC57-67BD47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CB5E-170D-2AA2-3674-109A7C4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CEC2E-B6A1-8B60-E175-64D4DC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4E56-7B5E-6AD1-C9D8-4F9B3B1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A2FC-A876-F474-A672-357A8B4A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BDF-BEDA-5F3D-3756-FD4E9DE2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D6FF4-C2FB-C812-1C29-9C6E4B7B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9C9B-A896-8659-9226-8933183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4BC5-FC18-727B-698E-BA23E8D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6C13-FAF7-C923-7DED-0500E37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C60-B8E9-3F4D-37A9-E2134C5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9348-0823-8754-57D9-1FE17E59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F98E-B354-E661-225B-340FBF98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A2F-B3A7-6E9B-696F-470D369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F0A2-E232-2B6C-A078-E6F8C9D2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435F-D5CE-DEF6-1C9D-A8D020B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A09F-5544-FA03-69FC-28871A8D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246C-FF63-6DFF-6842-D418CF68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2593-814C-5E37-9854-1C7F2B2A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E537-9B08-127C-5607-8373CE96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E77B-CA53-A397-C198-6D9F35C6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69613-16B9-1DDF-CE4D-A3DA36CE871C}"/>
              </a:ext>
            </a:extLst>
          </p:cNvPr>
          <p:cNvSpPr txBox="1"/>
          <p:nvPr/>
        </p:nvSpPr>
        <p:spPr>
          <a:xfrm>
            <a:off x="8164239" y="2090172"/>
            <a:ext cx="2392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Charles Brown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 Jacob Burnett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Kevin Gross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Ann Howell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June 2022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C2FEB-D722-6215-9897-92DD2C4B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7" y="1234346"/>
            <a:ext cx="5575210" cy="41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838954" y="1471136"/>
            <a:ext cx="10800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H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ave fun while having the chance to earn tokens so I feel that my time is well spent.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e able to create a character as an NFT so that I have the possibility of re-selling the NFT in the future.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Know t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he game to be set up in a transparent way so that I can compete and trust the result, win or lose.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transfer of tokens is secure so that I do not lose value.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 administrator,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treasury component of the blockchain is accurately accounting for token transfers so that no tokens are misdirected.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M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ake sure that the game code is secure so that no unauthorized people can mint new tokens or steal tokens.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 designer,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all of the technology works together to create a seamless and easy experience for gamers.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Create a game that is fun to play and encourages gamers to return.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Provide a visually stunning and fun set of graphics in the game interface and character NFTs that create a unique look and brand for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Charge a fee to make a profit from owning and running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Market the game and create a strong community of passionate users who continue to play the game over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user stories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038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970506" y="1992509"/>
            <a:ext cx="9773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The game must: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an enticing story, theme, and user interface in order to attract players.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Provide gameplay that offers reasonable challenge and rewards in order to keep players coming 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Produce a token and NFTs that are designed with appropriate standards so that they could be publicly traded in a future release.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security for the data storage, minting of tokens, and transfer of tokens according to Ethereum blockchain standards.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Function properly to allow game play and token transfers while being gas efficient.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Work across the various technology platforms and networks.</a:t>
            </a:r>
            <a:endParaRPr lang="en-US" sz="20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F7AE37-AC7B-591E-300F-E7326666C766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93729D-D9D6-593F-D5A7-064FE28AC33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Acceptance criteria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4957CF-C113-E6FC-EBA5-70A2C71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37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0F69-5EB9-240C-26E0-C97B2B63EB4E}"/>
              </a:ext>
            </a:extLst>
          </p:cNvPr>
          <p:cNvSpPr txBox="1"/>
          <p:nvPr/>
        </p:nvSpPr>
        <p:spPr>
          <a:xfrm>
            <a:off x="1851396" y="5244805"/>
            <a:ext cx="38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DigitalOcean as a cloud computing host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B182-FE5E-5B22-9B5D-85317D48FC85}"/>
              </a:ext>
            </a:extLst>
          </p:cNvPr>
          <p:cNvSpPr txBox="1"/>
          <p:nvPr/>
        </p:nvSpPr>
        <p:spPr>
          <a:xfrm>
            <a:off x="4789714" y="496389"/>
            <a:ext cx="21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8ED1-6C08-E715-DD25-E20557D1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2" y="4990520"/>
            <a:ext cx="935514" cy="738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667C7-BCBC-3D96-A2E8-865CCE98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4" y="1897449"/>
            <a:ext cx="878031" cy="822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07954-57C0-F6F9-7A5B-4F0F46F9421D}"/>
              </a:ext>
            </a:extLst>
          </p:cNvPr>
          <p:cNvSpPr txBox="1"/>
          <p:nvPr/>
        </p:nvSpPr>
        <p:spPr>
          <a:xfrm>
            <a:off x="1756690" y="2123835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Remix IDE with Solidity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2A9DF-A205-0863-8124-989EC8C8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40" y="1912689"/>
            <a:ext cx="672142" cy="659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0D123-6EB6-3116-61B4-DA020AA4643C}"/>
              </a:ext>
            </a:extLst>
          </p:cNvPr>
          <p:cNvSpPr txBox="1"/>
          <p:nvPr/>
        </p:nvSpPr>
        <p:spPr>
          <a:xfrm>
            <a:off x="7808043" y="2018259"/>
            <a:ext cx="297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Metamask to manage wallets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5812E-CDEE-B1E1-80A2-B3F48B08D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754" y="3904424"/>
            <a:ext cx="711777" cy="738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C42760-2F08-E2E0-5B87-1A4A63502C03}"/>
              </a:ext>
            </a:extLst>
          </p:cNvPr>
          <p:cNvSpPr txBox="1"/>
          <p:nvPr/>
        </p:nvSpPr>
        <p:spPr>
          <a:xfrm>
            <a:off x="1816185" y="4107605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2437E-88E7-CBD3-A477-1C97CBEB8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154" y="3000314"/>
            <a:ext cx="847988" cy="559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414B8-3795-3B54-A792-9A04290A68B1}"/>
              </a:ext>
            </a:extLst>
          </p:cNvPr>
          <p:cNvSpPr txBox="1"/>
          <p:nvPr/>
        </p:nvSpPr>
        <p:spPr>
          <a:xfrm>
            <a:off x="1786142" y="3107830"/>
            <a:ext cx="237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Javascript library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42AB15-9816-3B06-38C4-9EB861457BB5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A9ECEB-709E-5718-F6AD-D6504D707250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Technology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D04C90-001D-700D-C23F-47CF7FF46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85B4350-DCED-EE1F-4295-E5515C2F2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776" y="3135162"/>
            <a:ext cx="1817986" cy="848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BECBB0-8B66-E6FF-06EF-EB8D86A25F5C}"/>
              </a:ext>
            </a:extLst>
          </p:cNvPr>
          <p:cNvSpPr txBox="1"/>
          <p:nvPr/>
        </p:nvSpPr>
        <p:spPr>
          <a:xfrm>
            <a:off x="8450636" y="3236192"/>
            <a:ext cx="273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Etherscan Rinkeby Testnet Explorer for test network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B86FF-51F2-FCC9-7D6F-0EBEDB2BCF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1001" y="4731126"/>
            <a:ext cx="654084" cy="596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76C52F-A40E-4A6B-4AD4-15154BCD6A64}"/>
              </a:ext>
            </a:extLst>
          </p:cNvPr>
          <p:cNvSpPr txBox="1"/>
          <p:nvPr/>
        </p:nvSpPr>
        <p:spPr>
          <a:xfrm>
            <a:off x="8450636" y="4844925"/>
            <a:ext cx="2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Adobe Illustrator</a:t>
            </a:r>
          </a:p>
        </p:txBody>
      </p:sp>
    </p:spTree>
    <p:extLst>
      <p:ext uri="{BB962C8B-B14F-4D97-AF65-F5344CB8AC3E}">
        <p14:creationId xmlns:p14="http://schemas.microsoft.com/office/powerpoint/2010/main" val="18290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10E60-F6CF-978D-1598-595F22C487FC}"/>
              </a:ext>
            </a:extLst>
          </p:cNvPr>
          <p:cNvSpPr txBox="1"/>
          <p:nvPr/>
        </p:nvSpPr>
        <p:spPr>
          <a:xfrm>
            <a:off x="4746171" y="592183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DE7CF-479A-E706-598B-EF7907FAAF36}"/>
              </a:ext>
            </a:extLst>
          </p:cNvPr>
          <p:cNvSpPr txBox="1"/>
          <p:nvPr/>
        </p:nvSpPr>
        <p:spPr>
          <a:xfrm>
            <a:off x="613954" y="1223554"/>
            <a:ext cx="709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Scoping for a 6 month engagement to build the Order versus Chaos app and prepare for launch.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9B3B-826B-760F-0E56-928F78CA59A0}"/>
              </a:ext>
            </a:extLst>
          </p:cNvPr>
          <p:cNvSpPr txBox="1"/>
          <p:nvPr/>
        </p:nvSpPr>
        <p:spPr>
          <a:xfrm>
            <a:off x="613954" y="1780214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Staffing costs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D0B831-EDDB-1499-60A2-88470413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06904"/>
              </p:ext>
            </p:extLst>
          </p:nvPr>
        </p:nvGraphicFramePr>
        <p:xfrm>
          <a:off x="717821" y="2082019"/>
          <a:ext cx="6054452" cy="35874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688">
                  <a:extLst>
                    <a:ext uri="{9D8B030D-6E8A-4147-A177-3AD203B41FA5}">
                      <a16:colId xmlns:a16="http://schemas.microsoft.com/office/drawing/2014/main" val="2369852875"/>
                    </a:ext>
                  </a:extLst>
                </a:gridCol>
                <a:gridCol w="2071420">
                  <a:extLst>
                    <a:ext uri="{9D8B030D-6E8A-4147-A177-3AD203B41FA5}">
                      <a16:colId xmlns:a16="http://schemas.microsoft.com/office/drawing/2014/main" val="3889206849"/>
                    </a:ext>
                  </a:extLst>
                </a:gridCol>
                <a:gridCol w="1279956">
                  <a:extLst>
                    <a:ext uri="{9D8B030D-6E8A-4147-A177-3AD203B41FA5}">
                      <a16:colId xmlns:a16="http://schemas.microsoft.com/office/drawing/2014/main" val="2297829747"/>
                    </a:ext>
                  </a:extLst>
                </a:gridCol>
                <a:gridCol w="1027388">
                  <a:extLst>
                    <a:ext uri="{9D8B030D-6E8A-4147-A177-3AD203B41FA5}">
                      <a16:colId xmlns:a16="http://schemas.microsoft.com/office/drawing/2014/main" val="866525263"/>
                    </a:ext>
                  </a:extLst>
                </a:gridCol>
              </a:tblGrid>
              <a:tr h="5197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 Salary + (estimate)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Contract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month contract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638130"/>
                  </a:ext>
                </a:extLst>
              </a:tr>
              <a:tr h="562818">
                <a:tc>
                  <a:txBody>
                    <a:bodyPr/>
                    <a:lstStyle/>
                    <a:p>
                      <a:r>
                        <a:rPr lang="en-US" sz="1400" dirty="0"/>
                        <a:t>Sr 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$147K-$305K</a:t>
                      </a:r>
                    </a:p>
                    <a:p>
                      <a:r>
                        <a:rPr lang="en-US" sz="1400" b="1" dirty="0"/>
                        <a:t>Target: $200K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979062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$83K-$175K</a:t>
                      </a:r>
                    </a:p>
                    <a:p>
                      <a:r>
                        <a:rPr lang="en-US" sz="1400" b="1" dirty="0"/>
                        <a:t>Target: $110K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$57,200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436912"/>
                  </a:ext>
                </a:extLst>
              </a:tr>
              <a:tr h="733811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Manager* </a:t>
                      </a:r>
                      <a:r>
                        <a:rPr lang="en-US" sz="1200" dirty="0"/>
                        <a:t>(Metaverse Delivery Manager)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$111K-$250K</a:t>
                      </a:r>
                    </a:p>
                    <a:p>
                      <a:r>
                        <a:rPr lang="en-US" sz="1400" b="1" dirty="0"/>
                        <a:t>Target: $140K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$62,400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231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Graphic Artist**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$40K-55K</a:t>
                      </a:r>
                    </a:p>
                    <a:p>
                      <a:r>
                        <a:rPr lang="en-US" sz="1400" b="1" dirty="0"/>
                        <a:t>Target: $48K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26325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$218,400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6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C48FB-79C9-ECC5-1C53-8240FC4C02A3}"/>
              </a:ext>
            </a:extLst>
          </p:cNvPr>
          <p:cNvSpPr txBox="1"/>
          <p:nvPr/>
        </p:nvSpPr>
        <p:spPr>
          <a:xfrm>
            <a:off x="717821" y="5719550"/>
            <a:ext cx="49503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*Developer &amp; PM salaries based on salary estimates in job postings from Accenture</a:t>
            </a:r>
          </a:p>
          <a:p>
            <a:r>
              <a:rPr lang="en-US" sz="1100" dirty="0"/>
              <a:t>**Graphic Artist salary from various companies on Indeed.com</a:t>
            </a:r>
          </a:p>
          <a:p>
            <a:r>
              <a:rPr lang="en-US" sz="1100" dirty="0"/>
              <a:t>Contract rates assume 2080 hours per year (40 hours over 52 weeks)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FF13D-234B-1050-B1FB-225628175508}"/>
              </a:ext>
            </a:extLst>
          </p:cNvPr>
          <p:cNvSpPr txBox="1"/>
          <p:nvPr/>
        </p:nvSpPr>
        <p:spPr>
          <a:xfrm>
            <a:off x="7593874" y="2612570"/>
            <a:ext cx="3619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Contract Salaries: $218,400</a:t>
            </a:r>
          </a:p>
          <a:p>
            <a:endParaRPr lang="en-US" sz="1400" dirty="0"/>
          </a:p>
          <a:p>
            <a:r>
              <a:rPr lang="en-US" sz="1400" dirty="0"/>
              <a:t>Equipment: $8000 (4 * $2000 computers)</a:t>
            </a:r>
          </a:p>
          <a:p>
            <a:endParaRPr lang="en-US" sz="1400" dirty="0"/>
          </a:p>
          <a:p>
            <a:r>
              <a:rPr lang="en-US" sz="1400" dirty="0"/>
              <a:t>Costs to launch Ethereum contracts: $2500</a:t>
            </a:r>
          </a:p>
          <a:p>
            <a:r>
              <a:rPr lang="en-US" sz="1400" dirty="0"/>
              <a:t>(~ 5*$500)</a:t>
            </a:r>
          </a:p>
          <a:p>
            <a:endParaRPr lang="en-US" sz="1400" dirty="0"/>
          </a:p>
          <a:p>
            <a:r>
              <a:rPr lang="en-US" sz="1400" dirty="0"/>
              <a:t>Estimated Total:  $228,500 + 10% contingency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Budget: $251,350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1FAD9-8733-90AF-B00A-9F2DAE998AF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E3F51B-3443-ECD7-4E75-553ACE3CA1A9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Cost Estimate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FC8129-E497-E632-B3B5-AAC74A582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68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1051434" y="1450412"/>
            <a:ext cx="99997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</a:rPr>
              <a:t>Barriers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Operating on a test network instead of an actual Ethereum network which limits ability to trade on currency exchanges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Test network lacks visibility to adoption of game and interest in the NFT and tokens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Game play is slow on blockchain and expensive with transactions and gas charges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202124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202124"/>
                </a:solidFill>
              </a:rPr>
              <a:t>Next Steps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Develop support for gamers who are new to blockchain wallets get set up for the game via instructional guides – written and video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Improve lottery aspect of gameplay and identify attractive rate of return to maximize net fees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Make the OAC token available on tradeable cryptocurrency Ethereum-based exchanges – once game is live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Continue to develop the graphics for the game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Build out the NFT component marketplace to allow for purchased customizations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Collect data on users based on quiz results and wallet IDs to track purchase patterns across the blockchain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Develop spin-off products like t-shirts and stickers</a:t>
            </a:r>
          </a:p>
          <a:p>
            <a:endParaRPr lang="en-US" sz="16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7EB59-0EE1-C75A-3395-83902EE6DC7A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2DB3BC-ADDD-5065-0AF0-73BD161CBED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Barriers &amp; Next steps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AD83CE-329A-D240-E1D8-B448AD80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43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1395924" y="1693287"/>
            <a:ext cx="9400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Order and Chaos is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token-based game that leverages FinTech blockchain technology and gaming tokens called OACs.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Blockchain technology includes Solidity, Ethereum ERC-20 Fungible Tokens, and the ERC-721 Nonfungible Tokens. 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fits into a growing genre of FinTech, combining gaming with opportunities to earn by playing tha</a:t>
            </a:r>
            <a:r>
              <a:rPr lang="en-US" dirty="0">
                <a:solidFill>
                  <a:srgbClr val="202124"/>
                </a:solidFill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appeals to gamers, blockchain enthusiasts and gamblers. Current barrier to entry or some people is the need to have a token wallet.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POC presents a working model of the game that is deployed on a test network</a:t>
            </a:r>
            <a:r>
              <a:rPr lang="en-US" dirty="0">
                <a:solidFill>
                  <a:srgbClr val="202124"/>
                </a:solidFill>
              </a:rPr>
              <a:t> with a focus on the blockchain components. 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Ultimately the goal for the product would be to improve the gameplay to generate revenue by monetizing the game and building the value of the OAC tokens and character NFTS.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60F08-F430-54C1-55B8-3C6979747E3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3417BC-2710-3337-BB11-EAF7937EFB7E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Overview of Proof of Concept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2DE3F-69E9-B5D2-3B22-BB81B1D7F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2040737" y="2072027"/>
            <a:ext cx="78434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Smart contracts built on Ethereum blockchain using Solidity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Created a ERC-20 token (OAC) that would be tradeable when game is live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Mint NFTs using ERC-721 standards that would be tradeable when game is live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Charges a fee for minting new character NFTs or reviving existing character NFTs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highlight>
                <a:srgbClr val="FFFF0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FinTech Components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0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Gamer Experience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3FECE68-458A-2362-AEA2-543651164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083358"/>
              </p:ext>
            </p:extLst>
          </p:nvPr>
        </p:nvGraphicFramePr>
        <p:xfrm>
          <a:off x="376069" y="-238277"/>
          <a:ext cx="114398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18043-CD77-C3BD-6C29-6B24B6AC1C15}"/>
              </a:ext>
            </a:extLst>
          </p:cNvPr>
          <p:cNvSpPr txBox="1"/>
          <p:nvPr/>
        </p:nvSpPr>
        <p:spPr>
          <a:xfrm>
            <a:off x="1945866" y="3731738"/>
            <a:ext cx="3375071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 vs Chaos Quiz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prefer clear rules to follow.</a:t>
            </a:r>
            <a:endParaRPr lang="en-US" sz="1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The world is better when people can do what they want.</a:t>
            </a:r>
            <a:endParaRPr lang="en-US" sz="1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would rather be an independent contractor than work in a big corporation.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prefer to select my own goals than have them told to me.</a:t>
            </a:r>
            <a:endParaRPr lang="en-US" sz="1400" dirty="0">
              <a:latin typeface="ui-monospace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am a shark, I hunt alone or a wolf, I hunt in packs.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9557F-23E9-CC89-F535-C6B440DA3ED7}"/>
              </a:ext>
            </a:extLst>
          </p:cNvPr>
          <p:cNvSpPr txBox="1"/>
          <p:nvPr/>
        </p:nvSpPr>
        <p:spPr>
          <a:xfrm>
            <a:off x="7936350" y="3577849"/>
            <a:ext cx="181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Sample NFT Character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AC30B-81B2-8722-CF8F-830A835687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0355" y="3973270"/>
            <a:ext cx="2171976" cy="2171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3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EE3EA-C604-E794-6A07-58A093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17" y="1232785"/>
            <a:ext cx="9295374" cy="5228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A9A46-2934-7CE7-AC2B-C998C0394B4E}"/>
              </a:ext>
            </a:extLst>
          </p:cNvPr>
          <p:cNvSpPr txBox="1"/>
          <p:nvPr/>
        </p:nvSpPr>
        <p:spPr>
          <a:xfrm>
            <a:off x="2283437" y="2364485"/>
            <a:ext cx="2873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88158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GameToken.sol</a:t>
            </a:r>
            <a:r>
              <a:rPr lang="en-US" dirty="0"/>
              <a:t> Contract (ERC20)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Minting tokens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F87B-B3FA-0C7A-5169-0151D870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16" y="1297577"/>
            <a:ext cx="6871749" cy="5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C2A7EE-4023-ABC3-9AA6-267F86BF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92" y="1323705"/>
            <a:ext cx="7655799" cy="529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Compile contract (ERC721)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OrderAndChaos.sol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NFT Character types initiated and create game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OrderAndChaos.sol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89458-72D7-50C1-B0E7-BAAD248D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39" y="1367245"/>
            <a:ext cx="6615406" cy="52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Etherscan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Proof of transaction on Rinkeby Testnet Network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C66D85-8052-C0C6-E9A0-3F4C93A4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76" y="1416131"/>
            <a:ext cx="6825314" cy="5289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06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1093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Copperplate Gothic Bold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Howell</dc:creator>
  <cp:lastModifiedBy>Ann Howell</cp:lastModifiedBy>
  <cp:revision>43</cp:revision>
  <dcterms:created xsi:type="dcterms:W3CDTF">2022-05-24T00:36:20Z</dcterms:created>
  <dcterms:modified xsi:type="dcterms:W3CDTF">2022-06-01T22:16:34Z</dcterms:modified>
</cp:coreProperties>
</file>