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81" r:id="rId5"/>
    <p:sldId id="267" r:id="rId6"/>
    <p:sldId id="280" r:id="rId7"/>
    <p:sldId id="261" r:id="rId8"/>
    <p:sldId id="278" r:id="rId9"/>
    <p:sldId id="275" r:id="rId10"/>
    <p:sldId id="276" r:id="rId11"/>
    <p:sldId id="277" r:id="rId12"/>
    <p:sldId id="258" r:id="rId13"/>
    <p:sldId id="25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60CEC4-66CC-44E0-89BF-8A2E84C55383}" type="doc">
      <dgm:prSet loTypeId="urn:microsoft.com/office/officeart/2005/8/layout/chevron1" loCatId="process" qsTypeId="urn:microsoft.com/office/officeart/2005/8/quickstyle/simple1" qsCatId="simple" csTypeId="urn:microsoft.com/office/officeart/2005/8/colors/accent6_2" csCatId="accent6" phldr="1"/>
      <dgm:spPr/>
    </dgm:pt>
    <dgm:pt modelId="{68C3FA1A-1177-4839-AAC3-49DA4DB4DFF2}">
      <dgm:prSet phldrT="[Text]"/>
      <dgm:spPr/>
      <dgm:t>
        <a:bodyPr/>
        <a:lstStyle/>
        <a:p>
          <a:r>
            <a:rPr lang="en-US" dirty="0"/>
            <a:t>Set up Metamask wallet</a:t>
          </a:r>
        </a:p>
      </dgm:t>
    </dgm:pt>
    <dgm:pt modelId="{56DA3FFB-7AEA-4604-AD82-56F396B4CAEB}" type="parTrans" cxnId="{BB91BBEF-AB87-41AA-83DF-81EF84DDF016}">
      <dgm:prSet/>
      <dgm:spPr/>
      <dgm:t>
        <a:bodyPr/>
        <a:lstStyle/>
        <a:p>
          <a:endParaRPr lang="en-US"/>
        </a:p>
      </dgm:t>
    </dgm:pt>
    <dgm:pt modelId="{0F51EE36-01AA-4239-87ED-BDF2124CADB2}" type="sibTrans" cxnId="{BB91BBEF-AB87-41AA-83DF-81EF84DDF016}">
      <dgm:prSet/>
      <dgm:spPr/>
      <dgm:t>
        <a:bodyPr/>
        <a:lstStyle/>
        <a:p>
          <a:endParaRPr lang="en-US"/>
        </a:p>
      </dgm:t>
    </dgm:pt>
    <dgm:pt modelId="{BCE9A862-6573-47C8-BDED-EEE448ECF1AF}">
      <dgm:prSet phldrT="[Text]"/>
      <dgm:spPr/>
      <dgm:t>
        <a:bodyPr/>
        <a:lstStyle/>
        <a:p>
          <a:r>
            <a:rPr lang="en-US" dirty="0"/>
            <a:t>Go to game dApp</a:t>
          </a:r>
        </a:p>
      </dgm:t>
    </dgm:pt>
    <dgm:pt modelId="{10785215-8DD9-4F83-AE2F-1CE5992C4F05}" type="parTrans" cxnId="{A4829AF4-D1AE-47D4-AED6-E8149588683D}">
      <dgm:prSet/>
      <dgm:spPr/>
      <dgm:t>
        <a:bodyPr/>
        <a:lstStyle/>
        <a:p>
          <a:endParaRPr lang="en-US"/>
        </a:p>
      </dgm:t>
    </dgm:pt>
    <dgm:pt modelId="{CA17FBFB-7B7E-4122-9872-0528694D0898}" type="sibTrans" cxnId="{A4829AF4-D1AE-47D4-AED6-E8149588683D}">
      <dgm:prSet/>
      <dgm:spPr/>
      <dgm:t>
        <a:bodyPr/>
        <a:lstStyle/>
        <a:p>
          <a:endParaRPr lang="en-US"/>
        </a:p>
      </dgm:t>
    </dgm:pt>
    <dgm:pt modelId="{D674EF46-A4AD-4267-A942-AA5DA1FD09A8}">
      <dgm:prSet phldrT="[Text]"/>
      <dgm:spPr/>
      <dgm:t>
        <a:bodyPr/>
        <a:lstStyle/>
        <a:p>
          <a:r>
            <a:rPr lang="en-US" dirty="0"/>
            <a:t>Take Order vs Chaos quiz</a:t>
          </a:r>
        </a:p>
      </dgm:t>
    </dgm:pt>
    <dgm:pt modelId="{FE0E25F8-237B-4C24-902D-B7C868A0FC24}" type="parTrans" cxnId="{70EC9F7F-BAE7-44D2-B015-E9F501DF1B36}">
      <dgm:prSet/>
      <dgm:spPr/>
      <dgm:t>
        <a:bodyPr/>
        <a:lstStyle/>
        <a:p>
          <a:endParaRPr lang="en-US"/>
        </a:p>
      </dgm:t>
    </dgm:pt>
    <dgm:pt modelId="{472E07F6-EA14-42CC-86B7-7BADAF4A5126}" type="sibTrans" cxnId="{70EC9F7F-BAE7-44D2-B015-E9F501DF1B36}">
      <dgm:prSet/>
      <dgm:spPr/>
      <dgm:t>
        <a:bodyPr/>
        <a:lstStyle/>
        <a:p>
          <a:endParaRPr lang="en-US"/>
        </a:p>
      </dgm:t>
    </dgm:pt>
    <dgm:pt modelId="{7983728C-40CC-44FA-A251-6C6CBC516478}">
      <dgm:prSet phldrT="[Text]"/>
      <dgm:spPr/>
      <dgm:t>
        <a:bodyPr/>
        <a:lstStyle/>
        <a:p>
          <a:r>
            <a:rPr lang="en-US" dirty="0"/>
            <a:t>Mint a NFT character (pay fee)</a:t>
          </a:r>
        </a:p>
      </dgm:t>
    </dgm:pt>
    <dgm:pt modelId="{7729D365-36B3-4254-97F8-6CD46FEB749E}" type="parTrans" cxnId="{7E132CB1-21F0-4CB8-A17C-B74D08CC0D95}">
      <dgm:prSet/>
      <dgm:spPr/>
      <dgm:t>
        <a:bodyPr/>
        <a:lstStyle/>
        <a:p>
          <a:endParaRPr lang="en-US"/>
        </a:p>
      </dgm:t>
    </dgm:pt>
    <dgm:pt modelId="{4A03A479-FE35-4CA2-B727-4D8694854532}" type="sibTrans" cxnId="{7E132CB1-21F0-4CB8-A17C-B74D08CC0D95}">
      <dgm:prSet/>
      <dgm:spPr/>
      <dgm:t>
        <a:bodyPr/>
        <a:lstStyle/>
        <a:p>
          <a:endParaRPr lang="en-US"/>
        </a:p>
      </dgm:t>
    </dgm:pt>
    <dgm:pt modelId="{78DA8C0D-933F-466A-BF57-272613B17948}">
      <dgm:prSet phldrT="[Text]"/>
      <dgm:spPr/>
      <dgm:t>
        <a:bodyPr/>
        <a:lstStyle/>
        <a:p>
          <a:r>
            <a:rPr lang="en-US" dirty="0"/>
            <a:t>Enter battle</a:t>
          </a:r>
        </a:p>
      </dgm:t>
    </dgm:pt>
    <dgm:pt modelId="{F35A7048-A3B8-4F0D-BEB6-9307511A195F}" type="parTrans" cxnId="{8D5B94EA-AEAE-4585-AFE8-FC38EB44BF21}">
      <dgm:prSet/>
      <dgm:spPr/>
      <dgm:t>
        <a:bodyPr/>
        <a:lstStyle/>
        <a:p>
          <a:endParaRPr lang="en-US"/>
        </a:p>
      </dgm:t>
    </dgm:pt>
    <dgm:pt modelId="{E4DF8385-39B8-4E9F-B630-2C79499E460E}" type="sibTrans" cxnId="{8D5B94EA-AEAE-4585-AFE8-FC38EB44BF21}">
      <dgm:prSet/>
      <dgm:spPr/>
      <dgm:t>
        <a:bodyPr/>
        <a:lstStyle/>
        <a:p>
          <a:endParaRPr lang="en-US"/>
        </a:p>
      </dgm:t>
    </dgm:pt>
    <dgm:pt modelId="{66EBFAFC-FE86-45A5-8891-D50FA1370051}">
      <dgm:prSet phldrT="[Text]"/>
      <dgm:spPr/>
      <dgm:t>
        <a:bodyPr/>
        <a:lstStyle/>
        <a:p>
          <a:r>
            <a:rPr lang="en-US" dirty="0"/>
            <a:t>Review results – did you win the jackpot?</a:t>
          </a:r>
        </a:p>
      </dgm:t>
    </dgm:pt>
    <dgm:pt modelId="{8C40AD45-C204-4798-9FF0-3E990791F9B9}" type="parTrans" cxnId="{E6EEDAD9-2BF0-4A59-90DC-316E9B13860B}">
      <dgm:prSet/>
      <dgm:spPr/>
      <dgm:t>
        <a:bodyPr/>
        <a:lstStyle/>
        <a:p>
          <a:endParaRPr lang="en-US"/>
        </a:p>
      </dgm:t>
    </dgm:pt>
    <dgm:pt modelId="{0050594C-5BBF-4D2F-9E05-E0F5487FEDEE}" type="sibTrans" cxnId="{E6EEDAD9-2BF0-4A59-90DC-316E9B13860B}">
      <dgm:prSet/>
      <dgm:spPr/>
      <dgm:t>
        <a:bodyPr/>
        <a:lstStyle/>
        <a:p>
          <a:endParaRPr lang="en-US"/>
        </a:p>
      </dgm:t>
    </dgm:pt>
    <dgm:pt modelId="{852D3919-B236-4A57-BAC9-C49710C00E7D}" type="pres">
      <dgm:prSet presAssocID="{2560CEC4-66CC-44E0-89BF-8A2E84C55383}" presName="Name0" presStyleCnt="0">
        <dgm:presLayoutVars>
          <dgm:dir/>
          <dgm:animLvl val="lvl"/>
          <dgm:resizeHandles val="exact"/>
        </dgm:presLayoutVars>
      </dgm:prSet>
      <dgm:spPr/>
    </dgm:pt>
    <dgm:pt modelId="{BA8E177E-28D9-4C9A-B4EA-F02DEEC82B18}" type="pres">
      <dgm:prSet presAssocID="{68C3FA1A-1177-4839-AAC3-49DA4DB4DFF2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88485AF-13BF-4A96-BECA-3D121CEF33B4}" type="pres">
      <dgm:prSet presAssocID="{0F51EE36-01AA-4239-87ED-BDF2124CADB2}" presName="parTxOnlySpace" presStyleCnt="0"/>
      <dgm:spPr/>
    </dgm:pt>
    <dgm:pt modelId="{073D394E-E946-465C-9824-14587072A121}" type="pres">
      <dgm:prSet presAssocID="{BCE9A862-6573-47C8-BDED-EEE448ECF1AF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CE31549-EF7F-42AE-8771-E98D03D2C3B2}" type="pres">
      <dgm:prSet presAssocID="{CA17FBFB-7B7E-4122-9872-0528694D0898}" presName="parTxOnlySpace" presStyleCnt="0"/>
      <dgm:spPr/>
    </dgm:pt>
    <dgm:pt modelId="{25D26276-C1DE-44B5-93BA-14F52C1834AF}" type="pres">
      <dgm:prSet presAssocID="{D674EF46-A4AD-4267-A942-AA5DA1FD09A8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6D423B1A-B673-4454-84E5-5963802D05B5}" type="pres">
      <dgm:prSet presAssocID="{472E07F6-EA14-42CC-86B7-7BADAF4A5126}" presName="parTxOnlySpace" presStyleCnt="0"/>
      <dgm:spPr/>
    </dgm:pt>
    <dgm:pt modelId="{D6592902-954A-4424-859F-6362207AEC06}" type="pres">
      <dgm:prSet presAssocID="{7983728C-40CC-44FA-A251-6C6CBC516478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AEDF2DB-24BE-4B85-8B8F-93D752917518}" type="pres">
      <dgm:prSet presAssocID="{4A03A479-FE35-4CA2-B727-4D8694854532}" presName="parTxOnlySpace" presStyleCnt="0"/>
      <dgm:spPr/>
    </dgm:pt>
    <dgm:pt modelId="{6D21F4F1-70CF-4851-89A5-0A3B8EA6667A}" type="pres">
      <dgm:prSet presAssocID="{78DA8C0D-933F-466A-BF57-272613B1794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B92822B-7C03-4739-8FD6-E6DDEDB6AD63}" type="pres">
      <dgm:prSet presAssocID="{E4DF8385-39B8-4E9F-B630-2C79499E460E}" presName="parTxOnlySpace" presStyleCnt="0"/>
      <dgm:spPr/>
    </dgm:pt>
    <dgm:pt modelId="{FCD988A0-73F9-4E74-8608-40D9082E383B}" type="pres">
      <dgm:prSet presAssocID="{66EBFAFC-FE86-45A5-8891-D50FA1370051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6497403-0814-4C8C-9077-D627589C2E17}" type="presOf" srcId="{D674EF46-A4AD-4267-A942-AA5DA1FD09A8}" destId="{25D26276-C1DE-44B5-93BA-14F52C1834AF}" srcOrd="0" destOrd="0" presId="urn:microsoft.com/office/officeart/2005/8/layout/chevron1"/>
    <dgm:cxn modelId="{DBA2A33B-BF03-4917-8773-C78FA9909AC6}" type="presOf" srcId="{7983728C-40CC-44FA-A251-6C6CBC516478}" destId="{D6592902-954A-4424-859F-6362207AEC06}" srcOrd="0" destOrd="0" presId="urn:microsoft.com/office/officeart/2005/8/layout/chevron1"/>
    <dgm:cxn modelId="{8310EB7D-F103-4417-A620-B155C7313327}" type="presOf" srcId="{66EBFAFC-FE86-45A5-8891-D50FA1370051}" destId="{FCD988A0-73F9-4E74-8608-40D9082E383B}" srcOrd="0" destOrd="0" presId="urn:microsoft.com/office/officeart/2005/8/layout/chevron1"/>
    <dgm:cxn modelId="{70EC9F7F-BAE7-44D2-B015-E9F501DF1B36}" srcId="{2560CEC4-66CC-44E0-89BF-8A2E84C55383}" destId="{D674EF46-A4AD-4267-A942-AA5DA1FD09A8}" srcOrd="2" destOrd="0" parTransId="{FE0E25F8-237B-4C24-902D-B7C868A0FC24}" sibTransId="{472E07F6-EA14-42CC-86B7-7BADAF4A5126}"/>
    <dgm:cxn modelId="{E4E8BD9E-C2F1-4CDA-ACB8-6B97ED3E4632}" type="presOf" srcId="{BCE9A862-6573-47C8-BDED-EEE448ECF1AF}" destId="{073D394E-E946-465C-9824-14587072A121}" srcOrd="0" destOrd="0" presId="urn:microsoft.com/office/officeart/2005/8/layout/chevron1"/>
    <dgm:cxn modelId="{B3F78CAE-4892-4439-A488-024183564AEA}" type="presOf" srcId="{68C3FA1A-1177-4839-AAC3-49DA4DB4DFF2}" destId="{BA8E177E-28D9-4C9A-B4EA-F02DEEC82B18}" srcOrd="0" destOrd="0" presId="urn:microsoft.com/office/officeart/2005/8/layout/chevron1"/>
    <dgm:cxn modelId="{7E132CB1-21F0-4CB8-A17C-B74D08CC0D95}" srcId="{2560CEC4-66CC-44E0-89BF-8A2E84C55383}" destId="{7983728C-40CC-44FA-A251-6C6CBC516478}" srcOrd="3" destOrd="0" parTransId="{7729D365-36B3-4254-97F8-6CD46FEB749E}" sibTransId="{4A03A479-FE35-4CA2-B727-4D8694854532}"/>
    <dgm:cxn modelId="{856596CC-6DE0-4E7F-8434-E3DA2EB75381}" type="presOf" srcId="{2560CEC4-66CC-44E0-89BF-8A2E84C55383}" destId="{852D3919-B236-4A57-BAC9-C49710C00E7D}" srcOrd="0" destOrd="0" presId="urn:microsoft.com/office/officeart/2005/8/layout/chevron1"/>
    <dgm:cxn modelId="{2B0BEAD4-9266-4B4B-BBAB-45CFE911C1A5}" type="presOf" srcId="{78DA8C0D-933F-466A-BF57-272613B17948}" destId="{6D21F4F1-70CF-4851-89A5-0A3B8EA6667A}" srcOrd="0" destOrd="0" presId="urn:microsoft.com/office/officeart/2005/8/layout/chevron1"/>
    <dgm:cxn modelId="{E6EEDAD9-2BF0-4A59-90DC-316E9B13860B}" srcId="{2560CEC4-66CC-44E0-89BF-8A2E84C55383}" destId="{66EBFAFC-FE86-45A5-8891-D50FA1370051}" srcOrd="5" destOrd="0" parTransId="{8C40AD45-C204-4798-9FF0-3E990791F9B9}" sibTransId="{0050594C-5BBF-4D2F-9E05-E0F5487FEDEE}"/>
    <dgm:cxn modelId="{8D5B94EA-AEAE-4585-AFE8-FC38EB44BF21}" srcId="{2560CEC4-66CC-44E0-89BF-8A2E84C55383}" destId="{78DA8C0D-933F-466A-BF57-272613B17948}" srcOrd="4" destOrd="0" parTransId="{F35A7048-A3B8-4F0D-BEB6-9307511A195F}" sibTransId="{E4DF8385-39B8-4E9F-B630-2C79499E460E}"/>
    <dgm:cxn modelId="{BB91BBEF-AB87-41AA-83DF-81EF84DDF016}" srcId="{2560CEC4-66CC-44E0-89BF-8A2E84C55383}" destId="{68C3FA1A-1177-4839-AAC3-49DA4DB4DFF2}" srcOrd="0" destOrd="0" parTransId="{56DA3FFB-7AEA-4604-AD82-56F396B4CAEB}" sibTransId="{0F51EE36-01AA-4239-87ED-BDF2124CADB2}"/>
    <dgm:cxn modelId="{A4829AF4-D1AE-47D4-AED6-E8149588683D}" srcId="{2560CEC4-66CC-44E0-89BF-8A2E84C55383}" destId="{BCE9A862-6573-47C8-BDED-EEE448ECF1AF}" srcOrd="1" destOrd="0" parTransId="{10785215-8DD9-4F83-AE2F-1CE5992C4F05}" sibTransId="{CA17FBFB-7B7E-4122-9872-0528694D0898}"/>
    <dgm:cxn modelId="{20EE374F-99CC-40CC-BEB1-78EAE18A7EEC}" type="presParOf" srcId="{852D3919-B236-4A57-BAC9-C49710C00E7D}" destId="{BA8E177E-28D9-4C9A-B4EA-F02DEEC82B18}" srcOrd="0" destOrd="0" presId="urn:microsoft.com/office/officeart/2005/8/layout/chevron1"/>
    <dgm:cxn modelId="{AEC042A8-2D82-4408-9CA2-F14DAB3C8843}" type="presParOf" srcId="{852D3919-B236-4A57-BAC9-C49710C00E7D}" destId="{C88485AF-13BF-4A96-BECA-3D121CEF33B4}" srcOrd="1" destOrd="0" presId="urn:microsoft.com/office/officeart/2005/8/layout/chevron1"/>
    <dgm:cxn modelId="{5C716483-9337-48F8-9F27-6A35D7AA52B0}" type="presParOf" srcId="{852D3919-B236-4A57-BAC9-C49710C00E7D}" destId="{073D394E-E946-465C-9824-14587072A121}" srcOrd="2" destOrd="0" presId="urn:microsoft.com/office/officeart/2005/8/layout/chevron1"/>
    <dgm:cxn modelId="{44CB63CF-782A-4F96-9179-CA2644E30199}" type="presParOf" srcId="{852D3919-B236-4A57-BAC9-C49710C00E7D}" destId="{7CE31549-EF7F-42AE-8771-E98D03D2C3B2}" srcOrd="3" destOrd="0" presId="urn:microsoft.com/office/officeart/2005/8/layout/chevron1"/>
    <dgm:cxn modelId="{3B9B0DF5-6D29-433D-B889-EEE0BE03D99E}" type="presParOf" srcId="{852D3919-B236-4A57-BAC9-C49710C00E7D}" destId="{25D26276-C1DE-44B5-93BA-14F52C1834AF}" srcOrd="4" destOrd="0" presId="urn:microsoft.com/office/officeart/2005/8/layout/chevron1"/>
    <dgm:cxn modelId="{5A1CF4B2-2129-49F7-8C33-A323E3976DBB}" type="presParOf" srcId="{852D3919-B236-4A57-BAC9-C49710C00E7D}" destId="{6D423B1A-B673-4454-84E5-5963802D05B5}" srcOrd="5" destOrd="0" presId="urn:microsoft.com/office/officeart/2005/8/layout/chevron1"/>
    <dgm:cxn modelId="{4675991D-5CAC-4D70-83BD-D8A041F6815B}" type="presParOf" srcId="{852D3919-B236-4A57-BAC9-C49710C00E7D}" destId="{D6592902-954A-4424-859F-6362207AEC06}" srcOrd="6" destOrd="0" presId="urn:microsoft.com/office/officeart/2005/8/layout/chevron1"/>
    <dgm:cxn modelId="{96017777-3EEE-4504-96B2-FCE3EDC2FFE3}" type="presParOf" srcId="{852D3919-B236-4A57-BAC9-C49710C00E7D}" destId="{EAEDF2DB-24BE-4B85-8B8F-93D752917518}" srcOrd="7" destOrd="0" presId="urn:microsoft.com/office/officeart/2005/8/layout/chevron1"/>
    <dgm:cxn modelId="{5451BFEF-5037-4216-9C02-5C25CEE40D45}" type="presParOf" srcId="{852D3919-B236-4A57-BAC9-C49710C00E7D}" destId="{6D21F4F1-70CF-4851-89A5-0A3B8EA6667A}" srcOrd="8" destOrd="0" presId="urn:microsoft.com/office/officeart/2005/8/layout/chevron1"/>
    <dgm:cxn modelId="{EF7758E5-E65A-4DAF-98B0-E860C211A574}" type="presParOf" srcId="{852D3919-B236-4A57-BAC9-C49710C00E7D}" destId="{0B92822B-7C03-4739-8FD6-E6DDEDB6AD63}" srcOrd="9" destOrd="0" presId="urn:microsoft.com/office/officeart/2005/8/layout/chevron1"/>
    <dgm:cxn modelId="{60E574D8-FE56-40E7-A1AF-B5EDBB301ECB}" type="presParOf" srcId="{852D3919-B236-4A57-BAC9-C49710C00E7D}" destId="{FCD988A0-73F9-4E74-8608-40D9082E383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E177E-28D9-4C9A-B4EA-F02DEEC82B18}">
      <dsp:nvSpPr>
        <dsp:cNvPr id="0" name=""/>
        <dsp:cNvSpPr/>
      </dsp:nvSpPr>
      <dsp:spPr>
        <a:xfrm>
          <a:off x="5585" y="2293744"/>
          <a:ext cx="2077943" cy="83117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Set up Metamask wallet</a:t>
          </a:r>
        </a:p>
      </dsp:txBody>
      <dsp:txXfrm>
        <a:off x="421174" y="2293744"/>
        <a:ext cx="1246766" cy="831177"/>
      </dsp:txXfrm>
    </dsp:sp>
    <dsp:sp modelId="{073D394E-E946-465C-9824-14587072A121}">
      <dsp:nvSpPr>
        <dsp:cNvPr id="0" name=""/>
        <dsp:cNvSpPr/>
      </dsp:nvSpPr>
      <dsp:spPr>
        <a:xfrm>
          <a:off x="1875735" y="2293744"/>
          <a:ext cx="2077943" cy="83117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Go to game dApp</a:t>
          </a:r>
        </a:p>
      </dsp:txBody>
      <dsp:txXfrm>
        <a:off x="2291324" y="2293744"/>
        <a:ext cx="1246766" cy="831177"/>
      </dsp:txXfrm>
    </dsp:sp>
    <dsp:sp modelId="{25D26276-C1DE-44B5-93BA-14F52C1834AF}">
      <dsp:nvSpPr>
        <dsp:cNvPr id="0" name=""/>
        <dsp:cNvSpPr/>
      </dsp:nvSpPr>
      <dsp:spPr>
        <a:xfrm>
          <a:off x="3745884" y="2293744"/>
          <a:ext cx="2077943" cy="83117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Take Order vs Chaos quiz</a:t>
          </a:r>
        </a:p>
      </dsp:txBody>
      <dsp:txXfrm>
        <a:off x="4161473" y="2293744"/>
        <a:ext cx="1246766" cy="831177"/>
      </dsp:txXfrm>
    </dsp:sp>
    <dsp:sp modelId="{D6592902-954A-4424-859F-6362207AEC06}">
      <dsp:nvSpPr>
        <dsp:cNvPr id="0" name=""/>
        <dsp:cNvSpPr/>
      </dsp:nvSpPr>
      <dsp:spPr>
        <a:xfrm>
          <a:off x="5616033" y="2293744"/>
          <a:ext cx="2077943" cy="83117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Mint a NFT character (pay fee)</a:t>
          </a:r>
        </a:p>
      </dsp:txBody>
      <dsp:txXfrm>
        <a:off x="6031622" y="2293744"/>
        <a:ext cx="1246766" cy="831177"/>
      </dsp:txXfrm>
    </dsp:sp>
    <dsp:sp modelId="{6D21F4F1-70CF-4851-89A5-0A3B8EA6667A}">
      <dsp:nvSpPr>
        <dsp:cNvPr id="0" name=""/>
        <dsp:cNvSpPr/>
      </dsp:nvSpPr>
      <dsp:spPr>
        <a:xfrm>
          <a:off x="7486182" y="2293744"/>
          <a:ext cx="2077943" cy="83117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Enter battle</a:t>
          </a:r>
        </a:p>
      </dsp:txBody>
      <dsp:txXfrm>
        <a:off x="7901771" y="2293744"/>
        <a:ext cx="1246766" cy="831177"/>
      </dsp:txXfrm>
    </dsp:sp>
    <dsp:sp modelId="{FCD988A0-73F9-4E74-8608-40D9082E383B}">
      <dsp:nvSpPr>
        <dsp:cNvPr id="0" name=""/>
        <dsp:cNvSpPr/>
      </dsp:nvSpPr>
      <dsp:spPr>
        <a:xfrm>
          <a:off x="9356331" y="2293744"/>
          <a:ext cx="2077943" cy="83117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Review results – did you win the jackpot?</a:t>
          </a:r>
        </a:p>
      </dsp:txBody>
      <dsp:txXfrm>
        <a:off x="9771920" y="2293744"/>
        <a:ext cx="1246766" cy="831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BA44-C1F2-1641-0234-237873B67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25D58-C8EC-6B55-AB8B-2F312C22B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7C26-5351-22CC-FBB2-AF77DA12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22D05-BEAC-FC96-67DC-74A8F816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2E202-74EB-B2DB-BE0B-9818412C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9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8520-3102-888C-EC93-85A34EDF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6E69E-8C5B-436A-752C-42E40E10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9ADA5-E4C3-4B23-CA10-E4185421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D15B3-CF27-93C0-AC21-F8A2B6BA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BAC52-C5A1-3E71-A8CF-96EBFB40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9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C1AE9-8F77-4188-8BA4-5E9D96F28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54BAD-D022-FFA8-6468-361B455F4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EE7E1-C9C1-2CF4-CC81-640995FA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B35B-50DA-C334-EC69-5DCAB644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3B4E-1794-DE0C-9FD7-F8776922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7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B9A4-DF6E-610E-25BE-01E4D07C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B167-C406-8F52-80F5-F2AC16691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95AB3-B7B0-6E53-66B6-9D78B6C6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51E42-7A9C-8FD4-A2AF-C295839E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D7010-49F8-153F-7FA7-DED903F4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7E9A-AFA6-FFC8-FBD8-3756BA55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F30F-4142-32DC-857C-5524AE8DF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92277-D7CD-1CC3-5614-0BC9B493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CE15B-18D7-039A-631E-8B2C735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0DBB-3E61-D9E4-8121-D00AD979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BCCD-FF69-3299-24CA-B7DFFAA6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8565-B8F5-B7BB-4EC2-288791682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05D21-942B-A67F-EC1F-B20F08F11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4676F-CAF4-2905-7A45-6935F597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21C6A-4B00-5202-C5F2-2C363623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E4146-D73E-38EC-C692-866DF95D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6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1701-F6C3-C2BB-9222-BF477017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1DF5E-0156-08DC-2A50-88774369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7EE90-152D-8654-661B-FB8E8D9EC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70493-DFC5-3699-094D-757BA7834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77089-C757-6055-A26F-C611BE5D1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E93BC-86D9-B16B-F794-CC6717EC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ED0C4-0603-5963-3B7B-8754C585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94628-D194-19F9-864C-7475D01C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9D51-C7F5-A42B-C850-0AC4C51F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7A0E8-182A-7E11-5124-097E7C25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C6B72-90C0-1E69-770F-34038182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438F9-FE90-673C-EC57-67BD4744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8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DCB5E-170D-2AA2-3674-109A7C42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CEC2E-B6A1-8B60-E175-64D4DC12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44E56-7B5E-6AD1-C9D8-4F9B3B1D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A2FC-A876-F474-A672-357A8B4A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1BDF-BEDA-5F3D-3756-FD4E9DE2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D6FF4-C2FB-C812-1C29-9C6E4B7B2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59C9B-A896-8659-9226-8933183D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74BC5-FC18-727B-698E-BA23E8D4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46C13-FAF7-C923-7DED-0500E372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2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7C60-B8E9-3F4D-37A9-E2134C52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A9348-0823-8754-57D9-1FE17E59C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5F98E-B354-E661-225B-340FBF98B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A0A2F-B3A7-6E9B-696F-470D3694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4F0A2-E232-2B6C-A078-E6F8C9D2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0435F-D5CE-DEF6-1C9D-A8D020B5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4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0A09F-5544-FA03-69FC-28871A8D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1246C-FF63-6DFF-6842-D418CF68B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E2593-814C-5E37-9854-1C7F2B2AC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EE272-ED91-4A04-B295-04882AEC7A0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4E537-9B08-127C-5607-8373CE963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9E77B-CA53-A397-C198-6D9F35C6C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9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E69613-16B9-1DDF-CE4D-A3DA36CE871C}"/>
              </a:ext>
            </a:extLst>
          </p:cNvPr>
          <p:cNvSpPr txBox="1"/>
          <p:nvPr/>
        </p:nvSpPr>
        <p:spPr>
          <a:xfrm>
            <a:off x="8164239" y="2090172"/>
            <a:ext cx="23921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</a:rPr>
              <a:t>Charles Brown</a:t>
            </a:r>
          </a:p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</a:rPr>
              <a:t> Jacob Burnett </a:t>
            </a:r>
          </a:p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</a:rPr>
              <a:t>Kevin Gross </a:t>
            </a:r>
          </a:p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</a:rPr>
              <a:t>Ann Howell</a:t>
            </a: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</a:rPr>
              <a:t>June 2022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BC2FEB-D722-6215-9897-92DD2C4B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327" y="1234346"/>
            <a:ext cx="5575210" cy="417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1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Backend game setup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7BDDE9-ADCB-AB0B-D817-F08752B35F48}"/>
              </a:ext>
            </a:extLst>
          </p:cNvPr>
          <p:cNvSpPr txBox="1"/>
          <p:nvPr/>
        </p:nvSpPr>
        <p:spPr>
          <a:xfrm>
            <a:off x="549524" y="1792836"/>
            <a:ext cx="28294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Remix Solidity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NFT Character types initiated and create game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OrderAndChaos.sol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889458-72D7-50C1-B0E7-BAAD248D5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39" y="1367245"/>
            <a:ext cx="6615406" cy="52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7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Backend game setup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7BDDE9-ADCB-AB0B-D817-F08752B35F48}"/>
              </a:ext>
            </a:extLst>
          </p:cNvPr>
          <p:cNvSpPr txBox="1"/>
          <p:nvPr/>
        </p:nvSpPr>
        <p:spPr>
          <a:xfrm>
            <a:off x="549524" y="1792836"/>
            <a:ext cx="2829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Etherscan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Proof of transaction on Rinkeby Testnet Network</a:t>
            </a:r>
          </a:p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C66D85-8052-C0C6-E9A0-3F4C93A4B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876" y="1416131"/>
            <a:ext cx="6825314" cy="52894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506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870F69-5EB9-240C-26E0-C97B2B63EB4E}"/>
              </a:ext>
            </a:extLst>
          </p:cNvPr>
          <p:cNvSpPr txBox="1"/>
          <p:nvPr/>
        </p:nvSpPr>
        <p:spPr>
          <a:xfrm>
            <a:off x="1851396" y="5244805"/>
            <a:ext cx="387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DigitalOcean as a cloud computing host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EB182-FE5E-5B22-9B5D-85317D48FC85}"/>
              </a:ext>
            </a:extLst>
          </p:cNvPr>
          <p:cNvSpPr txBox="1"/>
          <p:nvPr/>
        </p:nvSpPr>
        <p:spPr>
          <a:xfrm>
            <a:off x="4789714" y="496389"/>
            <a:ext cx="21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Technology Platforms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B8ED1-6C08-E715-DD25-E20557D1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82" y="4990520"/>
            <a:ext cx="935514" cy="738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E667C7-BCBC-3D96-A2E8-865CCE980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54" y="1897449"/>
            <a:ext cx="878031" cy="8221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D07954-57C0-F6F9-7A5B-4F0F46F9421D}"/>
              </a:ext>
            </a:extLst>
          </p:cNvPr>
          <p:cNvSpPr txBox="1"/>
          <p:nvPr/>
        </p:nvSpPr>
        <p:spPr>
          <a:xfrm>
            <a:off x="1756690" y="2123835"/>
            <a:ext cx="249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Remix IDE with Solidity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52A9DF-A205-0863-8124-989EC8C8C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140" y="1912689"/>
            <a:ext cx="672142" cy="6599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70D123-6EB6-3116-61B4-DA020AA4643C}"/>
              </a:ext>
            </a:extLst>
          </p:cNvPr>
          <p:cNvSpPr txBox="1"/>
          <p:nvPr/>
        </p:nvSpPr>
        <p:spPr>
          <a:xfrm>
            <a:off x="7808043" y="2018259"/>
            <a:ext cx="297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Metamask to manage wallets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4D5812E-CDEE-B1E1-80A2-B3F48B08D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754" y="3904424"/>
            <a:ext cx="711777" cy="7385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C42760-2F08-E2E0-5B87-1A4A63502C03}"/>
              </a:ext>
            </a:extLst>
          </p:cNvPr>
          <p:cNvSpPr txBox="1"/>
          <p:nvPr/>
        </p:nvSpPr>
        <p:spPr>
          <a:xfrm>
            <a:off x="1816185" y="4107605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Studio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F2437E-88E7-CBD3-A477-1C97CBEB84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154" y="3000314"/>
            <a:ext cx="847988" cy="5590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F414B8-3795-3B54-A792-9A04290A68B1}"/>
              </a:ext>
            </a:extLst>
          </p:cNvPr>
          <p:cNvSpPr txBox="1"/>
          <p:nvPr/>
        </p:nvSpPr>
        <p:spPr>
          <a:xfrm>
            <a:off x="1786142" y="3107830"/>
            <a:ext cx="237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Javascript library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842AB15-9816-3B06-38C4-9EB861457BB5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4A9ECEB-709E-5718-F6AD-D6504D707250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Technology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D04C90-001D-700D-C23F-47CF7FF46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85B4350-DCED-EE1F-4295-E5515C2F2F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5776" y="3135162"/>
            <a:ext cx="1817986" cy="8483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EBECBB0-8B66-E6FF-06EF-EB8D86A25F5C}"/>
              </a:ext>
            </a:extLst>
          </p:cNvPr>
          <p:cNvSpPr txBox="1"/>
          <p:nvPr/>
        </p:nvSpPr>
        <p:spPr>
          <a:xfrm>
            <a:off x="8450636" y="3236192"/>
            <a:ext cx="273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Etherscan Rinkeby Testnet Explorer for test network</a:t>
            </a:r>
          </a:p>
        </p:txBody>
      </p:sp>
    </p:spTree>
    <p:extLst>
      <p:ext uri="{BB962C8B-B14F-4D97-AF65-F5344CB8AC3E}">
        <p14:creationId xmlns:p14="http://schemas.microsoft.com/office/powerpoint/2010/main" val="182909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A10E60-F6CF-978D-1598-595F22C487FC}"/>
              </a:ext>
            </a:extLst>
          </p:cNvPr>
          <p:cNvSpPr txBox="1"/>
          <p:nvPr/>
        </p:nvSpPr>
        <p:spPr>
          <a:xfrm>
            <a:off x="4746171" y="592183"/>
            <a:ext cx="16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Estimation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DE7CF-479A-E706-598B-EF7907FAAF36}"/>
              </a:ext>
            </a:extLst>
          </p:cNvPr>
          <p:cNvSpPr txBox="1"/>
          <p:nvPr/>
        </p:nvSpPr>
        <p:spPr>
          <a:xfrm>
            <a:off x="613954" y="1223554"/>
            <a:ext cx="7096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Scoping for a 6 month engagement to build the Order versus Chaos app and prepare for launch.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89B3B-826B-760F-0E56-928F78CA59A0}"/>
              </a:ext>
            </a:extLst>
          </p:cNvPr>
          <p:cNvSpPr txBox="1"/>
          <p:nvPr/>
        </p:nvSpPr>
        <p:spPr>
          <a:xfrm>
            <a:off x="613954" y="1780214"/>
            <a:ext cx="1147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Staffing costs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D0B831-EDDB-1499-60A2-884704134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06904"/>
              </p:ext>
            </p:extLst>
          </p:nvPr>
        </p:nvGraphicFramePr>
        <p:xfrm>
          <a:off x="717821" y="2082019"/>
          <a:ext cx="6054452" cy="35874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5688">
                  <a:extLst>
                    <a:ext uri="{9D8B030D-6E8A-4147-A177-3AD203B41FA5}">
                      <a16:colId xmlns:a16="http://schemas.microsoft.com/office/drawing/2014/main" val="2369852875"/>
                    </a:ext>
                  </a:extLst>
                </a:gridCol>
                <a:gridCol w="2071420">
                  <a:extLst>
                    <a:ext uri="{9D8B030D-6E8A-4147-A177-3AD203B41FA5}">
                      <a16:colId xmlns:a16="http://schemas.microsoft.com/office/drawing/2014/main" val="3889206849"/>
                    </a:ext>
                  </a:extLst>
                </a:gridCol>
                <a:gridCol w="1279956">
                  <a:extLst>
                    <a:ext uri="{9D8B030D-6E8A-4147-A177-3AD203B41FA5}">
                      <a16:colId xmlns:a16="http://schemas.microsoft.com/office/drawing/2014/main" val="2297829747"/>
                    </a:ext>
                  </a:extLst>
                </a:gridCol>
                <a:gridCol w="1027388">
                  <a:extLst>
                    <a:ext uri="{9D8B030D-6E8A-4147-A177-3AD203B41FA5}">
                      <a16:colId xmlns:a16="http://schemas.microsoft.com/office/drawing/2014/main" val="866525263"/>
                    </a:ext>
                  </a:extLst>
                </a:gridCol>
              </a:tblGrid>
              <a:tr h="5197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Annual Salary + (estimate)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Contract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 month contract 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638130"/>
                  </a:ext>
                </a:extLst>
              </a:tr>
              <a:tr h="562818">
                <a:tc>
                  <a:txBody>
                    <a:bodyPr/>
                    <a:lstStyle/>
                    <a:p>
                      <a:r>
                        <a:rPr lang="en-US" sz="1400" dirty="0"/>
                        <a:t>Sr Blockchain Developer*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Range: $147K-$305K</a:t>
                      </a:r>
                    </a:p>
                    <a:p>
                      <a:r>
                        <a:rPr lang="en-US" sz="1400" b="1" dirty="0"/>
                        <a:t>Target: $200K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$75 per hour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$78,000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979062"/>
                  </a:ext>
                </a:extLst>
              </a:tr>
              <a:tr h="519783">
                <a:tc>
                  <a:txBody>
                    <a:bodyPr/>
                    <a:lstStyle/>
                    <a:p>
                      <a:r>
                        <a:rPr lang="en-US" sz="1400" dirty="0"/>
                        <a:t>Blockchain Developer*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Range: $83K-$175K</a:t>
                      </a:r>
                    </a:p>
                    <a:p>
                      <a:r>
                        <a:rPr lang="en-US" sz="1400" b="1" dirty="0"/>
                        <a:t>Target: $110K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$55 per hour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$57,200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436912"/>
                  </a:ext>
                </a:extLst>
              </a:tr>
              <a:tr h="733811">
                <a:tc>
                  <a:txBody>
                    <a:bodyPr/>
                    <a:lstStyle/>
                    <a:p>
                      <a:r>
                        <a:rPr lang="en-US" sz="1400" dirty="0"/>
                        <a:t>Project Manager* </a:t>
                      </a:r>
                      <a:r>
                        <a:rPr lang="en-US" sz="1200" dirty="0"/>
                        <a:t>(Metaverse Delivery Manager)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Range: $111K-$250K</a:t>
                      </a:r>
                    </a:p>
                    <a:p>
                      <a:r>
                        <a:rPr lang="en-US" sz="1400" b="1" dirty="0"/>
                        <a:t>Target: $140K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$62,400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923231"/>
                  </a:ext>
                </a:extLst>
              </a:tr>
              <a:tr h="519783">
                <a:tc>
                  <a:txBody>
                    <a:bodyPr/>
                    <a:lstStyle/>
                    <a:p>
                      <a:r>
                        <a:rPr lang="en-US" sz="1400" dirty="0"/>
                        <a:t>Graphic Artist**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Range: $40K-55K</a:t>
                      </a:r>
                    </a:p>
                    <a:p>
                      <a:r>
                        <a:rPr lang="en-US" sz="1400" b="1" dirty="0"/>
                        <a:t>Target: $48K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$20 per hour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$20,800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626325"/>
                  </a:ext>
                </a:extLst>
              </a:tr>
              <a:tr h="519783">
                <a:tc>
                  <a:txBody>
                    <a:bodyPr/>
                    <a:lstStyle/>
                    <a:p>
                      <a:r>
                        <a:rPr lang="en-US" sz="14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$218,400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7863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EC48FB-79C9-ECC5-1C53-8240FC4C02A3}"/>
              </a:ext>
            </a:extLst>
          </p:cNvPr>
          <p:cNvSpPr txBox="1"/>
          <p:nvPr/>
        </p:nvSpPr>
        <p:spPr>
          <a:xfrm>
            <a:off x="717821" y="5719550"/>
            <a:ext cx="49503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*Developer &amp; PM salaries based on salary estimates in job postings from Accenture</a:t>
            </a:r>
          </a:p>
          <a:p>
            <a:r>
              <a:rPr lang="en-US" sz="1100" dirty="0"/>
              <a:t>**Graphic Artist salary from various companies on Indeed.com</a:t>
            </a:r>
          </a:p>
          <a:p>
            <a:r>
              <a:rPr lang="en-US" sz="1100" dirty="0"/>
              <a:t>Contract rates assume 2080 hours per year (40 hours over 52 weeks)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FF13D-234B-1050-B1FB-225628175508}"/>
              </a:ext>
            </a:extLst>
          </p:cNvPr>
          <p:cNvSpPr txBox="1"/>
          <p:nvPr/>
        </p:nvSpPr>
        <p:spPr>
          <a:xfrm>
            <a:off x="7593874" y="2612570"/>
            <a:ext cx="36190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Contract Salaries: $218,400</a:t>
            </a:r>
          </a:p>
          <a:p>
            <a:endParaRPr lang="en-US" sz="1400" dirty="0"/>
          </a:p>
          <a:p>
            <a:r>
              <a:rPr lang="en-US" sz="1400" dirty="0"/>
              <a:t>Equipment: $8000 (4 * $2000 computers)</a:t>
            </a:r>
          </a:p>
          <a:p>
            <a:endParaRPr lang="en-US" sz="1400" dirty="0"/>
          </a:p>
          <a:p>
            <a:r>
              <a:rPr lang="en-US" sz="1400" dirty="0"/>
              <a:t>Costs to launch Ethereum contracts: $2500</a:t>
            </a:r>
          </a:p>
          <a:p>
            <a:r>
              <a:rPr lang="en-US" sz="1400" dirty="0"/>
              <a:t>(~ 5*$500)</a:t>
            </a:r>
          </a:p>
          <a:p>
            <a:endParaRPr lang="en-US" sz="1400" dirty="0"/>
          </a:p>
          <a:p>
            <a:r>
              <a:rPr lang="en-US" sz="1400" dirty="0"/>
              <a:t>Estimated Total:  $228,500 + 10% contingency</a:t>
            </a:r>
          </a:p>
          <a:p>
            <a:endParaRPr lang="en-US" sz="1400" dirty="0"/>
          </a:p>
          <a:p>
            <a:r>
              <a:rPr lang="en-US" sz="1400" dirty="0">
                <a:highlight>
                  <a:srgbClr val="FFFF00"/>
                </a:highlight>
              </a:rPr>
              <a:t>Budget: $251,350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61FAD9-8733-90AF-B00A-9F2DAE998AFD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E3F51B-3443-ECD7-4E75-553ACE3CA1A9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Cost Estimate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DFC8129-E497-E632-B3B5-AAC74A582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468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CE54B5-7E96-75C6-C8F4-45E78D224FCF}"/>
              </a:ext>
            </a:extLst>
          </p:cNvPr>
          <p:cNvSpPr txBox="1"/>
          <p:nvPr/>
        </p:nvSpPr>
        <p:spPr>
          <a:xfrm>
            <a:off x="1051434" y="1450412"/>
            <a:ext cx="999974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202124"/>
                </a:solidFill>
                <a:effectLst/>
              </a:rPr>
              <a:t>Barriers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Operating on a test network instead of an actual Ethereum network which limits ability to trade on currency exchanges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Test network lacks visibility to adoption of game and interest in the NFT and tokens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Game play is slow on blockchain and expensive with transactions and gas charges</a:t>
            </a:r>
          </a:p>
          <a:p>
            <a:pPr>
              <a:spcAft>
                <a:spcPts val="600"/>
              </a:spcAft>
            </a:pPr>
            <a:endParaRPr lang="en-US" sz="1600" b="1" dirty="0">
              <a:solidFill>
                <a:srgbClr val="202124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rgbClr val="202124"/>
                </a:solidFill>
              </a:rPr>
              <a:t>Next Steps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Develop support for gamers who are new to blockchain wallets get set up for the game via instructional guides – written and video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Improve lottery aspect of gameplay and identify attractive rate of return to maximize net fees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Make the OAC token available on tradeable cryptocurrency Ethereum-based exchanges – once game is live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Continue to develop the graphics for the game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Build out the NFT component marketplace to allow for purchased customizations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Collect data on users based on quiz results and wallet IDs to track purchase patterns across the blockchain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Develop spin-off products like t-shirts and stickers</a:t>
            </a:r>
          </a:p>
          <a:p>
            <a:endParaRPr lang="en-US" sz="1600" b="0" i="0" dirty="0">
              <a:solidFill>
                <a:srgbClr val="202124"/>
              </a:solidFill>
              <a:effectLst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A7EB59-0EE1-C75A-3395-83902EE6DC7A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2DB3BC-ADDD-5065-0AF0-73BD161CBED8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Barriers &amp; Next steps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DAD83CE-329A-D240-E1D8-B448AD80B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43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6D993-3F88-8E35-298C-E59D82DE74D4}"/>
              </a:ext>
            </a:extLst>
          </p:cNvPr>
          <p:cNvSpPr txBox="1"/>
          <p:nvPr/>
        </p:nvSpPr>
        <p:spPr>
          <a:xfrm>
            <a:off x="1395924" y="1693287"/>
            <a:ext cx="94001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02124"/>
                </a:solidFill>
              </a:rPr>
              <a:t>Order and Chaos is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token-based game that leverages FinTech blockchain technology and gaming tokens called OACs.</a:t>
            </a:r>
          </a:p>
          <a:p>
            <a:endParaRPr lang="en-US" dirty="0">
              <a:solidFill>
                <a:srgbClr val="202124"/>
              </a:solidFill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Blockchain technology includes Solidity, Ethereum ERC-20 Fungible Tokens, and the ERC-721 Nonfungible Tokens. </a:t>
            </a:r>
          </a:p>
          <a:p>
            <a:endParaRPr lang="en-US" dirty="0">
              <a:solidFill>
                <a:srgbClr val="202124"/>
              </a:solidFill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This fits into a growing genre of FinTech, combining gaming with opportunities to earn by playing tha</a:t>
            </a:r>
            <a:r>
              <a:rPr lang="en-US" dirty="0">
                <a:solidFill>
                  <a:srgbClr val="202124"/>
                </a:solidFill>
              </a:rPr>
              <a:t>t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appeals to gamers, blockchain enthusiasts and gamblers. Current barrier to entry or some people is the need to have a token wallet.</a:t>
            </a:r>
          </a:p>
          <a:p>
            <a:endParaRPr lang="en-US" dirty="0">
              <a:solidFill>
                <a:srgbClr val="202124"/>
              </a:solidFill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This POC presents a working model of the game that is deployed on a test network</a:t>
            </a:r>
            <a:r>
              <a:rPr lang="en-US" dirty="0">
                <a:solidFill>
                  <a:srgbClr val="202124"/>
                </a:solidFill>
              </a:rPr>
              <a:t> with a focus on the blockchain components. </a:t>
            </a:r>
          </a:p>
          <a:p>
            <a:endParaRPr lang="en-US" b="0" i="0" dirty="0">
              <a:solidFill>
                <a:srgbClr val="202124"/>
              </a:solidFill>
              <a:effectLst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Ultimately the goal for the product would be to improve the gameplay to generate revenue by monetizing the game and building the value of the OAC tokens and character NFTS.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760F08-F430-54C1-55B8-3C6979747E3D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93417BC-2710-3337-BB11-EAF7937EFB7E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Overview of Proof of Concept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D2DE3F-69E9-B5D2-3B22-BB81B1D7F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40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CE54B5-7E96-75C6-C8F4-45E78D224FCF}"/>
              </a:ext>
            </a:extLst>
          </p:cNvPr>
          <p:cNvSpPr txBox="1"/>
          <p:nvPr/>
        </p:nvSpPr>
        <p:spPr>
          <a:xfrm>
            <a:off x="2040737" y="2072027"/>
            <a:ext cx="78434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</a:rPr>
              <a:t>Smart contracts built on Ethereum blockchain using Solidity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124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</a:rPr>
              <a:t>Created a ERC-20 token (OAC) that would be tradeable when game is live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124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</a:rPr>
              <a:t>Mint NFTs using ERC-721 standards that would be tradeable when game is live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124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</a:rPr>
              <a:t>Charges a fee for minting new character NFTs or reviving existing character NFTs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02124"/>
              </a:solidFill>
              <a:effectLst/>
              <a:highlight>
                <a:srgbClr val="FFFF00"/>
              </a:highligh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479E60-6B1A-7A4E-398B-3AC8A39B3B4D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985D39-CAFE-2A5D-F9C3-973057171CFC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FinTech Components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3E25A5-0359-C35C-7F20-FA998A2DA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208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479E60-6B1A-7A4E-398B-3AC8A39B3B4D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985D39-CAFE-2A5D-F9C3-973057171CFC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Gamer Experience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3E25A5-0359-C35C-7F20-FA998A2DA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3FECE68-458A-2362-AEA2-5436511648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5083358"/>
              </p:ext>
            </p:extLst>
          </p:nvPr>
        </p:nvGraphicFramePr>
        <p:xfrm>
          <a:off x="376069" y="-238277"/>
          <a:ext cx="1143986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18043-CD77-C3BD-6C29-6B24B6AC1C15}"/>
              </a:ext>
            </a:extLst>
          </p:cNvPr>
          <p:cNvSpPr txBox="1"/>
          <p:nvPr/>
        </p:nvSpPr>
        <p:spPr>
          <a:xfrm>
            <a:off x="1945866" y="3879783"/>
            <a:ext cx="3375071" cy="2769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Order vs Chaos Quiz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b="0" i="0" dirty="0">
                <a:effectLst/>
                <a:latin typeface="ui-monospace"/>
              </a:rPr>
              <a:t>I prefer clear rules to follow.</a:t>
            </a:r>
            <a:endParaRPr lang="en-US" sz="14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b="0" i="0" dirty="0">
                <a:effectLst/>
                <a:latin typeface="ui-monospace"/>
              </a:rPr>
              <a:t>The world is better when people can do what they want.</a:t>
            </a:r>
            <a:endParaRPr lang="en-US" sz="14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b="0" i="0" dirty="0">
                <a:effectLst/>
                <a:latin typeface="ui-monospace"/>
              </a:rPr>
              <a:t>I would rather be an independent contractor than work in a big corporation.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b="0" i="0" dirty="0">
                <a:effectLst/>
                <a:latin typeface="ui-monospace"/>
              </a:rPr>
              <a:t>I prefer to select my own goals than have them told to me.</a:t>
            </a:r>
            <a:endParaRPr lang="en-US" sz="1400" dirty="0">
              <a:latin typeface="ui-monospace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b="0" i="0" dirty="0">
                <a:effectLst/>
                <a:latin typeface="ui-monospace"/>
              </a:rPr>
              <a:t>I am a shark, I hunt alone or a wolf, I hunt in packs.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9557F-23E9-CC89-F535-C6B440DA3ED7}"/>
              </a:ext>
            </a:extLst>
          </p:cNvPr>
          <p:cNvSpPr txBox="1"/>
          <p:nvPr/>
        </p:nvSpPr>
        <p:spPr>
          <a:xfrm>
            <a:off x="7670175" y="3725894"/>
            <a:ext cx="1819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Sample NFT Character</a:t>
            </a:r>
          </a:p>
        </p:txBody>
      </p:sp>
    </p:spTree>
    <p:extLst>
      <p:ext uri="{BB962C8B-B14F-4D97-AF65-F5344CB8AC3E}">
        <p14:creationId xmlns:p14="http://schemas.microsoft.com/office/powerpoint/2010/main" val="205438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Game walkthrough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42EE3EA-C604-E794-6A07-58A0937EF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49161" y="874198"/>
            <a:ext cx="6765594" cy="3805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0BDF94-93BA-9A72-DC74-2632E91B9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459" y="4648874"/>
            <a:ext cx="3523147" cy="1979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7A9A46-2934-7CE7-AC2B-C998C0394B4E}"/>
              </a:ext>
            </a:extLst>
          </p:cNvPr>
          <p:cNvSpPr txBox="1"/>
          <p:nvPr/>
        </p:nvSpPr>
        <p:spPr>
          <a:xfrm>
            <a:off x="4659085" y="2658035"/>
            <a:ext cx="2873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Game Demo</a:t>
            </a:r>
          </a:p>
        </p:txBody>
      </p:sp>
    </p:spTree>
    <p:extLst>
      <p:ext uri="{BB962C8B-B14F-4D97-AF65-F5344CB8AC3E}">
        <p14:creationId xmlns:p14="http://schemas.microsoft.com/office/powerpoint/2010/main" val="88158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CE54B5-7E96-75C6-C8F4-45E78D224FCF}"/>
              </a:ext>
            </a:extLst>
          </p:cNvPr>
          <p:cNvSpPr txBox="1"/>
          <p:nvPr/>
        </p:nvSpPr>
        <p:spPr>
          <a:xfrm>
            <a:off x="838954" y="1471136"/>
            <a:ext cx="108009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As a gamer, I want to: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H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ave fun while having the chance to earn tokens so I feel that my time is well spent.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B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e able to create a character as an NFT so that I have the possibility of re-selling the NFT in the future.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Know t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he game to be set up in a transparent way so that I can compete and trust the result, win or lose.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E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nsure that the transfer of tokens is secure so that I do not lose value.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02124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As a game administrator, I want to: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E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nsure that the treasury component of the blockchain is accurately accounting for token transfers so that no tokens are misdirected.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M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ake sure that the game code is secure so that no unauthorized people can mint new tokens or steal tokens.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02124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As a game designer, I want to: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E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nsure that all of the technology works together to create a seamless and easy experience for gamers.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Create a game that is fun to play and encourages gamers to return.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Provide a visually stunning and fun set of graphics in the game interface and character NFTs that create a unique look and brand for the game.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Charge a fee to make a profit from owning and running the game.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Market the game and create a strong community of passionate users who continue to play the game over time.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479E60-6B1A-7A4E-398B-3AC8A39B3B4D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985D39-CAFE-2A5D-F9C3-973057171CFC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user stories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3E25A5-0359-C35C-7F20-FA998A2DA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038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6D993-3F88-8E35-298C-E59D82DE74D4}"/>
              </a:ext>
            </a:extLst>
          </p:cNvPr>
          <p:cNvSpPr txBox="1"/>
          <p:nvPr/>
        </p:nvSpPr>
        <p:spPr>
          <a:xfrm>
            <a:off x="970506" y="1992509"/>
            <a:ext cx="977332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</a:rPr>
              <a:t>The game must: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</a:rPr>
              <a:t>Have an enticing story, theme, and user interface in order to attract players.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</a:rPr>
              <a:t>Provide gameplay that offers reasonable challenge and rewards in order to keep players coming back.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</a:rPr>
              <a:t>Produce a token and NFTs that are designed with appropriate standards so that they could be publicly traded in a future release.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</a:rPr>
              <a:t>Have security for the data storage, minting of tokens, and transfer of tokens according to Ethereum blockchain standards.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</a:rPr>
              <a:t>Function properly to allow game play and token transfers while being gas efficient.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</a:rPr>
              <a:t>Work across the various technology platforms and networks.</a:t>
            </a:r>
            <a:endParaRPr lang="en-US" sz="2000" b="0" i="0" dirty="0">
              <a:solidFill>
                <a:srgbClr val="202124"/>
              </a:solidFill>
              <a:effectLst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F7AE37-AC7B-591E-300F-E7326666C766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93729D-D9D6-593F-D5A7-064FE28AC338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Acceptance criteria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4957CF-C113-E6FC-EBA5-70A2C710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137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Backend game setup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7BDDE9-ADCB-AB0B-D817-F08752B35F48}"/>
              </a:ext>
            </a:extLst>
          </p:cNvPr>
          <p:cNvSpPr txBox="1"/>
          <p:nvPr/>
        </p:nvSpPr>
        <p:spPr>
          <a:xfrm>
            <a:off x="549524" y="1792836"/>
            <a:ext cx="28294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Remix Solidity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GameToken.sol</a:t>
            </a:r>
            <a:r>
              <a:rPr lang="en-US" dirty="0"/>
              <a:t> Contract (ERC20)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Minting tokens</a:t>
            </a:r>
          </a:p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84F87B-B3FA-0C7A-5169-0151D8705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216" y="1297577"/>
            <a:ext cx="6871749" cy="53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4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Backend game setup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DC2A7EE-4023-ABC3-9AA6-267F86BF4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492" y="1323705"/>
            <a:ext cx="7655799" cy="5293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7BDDE9-ADCB-AB0B-D817-F08752B35F48}"/>
              </a:ext>
            </a:extLst>
          </p:cNvPr>
          <p:cNvSpPr txBox="1"/>
          <p:nvPr/>
        </p:nvSpPr>
        <p:spPr>
          <a:xfrm>
            <a:off x="549524" y="1792836"/>
            <a:ext cx="2829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Remix Solidity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Compile contract (ERC721)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OrderAndChaos.sol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1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1091</Words>
  <Application>Microsoft Office PowerPoint</Application>
  <PresentationFormat>Widescreen</PresentationFormat>
  <Paragraphs>152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Copperplate Gothic Bold</vt:lpstr>
      <vt:lpstr>ui-monospace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Howell</dc:creator>
  <cp:lastModifiedBy>Ann Howell</cp:lastModifiedBy>
  <cp:revision>38</cp:revision>
  <dcterms:created xsi:type="dcterms:W3CDTF">2022-05-24T00:36:20Z</dcterms:created>
  <dcterms:modified xsi:type="dcterms:W3CDTF">2022-06-01T19:57:14Z</dcterms:modified>
</cp:coreProperties>
</file>