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1"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A44-C1F2-1641-0234-237873B674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225D58-C8EC-6B55-AB8B-2F312C22B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547C26-5351-22CC-FBB2-AF77DA12CED9}"/>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5" name="Footer Placeholder 4">
            <a:extLst>
              <a:ext uri="{FF2B5EF4-FFF2-40B4-BE49-F238E27FC236}">
                <a16:creationId xmlns:a16="http://schemas.microsoft.com/office/drawing/2014/main" id="{85E22D05-BEAC-FC96-67DC-74A8F816C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2E202-74EB-B2DB-BE0B-9818412C53BD}"/>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336249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8520-3102-888C-EC93-85A34EDFD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6E69E-8C5B-436A-752C-42E40E10A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9ADA5-E4C3-4B23-CA10-E41854212634}"/>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5" name="Footer Placeholder 4">
            <a:extLst>
              <a:ext uri="{FF2B5EF4-FFF2-40B4-BE49-F238E27FC236}">
                <a16:creationId xmlns:a16="http://schemas.microsoft.com/office/drawing/2014/main" id="{CE7D15B3-CF27-93C0-AC21-F8A2B6BA6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BAC52-C5A1-3E71-A8CF-96EBFB40FCB7}"/>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277699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C1AE9-8F77-4188-8BA4-5E9D96F28E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54BAD-D022-FFA8-6468-361B455F4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EE7E1-C9C1-2CF4-CC81-640995FA33EC}"/>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5" name="Footer Placeholder 4">
            <a:extLst>
              <a:ext uri="{FF2B5EF4-FFF2-40B4-BE49-F238E27FC236}">
                <a16:creationId xmlns:a16="http://schemas.microsoft.com/office/drawing/2014/main" id="{E744B35B-50DA-C334-EC69-5DCAB644F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13B4E-1794-DE0C-9FD7-F87769225A74}"/>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276477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B9A4-DF6E-610E-25BE-01E4D07CF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7B167-C406-8F52-80F5-F2AC16691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95AB3-B7B0-6E53-66B6-9D78B6C6028D}"/>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5" name="Footer Placeholder 4">
            <a:extLst>
              <a:ext uri="{FF2B5EF4-FFF2-40B4-BE49-F238E27FC236}">
                <a16:creationId xmlns:a16="http://schemas.microsoft.com/office/drawing/2014/main" id="{5A851E42-7A9C-8FD4-A2AF-C295839E3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D7010-49F8-153F-7FA7-DED903F4DDE9}"/>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13855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7E9A-AFA6-FFC8-FBD8-3756BA551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87F30F-4142-32DC-857C-5524AE8DF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092277-D7CD-1CC3-5614-0BC9B49372CA}"/>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5" name="Footer Placeholder 4">
            <a:extLst>
              <a:ext uri="{FF2B5EF4-FFF2-40B4-BE49-F238E27FC236}">
                <a16:creationId xmlns:a16="http://schemas.microsoft.com/office/drawing/2014/main" id="{5EFCE15B-18D7-039A-631E-8B2C7354E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30DBB-3E61-D9E4-8121-D00AD979BD31}"/>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175960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CCD-FF69-3299-24CA-B7DFFAA64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A8565-B8F5-B7BB-4EC2-288791682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305D21-942B-A67F-EC1F-B20F08F11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4676F-CAF4-2905-7A45-6935F59754D9}"/>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6" name="Footer Placeholder 5">
            <a:extLst>
              <a:ext uri="{FF2B5EF4-FFF2-40B4-BE49-F238E27FC236}">
                <a16:creationId xmlns:a16="http://schemas.microsoft.com/office/drawing/2014/main" id="{0A821C6A-4B00-5202-C5F2-2C3636237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E4146-D73E-38EC-C692-866DF95D6DE9}"/>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209626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1701-F6C3-C2BB-9222-BF477017D9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1DF5E-0156-08DC-2A50-88774369F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7EE90-152D-8654-661B-FB8E8D9ECA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70493-DFC5-3699-094D-757BA7834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77089-C757-6055-A26F-C611BE5D1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E93BC-86D9-B16B-F794-CC6717EC510C}"/>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8" name="Footer Placeholder 7">
            <a:extLst>
              <a:ext uri="{FF2B5EF4-FFF2-40B4-BE49-F238E27FC236}">
                <a16:creationId xmlns:a16="http://schemas.microsoft.com/office/drawing/2014/main" id="{C95ED0C4-0603-5963-3B7B-8754C5856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C94628-D194-19F9-864C-7475D01C9970}"/>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399442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9D51-C7F5-A42B-C850-0AC4C51F6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7A0E8-182A-7E11-5124-097E7C251A3E}"/>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4" name="Footer Placeholder 3">
            <a:extLst>
              <a:ext uri="{FF2B5EF4-FFF2-40B4-BE49-F238E27FC236}">
                <a16:creationId xmlns:a16="http://schemas.microsoft.com/office/drawing/2014/main" id="{8EBC6B72-90C0-1E69-770F-34038182D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D438F9-FE90-673C-EC57-67BD47449743}"/>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404848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DCB5E-170D-2AA2-3674-109A7C425B45}"/>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3" name="Footer Placeholder 2">
            <a:extLst>
              <a:ext uri="{FF2B5EF4-FFF2-40B4-BE49-F238E27FC236}">
                <a16:creationId xmlns:a16="http://schemas.microsoft.com/office/drawing/2014/main" id="{A53CEC2E-B6A1-8B60-E175-64D4DC121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44E56-7B5E-6AD1-C9D8-4F9B3B1D0CC2}"/>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184015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A2FC-A876-F474-A672-357A8B4AD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D1BDF-BEDA-5F3D-3756-FD4E9DE27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D6FF4-C2FB-C812-1C29-9C6E4B7B2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59C9B-A896-8659-9226-8933183D3609}"/>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6" name="Footer Placeholder 5">
            <a:extLst>
              <a:ext uri="{FF2B5EF4-FFF2-40B4-BE49-F238E27FC236}">
                <a16:creationId xmlns:a16="http://schemas.microsoft.com/office/drawing/2014/main" id="{8D574BC5-FC18-727B-698E-BA23E8D4C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46C13-FAF7-C923-7DED-0500E3723B84}"/>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61962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7C60-B8E9-3F4D-37A9-E2134C521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A9348-0823-8754-57D9-1FE17E59C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15F98E-B354-E661-225B-340FBF98B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A0A2F-B3A7-6E9B-696F-470D3694DB49}"/>
              </a:ext>
            </a:extLst>
          </p:cNvPr>
          <p:cNvSpPr>
            <a:spLocks noGrp="1"/>
          </p:cNvSpPr>
          <p:nvPr>
            <p:ph type="dt" sz="half" idx="10"/>
          </p:nvPr>
        </p:nvSpPr>
        <p:spPr/>
        <p:txBody>
          <a:bodyPr/>
          <a:lstStyle/>
          <a:p>
            <a:fld id="{AF9EE272-ED91-4A04-B295-04882AEC7A0B}" type="datetimeFigureOut">
              <a:rPr lang="en-US" smtClean="0"/>
              <a:t>5/29/2022</a:t>
            </a:fld>
            <a:endParaRPr lang="en-US"/>
          </a:p>
        </p:txBody>
      </p:sp>
      <p:sp>
        <p:nvSpPr>
          <p:cNvPr id="6" name="Footer Placeholder 5">
            <a:extLst>
              <a:ext uri="{FF2B5EF4-FFF2-40B4-BE49-F238E27FC236}">
                <a16:creationId xmlns:a16="http://schemas.microsoft.com/office/drawing/2014/main" id="{1904F0A2-E232-2B6C-A078-E6F8C9D25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0435F-D5CE-DEF6-1C9D-A8D020B5307E}"/>
              </a:ext>
            </a:extLst>
          </p:cNvPr>
          <p:cNvSpPr>
            <a:spLocks noGrp="1"/>
          </p:cNvSpPr>
          <p:nvPr>
            <p:ph type="sldNum" sz="quarter" idx="12"/>
          </p:nvPr>
        </p:nvSpPr>
        <p:spPr/>
        <p:txBody>
          <a:bodyPr/>
          <a:lstStyle/>
          <a:p>
            <a:fld id="{38169BCB-1D1B-4CA4-A35F-55C7015D7AA5}" type="slidenum">
              <a:rPr lang="en-US" smtClean="0"/>
              <a:t>‹#›</a:t>
            </a:fld>
            <a:endParaRPr lang="en-US"/>
          </a:p>
        </p:txBody>
      </p:sp>
    </p:spTree>
    <p:extLst>
      <p:ext uri="{BB962C8B-B14F-4D97-AF65-F5344CB8AC3E}">
        <p14:creationId xmlns:p14="http://schemas.microsoft.com/office/powerpoint/2010/main" val="130614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0A09F-5544-FA03-69FC-28871A8DF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1246C-FF63-6DFF-6842-D418CF68B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E2593-814C-5E37-9854-1C7F2B2AC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EE272-ED91-4A04-B295-04882AEC7A0B}" type="datetimeFigureOut">
              <a:rPr lang="en-US" smtClean="0"/>
              <a:t>5/29/2022</a:t>
            </a:fld>
            <a:endParaRPr lang="en-US"/>
          </a:p>
        </p:txBody>
      </p:sp>
      <p:sp>
        <p:nvSpPr>
          <p:cNvPr id="5" name="Footer Placeholder 4">
            <a:extLst>
              <a:ext uri="{FF2B5EF4-FFF2-40B4-BE49-F238E27FC236}">
                <a16:creationId xmlns:a16="http://schemas.microsoft.com/office/drawing/2014/main" id="{CF64E537-9B08-127C-5607-8373CE963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9E77B-CA53-A397-C198-6D9F35C6C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69BCB-1D1B-4CA4-A35F-55C7015D7AA5}" type="slidenum">
              <a:rPr lang="en-US" smtClean="0"/>
              <a:t>‹#›</a:t>
            </a:fld>
            <a:endParaRPr lang="en-US"/>
          </a:p>
        </p:txBody>
      </p:sp>
    </p:spTree>
    <p:extLst>
      <p:ext uri="{BB962C8B-B14F-4D97-AF65-F5344CB8AC3E}">
        <p14:creationId xmlns:p14="http://schemas.microsoft.com/office/powerpoint/2010/main" val="52309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E69613-16B9-1DDF-CE4D-A3DA36CE871C}"/>
              </a:ext>
            </a:extLst>
          </p:cNvPr>
          <p:cNvSpPr txBox="1"/>
          <p:nvPr/>
        </p:nvSpPr>
        <p:spPr>
          <a:xfrm>
            <a:off x="5094516" y="1997839"/>
            <a:ext cx="5505994" cy="2862322"/>
          </a:xfrm>
          <a:prstGeom prst="rect">
            <a:avLst/>
          </a:prstGeom>
          <a:noFill/>
        </p:spPr>
        <p:txBody>
          <a:bodyPr wrap="square" rtlCol="0">
            <a:spAutoFit/>
          </a:bodyPr>
          <a:lstStyle/>
          <a:p>
            <a:r>
              <a:rPr lang="en-US" b="0" i="0" dirty="0">
                <a:solidFill>
                  <a:srgbClr val="202124"/>
                </a:solidFill>
                <a:effectLst/>
              </a:rPr>
              <a:t>Order and Chaos</a:t>
            </a:r>
          </a:p>
          <a:p>
            <a:endParaRPr lang="en-US" dirty="0">
              <a:solidFill>
                <a:srgbClr val="202124"/>
              </a:solidFill>
            </a:endParaRPr>
          </a:p>
          <a:p>
            <a:r>
              <a:rPr lang="en-US" b="0" i="0" dirty="0">
                <a:solidFill>
                  <a:srgbClr val="202124"/>
                </a:solidFill>
                <a:effectLst/>
              </a:rPr>
              <a:t>June 2022</a:t>
            </a:r>
          </a:p>
          <a:p>
            <a:endParaRPr lang="en-US" dirty="0">
              <a:solidFill>
                <a:srgbClr val="202124"/>
              </a:solidFill>
            </a:endParaRPr>
          </a:p>
          <a:p>
            <a:r>
              <a:rPr lang="en-US" b="0" i="0" dirty="0">
                <a:solidFill>
                  <a:srgbClr val="202124"/>
                </a:solidFill>
                <a:effectLst/>
              </a:rPr>
              <a:t>Charles Brown</a:t>
            </a:r>
          </a:p>
          <a:p>
            <a:r>
              <a:rPr lang="en-US" b="0" i="0" dirty="0">
                <a:solidFill>
                  <a:srgbClr val="202124"/>
                </a:solidFill>
                <a:effectLst/>
              </a:rPr>
              <a:t> Jacob Burnett </a:t>
            </a:r>
          </a:p>
          <a:p>
            <a:r>
              <a:rPr lang="en-US" b="0" i="0" dirty="0">
                <a:solidFill>
                  <a:srgbClr val="202124"/>
                </a:solidFill>
                <a:effectLst/>
              </a:rPr>
              <a:t>Kevin Gross </a:t>
            </a:r>
          </a:p>
          <a:p>
            <a:r>
              <a:rPr lang="en-US" b="0" i="0" dirty="0">
                <a:solidFill>
                  <a:srgbClr val="202124"/>
                </a:solidFill>
                <a:effectLst/>
              </a:rPr>
              <a:t>Ann Howell</a:t>
            </a:r>
          </a:p>
          <a:p>
            <a:endParaRPr lang="en-US" dirty="0">
              <a:solidFill>
                <a:srgbClr val="202124"/>
              </a:solidFill>
            </a:endParaRPr>
          </a:p>
          <a:p>
            <a:endParaRPr lang="en-US" dirty="0">
              <a:solidFill>
                <a:srgbClr val="202124"/>
              </a:solidFill>
            </a:endParaRPr>
          </a:p>
        </p:txBody>
      </p:sp>
    </p:spTree>
    <p:extLst>
      <p:ext uri="{BB962C8B-B14F-4D97-AF65-F5344CB8AC3E}">
        <p14:creationId xmlns:p14="http://schemas.microsoft.com/office/powerpoint/2010/main" val="366701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6D993-3F88-8E35-298C-E59D82DE74D4}"/>
              </a:ext>
            </a:extLst>
          </p:cNvPr>
          <p:cNvSpPr txBox="1"/>
          <p:nvPr/>
        </p:nvSpPr>
        <p:spPr>
          <a:xfrm>
            <a:off x="1296424" y="1828542"/>
            <a:ext cx="10140233" cy="2708434"/>
          </a:xfrm>
          <a:prstGeom prst="rect">
            <a:avLst/>
          </a:prstGeom>
          <a:noFill/>
        </p:spPr>
        <p:txBody>
          <a:bodyPr wrap="square" rtlCol="0">
            <a:spAutoFit/>
          </a:bodyPr>
          <a:lstStyle/>
          <a:p>
            <a:pPr algn="ctr"/>
            <a:r>
              <a:rPr lang="en-US" sz="1600" b="1" i="0" dirty="0">
                <a:solidFill>
                  <a:srgbClr val="202124"/>
                </a:solidFill>
                <a:effectLst/>
              </a:rPr>
              <a:t>Overview – POC – Order and Chaos</a:t>
            </a:r>
          </a:p>
          <a:p>
            <a:endParaRPr lang="en-US" sz="1400" dirty="0">
              <a:solidFill>
                <a:srgbClr val="202124"/>
              </a:solidFill>
            </a:endParaRPr>
          </a:p>
          <a:p>
            <a:r>
              <a:rPr lang="en-US" sz="1400" b="0" i="0" dirty="0">
                <a:solidFill>
                  <a:srgbClr val="202124"/>
                </a:solidFill>
                <a:effectLst/>
              </a:rPr>
              <a:t>Our project is to create a token-based game that allows players to choose sides and battle on behalf of Order or Chaos. </a:t>
            </a:r>
          </a:p>
          <a:p>
            <a:endParaRPr lang="en-US" sz="1400" dirty="0">
              <a:solidFill>
                <a:srgbClr val="202124"/>
              </a:solidFill>
            </a:endParaRPr>
          </a:p>
          <a:p>
            <a:r>
              <a:rPr lang="en-US" sz="1400" b="0" i="0" dirty="0">
                <a:solidFill>
                  <a:srgbClr val="202124"/>
                </a:solidFill>
                <a:effectLst/>
              </a:rPr>
              <a:t>The game uses blockchain technology including Solidity, Ethereum ERC-20 Fungible Tokens, and the ERC-721 Nonfungible Tokens. Using these tokens, players will be able to earn OAC tokens as they play. </a:t>
            </a:r>
          </a:p>
          <a:p>
            <a:endParaRPr lang="en-US" sz="1400" dirty="0">
              <a:solidFill>
                <a:srgbClr val="202124"/>
              </a:solidFill>
            </a:endParaRPr>
          </a:p>
          <a:p>
            <a:r>
              <a:rPr lang="en-US" sz="1400" b="0" i="0" dirty="0">
                <a:solidFill>
                  <a:srgbClr val="202124"/>
                </a:solidFill>
                <a:effectLst/>
              </a:rPr>
              <a:t>This is a growing genre of FinTech, combining gaming with opportunities to earn by playing. </a:t>
            </a:r>
          </a:p>
          <a:p>
            <a:endParaRPr lang="en-US" sz="1400" dirty="0">
              <a:solidFill>
                <a:srgbClr val="202124"/>
              </a:solidFill>
            </a:endParaRPr>
          </a:p>
          <a:p>
            <a:r>
              <a:rPr lang="en-US" sz="1400" b="0" i="0" dirty="0">
                <a:solidFill>
                  <a:srgbClr val="202124"/>
                </a:solidFill>
                <a:effectLst/>
              </a:rPr>
              <a:t>For the POC, we will create a working model of the game that is deployed on a test network. Our focus here is to establish the backend Fintech blockchain components. Ultimately the goal for the product would be to improve the gameplay to generate revenue by monetizing the game and building the value of the OAC tokens.</a:t>
            </a:r>
          </a:p>
        </p:txBody>
      </p:sp>
    </p:spTree>
    <p:extLst>
      <p:ext uri="{BB962C8B-B14F-4D97-AF65-F5344CB8AC3E}">
        <p14:creationId xmlns:p14="http://schemas.microsoft.com/office/powerpoint/2010/main" val="132240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E54B5-7E96-75C6-C8F4-45E78D224FCF}"/>
              </a:ext>
            </a:extLst>
          </p:cNvPr>
          <p:cNvSpPr txBox="1"/>
          <p:nvPr/>
        </p:nvSpPr>
        <p:spPr>
          <a:xfrm>
            <a:off x="791329" y="581297"/>
            <a:ext cx="10800932" cy="5663089"/>
          </a:xfrm>
          <a:prstGeom prst="rect">
            <a:avLst/>
          </a:prstGeom>
          <a:noFill/>
        </p:spPr>
        <p:txBody>
          <a:bodyPr wrap="square" rtlCol="0">
            <a:spAutoFit/>
          </a:bodyPr>
          <a:lstStyle/>
          <a:p>
            <a:endParaRPr lang="en-US" sz="1200" b="0" i="0" dirty="0">
              <a:solidFill>
                <a:srgbClr val="202124"/>
              </a:solidFill>
              <a:effectLst/>
            </a:endParaRPr>
          </a:p>
          <a:p>
            <a:pPr algn="ctr"/>
            <a:r>
              <a:rPr lang="en-US" sz="1400" b="1" dirty="0">
                <a:solidFill>
                  <a:srgbClr val="202124"/>
                </a:solidFill>
              </a:rPr>
              <a:t>Audience and User Stories</a:t>
            </a:r>
          </a:p>
          <a:p>
            <a:endParaRPr lang="en-US" sz="1200" dirty="0">
              <a:solidFill>
                <a:srgbClr val="202124"/>
              </a:solidFill>
            </a:endParaRPr>
          </a:p>
          <a:p>
            <a:r>
              <a:rPr lang="en-US" sz="1200" b="0" i="0" dirty="0">
                <a:solidFill>
                  <a:srgbClr val="202124"/>
                </a:solidFill>
                <a:effectLst/>
              </a:rPr>
              <a:t>The target audience will be people who are interested in the intersection of blockchain and gaming. </a:t>
            </a:r>
          </a:p>
          <a:p>
            <a:endParaRPr lang="en-US" sz="1200" dirty="0">
              <a:solidFill>
                <a:srgbClr val="202124"/>
              </a:solidFill>
            </a:endParaRPr>
          </a:p>
          <a:p>
            <a:r>
              <a:rPr lang="en-US" sz="1200" b="0" i="0" dirty="0">
                <a:solidFill>
                  <a:srgbClr val="202124"/>
                </a:solidFill>
                <a:effectLst/>
              </a:rPr>
              <a:t>------------------------------------------------------------------</a:t>
            </a:r>
          </a:p>
          <a:p>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rPr>
              <a:t>As a gamer, I want to have fun while having the chance to earn tokens so I feel that my time is well spent. </a:t>
            </a:r>
          </a:p>
          <a:p>
            <a:pPr marL="628650" lvl="1" indent="-171450">
              <a:buFont typeface="Arial" panose="020B0604020202020204" pitchFamily="34" charset="0"/>
              <a:buChar char="•"/>
            </a:pPr>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rPr>
              <a:t>As a gamer, I want to be able to create a character as an NFT so that I have the possibility of re-selling the NFT in the future. </a:t>
            </a:r>
          </a:p>
          <a:p>
            <a:pPr marL="628650" lvl="1" indent="-171450">
              <a:buFont typeface="Arial" panose="020B0604020202020204" pitchFamily="34" charset="0"/>
              <a:buChar char="•"/>
            </a:pPr>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rPr>
              <a:t>As a gamer, I want the game to be set up in a transparent way so that I can compete and trust the result, win or lose. </a:t>
            </a:r>
          </a:p>
          <a:p>
            <a:pPr marL="628650" lvl="1" indent="-171450">
              <a:buFont typeface="Arial" panose="020B0604020202020204" pitchFamily="34" charset="0"/>
              <a:buChar char="•"/>
            </a:pPr>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rPr>
              <a:t>As a gamer, I want to ensure that the transfer of tokens is secure so that I do not lose value. </a:t>
            </a:r>
          </a:p>
          <a:p>
            <a:pPr marL="628650" lvl="1" indent="-171450">
              <a:buFont typeface="Arial" panose="020B0604020202020204" pitchFamily="34" charset="0"/>
              <a:buChar char="•"/>
            </a:pPr>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rPr>
              <a:t>As a game administrator, I want to ensure that the treasury component of the blockchain is accurately accounting for token transfers so that no tokens are misdirected. </a:t>
            </a:r>
          </a:p>
          <a:p>
            <a:pPr marL="628650" lvl="1" indent="-171450">
              <a:buFont typeface="Arial" panose="020B0604020202020204" pitchFamily="34" charset="0"/>
              <a:buChar char="•"/>
            </a:pPr>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rPr>
              <a:t>As a game administrator, I want to make sure that the game code is secure so that no unauthorized people can mint new tokens or steal tokens.</a:t>
            </a:r>
          </a:p>
          <a:p>
            <a:pPr marL="628650" lvl="1" indent="-171450">
              <a:buFont typeface="Arial" panose="020B0604020202020204" pitchFamily="34" charset="0"/>
              <a:buChar char="•"/>
            </a:pPr>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highlight>
                  <a:srgbClr val="FFFF00"/>
                </a:highlight>
              </a:rPr>
              <a:t>As a game designer, I want to ensure that all of the technology works together to create a seamless and easy experience for gamers.</a:t>
            </a:r>
          </a:p>
          <a:p>
            <a:pPr marL="628650" lvl="1" indent="-171450">
              <a:buFont typeface="Arial" panose="020B0604020202020204" pitchFamily="34" charset="0"/>
              <a:buChar char="•"/>
            </a:pPr>
            <a:endParaRPr lang="en-US" sz="1200" dirty="0">
              <a:solidFill>
                <a:srgbClr val="202124"/>
              </a:solidFill>
              <a:highlight>
                <a:srgbClr val="FFFF00"/>
              </a:highlight>
            </a:endParaRPr>
          </a:p>
          <a:p>
            <a:pPr marL="628650" lvl="1" indent="-171450">
              <a:buFont typeface="Arial" panose="020B0604020202020204" pitchFamily="34" charset="0"/>
              <a:buChar char="•"/>
            </a:pPr>
            <a:r>
              <a:rPr lang="en-US" sz="1200" b="0" i="0" dirty="0">
                <a:solidFill>
                  <a:srgbClr val="202124"/>
                </a:solidFill>
                <a:effectLst/>
                <a:highlight>
                  <a:srgbClr val="FFFF00"/>
                </a:highlight>
              </a:rPr>
              <a:t>As a game designer, I want to create a game that is fun to play and encourages gamers to return.</a:t>
            </a:r>
          </a:p>
          <a:p>
            <a:pPr marL="628650" lvl="1" indent="-171450">
              <a:buFont typeface="Arial" panose="020B0604020202020204" pitchFamily="34" charset="0"/>
              <a:buChar char="•"/>
            </a:pPr>
            <a:endParaRPr lang="en-US" sz="1200" dirty="0">
              <a:solidFill>
                <a:srgbClr val="202124"/>
              </a:solidFill>
              <a:highlight>
                <a:srgbClr val="FFFF00"/>
              </a:highlight>
            </a:endParaRPr>
          </a:p>
          <a:p>
            <a:pPr marL="628650" lvl="1" indent="-171450">
              <a:buFont typeface="Arial" panose="020B0604020202020204" pitchFamily="34" charset="0"/>
              <a:buChar char="•"/>
            </a:pPr>
            <a:r>
              <a:rPr lang="en-US" sz="1200" b="0" i="0" dirty="0">
                <a:solidFill>
                  <a:srgbClr val="202124"/>
                </a:solidFill>
                <a:effectLst/>
                <a:highlight>
                  <a:srgbClr val="FFFF00"/>
                </a:highlight>
              </a:rPr>
              <a:t>As a game designer, I want to provide a visually stunning and fun set of graphics in the game interface and character NFTs that create a unique look and brand for the game.</a:t>
            </a:r>
          </a:p>
          <a:p>
            <a:pPr marL="628650" lvl="1" indent="-171450">
              <a:buFont typeface="Arial" panose="020B0604020202020204" pitchFamily="34" charset="0"/>
              <a:buChar char="•"/>
            </a:pPr>
            <a:endParaRPr lang="en-US" sz="1200" dirty="0">
              <a:solidFill>
                <a:srgbClr val="202124"/>
              </a:solidFill>
            </a:endParaRPr>
          </a:p>
          <a:p>
            <a:pPr marL="628650" lvl="1" indent="-171450">
              <a:buFont typeface="Arial" panose="020B0604020202020204" pitchFamily="34" charset="0"/>
              <a:buChar char="•"/>
            </a:pPr>
            <a:r>
              <a:rPr lang="en-US" sz="1200" b="0" i="0" dirty="0">
                <a:solidFill>
                  <a:srgbClr val="202124"/>
                </a:solidFill>
                <a:effectLst/>
                <a:highlight>
                  <a:srgbClr val="FFFF00"/>
                </a:highlight>
              </a:rPr>
              <a:t>As a game owner, I want to charge a fee to make a profit from owning and running the game.</a:t>
            </a:r>
          </a:p>
          <a:p>
            <a:pPr marL="628650" lvl="1" indent="-171450">
              <a:buFont typeface="Arial" panose="020B0604020202020204" pitchFamily="34" charset="0"/>
              <a:buChar char="•"/>
            </a:pPr>
            <a:endParaRPr lang="en-US" sz="1200" dirty="0">
              <a:solidFill>
                <a:srgbClr val="202124"/>
              </a:solidFill>
              <a:highlight>
                <a:srgbClr val="FFFF00"/>
              </a:highlight>
            </a:endParaRPr>
          </a:p>
          <a:p>
            <a:pPr marL="628650" lvl="1" indent="-171450">
              <a:buFont typeface="Arial" panose="020B0604020202020204" pitchFamily="34" charset="0"/>
              <a:buChar char="•"/>
            </a:pPr>
            <a:r>
              <a:rPr lang="en-US" sz="1200" b="0" i="0" dirty="0">
                <a:solidFill>
                  <a:srgbClr val="202124"/>
                </a:solidFill>
                <a:effectLst/>
                <a:highlight>
                  <a:srgbClr val="FFFF00"/>
                </a:highlight>
              </a:rPr>
              <a:t>As a game owner, I want to market the game and create a strong community of passionate users who continue to play the game over time.</a:t>
            </a:r>
          </a:p>
        </p:txBody>
      </p:sp>
    </p:spTree>
    <p:extLst>
      <p:ext uri="{BB962C8B-B14F-4D97-AF65-F5344CB8AC3E}">
        <p14:creationId xmlns:p14="http://schemas.microsoft.com/office/powerpoint/2010/main" val="335208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6D993-3F88-8E35-298C-E59D82DE74D4}"/>
              </a:ext>
            </a:extLst>
          </p:cNvPr>
          <p:cNvSpPr txBox="1"/>
          <p:nvPr/>
        </p:nvSpPr>
        <p:spPr>
          <a:xfrm>
            <a:off x="476668" y="89624"/>
            <a:ext cx="6246349" cy="3385542"/>
          </a:xfrm>
          <a:prstGeom prst="rect">
            <a:avLst/>
          </a:prstGeom>
          <a:noFill/>
        </p:spPr>
        <p:txBody>
          <a:bodyPr wrap="square" rtlCol="0">
            <a:spAutoFit/>
          </a:bodyPr>
          <a:lstStyle/>
          <a:p>
            <a:endParaRPr lang="en-US" sz="1400" dirty="0">
              <a:solidFill>
                <a:srgbClr val="202124"/>
              </a:solidFill>
            </a:endParaRPr>
          </a:p>
          <a:p>
            <a:pPr algn="ctr"/>
            <a:endParaRPr lang="en-US" sz="1400" dirty="0">
              <a:solidFill>
                <a:srgbClr val="202124"/>
              </a:solidFill>
            </a:endParaRPr>
          </a:p>
          <a:p>
            <a:pPr algn="ctr"/>
            <a:r>
              <a:rPr lang="en-US" sz="1600" b="1" i="0" dirty="0">
                <a:solidFill>
                  <a:srgbClr val="202124"/>
                </a:solidFill>
                <a:effectLst/>
              </a:rPr>
              <a:t>Acceptance Criteria</a:t>
            </a:r>
          </a:p>
          <a:p>
            <a:pPr algn="l"/>
            <a:endParaRPr lang="en-US" sz="1600" b="1" i="0" dirty="0">
              <a:solidFill>
                <a:srgbClr val="202124"/>
              </a:solidFill>
              <a:effectLst/>
            </a:endParaRPr>
          </a:p>
          <a:p>
            <a:pPr marL="628650" lvl="1" indent="-171450">
              <a:buFont typeface="Arial" panose="020B0604020202020204" pitchFamily="34" charset="0"/>
              <a:buChar char="•"/>
            </a:pPr>
            <a:r>
              <a:rPr lang="en-US" sz="1400" b="0" i="0" dirty="0">
                <a:solidFill>
                  <a:srgbClr val="202124"/>
                </a:solidFill>
                <a:effectLst/>
              </a:rPr>
              <a:t>The game must have an enticing story, theme, and user interface in order to attract players. </a:t>
            </a:r>
          </a:p>
          <a:p>
            <a:pPr marL="628650" lvl="1" indent="-171450">
              <a:buFont typeface="Arial" panose="020B0604020202020204" pitchFamily="34" charset="0"/>
              <a:buChar char="•"/>
            </a:pPr>
            <a:r>
              <a:rPr lang="en-US" sz="1400" b="0" i="0" dirty="0">
                <a:solidFill>
                  <a:srgbClr val="202124"/>
                </a:solidFill>
                <a:effectLst/>
              </a:rPr>
              <a:t>The game must provide gameplay that offers reasonable challenge and rewards in order to keep players coming back. </a:t>
            </a:r>
          </a:p>
          <a:p>
            <a:pPr marL="628650" lvl="1" indent="-171450">
              <a:buFont typeface="Arial" panose="020B0604020202020204" pitchFamily="34" charset="0"/>
              <a:buChar char="•"/>
            </a:pPr>
            <a:r>
              <a:rPr lang="en-US" sz="1400" b="0" i="0" dirty="0">
                <a:solidFill>
                  <a:srgbClr val="202124"/>
                </a:solidFill>
                <a:effectLst/>
              </a:rPr>
              <a:t>The game must produce a token and NFTs that are designed with appropriate standards so that they could be publicly traded in a future release. </a:t>
            </a:r>
          </a:p>
          <a:p>
            <a:pPr marL="628650" lvl="1" indent="-171450">
              <a:buFont typeface="Arial" panose="020B0604020202020204" pitchFamily="34" charset="0"/>
              <a:buChar char="•"/>
            </a:pPr>
            <a:r>
              <a:rPr lang="en-US" sz="1400" b="0" i="0" dirty="0">
                <a:solidFill>
                  <a:srgbClr val="202124"/>
                </a:solidFill>
                <a:effectLst/>
              </a:rPr>
              <a:t>The game must have security for the data storage, minting of tokens, and transfer of tokens according to Ethereum blockchain standards. </a:t>
            </a:r>
          </a:p>
          <a:p>
            <a:pPr marL="628650" lvl="1" indent="-171450">
              <a:buFont typeface="Arial" panose="020B0604020202020204" pitchFamily="34" charset="0"/>
              <a:buChar char="•"/>
            </a:pPr>
            <a:r>
              <a:rPr lang="en-US" sz="1400" b="0" i="0" dirty="0">
                <a:solidFill>
                  <a:srgbClr val="202124"/>
                </a:solidFill>
                <a:effectLst/>
              </a:rPr>
              <a:t>The game must function properly to allow game play and token transfers while being gas efficient. </a:t>
            </a:r>
          </a:p>
        </p:txBody>
      </p:sp>
      <p:sp>
        <p:nvSpPr>
          <p:cNvPr id="3" name="TextBox 2">
            <a:extLst>
              <a:ext uri="{FF2B5EF4-FFF2-40B4-BE49-F238E27FC236}">
                <a16:creationId xmlns:a16="http://schemas.microsoft.com/office/drawing/2014/main" id="{53D0F2CC-500A-AF28-FA05-892F55D2E6DD}"/>
              </a:ext>
            </a:extLst>
          </p:cNvPr>
          <p:cNvSpPr txBox="1"/>
          <p:nvPr/>
        </p:nvSpPr>
        <p:spPr>
          <a:xfrm>
            <a:off x="6853646" y="4020851"/>
            <a:ext cx="5338354" cy="2492990"/>
          </a:xfrm>
          <a:prstGeom prst="rect">
            <a:avLst/>
          </a:prstGeom>
          <a:noFill/>
        </p:spPr>
        <p:txBody>
          <a:bodyPr wrap="square" rtlCol="0">
            <a:spAutoFit/>
          </a:bodyPr>
          <a:lstStyle/>
          <a:p>
            <a:pPr algn="ctr"/>
            <a:r>
              <a:rPr lang="en-US" sz="1600" b="1" dirty="0">
                <a:solidFill>
                  <a:srgbClr val="202124"/>
                </a:solidFill>
              </a:rPr>
              <a:t>Tasks</a:t>
            </a:r>
          </a:p>
          <a:p>
            <a:endParaRPr lang="en-US" sz="1400" b="0" i="0" dirty="0">
              <a:solidFill>
                <a:srgbClr val="202124"/>
              </a:solidFill>
              <a:effectLst/>
            </a:endParaRPr>
          </a:p>
          <a:p>
            <a:pPr marL="171450" indent="-171450">
              <a:buFont typeface="Arial" panose="020B0604020202020204" pitchFamily="34" charset="0"/>
              <a:buChar char="•"/>
            </a:pPr>
            <a:r>
              <a:rPr lang="en-US" sz="1400" b="0" i="0" dirty="0">
                <a:solidFill>
                  <a:srgbClr val="202124"/>
                </a:solidFill>
                <a:effectLst/>
              </a:rPr>
              <a:t>Design the game play and strategy</a:t>
            </a:r>
          </a:p>
          <a:p>
            <a:pPr marL="171450" indent="-171450">
              <a:buFont typeface="Arial" panose="020B0604020202020204" pitchFamily="34" charset="0"/>
              <a:buChar char="•"/>
            </a:pPr>
            <a:r>
              <a:rPr lang="en-US" sz="1400" b="0" i="0" dirty="0">
                <a:solidFill>
                  <a:srgbClr val="202124"/>
                </a:solidFill>
                <a:effectLst/>
              </a:rPr>
              <a:t>Create graphics for the user interface and for the character card NFTs </a:t>
            </a:r>
          </a:p>
          <a:p>
            <a:pPr marL="171450" indent="-171450">
              <a:buFont typeface="Arial" panose="020B0604020202020204" pitchFamily="34" charset="0"/>
              <a:buChar char="•"/>
            </a:pPr>
            <a:r>
              <a:rPr lang="en-US" sz="1400" b="0" i="0" dirty="0">
                <a:solidFill>
                  <a:srgbClr val="202124"/>
                </a:solidFill>
                <a:effectLst/>
              </a:rPr>
              <a:t>Use Solidity to develop the smart contracts that will mint new tokens and transfer tokens between wallets </a:t>
            </a:r>
          </a:p>
          <a:p>
            <a:pPr marL="171450" indent="-171450">
              <a:buFont typeface="Arial" panose="020B0604020202020204" pitchFamily="34" charset="0"/>
              <a:buChar char="•"/>
            </a:pPr>
            <a:r>
              <a:rPr lang="en-US" sz="1400" b="0" i="0" dirty="0">
                <a:solidFill>
                  <a:srgbClr val="202124"/>
                </a:solidFill>
                <a:effectLst/>
              </a:rPr>
              <a:t>Create the Solidity contract to manage the token treasury </a:t>
            </a:r>
          </a:p>
          <a:p>
            <a:pPr marL="171450" indent="-171450">
              <a:buFont typeface="Arial" panose="020B0604020202020204" pitchFamily="34" charset="0"/>
              <a:buChar char="•"/>
            </a:pPr>
            <a:r>
              <a:rPr lang="en-US" sz="1400" b="0" i="0" dirty="0">
                <a:solidFill>
                  <a:srgbClr val="202124"/>
                </a:solidFill>
                <a:effectLst/>
              </a:rPr>
              <a:t>Create the code to build the NFTs </a:t>
            </a:r>
          </a:p>
          <a:p>
            <a:pPr marL="171450" indent="-171450">
              <a:buFont typeface="Arial" panose="020B0604020202020204" pitchFamily="34" charset="0"/>
              <a:buChar char="•"/>
            </a:pPr>
            <a:r>
              <a:rPr lang="en-US" sz="1400" b="0" i="0" dirty="0">
                <a:solidFill>
                  <a:srgbClr val="202124"/>
                </a:solidFill>
                <a:effectLst/>
              </a:rPr>
              <a:t>Deploy the game on the test network </a:t>
            </a:r>
          </a:p>
          <a:p>
            <a:pPr marL="171450" indent="-171450">
              <a:buFont typeface="Arial" panose="020B0604020202020204" pitchFamily="34" charset="0"/>
              <a:buChar char="•"/>
            </a:pPr>
            <a:r>
              <a:rPr lang="en-US" sz="1400" b="0" i="0" dirty="0">
                <a:solidFill>
                  <a:srgbClr val="202124"/>
                </a:solidFill>
                <a:effectLst/>
              </a:rPr>
              <a:t>Link together needed programs and systems in a master plan </a:t>
            </a:r>
          </a:p>
          <a:p>
            <a:pPr marL="171450" indent="-171450">
              <a:buFont typeface="Arial" panose="020B0604020202020204" pitchFamily="34" charset="0"/>
              <a:buChar char="•"/>
            </a:pPr>
            <a:r>
              <a:rPr lang="en-US" sz="1400" b="0" i="0" dirty="0">
                <a:solidFill>
                  <a:srgbClr val="202124"/>
                </a:solidFill>
                <a:effectLst/>
              </a:rPr>
              <a:t>Test the game, security and token transfer</a:t>
            </a:r>
            <a:endParaRPr lang="en-US" sz="1400" dirty="0"/>
          </a:p>
        </p:txBody>
      </p:sp>
      <p:sp>
        <p:nvSpPr>
          <p:cNvPr id="4" name="TextBox 3">
            <a:extLst>
              <a:ext uri="{FF2B5EF4-FFF2-40B4-BE49-F238E27FC236}">
                <a16:creationId xmlns:a16="http://schemas.microsoft.com/office/drawing/2014/main" id="{3520308D-843C-FE23-085E-9ED24F86E16A}"/>
              </a:ext>
            </a:extLst>
          </p:cNvPr>
          <p:cNvSpPr txBox="1"/>
          <p:nvPr/>
        </p:nvSpPr>
        <p:spPr>
          <a:xfrm>
            <a:off x="1240972" y="4813996"/>
            <a:ext cx="4393474" cy="1323439"/>
          </a:xfrm>
          <a:prstGeom prst="rect">
            <a:avLst/>
          </a:prstGeom>
          <a:noFill/>
        </p:spPr>
        <p:txBody>
          <a:bodyPr wrap="square" rtlCol="0">
            <a:spAutoFit/>
          </a:bodyPr>
          <a:lstStyle/>
          <a:p>
            <a:pPr algn="ctr"/>
            <a:r>
              <a:rPr lang="en-US" sz="1000" b="1" dirty="0">
                <a:solidFill>
                  <a:srgbClr val="202124"/>
                </a:solidFill>
              </a:rPr>
              <a:t>Responsibilities</a:t>
            </a:r>
          </a:p>
          <a:p>
            <a:r>
              <a:rPr lang="en-US" sz="1000" b="0" i="0" dirty="0">
                <a:solidFill>
                  <a:srgbClr val="202124"/>
                </a:solidFill>
                <a:effectLst/>
              </a:rPr>
              <a:t>Game play and strategy – entire team </a:t>
            </a:r>
          </a:p>
          <a:p>
            <a:r>
              <a:rPr lang="en-US" sz="1000" b="0" i="0" dirty="0">
                <a:solidFill>
                  <a:srgbClr val="202124"/>
                </a:solidFill>
                <a:effectLst/>
              </a:rPr>
              <a:t>Graphics – Kevin Gross </a:t>
            </a:r>
          </a:p>
          <a:p>
            <a:r>
              <a:rPr lang="en-US" sz="1000" b="0" i="0" dirty="0">
                <a:solidFill>
                  <a:srgbClr val="202124"/>
                </a:solidFill>
                <a:effectLst/>
              </a:rPr>
              <a:t>Solidity smart contracts – Jacob Burnett and Ann Howell </a:t>
            </a:r>
          </a:p>
          <a:p>
            <a:r>
              <a:rPr lang="en-US" sz="1000" b="0" i="0" dirty="0">
                <a:solidFill>
                  <a:srgbClr val="202124"/>
                </a:solidFill>
                <a:effectLst/>
              </a:rPr>
              <a:t>NFT coding – Charles Brown </a:t>
            </a:r>
          </a:p>
          <a:p>
            <a:r>
              <a:rPr lang="en-US" sz="1000" b="0" i="0" dirty="0">
                <a:solidFill>
                  <a:srgbClr val="202124"/>
                </a:solidFill>
                <a:effectLst/>
              </a:rPr>
              <a:t>Linking together systems in master plan – Charles Brown </a:t>
            </a:r>
          </a:p>
          <a:p>
            <a:r>
              <a:rPr lang="en-US" sz="1000" b="0" i="0" dirty="0">
                <a:solidFill>
                  <a:srgbClr val="202124"/>
                </a:solidFill>
                <a:effectLst/>
              </a:rPr>
              <a:t>README and PPT presentation - Ann Howell </a:t>
            </a:r>
            <a:br>
              <a:rPr lang="en-US" sz="1000" dirty="0"/>
            </a:br>
            <a:endParaRPr lang="en-US" sz="1000" dirty="0"/>
          </a:p>
        </p:txBody>
      </p:sp>
    </p:spTree>
    <p:extLst>
      <p:ext uri="{BB962C8B-B14F-4D97-AF65-F5344CB8AC3E}">
        <p14:creationId xmlns:p14="http://schemas.microsoft.com/office/powerpoint/2010/main" val="118137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70F69-5EB9-240C-26E0-C97B2B63EB4E}"/>
              </a:ext>
            </a:extLst>
          </p:cNvPr>
          <p:cNvSpPr txBox="1"/>
          <p:nvPr/>
        </p:nvSpPr>
        <p:spPr>
          <a:xfrm>
            <a:off x="3091542" y="1625879"/>
            <a:ext cx="5268686" cy="369332"/>
          </a:xfrm>
          <a:prstGeom prst="rect">
            <a:avLst/>
          </a:prstGeom>
          <a:noFill/>
        </p:spPr>
        <p:txBody>
          <a:bodyPr wrap="square" rtlCol="0">
            <a:spAutoFit/>
          </a:bodyPr>
          <a:lstStyle/>
          <a:p>
            <a:r>
              <a:rPr lang="en-US" dirty="0" err="1"/>
              <a:t>DigitalOcean</a:t>
            </a:r>
            <a:r>
              <a:rPr lang="en-US" dirty="0"/>
              <a:t> as a cloud computing host</a:t>
            </a:r>
          </a:p>
        </p:txBody>
      </p:sp>
      <p:sp>
        <p:nvSpPr>
          <p:cNvPr id="3" name="TextBox 2">
            <a:extLst>
              <a:ext uri="{FF2B5EF4-FFF2-40B4-BE49-F238E27FC236}">
                <a16:creationId xmlns:a16="http://schemas.microsoft.com/office/drawing/2014/main" id="{EAFEB182-FE5E-5B22-9B5D-85317D48FC85}"/>
              </a:ext>
            </a:extLst>
          </p:cNvPr>
          <p:cNvSpPr txBox="1"/>
          <p:nvPr/>
        </p:nvSpPr>
        <p:spPr>
          <a:xfrm>
            <a:off x="4789714" y="496389"/>
            <a:ext cx="2194575" cy="369332"/>
          </a:xfrm>
          <a:prstGeom prst="rect">
            <a:avLst/>
          </a:prstGeom>
          <a:noFill/>
        </p:spPr>
        <p:txBody>
          <a:bodyPr wrap="none" rtlCol="0">
            <a:spAutoFit/>
          </a:bodyPr>
          <a:lstStyle/>
          <a:p>
            <a:r>
              <a:rPr lang="en-US" dirty="0"/>
              <a:t>Technology Platforms</a:t>
            </a:r>
          </a:p>
        </p:txBody>
      </p:sp>
      <p:pic>
        <p:nvPicPr>
          <p:cNvPr id="5" name="Picture 4">
            <a:extLst>
              <a:ext uri="{FF2B5EF4-FFF2-40B4-BE49-F238E27FC236}">
                <a16:creationId xmlns:a16="http://schemas.microsoft.com/office/drawing/2014/main" id="{F26B8ED1-6C08-E715-DD25-E20557D12EE3}"/>
              </a:ext>
            </a:extLst>
          </p:cNvPr>
          <p:cNvPicPr>
            <a:picLocks noChangeAspect="1"/>
          </p:cNvPicPr>
          <p:nvPr/>
        </p:nvPicPr>
        <p:blipFill>
          <a:blip r:embed="rId2"/>
          <a:stretch>
            <a:fillRect/>
          </a:stretch>
        </p:blipFill>
        <p:spPr>
          <a:xfrm>
            <a:off x="2163485" y="1672046"/>
            <a:ext cx="724001" cy="571580"/>
          </a:xfrm>
          <a:prstGeom prst="rect">
            <a:avLst/>
          </a:prstGeom>
        </p:spPr>
      </p:pic>
      <p:pic>
        <p:nvPicPr>
          <p:cNvPr id="7" name="Picture 6">
            <a:extLst>
              <a:ext uri="{FF2B5EF4-FFF2-40B4-BE49-F238E27FC236}">
                <a16:creationId xmlns:a16="http://schemas.microsoft.com/office/drawing/2014/main" id="{57E667C7-BCBC-3D96-A2E8-865CCE9803CD}"/>
              </a:ext>
            </a:extLst>
          </p:cNvPr>
          <p:cNvPicPr>
            <a:picLocks noChangeAspect="1"/>
          </p:cNvPicPr>
          <p:nvPr/>
        </p:nvPicPr>
        <p:blipFill>
          <a:blip r:embed="rId3"/>
          <a:stretch>
            <a:fillRect/>
          </a:stretch>
        </p:blipFill>
        <p:spPr>
          <a:xfrm>
            <a:off x="2163485" y="2746232"/>
            <a:ext cx="878031" cy="822105"/>
          </a:xfrm>
          <a:prstGeom prst="rect">
            <a:avLst/>
          </a:prstGeom>
        </p:spPr>
      </p:pic>
      <p:sp>
        <p:nvSpPr>
          <p:cNvPr id="8" name="TextBox 7">
            <a:extLst>
              <a:ext uri="{FF2B5EF4-FFF2-40B4-BE49-F238E27FC236}">
                <a16:creationId xmlns:a16="http://schemas.microsoft.com/office/drawing/2014/main" id="{73D07954-57C0-F6F9-7A5B-4F0F46F9421D}"/>
              </a:ext>
            </a:extLst>
          </p:cNvPr>
          <p:cNvSpPr txBox="1"/>
          <p:nvPr/>
        </p:nvSpPr>
        <p:spPr>
          <a:xfrm>
            <a:off x="3161210" y="2972618"/>
            <a:ext cx="5268686" cy="369332"/>
          </a:xfrm>
          <a:prstGeom prst="rect">
            <a:avLst/>
          </a:prstGeom>
          <a:noFill/>
        </p:spPr>
        <p:txBody>
          <a:bodyPr wrap="square" rtlCol="0">
            <a:spAutoFit/>
          </a:bodyPr>
          <a:lstStyle/>
          <a:p>
            <a:r>
              <a:rPr lang="en-US" dirty="0"/>
              <a:t>Remix IDE with Solidity</a:t>
            </a:r>
          </a:p>
        </p:txBody>
      </p:sp>
      <p:pic>
        <p:nvPicPr>
          <p:cNvPr id="10" name="Picture 9">
            <a:extLst>
              <a:ext uri="{FF2B5EF4-FFF2-40B4-BE49-F238E27FC236}">
                <a16:creationId xmlns:a16="http://schemas.microsoft.com/office/drawing/2014/main" id="{BE52A9DF-A205-0863-8124-989EC8C8C586}"/>
              </a:ext>
            </a:extLst>
          </p:cNvPr>
          <p:cNvPicPr>
            <a:picLocks noChangeAspect="1"/>
          </p:cNvPicPr>
          <p:nvPr/>
        </p:nvPicPr>
        <p:blipFill>
          <a:blip r:embed="rId4"/>
          <a:stretch>
            <a:fillRect/>
          </a:stretch>
        </p:blipFill>
        <p:spPr>
          <a:xfrm>
            <a:off x="2263511" y="4242944"/>
            <a:ext cx="523948" cy="514422"/>
          </a:xfrm>
          <a:prstGeom prst="rect">
            <a:avLst/>
          </a:prstGeom>
        </p:spPr>
      </p:pic>
      <p:sp>
        <p:nvSpPr>
          <p:cNvPr id="11" name="TextBox 10">
            <a:extLst>
              <a:ext uri="{FF2B5EF4-FFF2-40B4-BE49-F238E27FC236}">
                <a16:creationId xmlns:a16="http://schemas.microsoft.com/office/drawing/2014/main" id="{2A70D123-6EB6-3116-61B4-DA020AA4643C}"/>
              </a:ext>
            </a:extLst>
          </p:cNvPr>
          <p:cNvSpPr txBox="1"/>
          <p:nvPr/>
        </p:nvSpPr>
        <p:spPr>
          <a:xfrm>
            <a:off x="3041516" y="4315489"/>
            <a:ext cx="5268686" cy="369332"/>
          </a:xfrm>
          <a:prstGeom prst="rect">
            <a:avLst/>
          </a:prstGeom>
          <a:noFill/>
        </p:spPr>
        <p:txBody>
          <a:bodyPr wrap="square" rtlCol="0">
            <a:spAutoFit/>
          </a:bodyPr>
          <a:lstStyle/>
          <a:p>
            <a:r>
              <a:rPr lang="en-US" dirty="0" err="1"/>
              <a:t>Metamask</a:t>
            </a:r>
            <a:r>
              <a:rPr lang="en-US" dirty="0"/>
              <a:t> to manage wallets</a:t>
            </a:r>
          </a:p>
        </p:txBody>
      </p:sp>
      <p:pic>
        <p:nvPicPr>
          <p:cNvPr id="13" name="Picture 12">
            <a:extLst>
              <a:ext uri="{FF2B5EF4-FFF2-40B4-BE49-F238E27FC236}">
                <a16:creationId xmlns:a16="http://schemas.microsoft.com/office/drawing/2014/main" id="{A67DE509-815B-FC1B-42DF-2103ADDA71C8}"/>
              </a:ext>
            </a:extLst>
          </p:cNvPr>
          <p:cNvPicPr>
            <a:picLocks noChangeAspect="1"/>
          </p:cNvPicPr>
          <p:nvPr/>
        </p:nvPicPr>
        <p:blipFill>
          <a:blip r:embed="rId5"/>
          <a:stretch>
            <a:fillRect/>
          </a:stretch>
        </p:blipFill>
        <p:spPr>
          <a:xfrm>
            <a:off x="2050589" y="5185954"/>
            <a:ext cx="949792" cy="1198849"/>
          </a:xfrm>
          <a:prstGeom prst="rect">
            <a:avLst/>
          </a:prstGeom>
        </p:spPr>
      </p:pic>
      <p:sp>
        <p:nvSpPr>
          <p:cNvPr id="14" name="TextBox 13">
            <a:extLst>
              <a:ext uri="{FF2B5EF4-FFF2-40B4-BE49-F238E27FC236}">
                <a16:creationId xmlns:a16="http://schemas.microsoft.com/office/drawing/2014/main" id="{898050E5-F176-AAA8-E84B-FF534C6670C9}"/>
              </a:ext>
            </a:extLst>
          </p:cNvPr>
          <p:cNvSpPr txBox="1"/>
          <p:nvPr/>
        </p:nvSpPr>
        <p:spPr>
          <a:xfrm>
            <a:off x="3091542" y="5599886"/>
            <a:ext cx="5268686" cy="369332"/>
          </a:xfrm>
          <a:prstGeom prst="rect">
            <a:avLst/>
          </a:prstGeom>
          <a:noFill/>
        </p:spPr>
        <p:txBody>
          <a:bodyPr wrap="square" rtlCol="0">
            <a:spAutoFit/>
          </a:bodyPr>
          <a:lstStyle/>
          <a:p>
            <a:r>
              <a:rPr lang="en-US" dirty="0"/>
              <a:t>Ganache Truffle Suite to provide test wallet accounts</a:t>
            </a:r>
          </a:p>
        </p:txBody>
      </p:sp>
      <p:pic>
        <p:nvPicPr>
          <p:cNvPr id="16" name="Picture 15">
            <a:extLst>
              <a:ext uri="{FF2B5EF4-FFF2-40B4-BE49-F238E27FC236}">
                <a16:creationId xmlns:a16="http://schemas.microsoft.com/office/drawing/2014/main" id="{04D5812E-CDEE-B1E1-80A2-B3F48B08DA82}"/>
              </a:ext>
            </a:extLst>
          </p:cNvPr>
          <p:cNvPicPr>
            <a:picLocks noChangeAspect="1"/>
          </p:cNvPicPr>
          <p:nvPr/>
        </p:nvPicPr>
        <p:blipFill>
          <a:blip r:embed="rId6"/>
          <a:stretch>
            <a:fillRect/>
          </a:stretch>
        </p:blipFill>
        <p:spPr>
          <a:xfrm>
            <a:off x="8826942" y="2049459"/>
            <a:ext cx="1046252" cy="1085627"/>
          </a:xfrm>
          <a:prstGeom prst="rect">
            <a:avLst/>
          </a:prstGeom>
        </p:spPr>
      </p:pic>
      <p:sp>
        <p:nvSpPr>
          <p:cNvPr id="17" name="TextBox 16">
            <a:extLst>
              <a:ext uri="{FF2B5EF4-FFF2-40B4-BE49-F238E27FC236}">
                <a16:creationId xmlns:a16="http://schemas.microsoft.com/office/drawing/2014/main" id="{ADC42760-2F08-E2E0-5B87-1A4A63502C03}"/>
              </a:ext>
            </a:extLst>
          </p:cNvPr>
          <p:cNvSpPr txBox="1"/>
          <p:nvPr/>
        </p:nvSpPr>
        <p:spPr>
          <a:xfrm>
            <a:off x="8826942" y="3244334"/>
            <a:ext cx="2072640" cy="369332"/>
          </a:xfrm>
          <a:prstGeom prst="rect">
            <a:avLst/>
          </a:prstGeom>
          <a:noFill/>
        </p:spPr>
        <p:txBody>
          <a:bodyPr wrap="square" rtlCol="0">
            <a:spAutoFit/>
          </a:bodyPr>
          <a:lstStyle/>
          <a:p>
            <a:r>
              <a:rPr lang="en-US" dirty="0"/>
              <a:t>Visual Studio Code</a:t>
            </a:r>
          </a:p>
        </p:txBody>
      </p:sp>
      <p:pic>
        <p:nvPicPr>
          <p:cNvPr id="6" name="Picture 5">
            <a:extLst>
              <a:ext uri="{FF2B5EF4-FFF2-40B4-BE49-F238E27FC236}">
                <a16:creationId xmlns:a16="http://schemas.microsoft.com/office/drawing/2014/main" id="{07F2437E-88E7-CBD3-A477-1C97CBEB84C6}"/>
              </a:ext>
            </a:extLst>
          </p:cNvPr>
          <p:cNvPicPr>
            <a:picLocks noChangeAspect="1"/>
          </p:cNvPicPr>
          <p:nvPr/>
        </p:nvPicPr>
        <p:blipFill>
          <a:blip r:embed="rId7"/>
          <a:stretch>
            <a:fillRect/>
          </a:stretch>
        </p:blipFill>
        <p:spPr>
          <a:xfrm>
            <a:off x="8642435" y="4260899"/>
            <a:ext cx="1286054" cy="847843"/>
          </a:xfrm>
          <a:prstGeom prst="rect">
            <a:avLst/>
          </a:prstGeom>
        </p:spPr>
      </p:pic>
      <p:sp>
        <p:nvSpPr>
          <p:cNvPr id="15" name="TextBox 14">
            <a:extLst>
              <a:ext uri="{FF2B5EF4-FFF2-40B4-BE49-F238E27FC236}">
                <a16:creationId xmlns:a16="http://schemas.microsoft.com/office/drawing/2014/main" id="{CDF414B8-3795-3B54-A792-9A04290A68B1}"/>
              </a:ext>
            </a:extLst>
          </p:cNvPr>
          <p:cNvSpPr txBox="1"/>
          <p:nvPr/>
        </p:nvSpPr>
        <p:spPr>
          <a:xfrm>
            <a:off x="10008042" y="4500154"/>
            <a:ext cx="2072640" cy="646331"/>
          </a:xfrm>
          <a:prstGeom prst="rect">
            <a:avLst/>
          </a:prstGeom>
          <a:noFill/>
        </p:spPr>
        <p:txBody>
          <a:bodyPr wrap="square" rtlCol="0">
            <a:spAutoFit/>
          </a:bodyPr>
          <a:lstStyle/>
          <a:p>
            <a:r>
              <a:rPr lang="en-US" dirty="0"/>
              <a:t>React </a:t>
            </a:r>
            <a:r>
              <a:rPr lang="en-US" dirty="0" err="1"/>
              <a:t>Javascript</a:t>
            </a:r>
            <a:r>
              <a:rPr lang="en-US" dirty="0"/>
              <a:t> library</a:t>
            </a:r>
          </a:p>
        </p:txBody>
      </p:sp>
    </p:spTree>
    <p:extLst>
      <p:ext uri="{BB962C8B-B14F-4D97-AF65-F5344CB8AC3E}">
        <p14:creationId xmlns:p14="http://schemas.microsoft.com/office/powerpoint/2010/main" val="18290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10E60-F6CF-978D-1598-595F22C487FC}"/>
              </a:ext>
            </a:extLst>
          </p:cNvPr>
          <p:cNvSpPr txBox="1"/>
          <p:nvPr/>
        </p:nvSpPr>
        <p:spPr>
          <a:xfrm>
            <a:off x="4746171" y="592183"/>
            <a:ext cx="1642566" cy="369332"/>
          </a:xfrm>
          <a:prstGeom prst="rect">
            <a:avLst/>
          </a:prstGeom>
          <a:noFill/>
        </p:spPr>
        <p:txBody>
          <a:bodyPr wrap="none" rtlCol="0">
            <a:spAutoFit/>
          </a:bodyPr>
          <a:lstStyle/>
          <a:p>
            <a:r>
              <a:rPr lang="en-US" dirty="0"/>
              <a:t>Cost Estimation</a:t>
            </a:r>
          </a:p>
        </p:txBody>
      </p:sp>
      <p:sp>
        <p:nvSpPr>
          <p:cNvPr id="3" name="TextBox 2">
            <a:extLst>
              <a:ext uri="{FF2B5EF4-FFF2-40B4-BE49-F238E27FC236}">
                <a16:creationId xmlns:a16="http://schemas.microsoft.com/office/drawing/2014/main" id="{DD0DE7CF-479A-E706-598B-EF7907FAAF36}"/>
              </a:ext>
            </a:extLst>
          </p:cNvPr>
          <p:cNvSpPr txBox="1"/>
          <p:nvPr/>
        </p:nvSpPr>
        <p:spPr>
          <a:xfrm>
            <a:off x="613954" y="1223554"/>
            <a:ext cx="7096366" cy="307777"/>
          </a:xfrm>
          <a:prstGeom prst="rect">
            <a:avLst/>
          </a:prstGeom>
          <a:noFill/>
        </p:spPr>
        <p:txBody>
          <a:bodyPr wrap="none" rtlCol="0">
            <a:spAutoFit/>
          </a:bodyPr>
          <a:lstStyle/>
          <a:p>
            <a:r>
              <a:rPr lang="en-US" sz="1400" dirty="0"/>
              <a:t>Scoping for a 6 month engagement to build the Order versus Chaos app and prepare for launch.</a:t>
            </a:r>
          </a:p>
        </p:txBody>
      </p:sp>
      <p:sp>
        <p:nvSpPr>
          <p:cNvPr id="4" name="TextBox 3">
            <a:extLst>
              <a:ext uri="{FF2B5EF4-FFF2-40B4-BE49-F238E27FC236}">
                <a16:creationId xmlns:a16="http://schemas.microsoft.com/office/drawing/2014/main" id="{88F89B3B-826B-760F-0E56-928F78CA59A0}"/>
              </a:ext>
            </a:extLst>
          </p:cNvPr>
          <p:cNvSpPr txBox="1"/>
          <p:nvPr/>
        </p:nvSpPr>
        <p:spPr>
          <a:xfrm>
            <a:off x="613954" y="1780214"/>
            <a:ext cx="1147686" cy="307777"/>
          </a:xfrm>
          <a:prstGeom prst="rect">
            <a:avLst/>
          </a:prstGeom>
          <a:noFill/>
        </p:spPr>
        <p:txBody>
          <a:bodyPr wrap="none" rtlCol="0">
            <a:spAutoFit/>
          </a:bodyPr>
          <a:lstStyle/>
          <a:p>
            <a:r>
              <a:rPr lang="en-US" sz="1400" dirty="0"/>
              <a:t>Staffing costs</a:t>
            </a:r>
          </a:p>
        </p:txBody>
      </p:sp>
      <p:graphicFrame>
        <p:nvGraphicFramePr>
          <p:cNvPr id="6" name="Table 6">
            <a:extLst>
              <a:ext uri="{FF2B5EF4-FFF2-40B4-BE49-F238E27FC236}">
                <a16:creationId xmlns:a16="http://schemas.microsoft.com/office/drawing/2014/main" id="{92D0B831-EDDB-1499-60A2-884704134270}"/>
              </a:ext>
            </a:extLst>
          </p:cNvPr>
          <p:cNvGraphicFramePr>
            <a:graphicFrameLocks noGrp="1"/>
          </p:cNvGraphicFramePr>
          <p:nvPr>
            <p:extLst>
              <p:ext uri="{D42A27DB-BD31-4B8C-83A1-F6EECF244321}">
                <p14:modId xmlns:p14="http://schemas.microsoft.com/office/powerpoint/2010/main" val="2959414256"/>
              </p:ext>
            </p:extLst>
          </p:nvPr>
        </p:nvGraphicFramePr>
        <p:xfrm>
          <a:off x="717821" y="2082019"/>
          <a:ext cx="6054452" cy="3587498"/>
        </p:xfrm>
        <a:graphic>
          <a:graphicData uri="http://schemas.openxmlformats.org/drawingml/2006/table">
            <a:tbl>
              <a:tblPr firstRow="1" bandRow="1">
                <a:tableStyleId>{5C22544A-7EE6-4342-B048-85BDC9FD1C3A}</a:tableStyleId>
              </a:tblPr>
              <a:tblGrid>
                <a:gridCol w="1675688">
                  <a:extLst>
                    <a:ext uri="{9D8B030D-6E8A-4147-A177-3AD203B41FA5}">
                      <a16:colId xmlns:a16="http://schemas.microsoft.com/office/drawing/2014/main" val="2369852875"/>
                    </a:ext>
                  </a:extLst>
                </a:gridCol>
                <a:gridCol w="2071420">
                  <a:extLst>
                    <a:ext uri="{9D8B030D-6E8A-4147-A177-3AD203B41FA5}">
                      <a16:colId xmlns:a16="http://schemas.microsoft.com/office/drawing/2014/main" val="3889206849"/>
                    </a:ext>
                  </a:extLst>
                </a:gridCol>
                <a:gridCol w="1279956">
                  <a:extLst>
                    <a:ext uri="{9D8B030D-6E8A-4147-A177-3AD203B41FA5}">
                      <a16:colId xmlns:a16="http://schemas.microsoft.com/office/drawing/2014/main" val="2297829747"/>
                    </a:ext>
                  </a:extLst>
                </a:gridCol>
                <a:gridCol w="1027388">
                  <a:extLst>
                    <a:ext uri="{9D8B030D-6E8A-4147-A177-3AD203B41FA5}">
                      <a16:colId xmlns:a16="http://schemas.microsoft.com/office/drawing/2014/main" val="866525263"/>
                    </a:ext>
                  </a:extLst>
                </a:gridCol>
              </a:tblGrid>
              <a:tr h="519783">
                <a:tc>
                  <a:txBody>
                    <a:bodyPr/>
                    <a:lstStyle/>
                    <a:p>
                      <a:pPr algn="ctr"/>
                      <a:r>
                        <a:rPr lang="en-US" sz="1400" dirty="0"/>
                        <a:t>Role</a:t>
                      </a:r>
                    </a:p>
                  </a:txBody>
                  <a:tcPr anchor="ctr"/>
                </a:tc>
                <a:tc>
                  <a:txBody>
                    <a:bodyPr/>
                    <a:lstStyle/>
                    <a:p>
                      <a:pPr algn="ctr"/>
                      <a:r>
                        <a:rPr lang="en-US" sz="1400" dirty="0"/>
                        <a:t>Annual Salary + (estimate) </a:t>
                      </a:r>
                    </a:p>
                  </a:txBody>
                  <a:tcPr anchor="ctr"/>
                </a:tc>
                <a:tc>
                  <a:txBody>
                    <a:bodyPr/>
                    <a:lstStyle/>
                    <a:p>
                      <a:pPr algn="ctr"/>
                      <a:r>
                        <a:rPr lang="en-US" sz="1400" dirty="0"/>
                        <a:t>Contract Rate</a:t>
                      </a:r>
                    </a:p>
                  </a:txBody>
                  <a:tcPr anchor="ctr"/>
                </a:tc>
                <a:tc>
                  <a:txBody>
                    <a:bodyPr/>
                    <a:lstStyle/>
                    <a:p>
                      <a:pPr algn="ctr"/>
                      <a:r>
                        <a:rPr lang="en-US" sz="1400" dirty="0"/>
                        <a:t>6 month contract cost</a:t>
                      </a:r>
                    </a:p>
                  </a:txBody>
                  <a:tcPr anchor="ctr"/>
                </a:tc>
                <a:extLst>
                  <a:ext uri="{0D108BD9-81ED-4DB2-BD59-A6C34878D82A}">
                    <a16:rowId xmlns:a16="http://schemas.microsoft.com/office/drawing/2014/main" val="2083638130"/>
                  </a:ext>
                </a:extLst>
              </a:tr>
              <a:tr h="562818">
                <a:tc>
                  <a:txBody>
                    <a:bodyPr/>
                    <a:lstStyle/>
                    <a:p>
                      <a:r>
                        <a:rPr lang="en-US" sz="1400" dirty="0"/>
                        <a:t>Sr Blockchain Developer*</a:t>
                      </a:r>
                    </a:p>
                  </a:txBody>
                  <a:tcPr anchor="ctr"/>
                </a:tc>
                <a:tc>
                  <a:txBody>
                    <a:bodyPr/>
                    <a:lstStyle/>
                    <a:p>
                      <a:r>
                        <a:rPr lang="en-US" sz="1400" dirty="0"/>
                        <a:t>Range: $147K-$305K</a:t>
                      </a:r>
                    </a:p>
                    <a:p>
                      <a:r>
                        <a:rPr lang="en-US" sz="1400" b="1" dirty="0"/>
                        <a:t>Target: $200K</a:t>
                      </a:r>
                    </a:p>
                  </a:txBody>
                  <a:tcPr anchor="ctr"/>
                </a:tc>
                <a:tc>
                  <a:txBody>
                    <a:bodyPr/>
                    <a:lstStyle/>
                    <a:p>
                      <a:r>
                        <a:rPr lang="en-US" sz="1400" dirty="0"/>
                        <a:t>$75 per hour</a:t>
                      </a:r>
                    </a:p>
                  </a:txBody>
                  <a:tcPr anchor="ctr"/>
                </a:tc>
                <a:tc>
                  <a:txBody>
                    <a:bodyPr/>
                    <a:lstStyle/>
                    <a:p>
                      <a:r>
                        <a:rPr lang="en-US" sz="1400" dirty="0"/>
                        <a:t>$78,000</a:t>
                      </a:r>
                    </a:p>
                  </a:txBody>
                  <a:tcPr anchor="ctr"/>
                </a:tc>
                <a:extLst>
                  <a:ext uri="{0D108BD9-81ED-4DB2-BD59-A6C34878D82A}">
                    <a16:rowId xmlns:a16="http://schemas.microsoft.com/office/drawing/2014/main" val="3465979062"/>
                  </a:ext>
                </a:extLst>
              </a:tr>
              <a:tr h="519783">
                <a:tc>
                  <a:txBody>
                    <a:bodyPr/>
                    <a:lstStyle/>
                    <a:p>
                      <a:r>
                        <a:rPr lang="en-US" sz="1400" dirty="0"/>
                        <a:t>Blockchain Developer*</a:t>
                      </a:r>
                    </a:p>
                  </a:txBody>
                  <a:tcPr anchor="ctr"/>
                </a:tc>
                <a:tc>
                  <a:txBody>
                    <a:bodyPr/>
                    <a:lstStyle/>
                    <a:p>
                      <a:r>
                        <a:rPr lang="en-US" sz="1400" dirty="0"/>
                        <a:t>Range: $83K-$175K</a:t>
                      </a:r>
                    </a:p>
                    <a:p>
                      <a:r>
                        <a:rPr lang="en-US" sz="1400" b="1" dirty="0"/>
                        <a:t>Target: $110K</a:t>
                      </a:r>
                    </a:p>
                  </a:txBody>
                  <a:tcPr anchor="ctr"/>
                </a:tc>
                <a:tc>
                  <a:txBody>
                    <a:bodyPr/>
                    <a:lstStyle/>
                    <a:p>
                      <a:r>
                        <a:rPr lang="en-US" sz="1400" dirty="0"/>
                        <a:t>$55 per hour</a:t>
                      </a:r>
                    </a:p>
                  </a:txBody>
                  <a:tcPr anchor="ctr"/>
                </a:tc>
                <a:tc>
                  <a:txBody>
                    <a:bodyPr/>
                    <a:lstStyle/>
                    <a:p>
                      <a:r>
                        <a:rPr lang="en-US" sz="1400" dirty="0"/>
                        <a:t>$57,200</a:t>
                      </a:r>
                    </a:p>
                  </a:txBody>
                  <a:tcPr anchor="ctr"/>
                </a:tc>
                <a:extLst>
                  <a:ext uri="{0D108BD9-81ED-4DB2-BD59-A6C34878D82A}">
                    <a16:rowId xmlns:a16="http://schemas.microsoft.com/office/drawing/2014/main" val="967436912"/>
                  </a:ext>
                </a:extLst>
              </a:tr>
              <a:tr h="733811">
                <a:tc>
                  <a:txBody>
                    <a:bodyPr/>
                    <a:lstStyle/>
                    <a:p>
                      <a:r>
                        <a:rPr lang="en-US" sz="1400" dirty="0"/>
                        <a:t>Project Manager* </a:t>
                      </a:r>
                      <a:r>
                        <a:rPr lang="en-US" sz="1200" dirty="0"/>
                        <a:t>(Metaverse Delivery Manager)</a:t>
                      </a:r>
                      <a:endParaRPr lang="en-US" sz="1400" dirty="0"/>
                    </a:p>
                  </a:txBody>
                  <a:tcPr anchor="ctr"/>
                </a:tc>
                <a:tc>
                  <a:txBody>
                    <a:bodyPr/>
                    <a:lstStyle/>
                    <a:p>
                      <a:r>
                        <a:rPr lang="en-US" sz="1400" dirty="0"/>
                        <a:t>Range: $111K-$250K</a:t>
                      </a:r>
                    </a:p>
                    <a:p>
                      <a:r>
                        <a:rPr lang="en-US" sz="1400" b="1" dirty="0"/>
                        <a:t>Target: $140K</a:t>
                      </a:r>
                    </a:p>
                  </a:txBody>
                  <a:tcPr anchor="ctr"/>
                </a:tc>
                <a:tc>
                  <a:txBody>
                    <a:bodyPr/>
                    <a:lstStyle/>
                    <a:p>
                      <a:r>
                        <a:rPr lang="en-US" sz="1400" dirty="0"/>
                        <a:t>$60</a:t>
                      </a:r>
                    </a:p>
                  </a:txBody>
                  <a:tcPr anchor="ctr"/>
                </a:tc>
                <a:tc>
                  <a:txBody>
                    <a:bodyPr/>
                    <a:lstStyle/>
                    <a:p>
                      <a:r>
                        <a:rPr lang="en-US" sz="1400" dirty="0"/>
                        <a:t>$62,400</a:t>
                      </a:r>
                    </a:p>
                  </a:txBody>
                  <a:tcPr anchor="ctr"/>
                </a:tc>
                <a:extLst>
                  <a:ext uri="{0D108BD9-81ED-4DB2-BD59-A6C34878D82A}">
                    <a16:rowId xmlns:a16="http://schemas.microsoft.com/office/drawing/2014/main" val="1601923231"/>
                  </a:ext>
                </a:extLst>
              </a:tr>
              <a:tr h="519783">
                <a:tc>
                  <a:txBody>
                    <a:bodyPr/>
                    <a:lstStyle/>
                    <a:p>
                      <a:r>
                        <a:rPr lang="en-US" sz="1400" dirty="0"/>
                        <a:t>Graphic Artist**</a:t>
                      </a:r>
                    </a:p>
                  </a:txBody>
                  <a:tcPr anchor="ctr"/>
                </a:tc>
                <a:tc>
                  <a:txBody>
                    <a:bodyPr/>
                    <a:lstStyle/>
                    <a:p>
                      <a:r>
                        <a:rPr lang="en-US" sz="1400" dirty="0"/>
                        <a:t>Range: $40K-55K</a:t>
                      </a:r>
                    </a:p>
                    <a:p>
                      <a:r>
                        <a:rPr lang="en-US" sz="1400" b="1" dirty="0"/>
                        <a:t>Target: $48K</a:t>
                      </a:r>
                    </a:p>
                  </a:txBody>
                  <a:tcPr anchor="ctr"/>
                </a:tc>
                <a:tc>
                  <a:txBody>
                    <a:bodyPr/>
                    <a:lstStyle/>
                    <a:p>
                      <a:r>
                        <a:rPr lang="en-US" sz="1400" dirty="0"/>
                        <a:t>$20 per hour</a:t>
                      </a:r>
                    </a:p>
                  </a:txBody>
                  <a:tcPr anchor="ctr"/>
                </a:tc>
                <a:tc>
                  <a:txBody>
                    <a:bodyPr/>
                    <a:lstStyle/>
                    <a:p>
                      <a:r>
                        <a:rPr lang="en-US" sz="1400" dirty="0"/>
                        <a:t>$20,800</a:t>
                      </a:r>
                    </a:p>
                  </a:txBody>
                  <a:tcPr anchor="ctr"/>
                </a:tc>
                <a:extLst>
                  <a:ext uri="{0D108BD9-81ED-4DB2-BD59-A6C34878D82A}">
                    <a16:rowId xmlns:a16="http://schemas.microsoft.com/office/drawing/2014/main" val="3708626325"/>
                  </a:ext>
                </a:extLst>
              </a:tr>
              <a:tr h="519783">
                <a:tc>
                  <a:txBody>
                    <a:bodyPr/>
                    <a:lstStyle/>
                    <a:p>
                      <a:r>
                        <a:rPr lang="en-US" sz="1400" dirty="0"/>
                        <a:t>Total</a:t>
                      </a:r>
                    </a:p>
                  </a:txBody>
                  <a:tcPr anchor="ctr"/>
                </a:tc>
                <a:tc>
                  <a:txBody>
                    <a:bodyPr/>
                    <a:lstStyle/>
                    <a:p>
                      <a:endParaRPr lang="en-US" sz="1400" b="1" dirty="0"/>
                    </a:p>
                  </a:txBody>
                  <a:tcPr anchor="ctr"/>
                </a:tc>
                <a:tc>
                  <a:txBody>
                    <a:bodyPr/>
                    <a:lstStyle/>
                    <a:p>
                      <a:endParaRPr lang="en-US" sz="1400" dirty="0"/>
                    </a:p>
                  </a:txBody>
                  <a:tcPr anchor="ctr"/>
                </a:tc>
                <a:tc>
                  <a:txBody>
                    <a:bodyPr/>
                    <a:lstStyle/>
                    <a:p>
                      <a:r>
                        <a:rPr lang="en-US" sz="1400" dirty="0"/>
                        <a:t>$218,400</a:t>
                      </a:r>
                    </a:p>
                  </a:txBody>
                  <a:tcPr anchor="ctr">
                    <a:solidFill>
                      <a:srgbClr val="FFFF00"/>
                    </a:solidFill>
                  </a:tcPr>
                </a:tc>
                <a:extLst>
                  <a:ext uri="{0D108BD9-81ED-4DB2-BD59-A6C34878D82A}">
                    <a16:rowId xmlns:a16="http://schemas.microsoft.com/office/drawing/2014/main" val="3727786382"/>
                  </a:ext>
                </a:extLst>
              </a:tr>
            </a:tbl>
          </a:graphicData>
        </a:graphic>
      </p:graphicFrame>
      <p:sp>
        <p:nvSpPr>
          <p:cNvPr id="5" name="TextBox 4">
            <a:extLst>
              <a:ext uri="{FF2B5EF4-FFF2-40B4-BE49-F238E27FC236}">
                <a16:creationId xmlns:a16="http://schemas.microsoft.com/office/drawing/2014/main" id="{36EC48FB-79C9-ECC5-1C53-8240FC4C02A3}"/>
              </a:ext>
            </a:extLst>
          </p:cNvPr>
          <p:cNvSpPr txBox="1"/>
          <p:nvPr/>
        </p:nvSpPr>
        <p:spPr>
          <a:xfrm>
            <a:off x="717821" y="5719550"/>
            <a:ext cx="4950394" cy="600164"/>
          </a:xfrm>
          <a:prstGeom prst="rect">
            <a:avLst/>
          </a:prstGeom>
          <a:noFill/>
        </p:spPr>
        <p:txBody>
          <a:bodyPr wrap="none" rtlCol="0">
            <a:spAutoFit/>
          </a:bodyPr>
          <a:lstStyle/>
          <a:p>
            <a:r>
              <a:rPr lang="en-US" sz="1100" dirty="0"/>
              <a:t>*Developer &amp; PM salaries based on salary estimates in job postings from Accenture</a:t>
            </a:r>
          </a:p>
          <a:p>
            <a:r>
              <a:rPr lang="en-US" sz="1100" dirty="0"/>
              <a:t>**Graphic Artist salary from various companies on Indeed.com</a:t>
            </a:r>
          </a:p>
          <a:p>
            <a:r>
              <a:rPr lang="en-US" sz="1100" dirty="0"/>
              <a:t>Contract rates assume 2080 hours per year (40 hours over 52 weeks)</a:t>
            </a:r>
          </a:p>
        </p:txBody>
      </p:sp>
      <p:sp>
        <p:nvSpPr>
          <p:cNvPr id="7" name="TextBox 6">
            <a:extLst>
              <a:ext uri="{FF2B5EF4-FFF2-40B4-BE49-F238E27FC236}">
                <a16:creationId xmlns:a16="http://schemas.microsoft.com/office/drawing/2014/main" id="{37CFF13D-234B-1050-B1FB-225628175508}"/>
              </a:ext>
            </a:extLst>
          </p:cNvPr>
          <p:cNvSpPr txBox="1"/>
          <p:nvPr/>
        </p:nvSpPr>
        <p:spPr>
          <a:xfrm>
            <a:off x="7593874" y="2612570"/>
            <a:ext cx="3619048" cy="2031325"/>
          </a:xfrm>
          <a:prstGeom prst="rect">
            <a:avLst/>
          </a:prstGeom>
          <a:noFill/>
        </p:spPr>
        <p:txBody>
          <a:bodyPr wrap="square" rtlCol="0">
            <a:spAutoFit/>
          </a:bodyPr>
          <a:lstStyle/>
          <a:p>
            <a:r>
              <a:rPr lang="en-US" sz="1400" dirty="0"/>
              <a:t>Contract Salaries: $218,400</a:t>
            </a:r>
          </a:p>
          <a:p>
            <a:endParaRPr lang="en-US" sz="1400" dirty="0"/>
          </a:p>
          <a:p>
            <a:r>
              <a:rPr lang="en-US" sz="1400" dirty="0"/>
              <a:t>Equipment: $8000 (4 * $2000 computers)</a:t>
            </a:r>
          </a:p>
          <a:p>
            <a:endParaRPr lang="en-US" sz="1400" dirty="0"/>
          </a:p>
          <a:p>
            <a:r>
              <a:rPr lang="en-US" sz="1400" dirty="0"/>
              <a:t>Costs to launch Ethereum contracts: ~ X*$450</a:t>
            </a:r>
          </a:p>
          <a:p>
            <a:endParaRPr lang="en-US" sz="1400" dirty="0"/>
          </a:p>
          <a:p>
            <a:r>
              <a:rPr lang="en-US" sz="1400" dirty="0"/>
              <a:t>Gas costs for testing: </a:t>
            </a:r>
          </a:p>
          <a:p>
            <a:endParaRPr lang="en-US" sz="1400" dirty="0"/>
          </a:p>
          <a:p>
            <a:r>
              <a:rPr lang="en-US" sz="1400" dirty="0"/>
              <a:t>Total:  </a:t>
            </a:r>
          </a:p>
        </p:txBody>
      </p:sp>
    </p:spTree>
    <p:extLst>
      <p:ext uri="{BB962C8B-B14F-4D97-AF65-F5344CB8AC3E}">
        <p14:creationId xmlns:p14="http://schemas.microsoft.com/office/powerpoint/2010/main" val="343468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E54B5-7E96-75C6-C8F4-45E78D224FCF}"/>
              </a:ext>
            </a:extLst>
          </p:cNvPr>
          <p:cNvSpPr txBox="1"/>
          <p:nvPr/>
        </p:nvSpPr>
        <p:spPr>
          <a:xfrm>
            <a:off x="955640" y="684058"/>
            <a:ext cx="10800932" cy="2585323"/>
          </a:xfrm>
          <a:prstGeom prst="rect">
            <a:avLst/>
          </a:prstGeom>
          <a:noFill/>
        </p:spPr>
        <p:txBody>
          <a:bodyPr wrap="square" rtlCol="0">
            <a:spAutoFit/>
          </a:bodyPr>
          <a:lstStyle/>
          <a:p>
            <a:endParaRPr lang="en-US" sz="1600" b="0" i="0" dirty="0">
              <a:solidFill>
                <a:srgbClr val="202124"/>
              </a:solidFill>
              <a:effectLst/>
            </a:endParaRPr>
          </a:p>
          <a:p>
            <a:pPr algn="ctr"/>
            <a:r>
              <a:rPr lang="en-US" b="1" dirty="0">
                <a:solidFill>
                  <a:srgbClr val="202124"/>
                </a:solidFill>
              </a:rPr>
              <a:t>Next Steps</a:t>
            </a:r>
          </a:p>
          <a:p>
            <a:pPr marL="171450" indent="-171450">
              <a:buFont typeface="Arial" panose="020B0604020202020204" pitchFamily="34" charset="0"/>
              <a:buChar char="•"/>
            </a:pPr>
            <a:endParaRPr lang="en-US" sz="1600" dirty="0">
              <a:solidFill>
                <a:srgbClr val="202124"/>
              </a:solidFill>
            </a:endParaRPr>
          </a:p>
          <a:p>
            <a:pPr marL="171450" indent="-171450">
              <a:buFont typeface="Arial" panose="020B0604020202020204" pitchFamily="34" charset="0"/>
              <a:buChar char="•"/>
            </a:pPr>
            <a:r>
              <a:rPr lang="en-US" sz="1600" dirty="0">
                <a:solidFill>
                  <a:srgbClr val="202124"/>
                </a:solidFill>
              </a:rPr>
              <a:t>Improve gameplay to include more actions and strategy and establishment of clans</a:t>
            </a:r>
          </a:p>
          <a:p>
            <a:pPr marL="171450" indent="-171450">
              <a:buFont typeface="Arial" panose="020B0604020202020204" pitchFamily="34" charset="0"/>
              <a:buChar char="•"/>
            </a:pPr>
            <a:r>
              <a:rPr lang="en-US" sz="1600" b="0" i="0" dirty="0">
                <a:solidFill>
                  <a:srgbClr val="202124"/>
                </a:solidFill>
                <a:effectLst/>
              </a:rPr>
              <a:t>Make the OAC token available on tradeable cryptocurrency platforms</a:t>
            </a:r>
          </a:p>
          <a:p>
            <a:pPr marL="171450" indent="-171450">
              <a:buFont typeface="Arial" panose="020B0604020202020204" pitchFamily="34" charset="0"/>
              <a:buChar char="•"/>
            </a:pPr>
            <a:r>
              <a:rPr lang="en-US" sz="1600" dirty="0">
                <a:solidFill>
                  <a:srgbClr val="202124"/>
                </a:solidFill>
              </a:rPr>
              <a:t>Continue to develop the graphics for the game</a:t>
            </a:r>
          </a:p>
          <a:p>
            <a:pPr marL="171450" indent="-171450">
              <a:buFont typeface="Arial" panose="020B0604020202020204" pitchFamily="34" charset="0"/>
              <a:buChar char="•"/>
            </a:pPr>
            <a:r>
              <a:rPr lang="en-US" sz="1600" dirty="0">
                <a:solidFill>
                  <a:srgbClr val="202124"/>
                </a:solidFill>
              </a:rPr>
              <a:t>Build out the NFT component to allow for customizations that can increase the value of NFTs</a:t>
            </a:r>
          </a:p>
          <a:p>
            <a:pPr marL="171450" indent="-171450">
              <a:buFont typeface="Arial" panose="020B0604020202020204" pitchFamily="34" charset="0"/>
              <a:buChar char="•"/>
            </a:pPr>
            <a:r>
              <a:rPr lang="en-US" sz="1600" dirty="0">
                <a:solidFill>
                  <a:srgbClr val="202124"/>
                </a:solidFill>
              </a:rPr>
              <a:t>Make the NFTs available to be traded or sold in open marketplaces</a:t>
            </a:r>
          </a:p>
          <a:p>
            <a:pPr marL="171450" indent="-171450">
              <a:buFont typeface="Arial" panose="020B0604020202020204" pitchFamily="34" charset="0"/>
              <a:buChar char="•"/>
            </a:pPr>
            <a:r>
              <a:rPr lang="en-US" sz="1600" b="0" i="0" dirty="0">
                <a:solidFill>
                  <a:srgbClr val="202124"/>
                </a:solidFill>
                <a:effectLst/>
              </a:rPr>
              <a:t>Develop spin-off products like t-shirts and stickers</a:t>
            </a:r>
          </a:p>
          <a:p>
            <a:endParaRPr lang="en-US" sz="1600" b="0" i="0" dirty="0">
              <a:solidFill>
                <a:srgbClr val="202124"/>
              </a:solidFill>
              <a:effectLst/>
            </a:endParaRPr>
          </a:p>
        </p:txBody>
      </p:sp>
    </p:spTree>
    <p:extLst>
      <p:ext uri="{BB962C8B-B14F-4D97-AF65-F5344CB8AC3E}">
        <p14:creationId xmlns:p14="http://schemas.microsoft.com/office/powerpoint/2010/main" val="390643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990</Words>
  <Application>Microsoft Office PowerPoint</Application>
  <PresentationFormat>Widescreen</PresentationFormat>
  <Paragraphs>128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Howell</dc:creator>
  <cp:lastModifiedBy>Ann Howell</cp:lastModifiedBy>
  <cp:revision>11</cp:revision>
  <dcterms:created xsi:type="dcterms:W3CDTF">2022-05-24T00:36:20Z</dcterms:created>
  <dcterms:modified xsi:type="dcterms:W3CDTF">2022-05-29T21:59:56Z</dcterms:modified>
</cp:coreProperties>
</file>