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A44-C1F2-1641-0234-237873B6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5D58-C8EC-6B55-AB8B-2F312C22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7C26-5351-22CC-FBB2-AF77DA1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2D05-BEAC-FC96-67DC-74A8F81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E202-74EB-B2DB-BE0B-9818412C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8520-3102-888C-EC93-85A34EDF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E69E-8C5B-436A-752C-42E40E10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ADA5-E4C3-4B23-CA10-E4185421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15B3-CF27-93C0-AC21-F8A2B6BA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AC52-C5A1-3E71-A8CF-96EBFB4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C1AE9-8F77-4188-8BA4-5E9D96F2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4BAD-D022-FFA8-6468-361B455F4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E7E1-C9C1-2CF4-CC81-640995FA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B35B-50DA-C334-EC69-5DCAB64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3B4E-1794-DE0C-9FD7-F877692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B9A4-DF6E-610E-25BE-01E4D07C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B167-C406-8F52-80F5-F2AC1669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AB3-B7B0-6E53-66B6-9D78B6C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1E42-7A9C-8FD4-A2AF-C295839E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7010-49F8-153F-7FA7-DED903F4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E9A-AFA6-FFC8-FBD8-3756BA55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0F-4142-32DC-857C-5524AE8D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2277-D7CD-1CC3-5614-0BC9B493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E15B-18D7-039A-631E-8B2C735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0DBB-3E61-D9E4-8121-D00AD97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BCCD-FF69-3299-24CA-B7DFFAA6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8565-B8F5-B7BB-4EC2-288791682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5D21-942B-A67F-EC1F-B20F08F11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676F-CAF4-2905-7A45-6935F597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1C6A-4B00-5202-C5F2-2C363623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E4146-D73E-38EC-C692-866DF95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701-F6C3-C2BB-9222-BF477017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DF5E-0156-08DC-2A50-88774369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7EE90-152D-8654-661B-FB8E8D9E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70493-DFC5-3699-094D-757BA783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77089-C757-6055-A26F-C611BE5D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E93BC-86D9-B16B-F794-CC6717EC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ED0C4-0603-5963-3B7B-8754C585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4628-D194-19F9-864C-7475D01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9D51-C7F5-A42B-C850-0AC4C51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7A0E8-182A-7E11-5124-097E7C25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C6B72-90C0-1E69-770F-34038182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438F9-FE90-673C-EC57-67BD474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DCB5E-170D-2AA2-3674-109A7C4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CEC2E-B6A1-8B60-E175-64D4DC12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44E56-7B5E-6AD1-C9D8-4F9B3B1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A2FC-A876-F474-A672-357A8B4A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BDF-BEDA-5F3D-3756-FD4E9DE2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D6FF4-C2FB-C812-1C29-9C6E4B7B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9C9B-A896-8659-9226-8933183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4BC5-FC18-727B-698E-BA23E8D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6C13-FAF7-C923-7DED-0500E37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C60-B8E9-3F4D-37A9-E2134C52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9348-0823-8754-57D9-1FE17E59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F98E-B354-E661-225B-340FBF98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0A2F-B3A7-6E9B-696F-470D369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F0A2-E232-2B6C-A078-E6F8C9D2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435F-D5CE-DEF6-1C9D-A8D020B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A09F-5544-FA03-69FC-28871A8D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246C-FF63-6DFF-6842-D418CF68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2593-814C-5E37-9854-1C7F2B2A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E272-ED91-4A04-B295-04882AEC7A0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E537-9B08-127C-5607-8373CE963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E77B-CA53-A397-C198-6D9F35C6C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69613-16B9-1DDF-CE4D-A3DA36CE871C}"/>
              </a:ext>
            </a:extLst>
          </p:cNvPr>
          <p:cNvSpPr txBox="1"/>
          <p:nvPr/>
        </p:nvSpPr>
        <p:spPr>
          <a:xfrm>
            <a:off x="5695406" y="1933303"/>
            <a:ext cx="55059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Project 3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May 2022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Charles Brown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 Jacob Burnett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Kevin Gross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Ann Howell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dirty="0">
                <a:solidFill>
                  <a:srgbClr val="202124"/>
                </a:solidFill>
              </a:rPr>
              <a:t>Showing the backend Fintech side – take a fee from players to make $ - next step to put much more game play on top of </a:t>
            </a:r>
            <a:r>
              <a:rPr lang="en-US">
                <a:solidFill>
                  <a:srgbClr val="202124"/>
                </a:solidFill>
              </a:rPr>
              <a:t>the structure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AF8308-F0CE-9F54-FE02-C442255BE354}"/>
              </a:ext>
            </a:extLst>
          </p:cNvPr>
          <p:cNvGrpSpPr/>
          <p:nvPr/>
        </p:nvGrpSpPr>
        <p:grpSpPr>
          <a:xfrm>
            <a:off x="2664823" y="4640183"/>
            <a:ext cx="2508068" cy="998752"/>
            <a:chOff x="2664823" y="4640183"/>
            <a:chExt cx="2508068" cy="998752"/>
          </a:xfrm>
        </p:grpSpPr>
        <p:sp>
          <p:nvSpPr>
            <p:cNvPr id="2" name="Lightning Bolt 1">
              <a:extLst>
                <a:ext uri="{FF2B5EF4-FFF2-40B4-BE49-F238E27FC236}">
                  <a16:creationId xmlns:a16="http://schemas.microsoft.com/office/drawing/2014/main" id="{3A696067-1BB3-3F06-256F-EB1A357B351A}"/>
                </a:ext>
              </a:extLst>
            </p:cNvPr>
            <p:cNvSpPr/>
            <p:nvPr/>
          </p:nvSpPr>
          <p:spPr>
            <a:xfrm rot="21438362" flipH="1">
              <a:off x="2664823" y="4746171"/>
              <a:ext cx="2508068" cy="722812"/>
            </a:xfrm>
            <a:prstGeom prst="lightningBol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CAE942-2F3D-C9A8-571E-6258019BF875}"/>
                </a:ext>
              </a:extLst>
            </p:cNvPr>
            <p:cNvSpPr txBox="1"/>
            <p:nvPr/>
          </p:nvSpPr>
          <p:spPr>
            <a:xfrm rot="20542824">
              <a:off x="3389705" y="5269603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Ravie" panose="04040805050809020602" pitchFamily="82" charset="0"/>
                </a:rPr>
                <a:t>Chaos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E16298-5DF3-9A66-7FCA-0231C0E24389}"/>
                </a:ext>
              </a:extLst>
            </p:cNvPr>
            <p:cNvSpPr txBox="1"/>
            <p:nvPr/>
          </p:nvSpPr>
          <p:spPr>
            <a:xfrm rot="20065101">
              <a:off x="3003091" y="4640183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Bookman Old Style" panose="02050604050505020204" pitchFamily="18" charset="0"/>
                </a:rPr>
                <a:t>Order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4F3FCF1-7C2A-8068-BA44-1885534C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157" y="2963269"/>
            <a:ext cx="2572735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1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2027945" y="896724"/>
            <a:ext cx="8136109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rgbClr val="202124"/>
                </a:solidFill>
                <a:effectLst/>
              </a:rPr>
              <a:t>Overview – POC – Order and Chaos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Our project is to create a token-based game that allows players to choose sides and battle on behalf of Order or Chaos. 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The game uses blockchain technology including Solidity, Ethereum ERC-20 Fungible Tokens, and the ERC-721 Nonfungible Tokens. Using these tokens, players will be able to earn OAC tokens as they play. 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This is a growing genre of FinTech, combining gaming with opportunities to earn by playing. 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For the POC, we will create a working model of the game that is deployed on a test network. Ultimately the goal for the product would be to generate revenue by monetizing the game and building the value of the OAC tokens.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825011" y="3166000"/>
            <a:ext cx="10800932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0" i="0" dirty="0">
              <a:solidFill>
                <a:srgbClr val="202124"/>
              </a:solidFill>
              <a:effectLst/>
            </a:endParaRPr>
          </a:p>
          <a:p>
            <a:pPr algn="ctr"/>
            <a:r>
              <a:rPr lang="en-US" sz="1050" b="1" dirty="0">
                <a:solidFill>
                  <a:srgbClr val="202124"/>
                </a:solidFill>
              </a:rPr>
              <a:t>Audience and User Stories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The target audience will be people who are interested in the intersection of blockchain and gaming. 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------------------------------------------------------------------</a:t>
            </a:r>
          </a:p>
          <a:p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gamer, I want to have fun while having the chance to earn tokens so I feel that my time is well spent.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gamer, I want to be able to create a character as an NFT so that I have the possibility of re-selling the NFT in the future.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gamer, I want the game to be set up in a transparent way so that I can compete and trust the result, win or lose.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gamer, I want to ensure that the transfer of tokens is secure so that I do not lose value.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 administrator, I want to ensure that the treasury component of the blockchain is accurately accounting for token transfers so that no tokens are misdirected.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As a game administrator, I want to make sure that the game code is secure so that no unauthorized people can mint new tokens or steal tokens.</a:t>
            </a:r>
          </a:p>
        </p:txBody>
      </p:sp>
    </p:spTree>
    <p:extLst>
      <p:ext uri="{BB962C8B-B14F-4D97-AF65-F5344CB8AC3E}">
        <p14:creationId xmlns:p14="http://schemas.microsoft.com/office/powerpoint/2010/main" val="132240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476668" y="89624"/>
            <a:ext cx="624634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rgbClr val="202124"/>
              </a:solidFill>
            </a:endParaRPr>
          </a:p>
          <a:p>
            <a:pPr algn="ctr"/>
            <a:endParaRPr lang="en-US" sz="1000" dirty="0">
              <a:solidFill>
                <a:srgbClr val="202124"/>
              </a:solidFill>
            </a:endParaRPr>
          </a:p>
          <a:p>
            <a:pPr algn="ctr"/>
            <a:r>
              <a:rPr lang="en-US" sz="1050" b="1" i="0" dirty="0">
                <a:solidFill>
                  <a:srgbClr val="202124"/>
                </a:solidFill>
                <a:effectLst/>
              </a:rPr>
              <a:t>Acceptance Criteria</a:t>
            </a:r>
          </a:p>
          <a:p>
            <a:pPr algn="l"/>
            <a:endParaRPr lang="en-US" sz="1050" b="1" i="0" dirty="0">
              <a:solidFill>
                <a:srgbClr val="202124"/>
              </a:solidFill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The game must have an enticing story, theme, and user interface in order to attract players.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The game must provide gameplay that offers reasonable challenge and rewards in order to keep players coming 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The game must produce a token and NFTs that are designed with appropriate standards so that they could be publicly traded in a future release.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The game must have security for the data storage, minting of tokens, and transfer of tokens according to Ethereum blockchain standards.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The game must function properly to allow game play and token transfers while being gas efficient.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0F2CC-500A-AF28-FA05-892F55D2E6DD}"/>
              </a:ext>
            </a:extLst>
          </p:cNvPr>
          <p:cNvSpPr txBox="1"/>
          <p:nvPr/>
        </p:nvSpPr>
        <p:spPr>
          <a:xfrm>
            <a:off x="6278880" y="2044005"/>
            <a:ext cx="5338354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202124"/>
                </a:solidFill>
              </a:rPr>
              <a:t>Tasks</a:t>
            </a:r>
          </a:p>
          <a:p>
            <a:endParaRPr lang="en-US" sz="1000" b="0" i="0" dirty="0">
              <a:solidFill>
                <a:srgbClr val="202124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Design the game play and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Create graphics for the user interface and for the character card NFTs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Use Solidity to develop the smart contracts that will mint new tokens and transfer tokens between wallets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Create the Solidity contract to manage the token treasury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Create the code to build the NFTs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Deploy the game on the test network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Link together needed programs and systems in a master plan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02124"/>
                </a:solidFill>
                <a:effectLst/>
              </a:rPr>
              <a:t>Test the game, security and token transfer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0308D-843C-FE23-085E-9ED24F86E16A}"/>
              </a:ext>
            </a:extLst>
          </p:cNvPr>
          <p:cNvSpPr txBox="1"/>
          <p:nvPr/>
        </p:nvSpPr>
        <p:spPr>
          <a:xfrm>
            <a:off x="1240972" y="4813996"/>
            <a:ext cx="4393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202124"/>
                </a:solidFill>
              </a:rPr>
              <a:t>Responsibilities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Game play and strategy – entire team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Graphics – Kevin Gross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Solidity smart contracts – Jacob Burnett and Ann Howell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NFT coding – Charles Brown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Linking together systems in master plan – Charles Brown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</a:rPr>
              <a:t>README and PPT presentation - Ann Howell </a:t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13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70F69-5EB9-240C-26E0-C97B2B63EB4E}"/>
              </a:ext>
            </a:extLst>
          </p:cNvPr>
          <p:cNvSpPr txBox="1"/>
          <p:nvPr/>
        </p:nvSpPr>
        <p:spPr>
          <a:xfrm>
            <a:off x="3091542" y="1625879"/>
            <a:ext cx="5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DigitalOcean</a:t>
            </a:r>
            <a:r>
              <a:rPr lang="en-US" dirty="0"/>
              <a:t> as a cloud computing host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EB182-FE5E-5B22-9B5D-85317D48FC85}"/>
              </a:ext>
            </a:extLst>
          </p:cNvPr>
          <p:cNvSpPr txBox="1"/>
          <p:nvPr/>
        </p:nvSpPr>
        <p:spPr>
          <a:xfrm>
            <a:off x="4789714" y="496389"/>
            <a:ext cx="21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B8ED1-6C08-E715-DD25-E20557D1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85" y="1672046"/>
            <a:ext cx="724001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667C7-BCBC-3D96-A2E8-865CCE98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85" y="2746232"/>
            <a:ext cx="878031" cy="822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D07954-57C0-F6F9-7A5B-4F0F46F9421D}"/>
              </a:ext>
            </a:extLst>
          </p:cNvPr>
          <p:cNvSpPr txBox="1"/>
          <p:nvPr/>
        </p:nvSpPr>
        <p:spPr>
          <a:xfrm>
            <a:off x="3161210" y="2972618"/>
            <a:ext cx="5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Remix IDE with Solidity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2A9DF-A205-0863-8124-989EC8C8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511" y="4242944"/>
            <a:ext cx="523948" cy="514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70D123-6EB6-3116-61B4-DA020AA4643C}"/>
              </a:ext>
            </a:extLst>
          </p:cNvPr>
          <p:cNvSpPr txBox="1"/>
          <p:nvPr/>
        </p:nvSpPr>
        <p:spPr>
          <a:xfrm>
            <a:off x="3041516" y="4315489"/>
            <a:ext cx="5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Metamask</a:t>
            </a:r>
            <a:r>
              <a:rPr lang="en-US" dirty="0"/>
              <a:t> to manage wallets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7DE509-815B-FC1B-42DF-2103ADDA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589" y="5185954"/>
            <a:ext cx="949792" cy="1198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8050E5-F176-AAA8-E84B-FF534C6670C9}"/>
              </a:ext>
            </a:extLst>
          </p:cNvPr>
          <p:cNvSpPr txBox="1"/>
          <p:nvPr/>
        </p:nvSpPr>
        <p:spPr>
          <a:xfrm>
            <a:off x="3091542" y="5599886"/>
            <a:ext cx="5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Ganache Truffle Suite to provide test wallet accounts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5812E-CDEE-B1E1-80A2-B3F48B08D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942" y="2049459"/>
            <a:ext cx="1046252" cy="10856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C42760-2F08-E2E0-5B87-1A4A63502C03}"/>
              </a:ext>
            </a:extLst>
          </p:cNvPr>
          <p:cNvSpPr txBox="1"/>
          <p:nvPr/>
        </p:nvSpPr>
        <p:spPr>
          <a:xfrm>
            <a:off x="8826942" y="324433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2437E-88E7-CBD3-A477-1C97CBEB8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435" y="4260899"/>
            <a:ext cx="1286054" cy="847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414B8-3795-3B54-A792-9A04290A68B1}"/>
              </a:ext>
            </a:extLst>
          </p:cNvPr>
          <p:cNvSpPr txBox="1"/>
          <p:nvPr/>
        </p:nvSpPr>
        <p:spPr>
          <a:xfrm>
            <a:off x="10008042" y="4500154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</a:t>
            </a:r>
            <a:r>
              <a:rPr lang="en-US" dirty="0" err="1"/>
              <a:t>Javascript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8290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10E60-F6CF-978D-1598-595F22C487FC}"/>
              </a:ext>
            </a:extLst>
          </p:cNvPr>
          <p:cNvSpPr txBox="1"/>
          <p:nvPr/>
        </p:nvSpPr>
        <p:spPr>
          <a:xfrm>
            <a:off x="4746171" y="592183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DE7CF-479A-E706-598B-EF7907FAAF36}"/>
              </a:ext>
            </a:extLst>
          </p:cNvPr>
          <p:cNvSpPr txBox="1"/>
          <p:nvPr/>
        </p:nvSpPr>
        <p:spPr>
          <a:xfrm>
            <a:off x="613954" y="1223554"/>
            <a:ext cx="709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Scoping for a 6 month engagement to build the Order versus Chaos app and prepare for launch.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89B3B-826B-760F-0E56-928F78CA59A0}"/>
              </a:ext>
            </a:extLst>
          </p:cNvPr>
          <p:cNvSpPr txBox="1"/>
          <p:nvPr/>
        </p:nvSpPr>
        <p:spPr>
          <a:xfrm>
            <a:off x="613954" y="1780214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Staffing costs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D0B831-EDDB-1499-60A2-88470413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88643"/>
              </p:ext>
            </p:extLst>
          </p:nvPr>
        </p:nvGraphicFramePr>
        <p:xfrm>
          <a:off x="717821" y="2241624"/>
          <a:ext cx="6054452" cy="306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688">
                  <a:extLst>
                    <a:ext uri="{9D8B030D-6E8A-4147-A177-3AD203B41FA5}">
                      <a16:colId xmlns:a16="http://schemas.microsoft.com/office/drawing/2014/main" val="2369852875"/>
                    </a:ext>
                  </a:extLst>
                </a:gridCol>
                <a:gridCol w="2071420">
                  <a:extLst>
                    <a:ext uri="{9D8B030D-6E8A-4147-A177-3AD203B41FA5}">
                      <a16:colId xmlns:a16="http://schemas.microsoft.com/office/drawing/2014/main" val="3889206849"/>
                    </a:ext>
                  </a:extLst>
                </a:gridCol>
                <a:gridCol w="1279956">
                  <a:extLst>
                    <a:ext uri="{9D8B030D-6E8A-4147-A177-3AD203B41FA5}">
                      <a16:colId xmlns:a16="http://schemas.microsoft.com/office/drawing/2014/main" val="2297829747"/>
                    </a:ext>
                  </a:extLst>
                </a:gridCol>
                <a:gridCol w="1027388">
                  <a:extLst>
                    <a:ext uri="{9D8B030D-6E8A-4147-A177-3AD203B41FA5}">
                      <a16:colId xmlns:a16="http://schemas.microsoft.com/office/drawing/2014/main" val="866525263"/>
                    </a:ext>
                  </a:extLst>
                </a:gridCol>
              </a:tblGrid>
              <a:tr h="5197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 Salary + (estimate)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Contract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month contract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638130"/>
                  </a:ext>
                </a:extLst>
              </a:tr>
              <a:tr h="562818">
                <a:tc>
                  <a:txBody>
                    <a:bodyPr/>
                    <a:lstStyle/>
                    <a:p>
                      <a:r>
                        <a:rPr lang="en-US" sz="1400" dirty="0"/>
                        <a:t>Sr 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$147K-$305K</a:t>
                      </a:r>
                    </a:p>
                    <a:p>
                      <a:r>
                        <a:rPr lang="en-US" sz="1400" b="1" dirty="0"/>
                        <a:t>Target: $200K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979062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$83K-$175K</a:t>
                      </a:r>
                    </a:p>
                    <a:p>
                      <a:r>
                        <a:rPr lang="en-US" sz="1400" b="1" dirty="0"/>
                        <a:t>Target: $110K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$57,200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436912"/>
                  </a:ext>
                </a:extLst>
              </a:tr>
              <a:tr h="733811"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Manager* </a:t>
                      </a:r>
                      <a:r>
                        <a:rPr lang="en-US" sz="1200" dirty="0"/>
                        <a:t>(Metaverse Delivery Manager)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$111K-$250K</a:t>
                      </a:r>
                    </a:p>
                    <a:p>
                      <a:r>
                        <a:rPr lang="en-US" sz="1400" b="1" dirty="0"/>
                        <a:t>Target: $140K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$62,400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923231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Graphic Artist**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$40K-55K</a:t>
                      </a:r>
                    </a:p>
                    <a:p>
                      <a:r>
                        <a:rPr lang="en-US" sz="1400" b="1" dirty="0"/>
                        <a:t>Target: $48K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626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EC48FB-79C9-ECC5-1C53-8240FC4C02A3}"/>
              </a:ext>
            </a:extLst>
          </p:cNvPr>
          <p:cNvSpPr txBox="1"/>
          <p:nvPr/>
        </p:nvSpPr>
        <p:spPr>
          <a:xfrm>
            <a:off x="1187797" y="5634446"/>
            <a:ext cx="7943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*Developer &amp; PM salaries based on salary estimates in job postings from Accenture</a:t>
            </a:r>
          </a:p>
          <a:p>
            <a:r>
              <a:rPr lang="en-US" dirty="0"/>
              <a:t>**Graphic Artist salary from various companies on Indeed.com</a:t>
            </a:r>
          </a:p>
          <a:p>
            <a:r>
              <a:rPr lang="en-US" dirty="0"/>
              <a:t>Contract rates assume 2080 hours per year (40 hours over 52 weeks)</a:t>
            </a:r>
          </a:p>
        </p:txBody>
      </p:sp>
    </p:spTree>
    <p:extLst>
      <p:ext uri="{BB962C8B-B14F-4D97-AF65-F5344CB8AC3E}">
        <p14:creationId xmlns:p14="http://schemas.microsoft.com/office/powerpoint/2010/main" val="343468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768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Howell</dc:creator>
  <cp:lastModifiedBy>Ann Howell</cp:lastModifiedBy>
  <cp:revision>10</cp:revision>
  <dcterms:created xsi:type="dcterms:W3CDTF">2022-05-24T00:36:20Z</dcterms:created>
  <dcterms:modified xsi:type="dcterms:W3CDTF">2022-05-26T01:56:27Z</dcterms:modified>
</cp:coreProperties>
</file>