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PT Sans Narrow" panose="020B0604020202020204" charset="0"/>
      <p:regular r:id="rId25"/>
      <p:bold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32EE4-1BCF-4E3F-91C9-E302DDA3B61E}">
  <a:tblStyle styleId="{E6B32EE4-1BCF-4E3F-91C9-E302DDA3B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5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9f1540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9f1540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24b8079d_3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24b8079d_3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6e31fc15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6e31fc15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24b8079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24b8079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24b8079d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24b8079d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c24b807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c24b807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c24b8079d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c24b8079d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c24b8079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c24b8079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c24b8079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c24b8079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250c444f7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250c444f7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c24b807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c24b807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67c00ed1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67c00ed1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787628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787628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d7876282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d7876282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250c444f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250c444f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1ce9c08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1ce9c08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dcd606e9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dcd606e9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researchsoftware.com/market-research-guide-data-preparation" TargetMode="External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18.xml"/><Relationship Id="rId7" Type="http://schemas.openxmlformats.org/officeDocument/2006/relationships/hyperlink" Target="https://www.vectorstock.com/royalty-free-vector/idea-is-money-icon-vector-21134636" TargetMode="External"/><Relationship Id="rId12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hyperlink" Target="https://www.vectorstock.com/royalty-free-vector/productivity-growth-icon-vector-21628315" TargetMode="External"/><Relationship Id="rId11" Type="http://schemas.openxmlformats.org/officeDocument/2006/relationships/image" Target="../media/image12.emf"/><Relationship Id="rId5" Type="http://schemas.openxmlformats.org/officeDocument/2006/relationships/hyperlink" Target="https://www.vectorstock.com/royalty-free-vector/looking-book-logo-icon-design-vector-22504903" TargetMode="External"/><Relationship Id="rId10" Type="http://schemas.openxmlformats.org/officeDocument/2006/relationships/oleObject" Target="../embeddings/oleObject1.bin"/><Relationship Id="rId4" Type="http://schemas.openxmlformats.org/officeDocument/2006/relationships/hyperlink" Target="https://www.vectorstock.com/royalty-free-vector/peoplepuzzle-connected-team-of-four-logo-vector-19368303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033650"/>
            <a:ext cx="7136700" cy="16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Report 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89921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None/>
            </a:pPr>
            <a:r>
              <a:rPr lang="en-GB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Ministry of Business, </a:t>
            </a:r>
            <a:endParaRPr sz="2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Roboto"/>
              <a:buNone/>
            </a:pPr>
            <a:r>
              <a:rPr lang="en-GB" sz="2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Innovation &amp; Employment</a:t>
            </a:r>
            <a:endParaRPr sz="700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89650" y="3877100"/>
            <a:ext cx="56112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the most risky businesses</a:t>
            </a: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5170575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08150"/>
            <a:ext cx="9144000" cy="37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(SOE) State-owned entity</a:t>
            </a:r>
            <a:endParaRPr sz="1300"/>
          </a:p>
          <a:p>
            <a:pPr marL="91440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Information Media and Telecommunications</a:t>
            </a:r>
            <a:endParaRPr sz="1300"/>
          </a:p>
          <a:p>
            <a:pPr marL="914400" lvl="1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Arts, Recreation and Other Services</a:t>
            </a:r>
            <a:endParaRPr sz="17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Construction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Financial and Insurance Services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Health Care and Social Assistance </a:t>
            </a:r>
            <a:endParaRPr sz="1700"/>
          </a:p>
          <a:p>
            <a:pPr marL="457200" lvl="0" indent="-3365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600"/>
              <a:t>Transport, Postal and Warehousing</a:t>
            </a:r>
            <a:endParaRPr sz="16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NZ private company owned Agriculture, forestry &amp; fishing industries</a:t>
            </a:r>
            <a:endParaRPr sz="16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Professional, Scientific, Technical, Administrative and Support Services</a:t>
            </a:r>
            <a:endParaRPr sz="17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2093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risk (Safe Investments)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(COE) Council-owned entity</a:t>
            </a:r>
            <a:endParaRPr sz="2000"/>
          </a:p>
          <a:p>
            <a:pPr marL="91440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Electricity, Gas, Water and Waste Services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Transport, Postal and Warehousing</a:t>
            </a:r>
            <a:endParaRPr sz="1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Overseas owned</a:t>
            </a:r>
            <a:endParaRPr sz="20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Wholesale Trade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Retail Trade and Accommodation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800"/>
              <a:t>Agriculture, Forestry and Fishing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Manufacturing - Metal Products, Wood and Paper Products Manufacturing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1900"/>
          </a:p>
        </p:txBody>
      </p:sp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311700" y="4820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Moderate Risk (Business Tactic Deviation)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risk (Businesses under pressure)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Overseas owned sectors</a:t>
            </a:r>
            <a:endParaRPr sz="2000"/>
          </a:p>
          <a:p>
            <a:pPr marL="914400" lvl="1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GB" sz="1600"/>
              <a:t>Construction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Electricity, Gas, Water and Waste Services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Transport, Postal and Warehousing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Manufacturing - Petroleum, Chemical, Polymer and Rubber Products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Information Media and Telecommunications</a:t>
            </a:r>
            <a:endParaRPr sz="16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Rental, Hiring and Real Estate Services</a:t>
            </a:r>
            <a:endParaRPr sz="2000"/>
          </a:p>
          <a:p>
            <a:pPr marL="45720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Retail Trade and Accommodation sectors</a:t>
            </a:r>
            <a:endParaRPr sz="2000"/>
          </a:p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risk (High Debt  rate)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Agriculture, forestry &amp; fishing industries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Wood and Paper Products, Petroleum, Chemical, Polymer and Rubber Product Manufacturing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Retail Trade and Accommodation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risk (Low Debt rate)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Food, Beverage and Tobacco Product Manufacturing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Mining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Information Media and Telecommunications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Health Care and Social Assistance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Financial and Insurance Services are less not at risk.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8542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Overseas owned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385425" y="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Maori Business 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100" dirty="0"/>
              <a:t>Investment in Maori businesses is comparatively safer.</a:t>
            </a:r>
            <a:endParaRPr sz="21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GB" sz="2100" dirty="0"/>
              <a:t>Local business such as arts, recreation, agriculture, forestry, fishing etc are relatively less riskier due to following reasons:</a:t>
            </a:r>
            <a:endParaRPr sz="21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 dirty="0"/>
              <a:t>Low Debt rate</a:t>
            </a:r>
            <a:endParaRPr sz="17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 dirty="0"/>
              <a:t>Quick repayments</a:t>
            </a:r>
            <a:endParaRPr sz="17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-GB" sz="1700" dirty="0"/>
              <a:t>Higher investments and </a:t>
            </a:r>
            <a:r>
              <a:rPr lang="en-GB" sz="1700" dirty="0" err="1"/>
              <a:t>fundings</a:t>
            </a:r>
            <a:endParaRPr sz="1700" dirty="0"/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675" y="-10"/>
            <a:ext cx="741749" cy="83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28"/>
          <p:cNvGraphicFramePr/>
          <p:nvPr/>
        </p:nvGraphicFramePr>
        <p:xfrm>
          <a:off x="590325" y="712175"/>
          <a:ext cx="7633650" cy="3997825"/>
        </p:xfrm>
        <a:graphic>
          <a:graphicData uri="http://schemas.openxmlformats.org/drawingml/2006/table">
            <a:tbl>
              <a:tblPr>
                <a:noFill/>
                <a:tableStyleId>{E6B32EE4-1BCF-4E3F-91C9-E302DDA3B61E}</a:tableStyleId>
              </a:tblPr>
              <a:tblGrid>
                <a:gridCol w="245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Low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Moderate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High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450"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Arts, Recreation and Other Services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Construction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Information Media and Telecommunications </a:t>
                      </a:r>
                      <a:r>
                        <a:rPr lang="en-GB" sz="1200" b="1" dirty="0"/>
                        <a:t>(SOE)</a:t>
                      </a:r>
                      <a:endParaRPr sz="1200" b="1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Mining 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Agriculture, Forestry and Fishing </a:t>
                      </a:r>
                      <a:r>
                        <a:rPr lang="en-GB" sz="1200" b="1" dirty="0"/>
                        <a:t>(NZ private company)</a:t>
                      </a:r>
                      <a:endParaRPr sz="1200" b="1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Financial and Insurance Services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Health Care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Professional, Scientific, and Support Services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Manufacturing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Transport, postal and warehousing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Agriculture, Forestry and Fishing, Retail trade, Manufacturing </a:t>
                      </a:r>
                      <a:r>
                        <a:rPr lang="en-GB" sz="1200" b="1" dirty="0"/>
                        <a:t>(Overseas owned)</a:t>
                      </a:r>
                      <a:endParaRPr sz="1200" b="1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Wholesale trade </a:t>
                      </a:r>
                      <a:r>
                        <a:rPr lang="en-GB" sz="1200" b="1" dirty="0"/>
                        <a:t>(Overseas owned)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Retail trade &amp; </a:t>
                      </a:r>
                      <a:r>
                        <a:rPr lang="en-GB" sz="1200" dirty="0" err="1"/>
                        <a:t>accomodation</a:t>
                      </a:r>
                      <a:r>
                        <a:rPr lang="en-GB" sz="1200" dirty="0"/>
                        <a:t>  </a:t>
                      </a:r>
                      <a:r>
                        <a:rPr lang="en-GB" sz="1200" b="1" dirty="0"/>
                        <a:t>(Overseas owned)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Transport, postal, warehousing</a:t>
                      </a:r>
                      <a:r>
                        <a:rPr lang="en-GB" sz="1200" b="1" dirty="0"/>
                        <a:t>(COE)</a:t>
                      </a:r>
                      <a:endParaRPr sz="1200" b="1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Electric, water &amp; gas (</a:t>
                      </a:r>
                      <a:r>
                        <a:rPr lang="en-GB" sz="1200" b="1" dirty="0"/>
                        <a:t>COE)</a:t>
                      </a:r>
                      <a:endParaRPr sz="1200" b="1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Information Media and Telecommunications </a:t>
                      </a:r>
                      <a:r>
                        <a:rPr lang="en-GB" sz="1200" b="1" dirty="0"/>
                        <a:t>(Overseas owned)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Construction </a:t>
                      </a:r>
                      <a:r>
                        <a:rPr lang="en-GB" sz="1200" b="1" dirty="0"/>
                        <a:t>(Overseas owned)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Manufacturing </a:t>
                      </a:r>
                      <a:r>
                        <a:rPr lang="en-GB" sz="1200" b="1" dirty="0"/>
                        <a:t>(Overseas owned)</a:t>
                      </a:r>
                      <a:endParaRPr sz="1200" b="1" dirty="0"/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Transport, postal &amp; warehousing </a:t>
                      </a:r>
                      <a:r>
                        <a:rPr lang="en-GB" sz="1200" b="1" dirty="0"/>
                        <a:t>(Overseas owned)</a:t>
                      </a:r>
                      <a:endParaRPr sz="1200" dirty="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-GB" sz="1200" dirty="0"/>
                        <a:t>Rental, Hiring, Retail trade, Real estate &amp; Accommodation sector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85425" y="0"/>
            <a:ext cx="85206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Risk Level Categorization 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 Insights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Large amount of forestry and wood related industry are in moderate risk level, even those companies listed in NZX.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Air and space transport business are in the highest risk level possibly due to budget reduction and less government subsidy on space industry.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Apart from air and space transport business, it is fairly safe to say that listed companies under all industries are more likely to have lower risk level</a:t>
            </a:r>
            <a:endParaRPr dirty="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Appendix</a:t>
            </a:r>
            <a:endParaRPr dirty="0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Notebook file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Excel output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Icons are partially retrieved from: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https://www.vectorstock.com/royalty-free-vector/peoplepuzzle-connected-team-of-four-logo-vector-19368303</a:t>
            </a: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https://www.vectorstock.com/royalty-free-vector/looking-book-logo-icon-design-vector-22504903</a:t>
            </a: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https://www.vectorstock.com/royalty-free-vector/productivity-growth-icon-vector-21628315</a:t>
            </a: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https://www.vectorstock.com/royalty-free-vector/idea-is-money-icon-vector-21134636</a:t>
            </a:r>
            <a:endParaRPr dirty="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1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https://www.qresearchsoftware.com/market-research-guide-data-preparation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209475" y="2379025"/>
            <a:ext cx="73365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22C4471-7932-4AF8-8192-ED4E18427D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90280"/>
              </p:ext>
            </p:extLst>
          </p:nvPr>
        </p:nvGraphicFramePr>
        <p:xfrm>
          <a:off x="2265028" y="1150500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ackager Shell Object" showAsIcon="1" r:id="rId10" imgW="914620" imgH="780808" progId="Package">
                  <p:embed/>
                </p:oleObj>
              </mc:Choice>
              <mc:Fallback>
                <p:oleObj name="Packager Shell Object" showAsIcon="1" r:id="rId10" imgW="914620" imgH="78080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65028" y="1150500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9650C27-FD32-4572-80DE-CD16DCF23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627378"/>
              </p:ext>
            </p:extLst>
          </p:nvPr>
        </p:nvGraphicFramePr>
        <p:xfrm>
          <a:off x="2987031" y="1579488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showAsIcon="1" r:id="rId12" imgW="914620" imgH="780808" progId="Excel.Sheet.12">
                  <p:embed/>
                </p:oleObj>
              </mc:Choice>
              <mc:Fallback>
                <p:oleObj name="Worksheet" showAsIcon="1" r:id="rId12" imgW="914620" imgH="7808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031" y="1579488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675975"/>
            <a:ext cx="8635800" cy="41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Team Introduction</a:t>
            </a:r>
            <a:endParaRPr>
              <a:solidFill>
                <a:srgbClr val="66666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 Narrow"/>
                <a:ea typeface="PT Sans Narrow"/>
                <a:cs typeface="PT Sans Narrow"/>
                <a:sym typeface="PT Sans Narrow"/>
              </a:rPr>
              <a:t>Methodologies Researched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 Narrow"/>
                <a:ea typeface="PT Sans Narrow"/>
                <a:cs typeface="PT Sans Narrow"/>
                <a:sym typeface="PT Sans Narrow"/>
              </a:rPr>
              <a:t>Data Preparation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 Narrow"/>
                <a:ea typeface="PT Sans Narrow"/>
                <a:cs typeface="PT Sans Narrow"/>
                <a:sym typeface="PT Sans Narrow"/>
              </a:rPr>
              <a:t>Methodologies Applied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T Sans Narrow"/>
                <a:ea typeface="PT Sans Narrow"/>
                <a:cs typeface="PT Sans Narrow"/>
                <a:sym typeface="PT Sans Narrow"/>
              </a:rPr>
              <a:t>Findings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825" y="511425"/>
            <a:ext cx="798799" cy="7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5800" y="1309425"/>
            <a:ext cx="997500" cy="7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575" y="2322975"/>
            <a:ext cx="494200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4251" y="3055549"/>
            <a:ext cx="741750" cy="6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5825" y="3746290"/>
            <a:ext cx="741749" cy="838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Introduction</a:t>
            </a: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449050" y="1753800"/>
          <a:ext cx="7117575" cy="2377175"/>
        </p:xfrm>
        <a:graphic>
          <a:graphicData uri="http://schemas.openxmlformats.org/drawingml/2006/table">
            <a:tbl>
              <a:tblPr>
                <a:noFill/>
                <a:tableStyleId>{E6B32EE4-1BCF-4E3F-91C9-E302DDA3B61E}</a:tableStyleId>
              </a:tblPr>
              <a:tblGrid>
                <a:gridCol w="237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Name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Email 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Phone Number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Shi Liu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sliu472@aucklanduni.ac.nz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+86 19871752379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John Jia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cjia881@aucklanduni.ac.nz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+86 15964127139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Sharath Bhopal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sbho599@aucklanduni.ac.nz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+62 225191734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 Jinhao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hjin442@aucklanduni.ac.nz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+86 13622225027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950" y="340875"/>
            <a:ext cx="1024125" cy="10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Brief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311700" y="1191400"/>
            <a:ext cx="8520600" cy="3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Based on a dataset of a group of businesses, our team need to figure out who is most at risk after Covid-19 has shaken up the world as we know it. Some aged debtors information has been provided from a client as well as publicly available mapping data. Using this information, we would model key attributes that could affect the riskiness of a business. 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 output for this will be a description of your modelling in finding at risk businesses and the steps taken to aggregate this less than perfect data together.</a:t>
            </a:r>
            <a:endParaRPr dirty="0"/>
          </a:p>
        </p:txBody>
      </p:sp>
      <p:pic>
        <p:nvPicPr>
          <p:cNvPr id="5" name="Google Shape;87;p15">
            <a:extLst>
              <a:ext uri="{FF2B5EF4-FFF2-40B4-BE49-F238E27FC236}">
                <a16:creationId xmlns:a16="http://schemas.microsoft.com/office/drawing/2014/main" id="{D72611EA-76A3-4672-9D2D-8AA1A9A664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ED468E7-AD4D-456D-9245-B30778CCD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98276"/>
              </p:ext>
            </p:extLst>
          </p:nvPr>
        </p:nvGraphicFramePr>
        <p:xfrm>
          <a:off x="142613" y="4113675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5" imgW="914620" imgH="780808" progId="Excel.Sheet.12">
                  <p:embed/>
                </p:oleObj>
              </mc:Choice>
              <mc:Fallback>
                <p:oleObj name="Worksheet" showAsIcon="1" r:id="rId5" imgW="914620" imgH="7808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613" y="4113675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Methodologies Researched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11700" y="1103725"/>
            <a:ext cx="8520600" cy="37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K-Means</a:t>
            </a:r>
            <a:endParaRPr b="1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Perform better when datasets are distinct based on distances from cluster centroids.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Not applicable for categorical and continuous dataset. Perform worse in non-spherical or unusual shapes. (Rule-out)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K-Modes </a:t>
            </a:r>
            <a:r>
              <a:rPr lang="en-GB" b="1">
                <a:solidFill>
                  <a:srgbClr val="00FF00"/>
                </a:solidFill>
              </a:rPr>
              <a:t>( √ )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Suitable for categorical datasets and it’s more robust to noise and  outliers.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Need to specify the number of clusters.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b="1"/>
              <a:t>Gaussian Mixture Models (GMM)</a:t>
            </a:r>
            <a:endParaRPr b="1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Flexible and easy to characterize clusters by small number of parameters.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Not robust to noise and outliers. Limited accuracy as the shape is not flexible enough. (Rule-out)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300" y="360675"/>
            <a:ext cx="1095099" cy="8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Reasons of Using K-Modes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level of riskiness would be a discrete, or categorical data. So, K-Modes is a good clustering algorithm for categorical dataset.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K-Means is better for numerical and continuous dataset and has higher time complexity (O) compared to K-Modes.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GMM is an algorithm using normal distribution and maximizing expectation so it also fits more for a continuous dataset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Preparation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Fill in null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Binning: turning continuous data into categorical data type and </a:t>
            </a:r>
            <a:r>
              <a:rPr lang="en-GB" dirty="0" err="1"/>
              <a:t>labeling</a:t>
            </a:r>
            <a:r>
              <a:rPr lang="en-GB" dirty="0"/>
              <a:t> them with the amount scale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e.g. Amount Due -&gt; Amount Due bin</a:t>
            </a: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[3281.82]      -&gt;      [3000-6000]</a:t>
            </a:r>
            <a:endParaRPr dirty="0"/>
          </a:p>
          <a:p>
            <a:pPr marL="4572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numeric       -&gt;      categorical</a:t>
            </a:r>
            <a:endParaRPr dirty="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5000" y="445025"/>
            <a:ext cx="632150" cy="63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B8C1E74-D5C6-4153-B9AA-89B701FB9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65381"/>
              </p:ext>
            </p:extLst>
          </p:nvPr>
        </p:nvGraphicFramePr>
        <p:xfrm>
          <a:off x="311700" y="4043581"/>
          <a:ext cx="91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6" imgW="914620" imgH="780808" progId="Excel.Sheet.12">
                  <p:embed/>
                </p:oleObj>
              </mc:Choice>
              <mc:Fallback>
                <p:oleObj name="Worksheet" showAsIcon="1" r:id="rId6" imgW="914620" imgH="78080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1700" y="4043581"/>
                        <a:ext cx="9144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Fitting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Decide k = 3 by the ELBOW curve which calculates the within_cluster_sum_of_squared_error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Fit the K-Modes model using the data that are more relevant to clustering risk levels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Concatenate the data with the labels predicted by the clustering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Deliver the outcome for further analysis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9825" y="4645950"/>
            <a:ext cx="1224175" cy="4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300" y="1597600"/>
            <a:ext cx="2542524" cy="13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200" y="445013"/>
            <a:ext cx="868551" cy="70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Plotting the businesses by risk levels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25"/>
            <a:ext cx="9143999" cy="37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985</Words>
  <Application>Microsoft Office PowerPoint</Application>
  <PresentationFormat>On-screen Show (16:9)</PresentationFormat>
  <Paragraphs>151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PT Sans Narrow</vt:lpstr>
      <vt:lpstr>Arial</vt:lpstr>
      <vt:lpstr>Open Sans</vt:lpstr>
      <vt:lpstr>Roboto</vt:lpstr>
      <vt:lpstr>Tropic</vt:lpstr>
      <vt:lpstr>Microsoft Excel Worksheet</vt:lpstr>
      <vt:lpstr>Package</vt:lpstr>
      <vt:lpstr>Case Study Report </vt:lpstr>
      <vt:lpstr>PowerPoint Presentation</vt:lpstr>
      <vt:lpstr>Team Introduction</vt:lpstr>
      <vt:lpstr>Project Brief</vt:lpstr>
      <vt:lpstr>Methodologies Researched</vt:lpstr>
      <vt:lpstr>Reasons of Using K-Modes</vt:lpstr>
      <vt:lpstr>Data Preparation</vt:lpstr>
      <vt:lpstr>Model Fitting</vt:lpstr>
      <vt:lpstr>Plotting the businesses by risk levels</vt:lpstr>
      <vt:lpstr>Plotting the most risky businesses</vt:lpstr>
      <vt:lpstr>Low risk (Safe Investments)</vt:lpstr>
      <vt:lpstr>Moderate Risk (Business Tactic Deviation)</vt:lpstr>
      <vt:lpstr>High risk (Businesses under pressure)</vt:lpstr>
      <vt:lpstr>Overseas owned</vt:lpstr>
      <vt:lpstr>Maori Business </vt:lpstr>
      <vt:lpstr>General Risk Level Categorization </vt:lpstr>
      <vt:lpstr>Business  Insights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Report </dc:title>
  <cp:lastModifiedBy>STEPHEN HO</cp:lastModifiedBy>
  <cp:revision>4</cp:revision>
  <dcterms:modified xsi:type="dcterms:W3CDTF">2020-07-23T01:58:36Z</dcterms:modified>
</cp:coreProperties>
</file>