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5A75-A037-4C3D-92BF-5A471553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22927-9FC8-4AED-99E2-F8055755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20AF-8F3B-4372-8A59-B9C827B7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824B-369D-420D-9ABE-3875070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1099-A479-4B74-8190-44683DFE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940B-14E7-4D7A-A136-EFD6FCC1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FA052-96C1-4CFD-AB68-4E3697A5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4F0A-37F8-4E26-A2A4-887AFF6D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8680-1275-4593-8671-DD655C95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A686-65E8-4356-8000-B9409769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0B05D-E8B4-4B6A-B59F-72520F3E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2A38-FEE1-478D-A385-F958294F5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676E-1C82-4CFB-8310-6321A605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6075-C645-40EB-A438-5B0E83E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4FBB-3284-4EC5-8FD5-DA32FFBA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011F-0A2B-4CA0-98F9-F09F7C8A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2E21-794A-4780-8273-EB50FFC0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8281-5CE3-4120-A8B9-FA30AC2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48C6-F94B-4EC8-BA4D-F737960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4796-F1FB-42AE-9B26-3F0918ED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997-565A-42F5-A57A-C2FCB614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9465-E115-4715-9CBC-51F207DE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66C2-75B5-48C4-B411-401A4AB3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6247-48C3-493E-BFFF-F398D18A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7245-C7F4-4129-8398-DAF8B7E3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795-66B0-4423-9852-5317A2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885E-DDD6-456B-9E8B-0F4406598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475A-3B25-441F-844A-CA3E9FCE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0CBAC-9ACB-4C49-8E60-BF2592E4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9362-92B4-4703-BB86-DCA49F8E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3F22A-B76E-4FC9-AC97-4CD196F5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18E7-EE4C-4BC0-A73C-369B13B7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F912-F214-4C7F-82E7-6F4E11DB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5ABE-0A7C-447E-9C6A-A903FD93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DCDBB-6C06-4CAC-ADE7-BA4335547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C303F-9E6F-49AE-A1C3-5F96128B6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962EB-D05A-452C-A844-914BA91D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5CCE-394E-46AE-90F8-498B92E4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76B65-98EC-4FEE-B0E0-40851EF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DF62-C8BC-4625-BFC9-5E0A316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A140D-D45E-459F-809E-50A8C96C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CCD3-AD44-42B2-A931-784BA38C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64471-CD34-4F4E-B2D9-BB024F1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96C69-9C41-4CB1-AE4F-B18EADAC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17A4A-B220-412B-AB57-823207C1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418E-FB1D-4D6C-BF55-E990EF8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D4B-8566-40A5-A30A-6C814941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071B-1ABC-4514-8EDF-A3B42BCD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B4B2-51B9-438E-880E-461069B4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7EE0F-363B-4664-BD20-34623CE3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75AA-A110-4D93-B432-50DF78F8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6629-B3F6-4909-9808-F9F4070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C1AD-49D8-49D6-BE5C-F47E6806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DF078-9702-461B-9240-13AF7E8F5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29EF1-D952-4752-A3D6-832EAB3D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C32E-E483-4339-A330-094902A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2099-67CA-433F-8C82-E78444E8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000E-53A2-4624-A20D-851D5388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B76D1-E534-4C79-94AF-EB492E4D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701E-EE29-46DD-817A-23DDC9D5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6060-D967-4278-9FEB-F26047FC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566E-C5AD-456E-8908-04F1ED81AE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8EDA-0115-4910-B949-DA865470A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FE5D-F1F4-48DB-9C59-404E6C974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7AF1-6873-4788-B010-3CBC43BB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F616-33B9-4B8C-AD59-E77B6694D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8563-C834-4E07-AB2F-A599DC57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Blocks</a:t>
            </a:r>
            <a:r>
              <a:rPr lang="en-US" sz="1800" dirty="0"/>
              <a:t>, Files, Folders, Volumes and Disks</a:t>
            </a:r>
            <a:br>
              <a:rPr lang="en-US" sz="1800" dirty="0"/>
            </a:br>
            <a:r>
              <a:rPr lang="en-US" sz="1800" dirty="0"/>
              <a:t>in the </a:t>
            </a:r>
            <a:r>
              <a:rPr lang="en-US" sz="1800" dirty="0" err="1"/>
              <a:t>OpenTrace</a:t>
            </a:r>
            <a:r>
              <a:rPr lang="en-US" sz="18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416788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6632-A4B9-444D-9788-0E3463B8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sz="1800" dirty="0"/>
              <a:t>(</a:t>
            </a:r>
            <a:r>
              <a:rPr lang="en-US" sz="1800" dirty="0" err="1"/>
              <a:t>volcopy</a:t>
            </a:r>
            <a:r>
              <a:rPr lang="en-US" sz="1800" dirty="0"/>
              <a:t>/transform.hpp)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2C85-F57C-412D-B20E-397A8494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File aligned, variable length with maximum. ( Default 1MB E.G. 1024*1024 )</a:t>
            </a:r>
          </a:p>
          <a:p>
            <a:r>
              <a:rPr lang="en-US" sz="2000" dirty="0"/>
              <a:t>A block hash is always prefixed with the Data Domain. ( IMPORTANT security feature )</a:t>
            </a:r>
          </a:p>
          <a:p>
            <a:r>
              <a:rPr lang="en-US" sz="2000" dirty="0"/>
              <a:t>Hash of block is called the Key. ( Hash means SHA256 or SHA512 )</a:t>
            </a:r>
          </a:p>
          <a:p>
            <a:r>
              <a:rPr lang="en-US" sz="2000" dirty="0"/>
              <a:t>The Key is iterated to make the Id. ( iterate means the hash is hashed again with same algorithm )</a:t>
            </a:r>
          </a:p>
          <a:p>
            <a:r>
              <a:rPr lang="en-US" sz="2000" dirty="0"/>
              <a:t>The block is compressed with LZMA. The last 4 bytes are the length of the original block.</a:t>
            </a:r>
          </a:p>
          <a:p>
            <a:r>
              <a:rPr lang="en-US" sz="2000" dirty="0"/>
              <a:t>If the last four bytes define a length that is the same as the buffer then compression failed.</a:t>
            </a:r>
          </a:p>
          <a:p>
            <a:r>
              <a:rPr lang="en-US" sz="2000" dirty="0"/>
              <a:t>The compressed data and length are encrypted with AES256. The Key and IV are generated from a SHA512 hash of the Key.</a:t>
            </a:r>
          </a:p>
          <a:p>
            <a:r>
              <a:rPr lang="en-US" sz="2000" dirty="0"/>
              <a:t>The encrypted block is hashed again, this hash is call the Check.</a:t>
            </a:r>
          </a:p>
          <a:p>
            <a:r>
              <a:rPr lang="en-US" sz="2000" dirty="0"/>
              <a:t>The final block has the Id and Check appended to it.</a:t>
            </a:r>
          </a:p>
          <a:p>
            <a:r>
              <a:rPr lang="en-US" sz="2000" dirty="0"/>
              <a:t>This block can be indexed and validated without knowing it’s contents.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54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FAD473-1005-4712-94E7-0AE672E8A8EA}"/>
              </a:ext>
            </a:extLst>
          </p:cNvPr>
          <p:cNvSpPr/>
          <p:nvPr/>
        </p:nvSpPr>
        <p:spPr>
          <a:xfrm>
            <a:off x="3529912" y="341355"/>
            <a:ext cx="1235676" cy="3459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6E492-01D1-4070-B0B8-F98849686BEF}"/>
              </a:ext>
            </a:extLst>
          </p:cNvPr>
          <p:cNvSpPr/>
          <p:nvPr/>
        </p:nvSpPr>
        <p:spPr>
          <a:xfrm>
            <a:off x="4815014" y="341355"/>
            <a:ext cx="6565557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7DE6301-1F93-43C2-B7E0-411BBB1E5B3E}"/>
              </a:ext>
            </a:extLst>
          </p:cNvPr>
          <p:cNvSpPr/>
          <p:nvPr/>
        </p:nvSpPr>
        <p:spPr>
          <a:xfrm>
            <a:off x="7348150" y="852100"/>
            <a:ext cx="304800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794F8-A4D5-4D7C-8B93-8B53FA69821C}"/>
              </a:ext>
            </a:extLst>
          </p:cNvPr>
          <p:cNvSpPr/>
          <p:nvPr/>
        </p:nvSpPr>
        <p:spPr>
          <a:xfrm>
            <a:off x="3529912" y="1459641"/>
            <a:ext cx="7850658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8B0284-8FAD-4DED-A451-BB91DF84BA2E}"/>
              </a:ext>
            </a:extLst>
          </p:cNvPr>
          <p:cNvSpPr/>
          <p:nvPr/>
        </p:nvSpPr>
        <p:spPr>
          <a:xfrm>
            <a:off x="1659924" y="1457581"/>
            <a:ext cx="939114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01D5A1C-AB20-49D1-93AB-67B38CFEA9B6}"/>
              </a:ext>
            </a:extLst>
          </p:cNvPr>
          <p:cNvSpPr/>
          <p:nvPr/>
        </p:nvSpPr>
        <p:spPr>
          <a:xfrm>
            <a:off x="2879123" y="1491561"/>
            <a:ext cx="370703" cy="278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4724-C2F5-42E7-91C8-D7CA4533C04A}"/>
              </a:ext>
            </a:extLst>
          </p:cNvPr>
          <p:cNvSpPr/>
          <p:nvPr/>
        </p:nvSpPr>
        <p:spPr>
          <a:xfrm>
            <a:off x="230660" y="2236572"/>
            <a:ext cx="939114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F478FEB-E108-4CBB-BCC1-F585ECFE671E}"/>
              </a:ext>
            </a:extLst>
          </p:cNvPr>
          <p:cNvSpPr/>
          <p:nvPr/>
        </p:nvSpPr>
        <p:spPr>
          <a:xfrm>
            <a:off x="547817" y="2714367"/>
            <a:ext cx="304800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A5C6-06A1-4E4C-B45F-028EAFB4FE86}"/>
              </a:ext>
            </a:extLst>
          </p:cNvPr>
          <p:cNvSpPr/>
          <p:nvPr/>
        </p:nvSpPr>
        <p:spPr>
          <a:xfrm>
            <a:off x="230660" y="3307492"/>
            <a:ext cx="939114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685781E-D1BE-44CF-A07A-9594D158CA7C}"/>
              </a:ext>
            </a:extLst>
          </p:cNvPr>
          <p:cNvSpPr/>
          <p:nvPr/>
        </p:nvSpPr>
        <p:spPr>
          <a:xfrm>
            <a:off x="7348150" y="1970386"/>
            <a:ext cx="304800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0070FC-84EE-4779-8994-11D69E20C132}"/>
              </a:ext>
            </a:extLst>
          </p:cNvPr>
          <p:cNvSpPr/>
          <p:nvPr/>
        </p:nvSpPr>
        <p:spPr>
          <a:xfrm>
            <a:off x="4815014" y="2582561"/>
            <a:ext cx="6565556" cy="34598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LZMA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EF49E1D-078A-4411-BDBF-06B580FE7B8B}"/>
              </a:ext>
            </a:extLst>
          </p:cNvPr>
          <p:cNvSpPr/>
          <p:nvPr/>
        </p:nvSpPr>
        <p:spPr>
          <a:xfrm>
            <a:off x="7335794" y="3095366"/>
            <a:ext cx="304800" cy="78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9C033D-9187-49FD-8859-95EBA3C5E4F7}"/>
              </a:ext>
            </a:extLst>
          </p:cNvPr>
          <p:cNvSpPr/>
          <p:nvPr/>
        </p:nvSpPr>
        <p:spPr>
          <a:xfrm>
            <a:off x="4815014" y="4024183"/>
            <a:ext cx="3398110" cy="34598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34C27A-975F-4C9C-8AC8-0A493C2BB8C1}"/>
              </a:ext>
            </a:extLst>
          </p:cNvPr>
          <p:cNvSpPr/>
          <p:nvPr/>
        </p:nvSpPr>
        <p:spPr>
          <a:xfrm>
            <a:off x="7335794" y="4536988"/>
            <a:ext cx="304800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1C4FE-2B9B-4D32-99E0-A61B82CAFC68}"/>
              </a:ext>
            </a:extLst>
          </p:cNvPr>
          <p:cNvSpPr/>
          <p:nvPr/>
        </p:nvSpPr>
        <p:spPr>
          <a:xfrm>
            <a:off x="4815014" y="5144529"/>
            <a:ext cx="3398110" cy="34598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AES256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7146A47E-AADE-4B00-BA99-092E5BDC4295}"/>
              </a:ext>
            </a:extLst>
          </p:cNvPr>
          <p:cNvSpPr/>
          <p:nvPr/>
        </p:nvSpPr>
        <p:spPr>
          <a:xfrm flipH="1" flipV="1">
            <a:off x="506627" y="1532236"/>
            <a:ext cx="873211" cy="542668"/>
          </a:xfrm>
          <a:prstGeom prst="bentUpArrow">
            <a:avLst>
              <a:gd name="adj1" fmla="val 25000"/>
              <a:gd name="adj2" fmla="val 316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Up 24">
            <a:extLst>
              <a:ext uri="{FF2B5EF4-FFF2-40B4-BE49-F238E27FC236}">
                <a16:creationId xmlns:a16="http://schemas.microsoft.com/office/drawing/2014/main" id="{5E1BBF17-B2B8-4D13-A31C-B7891BA6B75B}"/>
              </a:ext>
            </a:extLst>
          </p:cNvPr>
          <p:cNvSpPr/>
          <p:nvPr/>
        </p:nvSpPr>
        <p:spPr>
          <a:xfrm flipH="1">
            <a:off x="1804083" y="2294750"/>
            <a:ext cx="2710245" cy="3265791"/>
          </a:xfrm>
          <a:prstGeom prst="leftUpArrow">
            <a:avLst>
              <a:gd name="adj1" fmla="val 7554"/>
              <a:gd name="adj2" fmla="val 8781"/>
              <a:gd name="adj3" fmla="val 12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0E21CB3-1BED-4D89-A26F-864AECBD49C6}"/>
              </a:ext>
            </a:extLst>
          </p:cNvPr>
          <p:cNvSpPr/>
          <p:nvPr/>
        </p:nvSpPr>
        <p:spPr>
          <a:xfrm>
            <a:off x="7335794" y="5657334"/>
            <a:ext cx="304800" cy="46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2FB82-1916-40E0-9CE5-93666AE3B3F0}"/>
              </a:ext>
            </a:extLst>
          </p:cNvPr>
          <p:cNvSpPr/>
          <p:nvPr/>
        </p:nvSpPr>
        <p:spPr>
          <a:xfrm>
            <a:off x="4815014" y="6264875"/>
            <a:ext cx="3398110" cy="34598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28" name="Arrow: Left-Up 27">
            <a:extLst>
              <a:ext uri="{FF2B5EF4-FFF2-40B4-BE49-F238E27FC236}">
                <a16:creationId xmlns:a16="http://schemas.microsoft.com/office/drawing/2014/main" id="{94AD45F1-8721-4FB7-8E0E-D20FC53B12E9}"/>
              </a:ext>
            </a:extLst>
          </p:cNvPr>
          <p:cNvSpPr/>
          <p:nvPr/>
        </p:nvSpPr>
        <p:spPr>
          <a:xfrm flipV="1">
            <a:off x="1322172" y="3289985"/>
            <a:ext cx="7599405" cy="1687727"/>
          </a:xfrm>
          <a:prstGeom prst="leftUpArrow">
            <a:avLst>
              <a:gd name="adj1" fmla="val 10785"/>
              <a:gd name="adj2" fmla="val 11007"/>
              <a:gd name="adj3" fmla="val 16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4C3AA4-E33B-469A-923D-F7608A8B9896}"/>
              </a:ext>
            </a:extLst>
          </p:cNvPr>
          <p:cNvSpPr/>
          <p:nvPr/>
        </p:nvSpPr>
        <p:spPr>
          <a:xfrm>
            <a:off x="8287263" y="5144528"/>
            <a:ext cx="939114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1AA8E-74BB-4986-825B-F17E6297AF8B}"/>
              </a:ext>
            </a:extLst>
          </p:cNvPr>
          <p:cNvSpPr/>
          <p:nvPr/>
        </p:nvSpPr>
        <p:spPr>
          <a:xfrm>
            <a:off x="9300516" y="5144527"/>
            <a:ext cx="939114" cy="34598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08E79215-638F-4D66-9166-B41DBB561DBA}"/>
              </a:ext>
            </a:extLst>
          </p:cNvPr>
          <p:cNvSpPr/>
          <p:nvPr/>
        </p:nvSpPr>
        <p:spPr>
          <a:xfrm>
            <a:off x="8373760" y="5636736"/>
            <a:ext cx="1705233" cy="879909"/>
          </a:xfrm>
          <a:prstGeom prst="bentUpArrow">
            <a:avLst>
              <a:gd name="adj1" fmla="val 1902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83B8BF-35E8-4793-97AE-FB9B1AFACA01}"/>
              </a:ext>
            </a:extLst>
          </p:cNvPr>
          <p:cNvSpPr/>
          <p:nvPr/>
        </p:nvSpPr>
        <p:spPr>
          <a:xfrm>
            <a:off x="4662616" y="4998306"/>
            <a:ext cx="5725298" cy="638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EDCB50-53A8-4FC6-B249-B5DCE9ED2474}"/>
              </a:ext>
            </a:extLst>
          </p:cNvPr>
          <p:cNvSpPr txBox="1"/>
          <p:nvPr/>
        </p:nvSpPr>
        <p:spPr>
          <a:xfrm>
            <a:off x="10379678" y="5114573"/>
            <a:ext cx="11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Finished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EC67041-F621-436E-8A4E-659136279A1E}"/>
              </a:ext>
            </a:extLst>
          </p:cNvPr>
          <p:cNvSpPr/>
          <p:nvPr/>
        </p:nvSpPr>
        <p:spPr>
          <a:xfrm>
            <a:off x="11380570" y="5172323"/>
            <a:ext cx="720814" cy="253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Formats</vt:lpstr>
      <vt:lpstr>Block (volcopy/transform.hpp)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Gardner</dc:creator>
  <cp:lastModifiedBy>Andrew Gardner</cp:lastModifiedBy>
  <cp:revision>7</cp:revision>
  <dcterms:created xsi:type="dcterms:W3CDTF">2020-02-08T19:41:20Z</dcterms:created>
  <dcterms:modified xsi:type="dcterms:W3CDTF">2020-02-08T20:22:29Z</dcterms:modified>
</cp:coreProperties>
</file>