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3577-7C18-4956-BCEB-666E08DE8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0E302F-E888-43BA-B5DA-49DD8E01C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0F418-D684-46F5-B42A-4B7FB03E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3B21-56F8-4121-AE8F-79704CF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E3A94-5DEA-4A06-A7B8-64BA6D067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7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D559-9879-40D5-B830-CE38A82F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72725-9D2F-47F8-83CC-8DCBB8F17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00B6-B53B-48DD-86D0-0D724B3A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0FFB4-DC9A-4344-8115-97820F83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FABF-1E06-43D1-ADD0-6C793CE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D0F49-E91E-4F11-A3FA-0D5910136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B43C9F-DE75-48B4-8FF7-FE62D52A5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39555-50F7-4D88-A552-612AD284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C98F2-99AC-4647-8B12-2ABECB9BD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F2FA-28EF-46ED-8329-72616411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37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4DD8-46BD-4D80-A9FE-BCB6C1CE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3842-1471-487C-94A0-3F2B0D350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B727-E69C-493B-B576-D68778F3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C1E8-CEDA-4BD3-9F71-EBD60550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31C00-B36B-4487-91AD-308CF633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14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9DEC-3A0A-4900-9BF9-404C239F1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ED0A-6C12-40F0-BC42-59A4236C6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9B91-8615-4299-A756-5C4450F7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12D2-09CC-4798-BB4A-1BC48DB7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41717-7073-4826-857C-B59F5907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6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3BA3-C2C1-4F1F-894B-CD772674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2A3F6-0521-4C53-839D-D2C99D2A5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E0DED-8DDE-4E27-A1EC-8D0AD3080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6CDA6-5756-4CF1-B9BD-9FF4FF0E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CB664-277D-4CE6-B023-32D4D62B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9BAF5-FF36-4FA1-8A4F-F5C08B70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34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DE86-AB6A-4BBE-AE11-9E00C36F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AACD-577B-4867-B537-B96FBB314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0376-6939-43C2-B461-F61E669C1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EB384B-A2E6-4506-B95F-78C92F10EC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B19CEB-CD21-4585-B78D-0E66943C1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55DA2C-7F3E-4B85-B474-F946B572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6B8774-2DA6-49BA-B16D-011C0360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71251-FCC2-40EE-8B50-0C5B96C56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5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E19B-EC04-4429-B595-E6F8AF34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365FA-3CF3-42AC-8A8E-3CE5ABAE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1E430-DD6F-4FD3-9C35-53014BCA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EC46C-A5E0-4541-AC8C-3E0968B8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99040-AA3D-46F2-BDD8-84FE119A7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DF2CB-B3FD-41BB-80AA-A006C1AA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88EC-AC35-4F1E-8625-CD8BBE46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21BA-0E55-4127-AE65-764515E0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40FA-BE22-4303-9E45-7CDE8F2B9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5C4F-50FB-4B6B-B24C-093A5A647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B7002-9AA3-4BC8-B493-450FE0E3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FE7C3-40F9-4460-BAB9-E49842A34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84EDC-F34F-4678-B4C8-B6FA3C40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8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A4DBE-2E3F-45CE-808E-5B7CF112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D5E021-C428-46B5-80DA-D02FCD632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D8EFC-A683-4B89-8DD6-BF6765741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580BA-03A1-4589-8EEE-DE511321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FD974-EA4F-4870-809F-D420CAB5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F4C74-DC3F-44DE-AF0E-7AFC3558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4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9B043-6068-4E11-A6F2-1BB968D8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78C30-1762-4D73-B635-C55A82530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9DD0-B89A-4A89-85EA-B8D281DD2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58A64-FD6D-48B9-8664-A4C4267F7EB9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421F7-C5D4-4F82-9536-BF65C35FE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CA193-EC3F-4276-8652-42333843B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1F083-E454-4253-BBD4-71912BA6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7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9372-0B94-4B1A-812F-1740D93F04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VolSnap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BA512B-5D7E-469F-A8DB-624AA1BD7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OpenTrace</a:t>
            </a:r>
            <a:r>
              <a:rPr lang="en-US" dirty="0"/>
              <a:t> Toolchain</a:t>
            </a:r>
          </a:p>
        </p:txBody>
      </p:sp>
    </p:spTree>
    <p:extLst>
      <p:ext uri="{BB962C8B-B14F-4D97-AF65-F5344CB8AC3E}">
        <p14:creationId xmlns:p14="http://schemas.microsoft.com/office/powerpoint/2010/main" val="293395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9D3C-FEAA-4442-A989-2781F7E7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B274-4B8D-4F9D-A0D0-E071DD528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./volsnap.exe C:\ path\snapshot 16 8</a:t>
            </a:r>
          </a:p>
          <a:p>
            <a:r>
              <a:rPr lang="en-US" sz="2000" dirty="0"/>
              <a:t>“C:\” is the target volume. “path\snapshot” is a relative path where the metadata is saved. This Path is auto excluded. “16” means 16 MB of buffer per thread. “8” is the thread count.</a:t>
            </a:r>
          </a:p>
          <a:p>
            <a:r>
              <a:rPr lang="en-US" dirty="0"/>
              <a:t>./volsnap.exe C:\ path\snapshot --extract</a:t>
            </a:r>
          </a:p>
          <a:p>
            <a:r>
              <a:rPr lang="en-US" sz="2000" dirty="0"/>
              <a:t>Extract the MFT for debugging.</a:t>
            </a:r>
          </a:p>
          <a:p>
            <a:r>
              <a:rPr lang="en-US" dirty="0"/>
              <a:t>./volsnap.exe C:\ path\snapshot --incremental</a:t>
            </a:r>
          </a:p>
          <a:p>
            <a:r>
              <a:rPr lang="en-US" sz="2000" dirty="0"/>
              <a:t>Filter records using timestamps.</a:t>
            </a:r>
          </a:p>
          <a:p>
            <a:r>
              <a:rPr lang="en-US" dirty="0"/>
              <a:t>./volsnap.exe C:\ path\snapshot --tag</a:t>
            </a:r>
          </a:p>
          <a:p>
            <a:r>
              <a:rPr lang="en-US" sz="2000" dirty="0"/>
              <a:t>Create Human readable version of the MFT</a:t>
            </a:r>
          </a:p>
          <a:p>
            <a:r>
              <a:rPr lang="en-US" dirty="0"/>
              <a:t>path\snapshot\</a:t>
            </a:r>
            <a:r>
              <a:rPr lang="en-US" dirty="0" err="1"/>
              <a:t>config.json</a:t>
            </a:r>
            <a:r>
              <a:rPr lang="en-US" dirty="0"/>
              <a:t> can be use to configure file and folder exclusion.</a:t>
            </a:r>
            <a:br>
              <a:rPr lang="en-US" sz="2000" dirty="0"/>
            </a:br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13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08113-83FC-4C9F-99B1-69536C1AFDA9}"/>
              </a:ext>
            </a:extLst>
          </p:cNvPr>
          <p:cNvSpPr/>
          <p:nvPr/>
        </p:nvSpPr>
        <p:spPr>
          <a:xfrm>
            <a:off x="1021492" y="461319"/>
            <a:ext cx="10149016" cy="2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68E792-D56C-44BF-A5FF-853B2547030C}"/>
              </a:ext>
            </a:extLst>
          </p:cNvPr>
          <p:cNvSpPr/>
          <p:nvPr/>
        </p:nvSpPr>
        <p:spPr>
          <a:xfrm>
            <a:off x="1021492" y="893806"/>
            <a:ext cx="1614616" cy="2800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C3711E-FC7F-4C05-8DB6-7056408F86FA}"/>
              </a:ext>
            </a:extLst>
          </p:cNvPr>
          <p:cNvSpPr/>
          <p:nvPr/>
        </p:nvSpPr>
        <p:spPr>
          <a:xfrm>
            <a:off x="3488724" y="893806"/>
            <a:ext cx="926757" cy="2800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D9DF27-6F1F-4CA7-A211-78A4591B9CB4}"/>
              </a:ext>
            </a:extLst>
          </p:cNvPr>
          <p:cNvSpPr/>
          <p:nvPr/>
        </p:nvSpPr>
        <p:spPr>
          <a:xfrm>
            <a:off x="5663515" y="893805"/>
            <a:ext cx="1000896" cy="2800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MFT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27CC61-3F5D-4EA0-A5C6-493659B96D98}"/>
              </a:ext>
            </a:extLst>
          </p:cNvPr>
          <p:cNvCxnSpPr/>
          <p:nvPr/>
        </p:nvCxnSpPr>
        <p:spPr>
          <a:xfrm flipH="1">
            <a:off x="1655805" y="1243914"/>
            <a:ext cx="494270" cy="11285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C443F6-A6BD-44C1-A7FB-50C40C17189E}"/>
              </a:ext>
            </a:extLst>
          </p:cNvPr>
          <p:cNvCxnSpPr>
            <a:cxnSpLocks/>
          </p:cNvCxnSpPr>
          <p:nvPr/>
        </p:nvCxnSpPr>
        <p:spPr>
          <a:xfrm>
            <a:off x="2290119" y="1235676"/>
            <a:ext cx="420129" cy="1136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9249F78-306C-4D2C-A85C-FFDA69E7A999}"/>
              </a:ext>
            </a:extLst>
          </p:cNvPr>
          <p:cNvSpPr/>
          <p:nvPr/>
        </p:nvSpPr>
        <p:spPr>
          <a:xfrm>
            <a:off x="1598140" y="2454876"/>
            <a:ext cx="551935" cy="17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5284AB-524B-4F80-85E7-40D72E200D17}"/>
              </a:ext>
            </a:extLst>
          </p:cNvPr>
          <p:cNvSpPr/>
          <p:nvPr/>
        </p:nvSpPr>
        <p:spPr>
          <a:xfrm>
            <a:off x="2224215" y="2454876"/>
            <a:ext cx="551935" cy="172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Record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34EC97-CE36-47E8-B28D-7AD4853507EA}"/>
              </a:ext>
            </a:extLst>
          </p:cNvPr>
          <p:cNvSpPr txBox="1"/>
          <p:nvPr/>
        </p:nvSpPr>
        <p:spPr>
          <a:xfrm>
            <a:off x="1178011" y="2356707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128A08-299D-4FCA-B267-7ABCD8C68B97}"/>
              </a:ext>
            </a:extLst>
          </p:cNvPr>
          <p:cNvSpPr txBox="1"/>
          <p:nvPr/>
        </p:nvSpPr>
        <p:spPr>
          <a:xfrm>
            <a:off x="2825576" y="2356707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6F1BD1-27EA-47A7-A8EA-50C5C0197F46}"/>
              </a:ext>
            </a:extLst>
          </p:cNvPr>
          <p:cNvSpPr/>
          <p:nvPr/>
        </p:nvSpPr>
        <p:spPr>
          <a:xfrm>
            <a:off x="7858896" y="461319"/>
            <a:ext cx="65903" cy="2800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EE3E376-6715-4BCF-A5E2-B9629EA7D630}"/>
              </a:ext>
            </a:extLst>
          </p:cNvPr>
          <p:cNvCxnSpPr>
            <a:cxnSpLocks/>
            <a:stCxn id="17" idx="3"/>
            <a:endCxn id="20" idx="2"/>
          </p:cNvCxnSpPr>
          <p:nvPr/>
        </p:nvCxnSpPr>
        <p:spPr>
          <a:xfrm flipV="1">
            <a:off x="2776150" y="741406"/>
            <a:ext cx="5115698" cy="17999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F12475-1075-459B-838A-17394D741B9E}"/>
              </a:ext>
            </a:extLst>
          </p:cNvPr>
          <p:cNvSpPr txBox="1"/>
          <p:nvPr/>
        </p:nvSpPr>
        <p:spPr>
          <a:xfrm>
            <a:off x="4600833" y="2302475"/>
            <a:ext cx="212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Non-Resident Attribute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1755847-E718-4B15-9739-8EFF084FF2B0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5400000" flipH="1" flipV="1">
            <a:off x="2272614" y="775388"/>
            <a:ext cx="1280983" cy="2077995"/>
          </a:xfrm>
          <a:prstGeom prst="bentConnector3">
            <a:avLst>
              <a:gd name="adj1" fmla="val 236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4631E77-2204-40E8-BB8B-B4AF576113F2}"/>
              </a:ext>
            </a:extLst>
          </p:cNvPr>
          <p:cNvSpPr txBox="1"/>
          <p:nvPr/>
        </p:nvSpPr>
        <p:spPr>
          <a:xfrm>
            <a:off x="2726723" y="1882349"/>
            <a:ext cx="2125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Linked Record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2C3099-7E77-4C15-A561-B1859BC99D8F}"/>
              </a:ext>
            </a:extLst>
          </p:cNvPr>
          <p:cNvSpPr/>
          <p:nvPr/>
        </p:nvSpPr>
        <p:spPr>
          <a:xfrm>
            <a:off x="1598141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38E760-0634-4137-94AF-22BDD1869528}"/>
              </a:ext>
            </a:extLst>
          </p:cNvPr>
          <p:cNvSpPr/>
          <p:nvPr/>
        </p:nvSpPr>
        <p:spPr>
          <a:xfrm>
            <a:off x="1828799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7C3A29-EC07-4E7D-9A8F-2989379C575F}"/>
              </a:ext>
            </a:extLst>
          </p:cNvPr>
          <p:cNvSpPr/>
          <p:nvPr/>
        </p:nvSpPr>
        <p:spPr>
          <a:xfrm>
            <a:off x="2055339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58DF48-13A5-433D-B65C-6E844D3A935D}"/>
              </a:ext>
            </a:extLst>
          </p:cNvPr>
          <p:cNvSpPr/>
          <p:nvPr/>
        </p:nvSpPr>
        <p:spPr>
          <a:xfrm>
            <a:off x="2285997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6201856-93C2-40FB-94A8-3327994FF198}"/>
              </a:ext>
            </a:extLst>
          </p:cNvPr>
          <p:cNvSpPr/>
          <p:nvPr/>
        </p:nvSpPr>
        <p:spPr>
          <a:xfrm>
            <a:off x="2520771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C30255-63A6-48CC-936A-5BD550A9A948}"/>
              </a:ext>
            </a:extLst>
          </p:cNvPr>
          <p:cNvSpPr/>
          <p:nvPr/>
        </p:nvSpPr>
        <p:spPr>
          <a:xfrm>
            <a:off x="2751429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9AC934-2FBA-47AE-8ACD-8B1E171A6E3F}"/>
              </a:ext>
            </a:extLst>
          </p:cNvPr>
          <p:cNvSpPr/>
          <p:nvPr/>
        </p:nvSpPr>
        <p:spPr>
          <a:xfrm>
            <a:off x="2977969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7A2E907-1264-4FDD-A851-F38B5567BB67}"/>
              </a:ext>
            </a:extLst>
          </p:cNvPr>
          <p:cNvSpPr/>
          <p:nvPr/>
        </p:nvSpPr>
        <p:spPr>
          <a:xfrm>
            <a:off x="3208627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1D2200-7CD8-4201-81EC-85B8F91C2314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flipH="1">
            <a:off x="2370435" y="2627871"/>
            <a:ext cx="129748" cy="51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98E0DC-1932-4050-B45D-2F463B269F37}"/>
              </a:ext>
            </a:extLst>
          </p:cNvPr>
          <p:cNvCxnSpPr>
            <a:endCxn id="38" idx="0"/>
          </p:cNvCxnSpPr>
          <p:nvPr/>
        </p:nvCxnSpPr>
        <p:spPr>
          <a:xfrm>
            <a:off x="1874108" y="2671119"/>
            <a:ext cx="265669" cy="471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221DF4CB-ADCC-4784-B0AD-4A4CE8575ED8}"/>
              </a:ext>
            </a:extLst>
          </p:cNvPr>
          <p:cNvSpPr/>
          <p:nvPr/>
        </p:nvSpPr>
        <p:spPr>
          <a:xfrm>
            <a:off x="1131665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5DC60C9-2480-4C19-8FE9-87E0A93DF758}"/>
              </a:ext>
            </a:extLst>
          </p:cNvPr>
          <p:cNvSpPr/>
          <p:nvPr/>
        </p:nvSpPr>
        <p:spPr>
          <a:xfrm>
            <a:off x="1362323" y="3142735"/>
            <a:ext cx="168876" cy="1530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0A1A989-21DF-42BB-8013-88F75D67E15D}"/>
              </a:ext>
            </a:extLst>
          </p:cNvPr>
          <p:cNvSpPr txBox="1"/>
          <p:nvPr/>
        </p:nvSpPr>
        <p:spPr>
          <a:xfrm>
            <a:off x="745516" y="3034612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3E6C36-1638-4634-86AB-17C2B96B3E16}"/>
              </a:ext>
            </a:extLst>
          </p:cNvPr>
          <p:cNvSpPr txBox="1"/>
          <p:nvPr/>
        </p:nvSpPr>
        <p:spPr>
          <a:xfrm>
            <a:off x="3370802" y="3028261"/>
            <a:ext cx="47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085886-D7A4-471D-B08A-49C9BCFE6322}"/>
              </a:ext>
            </a:extLst>
          </p:cNvPr>
          <p:cNvSpPr txBox="1"/>
          <p:nvPr/>
        </p:nvSpPr>
        <p:spPr>
          <a:xfrm>
            <a:off x="1002950" y="3368928"/>
            <a:ext cx="2485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Delta DB captures latest timestamps of each record to track record updates for fast </a:t>
            </a:r>
            <a:r>
              <a:rPr lang="en-US" sz="1200" dirty="0" err="1">
                <a:solidFill>
                  <a:srgbClr val="FF0000"/>
                </a:solidFill>
              </a:rPr>
              <a:t>incrementals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FD9634-84CB-41B8-9237-A1BA298A0F57}"/>
              </a:ext>
            </a:extLst>
          </p:cNvPr>
          <p:cNvCxnSpPr>
            <a:cxnSpLocks/>
          </p:cNvCxnSpPr>
          <p:nvPr/>
        </p:nvCxnSpPr>
        <p:spPr>
          <a:xfrm flipH="1">
            <a:off x="6264868" y="832022"/>
            <a:ext cx="2137727" cy="336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CC6207-DFA8-4E9F-9DEE-3566493C052F}"/>
              </a:ext>
            </a:extLst>
          </p:cNvPr>
          <p:cNvCxnSpPr>
            <a:cxnSpLocks/>
          </p:cNvCxnSpPr>
          <p:nvPr/>
        </p:nvCxnSpPr>
        <p:spPr>
          <a:xfrm>
            <a:off x="9189311" y="832022"/>
            <a:ext cx="1981197" cy="33116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9220586-E5EF-435F-8678-DB70C6203ACE}"/>
              </a:ext>
            </a:extLst>
          </p:cNvPr>
          <p:cNvSpPr/>
          <p:nvPr/>
        </p:nvSpPr>
        <p:spPr>
          <a:xfrm>
            <a:off x="6334897" y="4280241"/>
            <a:ext cx="4798532" cy="280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321273-16E8-45A3-BCB0-C3CDF0AD5566}"/>
              </a:ext>
            </a:extLst>
          </p:cNvPr>
          <p:cNvSpPr/>
          <p:nvPr/>
        </p:nvSpPr>
        <p:spPr>
          <a:xfrm>
            <a:off x="7014516" y="4271660"/>
            <a:ext cx="877331" cy="2972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569E90-1D25-46E0-9282-4A1A8F43B455}"/>
              </a:ext>
            </a:extLst>
          </p:cNvPr>
          <p:cNvSpPr/>
          <p:nvPr/>
        </p:nvSpPr>
        <p:spPr>
          <a:xfrm>
            <a:off x="9399370" y="4271659"/>
            <a:ext cx="877331" cy="29724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34C7CA5-7C19-44C1-A7BB-4F04ABE19F60}"/>
              </a:ext>
            </a:extLst>
          </p:cNvPr>
          <p:cNvSpPr/>
          <p:nvPr/>
        </p:nvSpPr>
        <p:spPr>
          <a:xfrm>
            <a:off x="6334897" y="4863584"/>
            <a:ext cx="4798532" cy="28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Bitmap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E2C5652-9DA4-4B7D-8DB8-2C2EC5375E84}"/>
              </a:ext>
            </a:extLst>
          </p:cNvPr>
          <p:cNvSpPr/>
          <p:nvPr/>
        </p:nvSpPr>
        <p:spPr>
          <a:xfrm>
            <a:off x="7014516" y="4855003"/>
            <a:ext cx="877331" cy="2972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B788FF-0F92-40AC-B73D-5B272E6B821A}"/>
              </a:ext>
            </a:extLst>
          </p:cNvPr>
          <p:cNvSpPr/>
          <p:nvPr/>
        </p:nvSpPr>
        <p:spPr>
          <a:xfrm>
            <a:off x="9399370" y="4855002"/>
            <a:ext cx="877331" cy="2972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3E01CBA-04FA-4B42-B056-249334FBB49F}"/>
              </a:ext>
            </a:extLst>
          </p:cNvPr>
          <p:cNvSpPr/>
          <p:nvPr/>
        </p:nvSpPr>
        <p:spPr>
          <a:xfrm>
            <a:off x="10437337" y="4855002"/>
            <a:ext cx="329517" cy="2972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78BE495-1BF2-477B-9BC7-1897C4B504D0}"/>
              </a:ext>
            </a:extLst>
          </p:cNvPr>
          <p:cNvSpPr/>
          <p:nvPr/>
        </p:nvSpPr>
        <p:spPr>
          <a:xfrm>
            <a:off x="6456399" y="4850368"/>
            <a:ext cx="329517" cy="2972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49A8E-4A86-49A7-B86D-8590CCA4D3A4}"/>
              </a:ext>
            </a:extLst>
          </p:cNvPr>
          <p:cNvSpPr/>
          <p:nvPr/>
        </p:nvSpPr>
        <p:spPr>
          <a:xfrm>
            <a:off x="6334897" y="5474041"/>
            <a:ext cx="4798532" cy="28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Safety Mask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70F625-6168-458D-BB4A-A695C60AC31A}"/>
              </a:ext>
            </a:extLst>
          </p:cNvPr>
          <p:cNvSpPr/>
          <p:nvPr/>
        </p:nvSpPr>
        <p:spPr>
          <a:xfrm>
            <a:off x="10437337" y="5465459"/>
            <a:ext cx="329517" cy="2972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24D24C2-9E6F-4DC6-867F-C29BFEC3EAC9}"/>
              </a:ext>
            </a:extLst>
          </p:cNvPr>
          <p:cNvSpPr/>
          <p:nvPr/>
        </p:nvSpPr>
        <p:spPr>
          <a:xfrm>
            <a:off x="6456399" y="5460825"/>
            <a:ext cx="329517" cy="2972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394859-1147-4D0F-ADDD-6C181AD8E098}"/>
              </a:ext>
            </a:extLst>
          </p:cNvPr>
          <p:cNvSpPr txBox="1"/>
          <p:nvPr/>
        </p:nvSpPr>
        <p:spPr>
          <a:xfrm>
            <a:off x="4125089" y="5099554"/>
            <a:ext cx="2016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</a:rPr>
              <a:t>A mask of the bitmap and the computed runs is used to enforce complete integrity even in the unlikely case of MFT parse error</a:t>
            </a:r>
          </a:p>
        </p:txBody>
      </p:sp>
    </p:spTree>
    <p:extLst>
      <p:ext uri="{BB962C8B-B14F-4D97-AF65-F5344CB8AC3E}">
        <p14:creationId xmlns:p14="http://schemas.microsoft.com/office/powerpoint/2010/main" val="14136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200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VolSnap</vt:lpstr>
      <vt:lpstr>Command 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VolSnap</dc:title>
  <dc:creator>Andrew Gardner</dc:creator>
  <cp:lastModifiedBy>Andrew Gardner</cp:lastModifiedBy>
  <cp:revision>6</cp:revision>
  <dcterms:created xsi:type="dcterms:W3CDTF">2020-02-11T14:55:27Z</dcterms:created>
  <dcterms:modified xsi:type="dcterms:W3CDTF">2020-02-11T15:49:57Z</dcterms:modified>
</cp:coreProperties>
</file>