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b6be05c6e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b6be05c6e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68367c4d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68367c4d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44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68367c4db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68367c4d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b6be05c6e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b6be05c6e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2aa4d448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2aa4d448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2aa4d44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2aa4d44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68367c4d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68367c4d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b6be05c6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b6be05c6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2ab12747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2ab12747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2ab12747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2ab12747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b6be05c6e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b6be05c6e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b6be05c6e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b6be05c6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68367caa3_7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68367caa3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68367caa3_7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68367caa3_7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b6be05c6e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b6be05c6e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87825" y="1666275"/>
            <a:ext cx="5452800" cy="20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38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3000">
                <a:latin typeface="Lato"/>
                <a:ea typeface="Lato"/>
                <a:cs typeface="Lato"/>
                <a:sym typeface="Lato"/>
              </a:rPr>
              <a:t>Momentum Trading on Cryptocurrencies</a:t>
            </a:r>
            <a:endParaRPr b="1" sz="4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7561650" y="28221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MF796 project 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5101100" y="4358400"/>
            <a:ext cx="4131900" cy="78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Group 8 members：</a:t>
            </a:r>
            <a:r>
              <a:rPr b="1" lang="zh-TW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Chengyang Miao;  Yu Wang;  Haozhi Chen;  Zhi</a:t>
            </a:r>
            <a:r>
              <a:rPr b="1" lang="zh-TW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xi Su;  </a:t>
            </a:r>
            <a:r>
              <a:rPr b="1" lang="zh-TW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Xizhi Wang;  Xingyi Yin</a:t>
            </a:r>
            <a:endParaRPr b="1"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47472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1198375" y="426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latin typeface="Lato"/>
                <a:ea typeface="Lato"/>
                <a:cs typeface="Lato"/>
                <a:sym typeface="Lato"/>
              </a:rPr>
              <a:t>Risk Management</a:t>
            </a:r>
            <a:r>
              <a:rPr b="1" lang="zh-TW" sz="2600">
                <a:latin typeface="Lato"/>
                <a:ea typeface="Lato"/>
                <a:cs typeface="Lato"/>
                <a:sym typeface="Lato"/>
              </a:rPr>
              <a:t>:</a:t>
            </a:r>
            <a:r>
              <a:rPr b="1" lang="zh-TW" sz="2600">
                <a:latin typeface="Lato"/>
                <a:ea typeface="Lato"/>
                <a:cs typeface="Lato"/>
                <a:sym typeface="Lato"/>
              </a:rPr>
              <a:t> The Triple Barrier Method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1088275" y="1340900"/>
            <a:ext cx="3567900" cy="3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latin typeface="Times New Roman"/>
                <a:ea typeface="Times New Roman"/>
                <a:cs typeface="Times New Roman"/>
                <a:sym typeface="Times New Roman"/>
              </a:rPr>
              <a:t>Three Rules: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zh-TW" sz="1900">
                <a:latin typeface="Times New Roman"/>
                <a:ea typeface="Times New Roman"/>
                <a:cs typeface="Times New Roman"/>
                <a:sym typeface="Times New Roman"/>
              </a:rPr>
              <a:t>The upper barrier is hit first. Label = “buy” or “1”.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zh-TW" sz="1900">
                <a:latin typeface="Times New Roman"/>
                <a:ea typeface="Times New Roman"/>
                <a:cs typeface="Times New Roman"/>
                <a:sym typeface="Times New Roman"/>
              </a:rPr>
              <a:t>The lower barrier  is hit first. Label = “sell” or “-1”.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zh-TW" sz="1900">
                <a:latin typeface="Times New Roman"/>
                <a:ea typeface="Times New Roman"/>
                <a:cs typeface="Times New Roman"/>
                <a:sym typeface="Times New Roman"/>
              </a:rPr>
              <a:t>The vertical barrier is hit first. max holding period reach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099" y="1537250"/>
            <a:ext cx="4046002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1137650" y="384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latin typeface="Lato"/>
                <a:ea typeface="Lato"/>
                <a:cs typeface="Lato"/>
                <a:sym typeface="Lato"/>
              </a:rPr>
              <a:t>Test on ETH Using Minutely Data</a:t>
            </a:r>
            <a:endParaRPr b="1" sz="2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88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1" name="Google Shape;2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75" y="1637813"/>
            <a:ext cx="4157625" cy="287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451" y="1674500"/>
            <a:ext cx="4309976" cy="27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>
            <a:off x="1198375" y="382725"/>
            <a:ext cx="7846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latin typeface="Lato"/>
                <a:ea typeface="Lato"/>
                <a:cs typeface="Lato"/>
                <a:sym typeface="Lato"/>
              </a:rPr>
              <a:t>Portfolio Return vs Benchmark Using Hourly Data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71" y="1420300"/>
            <a:ext cx="5310204" cy="283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0525" y="1567550"/>
            <a:ext cx="3161701" cy="23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1230400" y="459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50">
                <a:latin typeface="Lato"/>
                <a:ea typeface="Lato"/>
                <a:cs typeface="Lato"/>
                <a:sym typeface="Lato"/>
              </a:rPr>
              <a:t>Trading Cost </a:t>
            </a:r>
            <a:endParaRPr b="1" sz="28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1067075" y="1326925"/>
            <a:ext cx="6871800" cy="29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We checked binance exchange and found their trading fee as following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 </a:t>
            </a:r>
            <a:endParaRPr/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927" y="1811425"/>
            <a:ext cx="6982374" cy="29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123167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latin typeface="Lato"/>
                <a:ea typeface="Lato"/>
                <a:cs typeface="Lato"/>
                <a:sym typeface="Lato"/>
              </a:rPr>
              <a:t>Improvement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6"/>
          <p:cNvSpPr txBox="1"/>
          <p:nvPr>
            <p:ph idx="1" type="body"/>
          </p:nvPr>
        </p:nvSpPr>
        <p:spPr>
          <a:xfrm>
            <a:off x="1052550" y="8876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We could </a:t>
            </a: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adjust</a:t>
            </a: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 our portfolio.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We could p</a:t>
            </a: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ut our strategy into the real trade to see how the </a:t>
            </a: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 goes. (We have achieved using binance api to receive real time data stream and also sending our order using api.)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Instead of using rsi and moving average, we could use machine learning to calculate the support and </a:t>
            </a: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resistant price. We could send post only order to avoid the trading cost easily. 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latin typeface="Lato"/>
                <a:ea typeface="Lato"/>
                <a:cs typeface="Lato"/>
                <a:sym typeface="Lato"/>
              </a:rPr>
              <a:t>Conclusion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7"/>
          <p:cNvSpPr txBox="1"/>
          <p:nvPr>
            <p:ph idx="1" type="body"/>
          </p:nvPr>
        </p:nvSpPr>
        <p:spPr>
          <a:xfrm>
            <a:off x="1165875" y="1397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zh-TW" sz="2300">
                <a:latin typeface="Times New Roman"/>
                <a:ea typeface="Times New Roman"/>
                <a:cs typeface="Times New Roman"/>
                <a:sym typeface="Times New Roman"/>
              </a:rPr>
              <a:t>Summaries from what have we done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zh-TW" sz="2300">
                <a:latin typeface="Times New Roman"/>
                <a:ea typeface="Times New Roman"/>
                <a:cs typeface="Times New Roman"/>
                <a:sym typeface="Times New Roman"/>
              </a:rPr>
              <a:t>Our expectation in the future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Lato"/>
                <a:ea typeface="Lato"/>
                <a:cs typeface="Lato"/>
                <a:sym typeface="Lato"/>
              </a:rPr>
              <a:t>Reference</a:t>
            </a:r>
            <a:r>
              <a:rPr b="1" lang="zh-TW"/>
              <a:t>	</a:t>
            </a:r>
            <a:endParaRPr b="1"/>
          </a:p>
        </p:txBody>
      </p:sp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11788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zh-TW" sz="1700">
                <a:latin typeface="Times New Roman"/>
                <a:ea typeface="Times New Roman"/>
                <a:cs typeface="Times New Roman"/>
                <a:sym typeface="Times New Roman"/>
              </a:rPr>
              <a:t>https://medium.com/swlh/how-to-build-quant-algorithmic-trading-model-in-python-12abab49abe3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>
                <a:latin typeface="Times New Roman"/>
                <a:ea typeface="Times New Roman"/>
                <a:cs typeface="Times New Roman"/>
                <a:sym typeface="Times New Roman"/>
              </a:rPr>
              <a:t>2.https://ai.plainenglish.io/start-using-better-labels-for-financial-machine-learning-6eeac691e660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>
                <a:latin typeface="Times New Roman"/>
                <a:ea typeface="Times New Roman"/>
                <a:cs typeface="Times New Roman"/>
                <a:sym typeface="Times New Roman"/>
              </a:rPr>
              <a:t>3.https://www.ostirion.net/post/dataframe-ready-implementation-for-triple-barrier-labels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latin typeface="Lato"/>
                <a:ea typeface="Lato"/>
                <a:cs typeface="Lato"/>
                <a:sym typeface="Lato"/>
              </a:rPr>
              <a:t>Introduction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386300"/>
            <a:ext cx="7524300" cy="3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>
                <a:latin typeface="Times New Roman"/>
                <a:ea typeface="Times New Roman"/>
                <a:cs typeface="Times New Roman"/>
                <a:sym typeface="Times New Roman"/>
              </a:rPr>
              <a:t>The project entails trading cryptocurrencies using momentum strategies.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>
                <a:latin typeface="Times New Roman"/>
                <a:ea typeface="Times New Roman"/>
                <a:cs typeface="Times New Roman"/>
                <a:sym typeface="Times New Roman"/>
              </a:rPr>
              <a:t>The following are the steps followed: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2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zh-TW" sz="1700">
                <a:latin typeface="Times New Roman"/>
                <a:ea typeface="Times New Roman"/>
                <a:cs typeface="Times New Roman"/>
                <a:sym typeface="Times New Roman"/>
              </a:rPr>
              <a:t>Collecting price data sets from reputable websites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zh-TW" sz="1700">
                <a:latin typeface="Times New Roman"/>
                <a:ea typeface="Times New Roman"/>
                <a:cs typeface="Times New Roman"/>
                <a:sym typeface="Times New Roman"/>
              </a:rPr>
              <a:t>Constructing portfolio based on different cryptocurrencies caps in the market.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zh-TW" sz="1700">
                <a:latin typeface="Times New Roman"/>
                <a:ea typeface="Times New Roman"/>
                <a:cs typeface="Times New Roman"/>
                <a:sym typeface="Times New Roman"/>
              </a:rPr>
              <a:t>Implementing technical indicators and develop momentum strategies.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 sz="1700">
                <a:latin typeface="Times New Roman"/>
                <a:ea typeface="Times New Roman"/>
                <a:cs typeface="Times New Roman"/>
                <a:sym typeface="Times New Roman"/>
              </a:rPr>
              <a:t>Conclusion is based on evaluation of the process. </a:t>
            </a: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latin typeface="Lato"/>
                <a:ea typeface="Lato"/>
                <a:cs typeface="Lato"/>
                <a:sym typeface="Lato"/>
              </a:rPr>
              <a:t>Why Choose Cryptocurrencies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174600" y="1401925"/>
            <a:ext cx="7038900" cy="36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zh-TW" sz="1900">
                <a:latin typeface="Times New Roman"/>
                <a:ea typeface="Times New Roman"/>
                <a:cs typeface="Times New Roman"/>
                <a:sym typeface="Times New Roman"/>
              </a:rPr>
              <a:t>Cryptocurrency is a form of virtual money that enables trade through the internet.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zh-TW" sz="1900">
                <a:latin typeface="Times New Roman"/>
                <a:ea typeface="Times New Roman"/>
                <a:cs typeface="Times New Roman"/>
                <a:sym typeface="Times New Roman"/>
              </a:rPr>
              <a:t>Crypto is very popular among different investors.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zh-TW" sz="1900">
                <a:latin typeface="Times New Roman"/>
                <a:ea typeface="Times New Roman"/>
                <a:cs typeface="Times New Roman"/>
                <a:sym typeface="Times New Roman"/>
              </a:rPr>
              <a:t>Dramatic increase in value of cryptocurrencies attract investors.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zh-TW" sz="1900">
                <a:latin typeface="Times New Roman"/>
                <a:ea typeface="Times New Roman"/>
                <a:cs typeface="Times New Roman"/>
                <a:sym typeface="Times New Roman"/>
              </a:rPr>
              <a:t>More people are looking for future opportunities in crypto.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latin typeface="Lato"/>
                <a:ea typeface="Lato"/>
                <a:cs typeface="Lato"/>
                <a:sym typeface="Lato"/>
              </a:rPr>
              <a:t>Why Choose Momentum Trading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12850" y="1405925"/>
            <a:ext cx="7038900" cy="4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zh-TW" sz="1900">
                <a:latin typeface="Times New Roman"/>
                <a:ea typeface="Times New Roman"/>
                <a:cs typeface="Times New Roman"/>
                <a:sym typeface="Times New Roman"/>
              </a:rPr>
              <a:t>Momentum trading has been a successful and popular investing strategy.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zh-TW" sz="1900">
                <a:latin typeface="Times New Roman"/>
                <a:ea typeface="Times New Roman"/>
                <a:cs typeface="Times New Roman"/>
                <a:sym typeface="Times New Roman"/>
              </a:rPr>
              <a:t>Core ideas of momentum trading help people earn in financial markets.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zh-TW" sz="1900">
                <a:latin typeface="Times New Roman"/>
                <a:ea typeface="Times New Roman"/>
                <a:cs typeface="Times New Roman"/>
                <a:sym typeface="Times New Roman"/>
              </a:rPr>
              <a:t>It would align with our goal of making high returns.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zh-TW" sz="1900">
                <a:latin typeface="Times New Roman"/>
                <a:ea typeface="Times New Roman"/>
                <a:cs typeface="Times New Roman"/>
                <a:sym typeface="Times New Roman"/>
              </a:rPr>
              <a:t>Momentum trading’s core idea is taking advantage of asset tendency and earn future returns.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zh-TW" sz="1900">
                <a:latin typeface="Times New Roman"/>
                <a:ea typeface="Times New Roman"/>
                <a:cs typeface="Times New Roman"/>
                <a:sym typeface="Times New Roman"/>
              </a:rPr>
              <a:t>It’ll help in selecting or making reliable indicators.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latin typeface="Lato"/>
                <a:ea typeface="Lato"/>
                <a:cs typeface="Lato"/>
                <a:sym typeface="Lato"/>
              </a:rPr>
              <a:t>Data selection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194075" y="1411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zh-TW" sz="1900">
                <a:latin typeface="Times New Roman"/>
                <a:ea typeface="Times New Roman"/>
                <a:cs typeface="Times New Roman"/>
                <a:sym typeface="Times New Roman"/>
              </a:rPr>
              <a:t>We picked  20 relative large cryptos from early 2019 snapshot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zh-TW" sz="1900">
                <a:latin typeface="Times New Roman"/>
                <a:ea typeface="Times New Roman"/>
                <a:cs typeface="Times New Roman"/>
                <a:sym typeface="Times New Roman"/>
              </a:rPr>
              <a:t>We used hourly data and set the </a:t>
            </a:r>
            <a:r>
              <a:rPr lang="zh-TW" sz="1900">
                <a:latin typeface="Times New Roman"/>
                <a:ea typeface="Times New Roman"/>
                <a:cs typeface="Times New Roman"/>
                <a:sym typeface="Times New Roman"/>
              </a:rPr>
              <a:t>timeframe between Faburary 2019 to March 2022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zh-TW" sz="1900">
                <a:latin typeface="Times New Roman"/>
                <a:ea typeface="Times New Roman"/>
                <a:cs typeface="Times New Roman"/>
                <a:sym typeface="Times New Roman"/>
              </a:rPr>
              <a:t>We preprocessed the data as there are some unmatch and missing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zh-TW" sz="1900">
                <a:latin typeface="Times New Roman"/>
                <a:ea typeface="Times New Roman"/>
                <a:cs typeface="Times New Roman"/>
                <a:sym typeface="Times New Roman"/>
              </a:rPr>
              <a:t>We have also picked some minute data to find the balance of trading period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875" y="3546350"/>
            <a:ext cx="1668400" cy="134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0300" y="3546350"/>
            <a:ext cx="1699748" cy="134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6075" y="3553432"/>
            <a:ext cx="1668400" cy="1338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latin typeface="Lato"/>
                <a:ea typeface="Lato"/>
                <a:cs typeface="Lato"/>
                <a:sym typeface="Lato"/>
              </a:rPr>
              <a:t>Existence of Momentum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3923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latin typeface="Times New Roman"/>
                <a:ea typeface="Times New Roman"/>
                <a:cs typeface="Times New Roman"/>
                <a:sym typeface="Times New Roman"/>
              </a:rPr>
              <a:t>Intuition: cryptos have frequent and drastic rises and falls over time.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>
                <a:latin typeface="Times New Roman"/>
                <a:ea typeface="Times New Roman"/>
                <a:cs typeface="Times New Roman"/>
                <a:sym typeface="Times New Roman"/>
              </a:rPr>
              <a:t>Indicator = x recent days MA/EMA - y previous days MA/EMA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>
                <a:latin typeface="Times New Roman"/>
                <a:ea typeface="Times New Roman"/>
                <a:cs typeface="Times New Roman"/>
                <a:sym typeface="Times New Roman"/>
              </a:rPr>
              <a:t>Used to check “V-shape” patterns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>
                <a:latin typeface="Times New Roman"/>
                <a:ea typeface="Times New Roman"/>
                <a:cs typeface="Times New Roman"/>
                <a:sym typeface="Times New Roman"/>
              </a:rPr>
              <a:t>The shorter the windows (x and y), the more sensitive it  detects the patterns at the cost of more frequent trades.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/>
          <p:nvPr/>
        </p:nvSpPr>
        <p:spPr>
          <a:xfrm>
            <a:off x="4985350" y="1624275"/>
            <a:ext cx="3602100" cy="241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1105550" y="1624275"/>
            <a:ext cx="3602100" cy="241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latin typeface="Lato"/>
                <a:ea typeface="Lato"/>
                <a:cs typeface="Lato"/>
                <a:sym typeface="Lato"/>
              </a:rPr>
              <a:t>Intuition of Momentum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214" y="1678425"/>
            <a:ext cx="3330787" cy="210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6749" y="1678413"/>
            <a:ext cx="3390125" cy="21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>
            <a:off x="4923100" y="2651463"/>
            <a:ext cx="3330000" cy="216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1037400" y="2651488"/>
            <a:ext cx="3330000" cy="216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4923100" y="325275"/>
            <a:ext cx="3330000" cy="216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1037400" y="330225"/>
            <a:ext cx="3330000" cy="216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395" y="2646525"/>
            <a:ext cx="318351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3100" y="2646542"/>
            <a:ext cx="3183500" cy="2171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7400" y="325287"/>
            <a:ext cx="3183500" cy="21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3099" y="325275"/>
            <a:ext cx="3183500" cy="2171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1297500" y="414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latin typeface="Lato"/>
                <a:ea typeface="Lato"/>
                <a:cs typeface="Lato"/>
                <a:sym typeface="Lato"/>
              </a:rPr>
              <a:t>Trading Strategy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1107450" y="1328375"/>
            <a:ext cx="7419000" cy="3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latin typeface="Times New Roman"/>
                <a:ea typeface="Times New Roman"/>
                <a:cs typeface="Times New Roman"/>
                <a:sym typeface="Times New Roman"/>
              </a:rPr>
              <a:t>Exponetinal Moving Average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5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zh-TW" sz="1250">
                <a:latin typeface="Times New Roman"/>
                <a:ea typeface="Times New Roman"/>
                <a:cs typeface="Times New Roman"/>
                <a:sym typeface="Times New Roman"/>
              </a:rPr>
              <a:t>hort term vs Long term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>
                <a:latin typeface="Times New Roman"/>
                <a:ea typeface="Times New Roman"/>
                <a:cs typeface="Times New Roman"/>
                <a:sym typeface="Times New Roman"/>
              </a:rPr>
              <a:t>Relative Strength Index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67">
                <a:latin typeface="Times New Roman"/>
                <a:ea typeface="Times New Roman"/>
                <a:cs typeface="Times New Roman"/>
                <a:sym typeface="Times New Roman"/>
              </a:rPr>
              <a:t>RS =EMA(U,n)/ EMA(D,n)</a:t>
            </a:r>
            <a:endParaRPr sz="12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67">
                <a:latin typeface="Times New Roman"/>
                <a:ea typeface="Times New Roman"/>
                <a:cs typeface="Times New Roman"/>
                <a:sym typeface="Times New Roman"/>
              </a:rPr>
              <a:t>RSI =100- 100/(1+RS)</a:t>
            </a:r>
            <a:endParaRPr sz="11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>
                <a:latin typeface="Times New Roman"/>
                <a:ea typeface="Times New Roman"/>
                <a:cs typeface="Times New Roman"/>
                <a:sym typeface="Times New Roman"/>
              </a:rPr>
              <a:t>Trading Rules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91">
                <a:latin typeface="Times New Roman"/>
                <a:ea typeface="Times New Roman"/>
                <a:cs typeface="Times New Roman"/>
                <a:sym typeface="Times New Roman"/>
              </a:rPr>
              <a:t>1.Buy at RSI &lt;30 short term &gt; long term</a:t>
            </a:r>
            <a:endParaRPr sz="129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91">
                <a:latin typeface="Times New Roman"/>
                <a:ea typeface="Times New Roman"/>
                <a:cs typeface="Times New Roman"/>
                <a:sym typeface="Times New Roman"/>
              </a:rPr>
              <a:t>2. Sell </a:t>
            </a:r>
            <a:r>
              <a:rPr lang="zh-TW" sz="1291">
                <a:latin typeface="Times New Roman"/>
                <a:ea typeface="Times New Roman"/>
                <a:cs typeface="Times New Roman"/>
                <a:sym typeface="Times New Roman"/>
              </a:rPr>
              <a:t>at RSI &gt;70 short term &lt; long term</a:t>
            </a:r>
            <a:endParaRPr sz="129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91">
                <a:latin typeface="Times New Roman"/>
                <a:ea typeface="Times New Roman"/>
                <a:cs typeface="Times New Roman"/>
                <a:sym typeface="Times New Roman"/>
              </a:rPr>
              <a:t>3. else  don’t trade</a:t>
            </a:r>
            <a:endParaRPr sz="129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375" y="1392675"/>
            <a:ext cx="4839049" cy="33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