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717" r:id="rId6"/>
    <p:sldId id="727" r:id="rId7"/>
    <p:sldId id="734" r:id="rId8"/>
    <p:sldId id="733" r:id="rId9"/>
    <p:sldId id="729" r:id="rId10"/>
    <p:sldId id="731" r:id="rId11"/>
    <p:sldId id="730" r:id="rId12"/>
    <p:sldId id="723" r:id="rId13"/>
    <p:sldId id="73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5BCD6-B257-4F06-909B-804D8629FF39}" v="3" dt="2021-11-02T16:01:46.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2286" autoAdjust="0"/>
  </p:normalViewPr>
  <p:slideViewPr>
    <p:cSldViewPr snapToGrid="0">
      <p:cViewPr>
        <p:scale>
          <a:sx n="72" d="100"/>
          <a:sy n="72" d="100"/>
        </p:scale>
        <p:origin x="1068" y="52"/>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31C5BCD6-B257-4F06-909B-804D8629FF39}"/>
    <pc:docChg chg="undo custSel addSld delSld modSld sldOrd">
      <pc:chgData name="Smith, Christopher" userId="55859027-47ff-4ec1-a263-656b30aeb6f0" providerId="ADAL" clId="{31C5BCD6-B257-4F06-909B-804D8629FF39}" dt="2021-11-02T16:41:20.242" v="814" actId="20577"/>
      <pc:docMkLst>
        <pc:docMk/>
      </pc:docMkLst>
      <pc:sldChg chg="ord modNotesTx">
        <pc:chgData name="Smith, Christopher" userId="55859027-47ff-4ec1-a263-656b30aeb6f0" providerId="ADAL" clId="{31C5BCD6-B257-4F06-909B-804D8629FF39}" dt="2021-11-02T16:33:02.093" v="801" actId="20577"/>
        <pc:sldMkLst>
          <pc:docMk/>
          <pc:sldMk cId="356091058" sldId="723"/>
        </pc:sldMkLst>
      </pc:sldChg>
      <pc:sldChg chg="addSp delSp modSp mod modNotesTx">
        <pc:chgData name="Smith, Christopher" userId="55859027-47ff-4ec1-a263-656b30aeb6f0" providerId="ADAL" clId="{31C5BCD6-B257-4F06-909B-804D8629FF39}" dt="2021-11-02T16:00:42.252" v="177" actId="1036"/>
        <pc:sldMkLst>
          <pc:docMk/>
          <pc:sldMk cId="756426437" sldId="727"/>
        </pc:sldMkLst>
        <pc:spChg chg="mod">
          <ac:chgData name="Smith, Christopher" userId="55859027-47ff-4ec1-a263-656b30aeb6f0" providerId="ADAL" clId="{31C5BCD6-B257-4F06-909B-804D8629FF39}" dt="2021-11-02T15:54:09.695" v="57" actId="20577"/>
          <ac:spMkLst>
            <pc:docMk/>
            <pc:sldMk cId="756426437" sldId="727"/>
            <ac:spMk id="6" creationId="{60F6B6E5-0466-449B-8362-A7F74E18DB90}"/>
          </ac:spMkLst>
        </pc:spChg>
        <pc:spChg chg="del">
          <ac:chgData name="Smith, Christopher" userId="55859027-47ff-4ec1-a263-656b30aeb6f0" providerId="ADAL" clId="{31C5BCD6-B257-4F06-909B-804D8629FF39}" dt="2021-11-02T15:54:14.174" v="58" actId="478"/>
          <ac:spMkLst>
            <pc:docMk/>
            <pc:sldMk cId="756426437" sldId="727"/>
            <ac:spMk id="7" creationId="{D8ABE818-B683-4926-B8A3-2C7849224797}"/>
          </ac:spMkLst>
        </pc:spChg>
        <pc:spChg chg="add mod">
          <ac:chgData name="Smith, Christopher" userId="55859027-47ff-4ec1-a263-656b30aeb6f0" providerId="ADAL" clId="{31C5BCD6-B257-4F06-909B-804D8629FF39}" dt="2021-11-02T16:00:42.252" v="177" actId="1036"/>
          <ac:spMkLst>
            <pc:docMk/>
            <pc:sldMk cId="756426437" sldId="727"/>
            <ac:spMk id="11" creationId="{718D2EAD-0AEF-42DE-B434-25EA9FD0C3A7}"/>
          </ac:spMkLst>
        </pc:spChg>
        <pc:picChg chg="add mod">
          <ac:chgData name="Smith, Christopher" userId="55859027-47ff-4ec1-a263-656b30aeb6f0" providerId="ADAL" clId="{31C5BCD6-B257-4F06-909B-804D8629FF39}" dt="2021-11-02T15:54:38.800" v="62" actId="208"/>
          <ac:picMkLst>
            <pc:docMk/>
            <pc:sldMk cId="756426437" sldId="727"/>
            <ac:picMk id="10" creationId="{466F8B2D-E1ED-451E-ADC5-35BFB1025E5C}"/>
          </ac:picMkLst>
        </pc:picChg>
      </pc:sldChg>
      <pc:sldChg chg="modSp mod">
        <pc:chgData name="Smith, Christopher" userId="55859027-47ff-4ec1-a263-656b30aeb6f0" providerId="ADAL" clId="{31C5BCD6-B257-4F06-909B-804D8629FF39}" dt="2021-11-02T16:04:52.455" v="252" actId="20577"/>
        <pc:sldMkLst>
          <pc:docMk/>
          <pc:sldMk cId="3062597530" sldId="729"/>
        </pc:sldMkLst>
        <pc:spChg chg="mod">
          <ac:chgData name="Smith, Christopher" userId="55859027-47ff-4ec1-a263-656b30aeb6f0" providerId="ADAL" clId="{31C5BCD6-B257-4F06-909B-804D8629FF39}" dt="2021-11-02T16:04:52.455" v="252" actId="20577"/>
          <ac:spMkLst>
            <pc:docMk/>
            <pc:sldMk cId="3062597530" sldId="729"/>
            <ac:spMk id="7" creationId="{D8ABE818-B683-4926-B8A3-2C7849224797}"/>
          </ac:spMkLst>
        </pc:spChg>
      </pc:sldChg>
      <pc:sldChg chg="modNotesTx">
        <pc:chgData name="Smith, Christopher" userId="55859027-47ff-4ec1-a263-656b30aeb6f0" providerId="ADAL" clId="{31C5BCD6-B257-4F06-909B-804D8629FF39}" dt="2021-11-02T16:41:20.242" v="814" actId="20577"/>
        <pc:sldMkLst>
          <pc:docMk/>
          <pc:sldMk cId="355936617" sldId="730"/>
        </pc:sldMkLst>
      </pc:sldChg>
      <pc:sldChg chg="modNotesTx">
        <pc:chgData name="Smith, Christopher" userId="55859027-47ff-4ec1-a263-656b30aeb6f0" providerId="ADAL" clId="{31C5BCD6-B257-4F06-909B-804D8629FF39}" dt="2021-11-02T16:05:46.888" v="253"/>
        <pc:sldMkLst>
          <pc:docMk/>
          <pc:sldMk cId="3034470711" sldId="731"/>
        </pc:sldMkLst>
      </pc:sldChg>
      <pc:sldChg chg="modSp add mod">
        <pc:chgData name="Smith, Christopher" userId="55859027-47ff-4ec1-a263-656b30aeb6f0" providerId="ADAL" clId="{31C5BCD6-B257-4F06-909B-804D8629FF39}" dt="2021-11-02T16:09:43.232" v="304" actId="20577"/>
        <pc:sldMkLst>
          <pc:docMk/>
          <pc:sldMk cId="2293874812" sldId="733"/>
        </pc:sldMkLst>
        <pc:spChg chg="mod">
          <ac:chgData name="Smith, Christopher" userId="55859027-47ff-4ec1-a263-656b30aeb6f0" providerId="ADAL" clId="{31C5BCD6-B257-4F06-909B-804D8629FF39}" dt="2021-11-02T16:03:50.400" v="204" actId="20577"/>
          <ac:spMkLst>
            <pc:docMk/>
            <pc:sldMk cId="2293874812" sldId="733"/>
            <ac:spMk id="6" creationId="{60F6B6E5-0466-449B-8362-A7F74E18DB90}"/>
          </ac:spMkLst>
        </pc:spChg>
        <pc:spChg chg="mod">
          <ac:chgData name="Smith, Christopher" userId="55859027-47ff-4ec1-a263-656b30aeb6f0" providerId="ADAL" clId="{31C5BCD6-B257-4F06-909B-804D8629FF39}" dt="2021-11-02T16:09:43.232" v="304" actId="20577"/>
          <ac:spMkLst>
            <pc:docMk/>
            <pc:sldMk cId="2293874812" sldId="733"/>
            <ac:spMk id="7" creationId="{D8ABE818-B683-4926-B8A3-2C7849224797}"/>
          </ac:spMkLst>
        </pc:spChg>
      </pc:sldChg>
      <pc:sldChg chg="addSp delSp modSp add mod">
        <pc:chgData name="Smith, Christopher" userId="55859027-47ff-4ec1-a263-656b30aeb6f0" providerId="ADAL" clId="{31C5BCD6-B257-4F06-909B-804D8629FF39}" dt="2021-11-02T16:02:36.024" v="188" actId="1076"/>
        <pc:sldMkLst>
          <pc:docMk/>
          <pc:sldMk cId="1062676907" sldId="734"/>
        </pc:sldMkLst>
        <pc:spChg chg="del">
          <ac:chgData name="Smith, Christopher" userId="55859027-47ff-4ec1-a263-656b30aeb6f0" providerId="ADAL" clId="{31C5BCD6-B257-4F06-909B-804D8629FF39}" dt="2021-11-02T16:02:04.792" v="183" actId="478"/>
          <ac:spMkLst>
            <pc:docMk/>
            <pc:sldMk cId="1062676907" sldId="734"/>
            <ac:spMk id="11" creationId="{718D2EAD-0AEF-42DE-B434-25EA9FD0C3A7}"/>
          </ac:spMkLst>
        </pc:spChg>
        <pc:picChg chg="add mod">
          <ac:chgData name="Smith, Christopher" userId="55859027-47ff-4ec1-a263-656b30aeb6f0" providerId="ADAL" clId="{31C5BCD6-B257-4F06-909B-804D8629FF39}" dt="2021-11-02T16:02:36.024" v="188" actId="1076"/>
          <ac:picMkLst>
            <pc:docMk/>
            <pc:sldMk cId="1062676907" sldId="734"/>
            <ac:picMk id="3" creationId="{D3DD1067-7661-45C9-A7E7-7A8D3931AC60}"/>
          </ac:picMkLst>
        </pc:picChg>
        <pc:picChg chg="del">
          <ac:chgData name="Smith, Christopher" userId="55859027-47ff-4ec1-a263-656b30aeb6f0" providerId="ADAL" clId="{31C5BCD6-B257-4F06-909B-804D8629FF39}" dt="2021-11-02T16:01:58.131" v="182" actId="478"/>
          <ac:picMkLst>
            <pc:docMk/>
            <pc:sldMk cId="1062676907" sldId="734"/>
            <ac:picMk id="10" creationId="{466F8B2D-E1ED-451E-ADC5-35BFB1025E5C}"/>
          </ac:picMkLst>
        </pc:picChg>
      </pc:sldChg>
      <pc:sldChg chg="delSp add del setBg delDesignElem">
        <pc:chgData name="Smith, Christopher" userId="55859027-47ff-4ec1-a263-656b30aeb6f0" providerId="ADAL" clId="{31C5BCD6-B257-4F06-909B-804D8629FF39}" dt="2021-11-02T16:01:50.662" v="180" actId="47"/>
        <pc:sldMkLst>
          <pc:docMk/>
          <pc:sldMk cId="4263261323" sldId="734"/>
        </pc:sldMkLst>
        <pc:spChg chg="del">
          <ac:chgData name="Smith, Christopher" userId="55859027-47ff-4ec1-a263-656b30aeb6f0" providerId="ADAL" clId="{31C5BCD6-B257-4F06-909B-804D8629FF39}" dt="2021-11-02T16:01:46.761" v="179"/>
          <ac:spMkLst>
            <pc:docMk/>
            <pc:sldMk cId="4263261323" sldId="734"/>
            <ac:spMk id="12" creationId="{E009DD9B-5EE2-4C0D-8B2B-351C8C102205}"/>
          </ac:spMkLst>
        </pc:spChg>
        <pc:spChg chg="del">
          <ac:chgData name="Smith, Christopher" userId="55859027-47ff-4ec1-a263-656b30aeb6f0" providerId="ADAL" clId="{31C5BCD6-B257-4F06-909B-804D8629FF39}" dt="2021-11-02T16:01:46.761" v="179"/>
          <ac:spMkLst>
            <pc:docMk/>
            <pc:sldMk cId="4263261323" sldId="734"/>
            <ac:spMk id="14" creationId="{E720DB99-7745-4E75-9D96-AAB6D55C531E}"/>
          </ac:spMkLst>
        </pc:spChg>
        <pc:spChg chg="del">
          <ac:chgData name="Smith, Christopher" userId="55859027-47ff-4ec1-a263-656b30aeb6f0" providerId="ADAL" clId="{31C5BCD6-B257-4F06-909B-804D8629FF39}" dt="2021-11-02T16:01:46.761" v="179"/>
          <ac:spMkLst>
            <pc:docMk/>
            <pc:sldMk cId="4263261323" sldId="734"/>
            <ac:spMk id="16" creationId="{D68803C4-E159-4360-B7BB-74205C8F782D}"/>
          </ac:spMkLst>
        </pc:spChg>
        <pc:spChg chg="del">
          <ac:chgData name="Smith, Christopher" userId="55859027-47ff-4ec1-a263-656b30aeb6f0" providerId="ADAL" clId="{31C5BCD6-B257-4F06-909B-804D8629FF39}" dt="2021-11-02T16:01:46.761" v="179"/>
          <ac:spMkLst>
            <pc:docMk/>
            <pc:sldMk cId="4263261323" sldId="734"/>
            <ac:spMk id="18" creationId="{504B0465-3B07-49BF-BEA7-D81476246293}"/>
          </ac:spMkLst>
        </pc:spChg>
        <pc:spChg chg="del">
          <ac:chgData name="Smith, Christopher" userId="55859027-47ff-4ec1-a263-656b30aeb6f0" providerId="ADAL" clId="{31C5BCD6-B257-4F06-909B-804D8629FF39}" dt="2021-11-02T16:01:46.761" v="179"/>
          <ac:spMkLst>
            <pc:docMk/>
            <pc:sldMk cId="4263261323" sldId="734"/>
            <ac:spMk id="20" creationId="{49B7FFA5-14CB-4A4F-9BCC-CA3AA5D9D276}"/>
          </ac:spMkLst>
        </pc:spChg>
        <pc:spChg chg="del">
          <ac:chgData name="Smith, Christopher" userId="55859027-47ff-4ec1-a263-656b30aeb6f0" providerId="ADAL" clId="{31C5BCD6-B257-4F06-909B-804D8629FF39}" dt="2021-11-02T16:01:46.761" v="179"/>
          <ac:spMkLst>
            <pc:docMk/>
            <pc:sldMk cId="4263261323" sldId="734"/>
            <ac:spMk id="22" creationId="{04E48745-7512-4EC2-9E20-9092D12150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D7863-76FB-427C-ACDC-6350BDBF2C87}"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E5A76-5F2E-4A9C-944E-BC78AAAE746F}" type="slidenum">
              <a:rPr lang="en-US" smtClean="0"/>
              <a:t>‹#›</a:t>
            </a:fld>
            <a:endParaRPr lang="en-US"/>
          </a:p>
        </p:txBody>
      </p:sp>
    </p:spTree>
    <p:extLst>
      <p:ext uri="{BB962C8B-B14F-4D97-AF65-F5344CB8AC3E}">
        <p14:creationId xmlns:p14="http://schemas.microsoft.com/office/powerpoint/2010/main" val="150723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Maureen, Pam, Julie, Helen for inviting me here to talk about a few of my favorite topics. </a:t>
            </a:r>
          </a:p>
          <a:p>
            <a:endParaRPr lang="en-US" dirty="0"/>
          </a:p>
          <a:p>
            <a:r>
              <a:rPr lang="en-US" dirty="0"/>
              <a:t>[introduce self]</a:t>
            </a:r>
          </a:p>
          <a:p>
            <a:endParaRPr lang="en-US" dirty="0"/>
          </a:p>
          <a:p>
            <a:r>
              <a:rPr lang="en-US" dirty="0"/>
              <a:t>This presentation may be an about face from last month where you heard about qualitative methods, primary. Today the material emphasizes quantitative data analysis, primarily using secondary data sources. Although not all epidemiological spatial analysis is this way.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A2EC3-D140-403F-B707-56EF8D3789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4291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9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size of group]</a:t>
            </a:r>
          </a:p>
          <a:p>
            <a:endParaRPr lang="en-US" dirty="0"/>
          </a:p>
          <a:p>
            <a:r>
              <a:rPr lang="en-US" dirty="0"/>
              <a:t>Feel free to ask questions along the way. I will also make time for q/a, discussion at the end.</a:t>
            </a:r>
          </a:p>
          <a:p>
            <a:endParaRPr lang="en-US" dirty="0"/>
          </a:p>
          <a:p>
            <a:r>
              <a:rPr lang="en-US" dirty="0"/>
              <a:t>What is spatial data? How does spatial data differ from geographic data? What type of information do you deal with that has a locational component? Most data has a locational component given that activities, phenomena take place somewhere. Always opportunities for spatial analysis.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9A2EC3-D140-403F-B707-56EF8D3789A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58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0581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072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38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11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The Illinois County Behavioral Risk Factor Surveys (ICBRFS) is a statewide survey that collects county level health data using a standardized questionnaire and procedures established by the CDC and used for the BRFSS. ICBRFS data for Suburban Cook County (SCC) were downloaded from the IDPH website </a:t>
            </a:r>
            <a:r>
              <a:rPr lang="en-US" sz="1800" dirty="0">
                <a:effectLst/>
                <a:latin typeface="Calibri" panose="020F0502020204030204" pitchFamily="34" charset="0"/>
                <a:ea typeface="Calibri" panose="020F0502020204030204" pitchFamily="34" charset="0"/>
              </a:rPr>
              <a:t>(</a:t>
            </a:r>
            <a:r>
              <a:rPr lang="en-US" sz="1800" i="1" dirty="0">
                <a:effectLst/>
                <a:latin typeface="Calibri" panose="020F0502020204030204" pitchFamily="34" charset="0"/>
                <a:ea typeface="Calibri" panose="020F0502020204030204" pitchFamily="34" charset="0"/>
              </a:rPr>
              <a:t>2</a:t>
            </a:r>
            <a:r>
              <a:rPr lang="en-US" sz="1800" dirty="0">
                <a:effectLst/>
                <a:latin typeface="Calibri" panose="020F0502020204030204" pitchFamily="34" charset="0"/>
                <a:ea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The latest round 6 release includes information on alcohol use, arthritis, asthma, cardiovascular disease and other chronic health conditions stratified by Chicago, Suburban Cook County and Cook County as a whole.</a:t>
            </a:r>
            <a:endParaRPr dirty="0"/>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76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The CDC uses a multilevel regression and poststratification (MRP) unit-level approach which links geocoded health surveys--specifically, the Behavioral Risk Factor Surveillance System (BRFSS)--with demographic and socioeconomic data made available in the American Community Survey (ACS) to estimate geographic distributions of population disease burden and health behaviors at the community level. These unit-level models first predict the expected responses for all the individuals within a small area; then summarize these predicted values for all individuals to obtain health outcome values for the area as a whole. This approach can be done using more basic statistical approaches (e.g., generalized linear mixed models) and Bayesian approaches. Both models borrow information across space to estimate local disease burden. We are exploring various methods at CCDPH to reliably report out our jurisdiction-wide surveys at smaller geographies.</a:t>
            </a:r>
            <a:endParaRPr dirty="0"/>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779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None/>
            </a:pPr>
            <a:r>
              <a:rPr lang="en-US" dirty="0"/>
              <a:t>This project reports county-, place-, census tract-, and ZCTA-level data and uses small area estimation methods to obtain 28 chronic disease measures for the entire United States. The data are published through a public, interactive “PLACES” website that allows users to view, explore, and download data by county, place, census tract, and ZCTA. Although limited data are available at the county and metropolitan levels, this project represents a first-of-its-kind data analysis to release information for all US counties, places, census tracts, and ZCTAs. This system complements existing surveillance data by providing estimates necessary to understand the health issues affecting the residents of local areas of all sizes and regardless of urban or rural status; develop and implement effective and targeted prevention activities; identify health problems; and establish key health objectives.</a:t>
            </a:r>
          </a:p>
          <a:p>
            <a:pPr marL="0" lvl="0" indent="0">
              <a:spcBef>
                <a:spcPts val="0"/>
              </a:spcBef>
              <a:spcAft>
                <a:spcPts val="0"/>
              </a:spcAft>
              <a:buNone/>
            </a:pPr>
            <a:endParaRPr lang="en-US" dirty="0"/>
          </a:p>
          <a:p>
            <a:pPr marL="0" lvl="0" indent="0">
              <a:spcBef>
                <a:spcPts val="0"/>
              </a:spcBef>
              <a:spcAft>
                <a:spcPts val="0"/>
              </a:spcAft>
              <a:buNone/>
            </a:pPr>
            <a:endParaRPr lang="en-US" dirty="0"/>
          </a:p>
          <a:p>
            <a:pPr marL="0" lvl="0" indent="0">
              <a:spcBef>
                <a:spcPts val="0"/>
              </a:spcBef>
              <a:spcAft>
                <a:spcPts val="0"/>
              </a:spcAft>
              <a:buNone/>
            </a:pPr>
            <a:r>
              <a:rPr lang="en-US" dirty="0"/>
              <a:t>CDC uses an innovative peer-reviewed multilevel regression and poststratification (MRP) approach that links geocoded health surveys and high spatial resolution population demographic and socioeconomic data. The approach also accounts for the associations between individual health outcomes, individual characteristics, and spatial contexts and factors at multiple levels (e.g., state, county); predicts individual disease risk and health behaviors in a multilevel modeling framework; and estimates the geographic distributions of population disease burden and health behaviors. The MRP approach is flexible and will help CDC provide modeled estimates of the prevalence for each indicator at the census tract and city levels. Small area estimates using this MRP approach have been published using data from CDC’s Behavioral Risk Factor Surveillance System (BRFSS) and the National Survey of Children’s Health.</a:t>
            </a:r>
            <a:endParaRPr dirty="0"/>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89874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B4F31-A214-46CB-A346-BF03B67BEFB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3FE8AFE-641C-44A9-AAD6-25A9E14C9DA7}" type="slidenum">
              <a:rPr lang="en-US" smtClean="0"/>
              <a:t>‹#›</a:t>
            </a:fld>
            <a:endParaRPr lang="en-US"/>
          </a:p>
        </p:txBody>
      </p:sp>
    </p:spTree>
    <p:extLst>
      <p:ext uri="{BB962C8B-B14F-4D97-AF65-F5344CB8AC3E}">
        <p14:creationId xmlns:p14="http://schemas.microsoft.com/office/powerpoint/2010/main" val="3772503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B4F31-A214-46CB-A346-BF03B67BEFB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642296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B4F31-A214-46CB-A346-BF03B67BEFB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217928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7B4F31-A214-46CB-A346-BF03B67BEFB5}"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415985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27B4F31-A214-46CB-A346-BF03B67BEFB5}" type="datetimeFigureOut">
              <a:rPr lang="en-US" smtClean="0"/>
              <a:t>11/2/2021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3FE8AFE-641C-44A9-AAD6-25A9E14C9DA7}" type="slidenum">
              <a:rPr lang="en-US" smtClean="0"/>
              <a:t>‹#›</a:t>
            </a:fld>
            <a:endParaRPr lang="en-US"/>
          </a:p>
        </p:txBody>
      </p:sp>
    </p:spTree>
    <p:extLst>
      <p:ext uri="{BB962C8B-B14F-4D97-AF65-F5344CB8AC3E}">
        <p14:creationId xmlns:p14="http://schemas.microsoft.com/office/powerpoint/2010/main" val="61278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7B4F31-A214-46CB-A346-BF03B67BEFB5}"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370633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7B4F31-A214-46CB-A346-BF03B67BEFB5}"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148422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7B4F31-A214-46CB-A346-BF03B67BEFB5}"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21113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B4F31-A214-46CB-A346-BF03B67BEFB5}"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54807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B4F31-A214-46CB-A346-BF03B67BEFB5}"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36716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7B4F31-A214-46CB-A346-BF03B67BEFB5}" type="datetimeFigureOut">
              <a:rPr lang="en-US" smtClean="0"/>
              <a:t>11/2/2021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3FE8AFE-641C-44A9-AAD6-25A9E14C9DA7}" type="slidenum">
              <a:rPr lang="en-US" smtClean="0"/>
              <a:t>‹#›</a:t>
            </a:fld>
            <a:endParaRPr lang="en-US"/>
          </a:p>
        </p:txBody>
      </p:sp>
    </p:spTree>
    <p:extLst>
      <p:ext uri="{BB962C8B-B14F-4D97-AF65-F5344CB8AC3E}">
        <p14:creationId xmlns:p14="http://schemas.microsoft.com/office/powerpoint/2010/main" val="203396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7B4F31-A214-46CB-A346-BF03B67BEFB5}" type="datetimeFigureOut">
              <a:rPr lang="en-US" smtClean="0"/>
              <a:t>11/2/2021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3FE8AFE-641C-44A9-AAD6-25A9E14C9DA7}" type="slidenum">
              <a:rPr lang="en-US" smtClean="0"/>
              <a:t>‹#›</a:t>
            </a:fld>
            <a:endParaRPr lang="en-US"/>
          </a:p>
        </p:txBody>
      </p:sp>
    </p:spTree>
    <p:extLst>
      <p:ext uri="{BB962C8B-B14F-4D97-AF65-F5344CB8AC3E}">
        <p14:creationId xmlns:p14="http://schemas.microsoft.com/office/powerpoint/2010/main" val="488665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F1C307A-6134-43EF-BEE4-22003BE56EFF}"/>
              </a:ext>
            </a:extLst>
          </p:cNvPr>
          <p:cNvSpPr>
            <a:spLocks noGrp="1"/>
          </p:cNvSpPr>
          <p:nvPr>
            <p:ph type="subTitle" idx="1"/>
          </p:nvPr>
        </p:nvSpPr>
        <p:spPr>
          <a:xfrm>
            <a:off x="1069848" y="4503417"/>
            <a:ext cx="7891272" cy="1980509"/>
          </a:xfrm>
        </p:spPr>
        <p:txBody>
          <a:bodyPr>
            <a:normAutofit/>
          </a:bodyPr>
          <a:lstStyle/>
          <a:p>
            <a:r>
              <a:rPr lang="en-US" dirty="0"/>
              <a:t>C. Scott Smith, PhD AICP</a:t>
            </a:r>
          </a:p>
          <a:p>
            <a:r>
              <a:rPr lang="en-US" dirty="0"/>
              <a:t>Epidemiologist, Cook County Department of Public Health</a:t>
            </a:r>
          </a:p>
          <a:p>
            <a:r>
              <a:rPr lang="en-US" dirty="0"/>
              <a:t>christopher.smith@cookcountyhealth.org</a:t>
            </a:r>
            <a:br>
              <a:rPr lang="en-US" dirty="0"/>
            </a:br>
            <a:endParaRPr lang="en-US" dirty="0"/>
          </a:p>
        </p:txBody>
      </p:sp>
      <p:sp>
        <p:nvSpPr>
          <p:cNvPr id="6" name="Title 1">
            <a:extLst>
              <a:ext uri="{FF2B5EF4-FFF2-40B4-BE49-F238E27FC236}">
                <a16:creationId xmlns:a16="http://schemas.microsoft.com/office/drawing/2014/main" id="{6BE91719-142C-48B3-9A08-F0ECD9B1E942}"/>
              </a:ext>
            </a:extLst>
          </p:cNvPr>
          <p:cNvSpPr>
            <a:spLocks noGrp="1"/>
          </p:cNvSpPr>
          <p:nvPr>
            <p:ph type="ctrTitle"/>
          </p:nvPr>
        </p:nvSpPr>
        <p:spPr>
          <a:xfrm>
            <a:off x="1051560" y="1432223"/>
            <a:ext cx="9966960" cy="3035808"/>
          </a:xfrm>
        </p:spPr>
        <p:txBody>
          <a:bodyPr/>
          <a:lstStyle/>
          <a:p>
            <a:r>
              <a:rPr lang="en-US" sz="6000" dirty="0"/>
              <a:t>Analyzing CHRONIC DISEASE PREVALENCE HOT SPOTS </a:t>
            </a:r>
            <a:br>
              <a:rPr lang="en-US" sz="6000" dirty="0"/>
            </a:br>
            <a:r>
              <a:rPr lang="en-US" sz="6000" dirty="0">
                <a:solidFill>
                  <a:schemeClr val="tx1">
                    <a:lumMod val="50000"/>
                    <a:lumOff val="50000"/>
                  </a:schemeClr>
                </a:solidFill>
              </a:rPr>
              <a:t>using CDC “places” data</a:t>
            </a:r>
          </a:p>
        </p:txBody>
      </p:sp>
    </p:spTree>
    <p:extLst>
      <p:ext uri="{BB962C8B-B14F-4D97-AF65-F5344CB8AC3E}">
        <p14:creationId xmlns:p14="http://schemas.microsoft.com/office/powerpoint/2010/main" val="325475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SMALLER AREA SUMMARIES USING PLACES DATA</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E82E9C63-7D4A-403B-AE1C-55F1A8AB75EA}"/>
              </a:ext>
            </a:extLst>
          </p:cNvPr>
          <p:cNvPicPr>
            <a:picLocks noChangeAspect="1"/>
          </p:cNvPicPr>
          <p:nvPr/>
        </p:nvPicPr>
        <p:blipFill rotWithShape="1">
          <a:blip r:embed="rId7"/>
          <a:srcRect r="21472" b="27524"/>
          <a:stretch/>
        </p:blipFill>
        <p:spPr>
          <a:xfrm>
            <a:off x="984504" y="2252560"/>
            <a:ext cx="4253321" cy="4514643"/>
          </a:xfrm>
          <a:prstGeom prst="rect">
            <a:avLst/>
          </a:prstGeom>
        </p:spPr>
      </p:pic>
      <p:pic>
        <p:nvPicPr>
          <p:cNvPr id="8" name="Picture 7">
            <a:extLst>
              <a:ext uri="{FF2B5EF4-FFF2-40B4-BE49-F238E27FC236}">
                <a16:creationId xmlns:a16="http://schemas.microsoft.com/office/drawing/2014/main" id="{6F35F43A-57B4-41AA-B8AA-AA2DCBE981E3}"/>
              </a:ext>
            </a:extLst>
          </p:cNvPr>
          <p:cNvPicPr>
            <a:picLocks noChangeAspect="1"/>
          </p:cNvPicPr>
          <p:nvPr/>
        </p:nvPicPr>
        <p:blipFill rotWithShape="1">
          <a:blip r:embed="rId7"/>
          <a:srcRect t="73255"/>
          <a:stretch/>
        </p:blipFill>
        <p:spPr>
          <a:xfrm>
            <a:off x="5340672" y="4962617"/>
            <a:ext cx="5866824" cy="1804586"/>
          </a:xfrm>
          <a:prstGeom prst="rect">
            <a:avLst/>
          </a:prstGeom>
        </p:spPr>
      </p:pic>
      <p:sp>
        <p:nvSpPr>
          <p:cNvPr id="17" name="TextBox 16">
            <a:extLst>
              <a:ext uri="{FF2B5EF4-FFF2-40B4-BE49-F238E27FC236}">
                <a16:creationId xmlns:a16="http://schemas.microsoft.com/office/drawing/2014/main" id="{75DDB205-9084-4437-90CA-D8866FDD4A24}"/>
              </a:ext>
            </a:extLst>
          </p:cNvPr>
          <p:cNvSpPr txBox="1"/>
          <p:nvPr/>
        </p:nvSpPr>
        <p:spPr>
          <a:xfrm>
            <a:off x="5261424" y="3026364"/>
            <a:ext cx="5866824" cy="1200329"/>
          </a:xfrm>
          <a:prstGeom prst="rect">
            <a:avLst/>
          </a:prstGeom>
          <a:noFill/>
        </p:spPr>
        <p:txBody>
          <a:bodyPr wrap="square">
            <a:spAutoFit/>
          </a:bodyPr>
          <a:lstStyle/>
          <a:p>
            <a:r>
              <a:rPr lang="en-US" i="1" dirty="0">
                <a:solidFill>
                  <a:schemeClr val="tx1">
                    <a:lumMod val="50000"/>
                    <a:lumOff val="50000"/>
                  </a:schemeClr>
                </a:solidFill>
              </a:rPr>
              <a:t>Cigarette-smoking is spatially concentrated in select communities in the west and southwest districts, with the most expansive clusters of high-prevalence census tracts located in CCDPH’s south district.</a:t>
            </a:r>
          </a:p>
        </p:txBody>
      </p:sp>
    </p:spTree>
    <p:extLst>
      <p:ext uri="{BB962C8B-B14F-4D97-AF65-F5344CB8AC3E}">
        <p14:creationId xmlns:p14="http://schemas.microsoft.com/office/powerpoint/2010/main" val="794812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Title 1105">
            <a:extLst>
              <a:ext uri="{FF2B5EF4-FFF2-40B4-BE49-F238E27FC236}">
                <a16:creationId xmlns:a16="http://schemas.microsoft.com/office/drawing/2014/main" id="{74B8FFD5-259B-408C-8871-5B4F7FD3C86D}"/>
              </a:ext>
            </a:extLst>
          </p:cNvPr>
          <p:cNvSpPr>
            <a:spLocks noGrp="1"/>
          </p:cNvSpPr>
          <p:nvPr>
            <p:ph type="title"/>
          </p:nvPr>
        </p:nvSpPr>
        <p:spPr>
          <a:xfrm>
            <a:off x="8549640" y="764771"/>
            <a:ext cx="3200400" cy="1579418"/>
          </a:xfrm>
        </p:spPr>
        <p:txBody>
          <a:bodyPr>
            <a:normAutofit/>
          </a:bodyPr>
          <a:lstStyle/>
          <a:p>
            <a:r>
              <a:rPr lang="en-US" dirty="0"/>
              <a:t>OUTLINE</a:t>
            </a:r>
          </a:p>
        </p:txBody>
      </p:sp>
      <p:sp>
        <p:nvSpPr>
          <p:cNvPr id="8" name="Text Placeholder 7">
            <a:extLst>
              <a:ext uri="{FF2B5EF4-FFF2-40B4-BE49-F238E27FC236}">
                <a16:creationId xmlns:a16="http://schemas.microsoft.com/office/drawing/2014/main" id="{157B60A3-46F9-4E51-9C2E-EC662C1ADC6B}"/>
              </a:ext>
            </a:extLst>
          </p:cNvPr>
          <p:cNvSpPr>
            <a:spLocks noGrp="1"/>
          </p:cNvSpPr>
          <p:nvPr>
            <p:ph type="body" sz="half" idx="2"/>
          </p:nvPr>
        </p:nvSpPr>
        <p:spPr/>
        <p:txBody>
          <a:bodyPr/>
          <a:lstStyle/>
          <a:p>
            <a:endParaRPr lang="en-US"/>
          </a:p>
        </p:txBody>
      </p:sp>
      <p:sp>
        <p:nvSpPr>
          <p:cNvPr id="9" name="TextBox 8">
            <a:extLst>
              <a:ext uri="{FF2B5EF4-FFF2-40B4-BE49-F238E27FC236}">
                <a16:creationId xmlns:a16="http://schemas.microsoft.com/office/drawing/2014/main" id="{610EAF2C-D306-4154-B301-13993E484AA5}"/>
              </a:ext>
            </a:extLst>
          </p:cNvPr>
          <p:cNvSpPr txBox="1"/>
          <p:nvPr/>
        </p:nvSpPr>
        <p:spPr>
          <a:xfrm>
            <a:off x="699618" y="2498527"/>
            <a:ext cx="7171537" cy="2677656"/>
          </a:xfrm>
          <a:prstGeom prst="rect">
            <a:avLst/>
          </a:prstGeom>
          <a:noFill/>
        </p:spPr>
        <p:txBody>
          <a:bodyPr wrap="square">
            <a:spAutoFit/>
          </a:bodyPr>
          <a:lstStyle/>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solidFill>
                  <a:prstClr val="white">
                    <a:lumMod val="50000"/>
                  </a:prstClr>
                </a:solidFill>
                <a:latin typeface="Rockwell" panose="02060603020205020403"/>
              </a:rPr>
              <a:t>CCDPH background</a:t>
            </a:r>
          </a:p>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solidFill>
                  <a:prstClr val="white">
                    <a:lumMod val="50000"/>
                  </a:prstClr>
                </a:solidFill>
                <a:latin typeface="Rockwell" panose="02060603020205020403"/>
              </a:rPr>
              <a:t>Limitations of chronic disease data</a:t>
            </a:r>
          </a:p>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solidFill>
                  <a:prstClr val="white">
                    <a:lumMod val="50000"/>
                  </a:prstClr>
                </a:solidFill>
                <a:latin typeface="Rockwell" panose="02060603020205020403"/>
              </a:rPr>
              <a:t>PLACES</a:t>
            </a:r>
            <a:r>
              <a:rPr kumimoji="0" lang="en-US" sz="2800" b="0" i="0" u="none" strike="noStrike" kern="1200" cap="none" spc="0" normalizeH="0" baseline="0" noProof="0" dirty="0">
                <a:ln>
                  <a:noFill/>
                </a:ln>
                <a:solidFill>
                  <a:prstClr val="white">
                    <a:lumMod val="50000"/>
                  </a:prstClr>
                </a:solidFill>
                <a:effectLst/>
                <a:uLnTx/>
                <a:uFillTx/>
                <a:latin typeface="Rockwell" panose="02060603020205020403"/>
                <a:ea typeface="+mn-ea"/>
                <a:cs typeface="+mn-cs"/>
              </a:rPr>
              <a:t> small area estimates</a:t>
            </a:r>
          </a:p>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white">
                    <a:lumMod val="50000"/>
                  </a:prstClr>
                </a:solidFill>
                <a:effectLst/>
                <a:uLnTx/>
                <a:uFillTx/>
                <a:latin typeface="Rockwell" panose="02060603020205020403"/>
                <a:ea typeface="+mn-ea"/>
                <a:cs typeface="+mn-cs"/>
              </a:rPr>
              <a:t>Cook County analysis by tract using R</a:t>
            </a:r>
          </a:p>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white">
                    <a:lumMod val="50000"/>
                  </a:prstClr>
                </a:solidFill>
                <a:effectLst/>
                <a:uLnTx/>
                <a:uFillTx/>
                <a:latin typeface="Rockwell" panose="02060603020205020403"/>
                <a:ea typeface="+mn-ea"/>
                <a:cs typeface="+mn-cs"/>
              </a:rPr>
              <a:t>Q &amp; </a:t>
            </a:r>
            <a:r>
              <a:rPr lang="en-US" sz="2800" dirty="0">
                <a:solidFill>
                  <a:prstClr val="white">
                    <a:lumMod val="50000"/>
                  </a:prstClr>
                </a:solidFill>
                <a:latin typeface="Rockwell" panose="02060603020205020403"/>
              </a:rPr>
              <a:t>A</a:t>
            </a:r>
            <a:endParaRPr kumimoji="0" lang="en-US" sz="2800" b="0" i="0" u="none" strike="noStrike" kern="1200" cap="none" spc="0" normalizeH="0" baseline="0" noProof="0" dirty="0">
              <a:ln>
                <a:noFill/>
              </a:ln>
              <a:solidFill>
                <a:prstClr val="white">
                  <a:lumMod val="50000"/>
                </a:prstClr>
              </a:solidFill>
              <a:effectLst/>
              <a:uLnTx/>
              <a:uFillTx/>
              <a:latin typeface="Rockwell" panose="02060603020205020403"/>
              <a:ea typeface="+mn-ea"/>
              <a:cs typeface="+mn-cs"/>
            </a:endParaRPr>
          </a:p>
          <a:p>
            <a:pPr marL="571500" marR="0" lvl="0" indent="-5715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800" b="0" i="0" u="none" strike="noStrike" kern="1200" cap="none" spc="0" normalizeH="0" baseline="0" noProof="0" dirty="0">
              <a:ln>
                <a:noFill/>
              </a:ln>
              <a:solidFill>
                <a:prstClr val="white">
                  <a:lumMod val="50000"/>
                </a:prstClr>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59240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t>CCDPH JURISDICTION, DISTRICTS </a:t>
            </a:r>
            <a:b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br>
            <a: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t>AND MUNICIPALITIES</a:t>
            </a:r>
            <a:endPar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endParaRP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9" descr="P301#yIS1">
            <a:extLst>
              <a:ext uri="{FF2B5EF4-FFF2-40B4-BE49-F238E27FC236}">
                <a16:creationId xmlns:a16="http://schemas.microsoft.com/office/drawing/2014/main" id="{466F8B2D-E1ED-451E-ADC5-35BFB1025E5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4504" y="2202669"/>
            <a:ext cx="4572000" cy="4572000"/>
          </a:xfrm>
          <a:prstGeom prst="rect">
            <a:avLst/>
          </a:prstGeom>
          <a:ln>
            <a:solidFill>
              <a:schemeClr val="tx1"/>
            </a:solidFill>
          </a:ln>
        </p:spPr>
      </p:pic>
      <p:sp>
        <p:nvSpPr>
          <p:cNvPr id="11" name="TextBox 10">
            <a:extLst>
              <a:ext uri="{FF2B5EF4-FFF2-40B4-BE49-F238E27FC236}">
                <a16:creationId xmlns:a16="http://schemas.microsoft.com/office/drawing/2014/main" id="{718D2EAD-0AEF-42DE-B434-25EA9FD0C3A7}"/>
              </a:ext>
            </a:extLst>
          </p:cNvPr>
          <p:cNvSpPr txBox="1"/>
          <p:nvPr/>
        </p:nvSpPr>
        <p:spPr>
          <a:xfrm>
            <a:off x="5663952" y="2395683"/>
            <a:ext cx="5543543" cy="3785652"/>
          </a:xfrm>
          <a:prstGeom prst="rect">
            <a:avLst/>
          </a:prstGeom>
          <a:noFill/>
        </p:spPr>
        <p:txBody>
          <a:bodyPr wrap="square">
            <a:spAutoFit/>
          </a:bodyPr>
          <a:lstStyle/>
          <a:p>
            <a:r>
              <a:rPr lang="en-US" sz="1600" i="1" dirty="0">
                <a:solidFill>
                  <a:schemeClr val="tx1">
                    <a:lumMod val="50000"/>
                    <a:lumOff val="50000"/>
                  </a:schemeClr>
                </a:solidFill>
              </a:rPr>
              <a:t>With an estimated residential population of 2.3 million (PL 94-171, 2020), CCDPH is the second largest jurisdiction among local health departments located within Cook County, second only to the Chicago Department of Public Health (CDPH) district, which has a population of 2.7 million. CCDPH’s jurisdiction spans approximately 693 square miles, or 70 percent of Cook County’s total land area.</a:t>
            </a:r>
          </a:p>
          <a:p>
            <a:endParaRPr lang="en-US" sz="1600" i="1" dirty="0">
              <a:solidFill>
                <a:schemeClr val="tx1">
                  <a:lumMod val="50000"/>
                  <a:lumOff val="50000"/>
                </a:schemeClr>
              </a:solidFill>
            </a:endParaRPr>
          </a:p>
          <a:p>
            <a:r>
              <a:rPr lang="en-US" sz="1600" i="1" dirty="0">
                <a:solidFill>
                  <a:schemeClr val="tx1">
                    <a:lumMod val="50000"/>
                    <a:lumOff val="50000"/>
                  </a:schemeClr>
                </a:solidFill>
              </a:rPr>
              <a:t>The CCDPH jurisdiction includes 120 municipalities and has an unincorporated area population of about 104,874, or 4.6 percent of the jurisdiction’s total. CCDPH jurisdiction also includes 27 townships (i.e., minor civil divisions), 10 political Cook County commissioner districts and four CCDPH districts: north, south, southwest and west.</a:t>
            </a:r>
          </a:p>
        </p:txBody>
      </p:sp>
    </p:spTree>
    <p:extLst>
      <p:ext uri="{BB962C8B-B14F-4D97-AF65-F5344CB8AC3E}">
        <p14:creationId xmlns:p14="http://schemas.microsoft.com/office/powerpoint/2010/main" val="7564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t>CCDPH JURISDICTION, DISTRICTS </a:t>
            </a:r>
            <a:b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br>
            <a: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t>AND MUNICIPALITIES</a:t>
            </a:r>
            <a:endPar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endParaRP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D3DD1067-7661-45C9-A7E7-7A8D3931AC60}"/>
              </a:ext>
            </a:extLst>
          </p:cNvPr>
          <p:cNvPicPr>
            <a:picLocks noChangeAspect="1"/>
          </p:cNvPicPr>
          <p:nvPr/>
        </p:nvPicPr>
        <p:blipFill>
          <a:blip r:embed="rId7"/>
          <a:stretch>
            <a:fillRect/>
          </a:stretch>
        </p:blipFill>
        <p:spPr>
          <a:xfrm>
            <a:off x="2127223" y="2326977"/>
            <a:ext cx="7937554" cy="4359904"/>
          </a:xfrm>
          <a:prstGeom prst="rect">
            <a:avLst/>
          </a:prstGeom>
        </p:spPr>
      </p:pic>
    </p:spTree>
    <p:extLst>
      <p:ext uri="{BB962C8B-B14F-4D97-AF65-F5344CB8AC3E}">
        <p14:creationId xmlns:p14="http://schemas.microsoft.com/office/powerpoint/2010/main" val="106267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Rockwell Condensed" panose="02060603050405020104"/>
              </a:rPr>
              <a:t>Chronic disease </a:t>
            </a:r>
            <a:r>
              <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DATA SOURCES</a:t>
            </a:r>
          </a:p>
        </p:txBody>
      </p:sp>
      <p:sp>
        <p:nvSpPr>
          <p:cNvPr id="7" name="TextBox 6">
            <a:extLst>
              <a:ext uri="{FF2B5EF4-FFF2-40B4-BE49-F238E27FC236}">
                <a16:creationId xmlns:a16="http://schemas.microsoft.com/office/drawing/2014/main" id="{D8ABE818-B683-4926-B8A3-2C7849224797}"/>
              </a:ext>
            </a:extLst>
          </p:cNvPr>
          <p:cNvSpPr txBox="1"/>
          <p:nvPr/>
        </p:nvSpPr>
        <p:spPr>
          <a:xfrm>
            <a:off x="1069848" y="2320412"/>
            <a:ext cx="10058400" cy="3851787"/>
          </a:xfrm>
          <a:prstGeom prst="rect">
            <a:avLst/>
          </a:prstGeom>
        </p:spPr>
        <p:txBody>
          <a:bodyPr vert="horz" lIns="91440" tIns="45720" rIns="91440" bIns="45720" rtlCol="0">
            <a:normAutofit lnSpcReduction="10000"/>
          </a:bodyPr>
          <a:lstStyle/>
          <a:p>
            <a:pPr marL="160020" marR="0" lvl="0" indent="0" algn="l" defTabSz="914400" rtl="0" eaLnBrk="1" fontAlgn="auto" latinLnBrk="0" hangingPunct="1">
              <a:lnSpc>
                <a:spcPct val="90000"/>
              </a:lnSpc>
              <a:spcBef>
                <a:spcPts val="0"/>
              </a:spcBef>
              <a:spcAft>
                <a:spcPts val="600"/>
              </a:spcAft>
              <a:buClr>
                <a:srgbClr val="D34817">
                  <a:lumMod val="75000"/>
                </a:srgbClr>
              </a:buClr>
              <a:buSzPct val="85000"/>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Population-based, large scale health surveys are designed to produce national or state health statistics. Standard survey estimates for the national and major subgroups are termed “direct” estimates because they are based only on the survey data and the selection probabilities for the sample in the subgroup of interest.</a:t>
            </a:r>
          </a:p>
          <a:p>
            <a:pPr marL="342900" marR="0" lvl="0"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800100" marR="0" lvl="1"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National Health Interview Survey (NHIS);</a:t>
            </a:r>
          </a:p>
          <a:p>
            <a:pPr marL="800100" marR="0" lvl="1"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National Health and Nutrition Examination Survey (NHANES); </a:t>
            </a:r>
          </a:p>
          <a:p>
            <a:pPr marL="800100" marR="0" lvl="1"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National Survey of Family Growth (NSFG)</a:t>
            </a:r>
          </a:p>
          <a:p>
            <a:pPr marL="800100" marR="0" lvl="1"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National Survey of Children’s Health (NSCH)</a:t>
            </a:r>
          </a:p>
          <a:p>
            <a:pPr marL="800100" marR="0" lvl="1"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Behavioral Risk Factor Surveillance System (BRFSS)</a:t>
            </a:r>
          </a:p>
          <a:p>
            <a:pPr marL="342900" marR="0" lvl="0" indent="-182880" algn="l" defTabSz="914400" rtl="0" eaLnBrk="1" fontAlgn="auto" latinLnBrk="0" hangingPunct="1">
              <a:lnSpc>
                <a:spcPct val="90000"/>
              </a:lnSpc>
              <a:spcBef>
                <a:spcPts val="0"/>
              </a:spcBef>
              <a:spcAft>
                <a:spcPts val="600"/>
              </a:spcAft>
              <a:buClr>
                <a:srgbClr val="D34817">
                  <a:lumMod val="75000"/>
                </a:srgbClr>
              </a:buClr>
              <a:buSzPct val="85000"/>
              <a:buFont typeface="Wingdings"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160020" marR="0" lvl="0" indent="0" algn="l" defTabSz="914400" rtl="0" eaLnBrk="1" fontAlgn="auto" latinLnBrk="0" hangingPunct="1">
              <a:lnSpc>
                <a:spcPct val="90000"/>
              </a:lnSpc>
              <a:spcBef>
                <a:spcPts val="0"/>
              </a:spcBef>
              <a:spcAft>
                <a:spcPts val="600"/>
              </a:spcAft>
              <a:buClr>
                <a:srgbClr val="D34817">
                  <a:lumMod val="75000"/>
                </a:srgbClr>
              </a:buClr>
              <a:buSzPct val="85000"/>
              <a:buFontTx/>
              <a:buNone/>
              <a:tabLst/>
              <a:defRPr/>
            </a:pPr>
            <a:r>
              <a:rPr kumimoji="0" lang="en-US" sz="1800" b="0" i="1" u="none" strike="noStrike" kern="1200" cap="none" spc="0" normalizeH="0" baseline="0" noProof="0" dirty="0">
                <a:ln>
                  <a:noFill/>
                </a:ln>
                <a:solidFill>
                  <a:schemeClr val="tx1">
                    <a:lumMod val="50000"/>
                    <a:lumOff val="50000"/>
                  </a:schemeClr>
                </a:solidFill>
                <a:effectLst/>
                <a:uLnTx/>
                <a:uFillTx/>
                <a:latin typeface="Rockwell" panose="02060603020205020403"/>
                <a:ea typeface="+mn-ea"/>
                <a:cs typeface="+mn-cs"/>
              </a:rPr>
              <a:t>BRFSS is the premier health survey of U.S. residents regarding their health-related risk behaviors, chronic health conditions, and use of preventive services. Collected annually, the sample size is between 400,000 and 500,000 adults or 0.2 percent of the total adult population.</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9387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LIMITATIONS OF LARGE SCALE SURVEYS</a:t>
            </a:r>
          </a:p>
        </p:txBody>
      </p:sp>
      <p:sp>
        <p:nvSpPr>
          <p:cNvPr id="7" name="TextBox 6">
            <a:extLst>
              <a:ext uri="{FF2B5EF4-FFF2-40B4-BE49-F238E27FC236}">
                <a16:creationId xmlns:a16="http://schemas.microsoft.com/office/drawing/2014/main" id="{D8ABE818-B683-4926-B8A3-2C7849224797}"/>
              </a:ext>
            </a:extLst>
          </p:cNvPr>
          <p:cNvSpPr txBox="1"/>
          <p:nvPr/>
        </p:nvSpPr>
        <p:spPr>
          <a:xfrm>
            <a:off x="1069848" y="2320412"/>
            <a:ext cx="10058400" cy="3851787"/>
          </a:xfrm>
          <a:prstGeom prst="rect">
            <a:avLst/>
          </a:prstGeom>
        </p:spPr>
        <p:txBody>
          <a:bodyPr vert="horz" lIns="91440" tIns="45720" rIns="91440" bIns="45720" rtlCol="0">
            <a:normAutofit/>
          </a:bodyPr>
          <a:lstStyle/>
          <a:p>
            <a:pPr marL="445770" marR="0" lvl="0" indent="-285750" algn="l" defTabSz="914400" rtl="0" eaLnBrk="1" fontAlgn="auto" latinLnBrk="0" hangingPunct="1">
              <a:lnSpc>
                <a:spcPct val="90000"/>
              </a:lnSpc>
              <a:spcBef>
                <a:spcPts val="0"/>
              </a:spcBef>
              <a:spcAft>
                <a:spcPts val="600"/>
              </a:spcAft>
              <a:buClr>
                <a:srgbClr val="D34817">
                  <a:lumMod val="75000"/>
                </a:srgbClr>
              </a:buClr>
              <a:buSzPct val="85000"/>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Large scale surveys do not have statistically sufficient samples to produce direct survey estimates for most counties or subcounty areas.</a:t>
            </a:r>
          </a:p>
          <a:p>
            <a:pPr marL="445770" marR="0" lvl="0" indent="-285750" algn="l" defTabSz="914400" rtl="0" eaLnBrk="1" fontAlgn="auto" latinLnBrk="0" hangingPunct="1">
              <a:lnSpc>
                <a:spcPct val="90000"/>
              </a:lnSpc>
              <a:spcBef>
                <a:spcPts val="0"/>
              </a:spcBef>
              <a:spcAft>
                <a:spcPts val="600"/>
              </a:spcAft>
              <a:buClr>
                <a:srgbClr val="D34817">
                  <a:lumMod val="75000"/>
                </a:srgbClr>
              </a:buClr>
              <a:buSzPct val="85000"/>
              <a:buFont typeface="Wingdings" panose="05000000000000000000" pitchFamily="2" charset="2"/>
              <a:buChar char="q"/>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445770" marR="0" lvl="0" indent="-285750" algn="l" defTabSz="914400" rtl="0" eaLnBrk="1" fontAlgn="auto" latinLnBrk="0" hangingPunct="1">
              <a:lnSpc>
                <a:spcPct val="90000"/>
              </a:lnSpc>
              <a:spcBef>
                <a:spcPts val="0"/>
              </a:spcBef>
              <a:spcAft>
                <a:spcPts val="600"/>
              </a:spcAft>
              <a:buClr>
                <a:srgbClr val="D34817">
                  <a:lumMod val="75000"/>
                </a:srgbClr>
              </a:buClr>
              <a:buSzPct val="85000"/>
              <a:buFont typeface="Wingdings" panose="05000000000000000000" pitchFamily="2" charset="2"/>
              <a:buChar char="q"/>
              <a:tabLst/>
              <a:defRPr/>
            </a:pPr>
            <a:r>
              <a:rPr lang="en-US" dirty="0">
                <a:solidFill>
                  <a:prstClr val="black"/>
                </a:solidFill>
                <a:latin typeface="Rockwell" panose="02060603020205020403"/>
              </a:rPr>
              <a:t>Large scale surveys are t</a:t>
            </a:r>
            <a:r>
              <a:rPr kumimoji="0" lang="en-US" sz="1800" b="0" i="0" u="none" strike="noStrike" kern="1200" cap="none" spc="0" normalizeH="0" baseline="0" noProof="0" dirty="0" err="1">
                <a:ln>
                  <a:noFill/>
                </a:ln>
                <a:solidFill>
                  <a:prstClr val="black"/>
                </a:solidFill>
                <a:effectLst/>
                <a:uLnTx/>
                <a:uFillTx/>
                <a:latin typeface="Rockwell" panose="02060603020205020403"/>
                <a:ea typeface="+mn-ea"/>
                <a:cs typeface="+mn-cs"/>
              </a:rPr>
              <a:t>ypically</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 collected/</a:t>
            </a:r>
            <a:r>
              <a:rPr lang="en-US" dirty="0">
                <a:solidFill>
                  <a:prstClr val="black"/>
                </a:solidFill>
                <a:latin typeface="Rockwell" panose="02060603020205020403"/>
              </a:rPr>
              <a:t>reported by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administrative geographic units (e.g., city, county, or state), not legislative districts (e.g., congressional and state legislative districts) or other smaller geographic units (</a:t>
            </a:r>
            <a:r>
              <a:rPr lang="en-US" dirty="0">
                <a:solidFill>
                  <a:prstClr val="black"/>
                </a:solidFill>
                <a:latin typeface="Rockwell" panose="02060603020205020403"/>
              </a:rPr>
              <a:t>e.g., CCDPH district, community areas). The latter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are better to</a:t>
            </a:r>
            <a:r>
              <a:rPr lang="en-US" dirty="0">
                <a:solidFill>
                  <a:prstClr val="black"/>
                </a:solidFill>
                <a:latin typeface="Rockwell" panose="02060603020205020403"/>
              </a:rPr>
              <a:t> inform </a:t>
            </a: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decision makers/policy.</a:t>
            </a:r>
          </a:p>
          <a:p>
            <a:pPr marL="445770" marR="0" lvl="0" indent="-285750" algn="l" defTabSz="914400" rtl="0" eaLnBrk="1" fontAlgn="auto" latinLnBrk="0" hangingPunct="1">
              <a:lnSpc>
                <a:spcPct val="90000"/>
              </a:lnSpc>
              <a:spcBef>
                <a:spcPts val="0"/>
              </a:spcBef>
              <a:spcAft>
                <a:spcPts val="600"/>
              </a:spcAft>
              <a:buClr>
                <a:srgbClr val="D34817">
                  <a:lumMod val="75000"/>
                </a:srgbClr>
              </a:buClr>
              <a:buSzPct val="85000"/>
              <a:buFont typeface="Wingdings" panose="05000000000000000000" pitchFamily="2" charset="2"/>
              <a:buChar char="q"/>
              <a:tabLst/>
              <a:defRPr/>
            </a:pPr>
            <a:endPar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endParaRPr>
          </a:p>
          <a:p>
            <a:pPr marL="445770" marR="0" lvl="0" indent="-285750" algn="l" defTabSz="914400" rtl="0" eaLnBrk="1" fontAlgn="auto" latinLnBrk="0" hangingPunct="1">
              <a:lnSpc>
                <a:spcPct val="90000"/>
              </a:lnSpc>
              <a:spcBef>
                <a:spcPts val="0"/>
              </a:spcBef>
              <a:spcAft>
                <a:spcPts val="600"/>
              </a:spcAft>
              <a:buClr>
                <a:srgbClr val="D34817">
                  <a:lumMod val="75000"/>
                </a:srgbClr>
              </a:buClr>
              <a:buSzPct val="85000"/>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Large scale survey data are do not adequately characterize community-level disease hot spots and local health disparities—measures that are increasingly informing public health practice and service delivery.</a:t>
            </a:r>
            <a:endParaRPr kumimoji="0" lang="en-US" sz="1800" b="0" i="1" u="none" strike="noStrike" kern="1200" cap="none" spc="0" normalizeH="0" baseline="0" noProof="0" dirty="0">
              <a:ln>
                <a:noFill/>
              </a:ln>
              <a:solidFill>
                <a:prstClr val="black">
                  <a:lumMod val="50000"/>
                  <a:lumOff val="50000"/>
                </a:prstClr>
              </a:solidFill>
              <a:effectLst/>
              <a:uLnTx/>
              <a:uFillTx/>
              <a:latin typeface="Rockwell" panose="02060603020205020403"/>
              <a:ea typeface="+mn-ea"/>
              <a:cs typeface="+mn-cs"/>
            </a:endParaRP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6259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LIMITATIONS OF LARGE SCALE SURVEYS</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AA1A3098-1871-4AEF-80EF-D5FC99AF59D7}"/>
              </a:ext>
            </a:extLst>
          </p:cNvPr>
          <p:cNvPicPr>
            <a:picLocks noChangeAspect="1"/>
          </p:cNvPicPr>
          <p:nvPr/>
        </p:nvPicPr>
        <p:blipFill>
          <a:blip r:embed="rId7"/>
          <a:stretch>
            <a:fillRect/>
          </a:stretch>
        </p:blipFill>
        <p:spPr>
          <a:xfrm>
            <a:off x="4760809" y="2949991"/>
            <a:ext cx="6640916" cy="2722840"/>
          </a:xfrm>
          <a:prstGeom prst="rect">
            <a:avLst/>
          </a:prstGeom>
        </p:spPr>
      </p:pic>
      <p:pic>
        <p:nvPicPr>
          <p:cNvPr id="5" name="Picture 4">
            <a:extLst>
              <a:ext uri="{FF2B5EF4-FFF2-40B4-BE49-F238E27FC236}">
                <a16:creationId xmlns:a16="http://schemas.microsoft.com/office/drawing/2014/main" id="{B351B6C2-65E0-42AF-AE40-4BCCF218FFF3}"/>
              </a:ext>
            </a:extLst>
          </p:cNvPr>
          <p:cNvPicPr>
            <a:picLocks noChangeAspect="1"/>
          </p:cNvPicPr>
          <p:nvPr/>
        </p:nvPicPr>
        <p:blipFill>
          <a:blip r:embed="rId8"/>
          <a:stretch>
            <a:fillRect/>
          </a:stretch>
        </p:blipFill>
        <p:spPr>
          <a:xfrm>
            <a:off x="984504" y="2343258"/>
            <a:ext cx="3620590" cy="4314431"/>
          </a:xfrm>
          <a:prstGeom prst="rect">
            <a:avLst/>
          </a:prstGeom>
          <a:ln>
            <a:solidFill>
              <a:schemeClr val="tx1"/>
            </a:solidFill>
          </a:ln>
        </p:spPr>
      </p:pic>
    </p:spTree>
    <p:extLst>
      <p:ext uri="{BB962C8B-B14F-4D97-AF65-F5344CB8AC3E}">
        <p14:creationId xmlns:p14="http://schemas.microsoft.com/office/powerpoint/2010/main" val="3034470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5400" b="0" i="0" u="none" strike="noStrike" kern="1200" cap="all" spc="0" normalizeH="0" baseline="0" noProof="0" dirty="0">
                <a:ln>
                  <a:noFill/>
                </a:ln>
                <a:blipFill>
                  <a:blip r:embed="rId5">
                    <a:extLst>
                      <a:ext uri="{28A0092B-C50C-407E-A947-70E740481C1C}">
                        <a14:useLocalDpi xmlns:a14="http://schemas.microsoft.com/office/drawing/2010/main" val="0"/>
                      </a:ext>
                    </a:extLst>
                  </a:blip>
                  <a:tile tx="6350" ty="-127000" sx="65000" sy="64000" flip="none" algn="tl"/>
                </a:blipFill>
                <a:effectLst/>
                <a:uLnTx/>
                <a:uFillTx/>
                <a:latin typeface="Rockwell Condensed" panose="02060603050405020104"/>
                <a:ea typeface="+mn-ea"/>
                <a:cs typeface="+mn-cs"/>
              </a:rPr>
              <a:t>ADVANCES IN SMALL AREA ESTIMATES</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9886C08C-59C3-4BD7-8AB1-0766454BCE1F}"/>
              </a:ext>
            </a:extLst>
          </p:cNvPr>
          <p:cNvPicPr>
            <a:picLocks noChangeAspect="1"/>
          </p:cNvPicPr>
          <p:nvPr/>
        </p:nvPicPr>
        <p:blipFill>
          <a:blip r:embed="rId7"/>
          <a:stretch>
            <a:fillRect/>
          </a:stretch>
        </p:blipFill>
        <p:spPr>
          <a:xfrm>
            <a:off x="814758" y="2212871"/>
            <a:ext cx="3293198" cy="4572000"/>
          </a:xfrm>
          <a:prstGeom prst="rect">
            <a:avLst/>
          </a:prstGeom>
          <a:ln>
            <a:solidFill>
              <a:schemeClr val="tx1"/>
            </a:solidFill>
          </a:ln>
        </p:spPr>
      </p:pic>
      <p:pic>
        <p:nvPicPr>
          <p:cNvPr id="5" name="Picture 4">
            <a:extLst>
              <a:ext uri="{FF2B5EF4-FFF2-40B4-BE49-F238E27FC236}">
                <a16:creationId xmlns:a16="http://schemas.microsoft.com/office/drawing/2014/main" id="{A26C1BB2-C4B7-4281-8907-0858FE699BD4}"/>
              </a:ext>
            </a:extLst>
          </p:cNvPr>
          <p:cNvPicPr>
            <a:picLocks noChangeAspect="1"/>
          </p:cNvPicPr>
          <p:nvPr/>
        </p:nvPicPr>
        <p:blipFill>
          <a:blip r:embed="rId8"/>
          <a:stretch>
            <a:fillRect/>
          </a:stretch>
        </p:blipFill>
        <p:spPr>
          <a:xfrm>
            <a:off x="4201874" y="2213823"/>
            <a:ext cx="3446495" cy="4572000"/>
          </a:xfrm>
          <a:prstGeom prst="rect">
            <a:avLst/>
          </a:prstGeom>
          <a:ln>
            <a:solidFill>
              <a:schemeClr val="tx1"/>
            </a:solidFill>
          </a:ln>
        </p:spPr>
      </p:pic>
      <p:pic>
        <p:nvPicPr>
          <p:cNvPr id="9" name="Picture 8">
            <a:extLst>
              <a:ext uri="{FF2B5EF4-FFF2-40B4-BE49-F238E27FC236}">
                <a16:creationId xmlns:a16="http://schemas.microsoft.com/office/drawing/2014/main" id="{29BD7A61-3D1E-4F08-815D-D798ED125799}"/>
              </a:ext>
            </a:extLst>
          </p:cNvPr>
          <p:cNvPicPr>
            <a:picLocks noChangeAspect="1"/>
          </p:cNvPicPr>
          <p:nvPr/>
        </p:nvPicPr>
        <p:blipFill>
          <a:blip r:embed="rId9"/>
          <a:stretch>
            <a:fillRect/>
          </a:stretch>
        </p:blipFill>
        <p:spPr>
          <a:xfrm>
            <a:off x="7742286" y="2212871"/>
            <a:ext cx="3614274" cy="4572000"/>
          </a:xfrm>
          <a:prstGeom prst="rect">
            <a:avLst/>
          </a:prstGeom>
          <a:ln>
            <a:solidFill>
              <a:schemeClr val="tx1"/>
            </a:solidFill>
          </a:ln>
        </p:spPr>
      </p:pic>
    </p:spTree>
    <p:extLst>
      <p:ext uri="{BB962C8B-B14F-4D97-AF65-F5344CB8AC3E}">
        <p14:creationId xmlns:p14="http://schemas.microsoft.com/office/powerpoint/2010/main" val="35593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9"/>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60F6B6E5-0466-449B-8362-A7F74E18DB90}"/>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cap="all" dirty="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rPr>
              <a:t>CDC PLACES DATA</a:t>
            </a:r>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5" name="Picture 14">
            <a:extLst>
              <a:ext uri="{FF2B5EF4-FFF2-40B4-BE49-F238E27FC236}">
                <a16:creationId xmlns:a16="http://schemas.microsoft.com/office/drawing/2014/main" id="{1B6246E3-C93B-4160-99D0-3A6C74CE78FA}"/>
              </a:ext>
            </a:extLst>
          </p:cNvPr>
          <p:cNvPicPr>
            <a:picLocks noChangeAspect="1"/>
          </p:cNvPicPr>
          <p:nvPr/>
        </p:nvPicPr>
        <p:blipFill rotWithShape="1">
          <a:blip r:embed="rId7"/>
          <a:srcRect t="16210"/>
          <a:stretch/>
        </p:blipFill>
        <p:spPr>
          <a:xfrm>
            <a:off x="984504" y="2212173"/>
            <a:ext cx="10222992" cy="4043875"/>
          </a:xfrm>
          <a:prstGeom prst="rect">
            <a:avLst/>
          </a:prstGeom>
        </p:spPr>
      </p:pic>
      <p:sp>
        <p:nvSpPr>
          <p:cNvPr id="17" name="TextBox 16">
            <a:extLst>
              <a:ext uri="{FF2B5EF4-FFF2-40B4-BE49-F238E27FC236}">
                <a16:creationId xmlns:a16="http://schemas.microsoft.com/office/drawing/2014/main" id="{1CCE3809-8C1C-465C-9721-5D55034FE1A6}"/>
              </a:ext>
            </a:extLst>
          </p:cNvPr>
          <p:cNvSpPr txBox="1"/>
          <p:nvPr/>
        </p:nvSpPr>
        <p:spPr>
          <a:xfrm>
            <a:off x="920060" y="6346440"/>
            <a:ext cx="6094476" cy="369332"/>
          </a:xfrm>
          <a:prstGeom prst="rect">
            <a:avLst/>
          </a:prstGeom>
          <a:noFill/>
        </p:spPr>
        <p:txBody>
          <a:bodyPr wrap="square">
            <a:spAutoFit/>
          </a:bodyPr>
          <a:lstStyle/>
          <a:p>
            <a:r>
              <a:rPr lang="en-US" dirty="0"/>
              <a:t>https://www.cdc.gov/places/</a:t>
            </a:r>
          </a:p>
        </p:txBody>
      </p:sp>
    </p:spTree>
    <p:extLst>
      <p:ext uri="{BB962C8B-B14F-4D97-AF65-F5344CB8AC3E}">
        <p14:creationId xmlns:p14="http://schemas.microsoft.com/office/powerpoint/2010/main" val="356091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7E498EA7BACB146A627AFE84097E2DB" ma:contentTypeVersion="14" ma:contentTypeDescription="Create a new document." ma:contentTypeScope="" ma:versionID="9c320765f23b61fb1be4841818900ce6">
  <xsd:schema xmlns:xsd="http://www.w3.org/2001/XMLSchema" xmlns:xs="http://www.w3.org/2001/XMLSchema" xmlns:p="http://schemas.microsoft.com/office/2006/metadata/properties" xmlns:ns3="ef71a7cb-f38d-41e3-9cd1-e30274701f16" xmlns:ns4="84dc4be9-2469-4ad0-9570-2082289f3cfe" targetNamespace="http://schemas.microsoft.com/office/2006/metadata/properties" ma:root="true" ma:fieldsID="98fb20d81ec2d48bf3b440dfad88f835" ns3:_="" ns4:_="">
    <xsd:import namespace="ef71a7cb-f38d-41e3-9cd1-e30274701f16"/>
    <xsd:import namespace="84dc4be9-2469-4ad0-9570-2082289f3cf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71a7cb-f38d-41e3-9cd1-e30274701f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dc4be9-2469-4ad0-9570-2082289f3cf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EC48D8-0F90-4A86-820D-24361BC9378C}">
  <ds:schemaRefs>
    <ds:schemaRef ds:uri="http://purl.org/dc/elements/1.1/"/>
    <ds:schemaRef ds:uri="http://schemas.microsoft.com/office/2006/metadata/properties"/>
    <ds:schemaRef ds:uri="http://schemas.microsoft.com/office/infopath/2007/PartnerControls"/>
    <ds:schemaRef ds:uri="84dc4be9-2469-4ad0-9570-2082289f3cfe"/>
    <ds:schemaRef ds:uri="http://purl.org/dc/terms/"/>
    <ds:schemaRef ds:uri="http://schemas.microsoft.com/office/2006/documentManagement/types"/>
    <ds:schemaRef ds:uri="ef71a7cb-f38d-41e3-9cd1-e30274701f16"/>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53FCFDE-77C8-430A-A7D4-D3A97D43F583}">
  <ds:schemaRefs>
    <ds:schemaRef ds:uri="http://schemas.microsoft.com/sharepoint/v3/contenttype/forms"/>
  </ds:schemaRefs>
</ds:datastoreItem>
</file>

<file path=customXml/itemProps3.xml><?xml version="1.0" encoding="utf-8"?>
<ds:datastoreItem xmlns:ds="http://schemas.openxmlformats.org/officeDocument/2006/customXml" ds:itemID="{47D3A28D-4E52-4074-B7BF-B90ECFC1F8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71a7cb-f38d-41e3-9cd1-e30274701f16"/>
    <ds:schemaRef ds:uri="84dc4be9-2469-4ad0-9570-2082289f3c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376</TotalTime>
  <Words>1211</Words>
  <Application>Microsoft Office PowerPoint</Application>
  <PresentationFormat>Widescreen</PresentationFormat>
  <Paragraphs>55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Analyzing CHRONIC DISEASE PREVALENCE HOT SPOTS  using CDC “places” data</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 3/446: GIS Analysis for Public &amp; environmental health Week #1</dc:title>
  <dc:creator>Smith, Christopher</dc:creator>
  <cp:lastModifiedBy>Smith, Christopher</cp:lastModifiedBy>
  <cp:revision>3</cp:revision>
  <dcterms:created xsi:type="dcterms:W3CDTF">2021-07-29T15:13:59Z</dcterms:created>
  <dcterms:modified xsi:type="dcterms:W3CDTF">2021-11-02T16:41:25Z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0x01010047E498EA7BACB146A627AFE84097E2DB</vt:lpwstr>
  </property>
</Properties>
</file>