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6" r:id="rId5"/>
    <p:sldId id="258" r:id="rId6"/>
    <p:sldId id="261" r:id="rId7"/>
    <p:sldId id="260" r:id="rId8"/>
    <p:sldId id="257" r:id="rId9"/>
    <p:sldId id="259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f635bcaf-d701-437b-bffd-1a8f160c01d9" providerId="ADAL" clId="{7E2746AD-4EEA-4252-AC05-DBB2D8CF690B}"/>
    <pc:docChg chg="modSld">
      <pc:chgData name="Smith, Christopher" userId="f635bcaf-d701-437b-bffd-1a8f160c01d9" providerId="ADAL" clId="{7E2746AD-4EEA-4252-AC05-DBB2D8CF690B}" dt="2022-04-12T23:09:05.270" v="3" actId="20577"/>
      <pc:docMkLst>
        <pc:docMk/>
      </pc:docMkLst>
      <pc:sldChg chg="modSp mod">
        <pc:chgData name="Smith, Christopher" userId="f635bcaf-d701-437b-bffd-1a8f160c01d9" providerId="ADAL" clId="{7E2746AD-4EEA-4252-AC05-DBB2D8CF690B}" dt="2022-04-12T23:09:05.270" v="3" actId="20577"/>
        <pc:sldMkLst>
          <pc:docMk/>
          <pc:sldMk cId="3012321828" sldId="257"/>
        </pc:sldMkLst>
        <pc:spChg chg="mod">
          <ac:chgData name="Smith, Christopher" userId="f635bcaf-d701-437b-bffd-1a8f160c01d9" providerId="ADAL" clId="{7E2746AD-4EEA-4252-AC05-DBB2D8CF690B}" dt="2022-04-12T23:09:05.270" v="3" actId="20577"/>
          <ac:spMkLst>
            <pc:docMk/>
            <pc:sldMk cId="3012321828" sldId="257"/>
            <ac:spMk id="41" creationId="{F069AEA9-916E-4C98-BFED-A884409BD1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3" r:id="rId7"/>
    <p:sldLayoutId id="2147483794" r:id="rId8"/>
    <p:sldLayoutId id="2147483795" r:id="rId9"/>
    <p:sldLayoutId id="2147483796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methodology</a:t>
            </a:r>
            <a:br>
              <a:rPr lang="en-US" sz="3400" dirty="0"/>
            </a:b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561DDA4-1073-47B9-A903-859FAFE9324D}"/>
              </a:ext>
            </a:extLst>
          </p:cNvPr>
          <p:cNvSpPr/>
          <p:nvPr/>
        </p:nvSpPr>
        <p:spPr>
          <a:xfrm>
            <a:off x="4408035" y="2247336"/>
            <a:ext cx="1634489" cy="81037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 (2020)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0D034C5-6FA5-49EE-A151-74FCCC8333BE}"/>
              </a:ext>
            </a:extLst>
          </p:cNvPr>
          <p:cNvSpPr/>
          <p:nvPr/>
        </p:nvSpPr>
        <p:spPr>
          <a:xfrm>
            <a:off x="4408035" y="3085473"/>
            <a:ext cx="1634489" cy="41148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Indicator tables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1B54B799-43E6-44AD-820F-3BDAFC944562}"/>
              </a:ext>
            </a:extLst>
          </p:cNvPr>
          <p:cNvSpPr/>
          <p:nvPr/>
        </p:nvSpPr>
        <p:spPr>
          <a:xfrm>
            <a:off x="4408035" y="3524710"/>
            <a:ext cx="1634489" cy="41148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indicators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3E659AF7-A35C-457A-885D-325A94096927}"/>
              </a:ext>
            </a:extLst>
          </p:cNvPr>
          <p:cNvSpPr/>
          <p:nvPr/>
        </p:nvSpPr>
        <p:spPr>
          <a:xfrm>
            <a:off x="2619288" y="2233834"/>
            <a:ext cx="1634489" cy="810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 (2020)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5DEBF0D2-6698-4720-AE1A-96B750AC0A66}"/>
              </a:ext>
            </a:extLst>
          </p:cNvPr>
          <p:cNvSpPr/>
          <p:nvPr/>
        </p:nvSpPr>
        <p:spPr>
          <a:xfrm>
            <a:off x="2619288" y="3081867"/>
            <a:ext cx="1634489" cy="411480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3C0780B9-CEE4-43F8-B2BA-7F48E837785C}"/>
              </a:ext>
            </a:extLst>
          </p:cNvPr>
          <p:cNvSpPr/>
          <p:nvPr/>
        </p:nvSpPr>
        <p:spPr>
          <a:xfrm>
            <a:off x="2616430" y="3524710"/>
            <a:ext cx="1634489" cy="41148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NEI for CA facilities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CD4D67AC-04C4-4AFB-8D05-097221BA6046}"/>
              </a:ext>
            </a:extLst>
          </p:cNvPr>
          <p:cNvSpPr/>
          <p:nvPr/>
        </p:nvSpPr>
        <p:spPr>
          <a:xfrm>
            <a:off x="3525115" y="4702494"/>
            <a:ext cx="1634489" cy="1097876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PLACES/SVI indicators by</a:t>
            </a:r>
            <a:b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census tract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BD9E5-13DC-4B4E-955E-DE9E1EAD88B8}"/>
              </a:ext>
            </a:extLst>
          </p:cNvPr>
          <p:cNvCxnSpPr>
            <a:cxnSpLocks/>
          </p:cNvCxnSpPr>
          <p:nvPr/>
        </p:nvCxnSpPr>
        <p:spPr>
          <a:xfrm>
            <a:off x="2146849" y="1806102"/>
            <a:ext cx="11395" cy="20514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05D0B15-67CD-413F-BCA1-76E1A7FBAFB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rot="16200000" flipH="1">
            <a:off x="3504865" y="3864999"/>
            <a:ext cx="766304" cy="908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53B0978-2D15-4A5B-A406-3A9B04D50F15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rot="5400000">
            <a:off x="4400668" y="3877882"/>
            <a:ext cx="766304" cy="882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46CD214-E693-49F1-A9A6-596D03916819}"/>
              </a:ext>
            </a:extLst>
          </p:cNvPr>
          <p:cNvCxnSpPr>
            <a:cxnSpLocks/>
            <a:stCxn id="27" idx="4"/>
          </p:cNvCxnSpPr>
          <p:nvPr/>
        </p:nvCxnSpPr>
        <p:spPr>
          <a:xfrm flipV="1">
            <a:off x="5159604" y="3459493"/>
            <a:ext cx="2259574" cy="1791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8A65530-BA71-4629-BF76-3906D618BFC5}"/>
              </a:ext>
            </a:extLst>
          </p:cNvPr>
          <p:cNvSpPr txBox="1"/>
          <p:nvPr/>
        </p:nvSpPr>
        <p:spPr>
          <a:xfrm>
            <a:off x="583276" y="1755768"/>
            <a:ext cx="1563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sf,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dplyr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tidyverse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other R data wrangling packages are used to import and transform NEI and  TRI data for facilities that have reported SO2 stack emissions in California.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509111-49C0-44F4-834F-F896B9F34CB7}"/>
              </a:ext>
            </a:extLst>
          </p:cNvPr>
          <p:cNvSpPr txBox="1"/>
          <p:nvPr/>
        </p:nvSpPr>
        <p:spPr>
          <a:xfrm>
            <a:off x="10080067" y="3999157"/>
            <a:ext cx="1311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ArcGIS Pro is used to create a custom study area, and create custom visualizations of air dispersion data.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41E14F-D919-4865-A06B-FF7DEEAAB6EF}"/>
              </a:ext>
            </a:extLst>
          </p:cNvPr>
          <p:cNvSpPr txBox="1"/>
          <p:nvPr/>
        </p:nvSpPr>
        <p:spPr>
          <a:xfrm>
            <a:off x="1825779" y="4604586"/>
            <a:ext cx="1623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PLACES and SVI indicator data were attached to census tract geometries via attribute joins.</a:t>
            </a:r>
          </a:p>
        </p:txBody>
      </p:sp>
    </p:spTree>
    <p:extLst>
      <p:ext uri="{BB962C8B-B14F-4D97-AF65-F5344CB8AC3E}">
        <p14:creationId xmlns:p14="http://schemas.microsoft.com/office/powerpoint/2010/main" val="119630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Us map of counties by population and selected county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your county, including FIPS code, associated state, region of the country, number of tracts and total population.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US Census Bureau TIGER/Line; ACS 5-Year Estimates.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6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correlation plot of </a:t>
            </a:r>
            <a:r>
              <a:rPr lang="en-US" sz="3400" dirty="0" err="1"/>
              <a:t>svi</a:t>
            </a:r>
            <a:r>
              <a:rPr lang="en-US" sz="3400" dirty="0"/>
              <a:t> and places variables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Analysis of the correlation plot.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places measure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519A766-3B04-ADD5-768D-E7F1CE9D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68" y="914395"/>
            <a:ext cx="5029210" cy="5029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PLACES measure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93E8B9A-E376-44A5-BB8A-32E8B5D3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0" y="1066795"/>
            <a:ext cx="5029210" cy="50292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SVI factor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F356B-12BC-BB75-19B6-A6C0209E47D5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A7A0C-C130-B3C2-D6B6-E4A036D9ACFB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SVI factor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2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MAP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 OF COMPONENT VARIABLES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B48F71-F2CE-4BBA-9675-40D850CCA5E6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Map description and analysis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69AEA9-916E-4C98-BFED-A884409BD104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8382BA-0EFD-81AE-E5A3-9679A06A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5" y="1066795"/>
            <a:ext cx="6400813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9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029210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places measure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endParaRPr lang="en-US" sz="1800" dirty="0">
              <a:latin typeface="Abadi Extra Light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519A766-3B04-ADD5-768D-E7F1CE9D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768" y="914395"/>
            <a:ext cx="5029210" cy="5029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8FC44-1FA2-4F7A-0A80-59B4E81301D5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PLACES measure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582C6-CEC0-AFAA-58EF-768E3AC494E0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18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93E8B9A-E376-44A5-BB8A-32E8B5D3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440" y="1066795"/>
            <a:ext cx="5029210" cy="50292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Cdc</a:t>
            </a:r>
            <a:r>
              <a:rPr lang="en-US" sz="3400" dirty="0"/>
              <a:t> SVI factor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F356B-12BC-BB75-19B6-A6C0209E47D5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A7A0C-C130-B3C2-D6B6-E4A036D9ACFB}"/>
              </a:ext>
            </a:extLst>
          </p:cNvPr>
          <p:cNvSpPr txBox="1"/>
          <p:nvPr/>
        </p:nvSpPr>
        <p:spPr>
          <a:xfrm>
            <a:off x="669852" y="2663113"/>
            <a:ext cx="5507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Description of the component SVI factor and brief analysis of distributions shown on map.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2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977495-7045-4BEB-B038-AC19B90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5537908" cy="577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BIVARIATE MAP TITLE</a:t>
            </a:r>
            <a:br>
              <a:rPr lang="en-US" sz="3400" dirty="0"/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UNITS OF COMPONENT VARIABLES</a:t>
            </a:r>
            <a:br>
              <a:rPr lang="en-US" sz="3400" dirty="0"/>
            </a:br>
            <a:br>
              <a:rPr lang="en-US" sz="3400" dirty="0"/>
            </a:br>
            <a:endParaRPr lang="en-US" sz="1800" dirty="0">
              <a:latin typeface="Abadi Extra Light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B48F71-F2CE-4BBA-9675-40D850CCA5E6}"/>
              </a:ext>
            </a:extLst>
          </p:cNvPr>
          <p:cNvSpPr txBox="1"/>
          <p:nvPr/>
        </p:nvSpPr>
        <p:spPr>
          <a:xfrm>
            <a:off x="669852" y="2663113"/>
            <a:ext cx="550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cap="none" dirty="0">
                <a:latin typeface="Abadi Extra Light" panose="020B0604020202020204" pitchFamily="34" charset="0"/>
              </a:rPr>
              <a:t>Map description and analysis</a:t>
            </a:r>
            <a:endParaRPr lang="en-US" sz="1600" cap="none" dirty="0">
              <a:latin typeface="Abadi Extra Light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69AEA9-916E-4C98-BFED-A884409BD104}"/>
              </a:ext>
            </a:extLst>
          </p:cNvPr>
          <p:cNvSpPr txBox="1"/>
          <p:nvPr/>
        </p:nvSpPr>
        <p:spPr>
          <a:xfrm>
            <a:off x="700332" y="5580302"/>
            <a:ext cx="5507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 Extra Light" panose="020B0604020202020204" pitchFamily="34" charset="0"/>
              </a:rPr>
              <a:t>Data sources: CDC PLACES; CDC SVI.</a:t>
            </a:r>
            <a:endParaRPr lang="en-US" sz="1400" i="1" cap="none" dirty="0">
              <a:latin typeface="Abadi Extra Light" panose="020B060402020202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7A25E57-B9E3-F05D-2DB4-D7A836A40E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1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8382BA-0EFD-81AE-E5A3-9679A06A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55" y="1066795"/>
            <a:ext cx="6400813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47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E2DFAF961F54A84E2255C106EB7C6" ma:contentTypeVersion="14" ma:contentTypeDescription="Create a new document." ma:contentTypeScope="" ma:versionID="37fda1044ea6fcdf3bd16bc3c94ad44f">
  <xsd:schema xmlns:xsd="http://www.w3.org/2001/XMLSchema" xmlns:xs="http://www.w3.org/2001/XMLSchema" xmlns:p="http://schemas.microsoft.com/office/2006/metadata/properties" xmlns:ns3="f1ca5527-4d73-4ce9-b1ce-36fa22ecda61" xmlns:ns4="3dc9000b-820f-4ca7-9747-1e0793ae1595" targetNamespace="http://schemas.microsoft.com/office/2006/metadata/properties" ma:root="true" ma:fieldsID="5af716157f5d25fba0ad372f267ba070" ns3:_="" ns4:_="">
    <xsd:import namespace="f1ca5527-4d73-4ce9-b1ce-36fa22ecda61"/>
    <xsd:import namespace="3dc9000b-820f-4ca7-9747-1e0793ae15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a5527-4d73-4ce9-b1ce-36fa22ecda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c9000b-820f-4ca7-9747-1e0793ae15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5681D8-D955-4FCC-9752-6E901C9412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ca5527-4d73-4ce9-b1ce-36fa22ecda61"/>
    <ds:schemaRef ds:uri="3dc9000b-820f-4ca7-9747-1e0793ae15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16F009-DBF7-445D-86F2-D269D4D5C9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FC6B2-8F98-4431-99CC-7C9E3804CD6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f1ca5527-4d73-4ce9-b1ce-36fa22ecda61"/>
    <ds:schemaRef ds:uri="http://schemas.openxmlformats.org/package/2006/metadata/core-properties"/>
    <ds:schemaRef ds:uri="http://schemas.microsoft.com/office/2006/documentManagement/types"/>
    <ds:schemaRef ds:uri="3dc9000b-820f-4ca7-9747-1e0793ae159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631</TotalTime>
  <Words>330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Abadi Extra Light</vt:lpstr>
      <vt:lpstr>Arial</vt:lpstr>
      <vt:lpstr>Calisto MT</vt:lpstr>
      <vt:lpstr>Tahoma</vt:lpstr>
      <vt:lpstr>Univers Condensed</vt:lpstr>
      <vt:lpstr>ChronicleVTI</vt:lpstr>
      <vt:lpstr>methodology   </vt:lpstr>
      <vt:lpstr>Us map of counties by population and selected county</vt:lpstr>
      <vt:lpstr>Bivariate correlation plot of svi and places variables</vt:lpstr>
      <vt:lpstr>Cdc places measure title units</vt:lpstr>
      <vt:lpstr>Cdc SVI factor title units  </vt:lpstr>
      <vt:lpstr>BIVARIATE MAP TITLE UNITS OF COMPONENT VARIABLES  </vt:lpstr>
      <vt:lpstr>Cdc places measure title units</vt:lpstr>
      <vt:lpstr>Cdc SVI factor title units  </vt:lpstr>
      <vt:lpstr>BIVARIATE MAP TITLE UNITS OF COMPONENT VARIABLES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dependency Ratio City of Philadelphia, 2020 by census tract</dc:title>
  <dc:creator>Smith, Christopher</dc:creator>
  <cp:lastModifiedBy>Smith, Christopher</cp:lastModifiedBy>
  <cp:revision>12</cp:revision>
  <dcterms:created xsi:type="dcterms:W3CDTF">2022-04-04T19:58:17Z</dcterms:created>
  <dcterms:modified xsi:type="dcterms:W3CDTF">2023-09-18T22:47:46Z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0x010100C89E2DFAF961F54A84E2255C106EB7C6</vt:lpwstr>
  </property>
</Properties>
</file>